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702" r:id="rId2"/>
    <p:sldId id="707" r:id="rId3"/>
    <p:sldId id="708" r:id="rId4"/>
    <p:sldId id="709" r:id="rId5"/>
    <p:sldId id="710" r:id="rId6"/>
    <p:sldId id="256" r:id="rId7"/>
    <p:sldId id="257" r:id="rId8"/>
    <p:sldId id="258" r:id="rId9"/>
    <p:sldId id="262" r:id="rId10"/>
    <p:sldId id="322" r:id="rId11"/>
    <p:sldId id="266" r:id="rId12"/>
    <p:sldId id="261" r:id="rId13"/>
    <p:sldId id="644" r:id="rId14"/>
    <p:sldId id="645" r:id="rId15"/>
    <p:sldId id="649" r:id="rId16"/>
    <p:sldId id="331" r:id="rId17"/>
    <p:sldId id="650" r:id="rId18"/>
    <p:sldId id="324" r:id="rId19"/>
    <p:sldId id="651" r:id="rId20"/>
    <p:sldId id="326" r:id="rId21"/>
    <p:sldId id="327" r:id="rId22"/>
    <p:sldId id="328" r:id="rId23"/>
    <p:sldId id="330" r:id="rId24"/>
    <p:sldId id="260" r:id="rId25"/>
    <p:sldId id="359" r:id="rId26"/>
    <p:sldId id="267" r:id="rId27"/>
    <p:sldId id="333" r:id="rId28"/>
    <p:sldId id="334" r:id="rId29"/>
    <p:sldId id="338" r:id="rId30"/>
    <p:sldId id="339" r:id="rId31"/>
    <p:sldId id="652" r:id="rId32"/>
    <p:sldId id="653" r:id="rId33"/>
    <p:sldId id="340" r:id="rId34"/>
    <p:sldId id="342" r:id="rId35"/>
    <p:sldId id="343" r:id="rId36"/>
    <p:sldId id="679" r:id="rId37"/>
    <p:sldId id="498" r:id="rId38"/>
    <p:sldId id="535" r:id="rId39"/>
    <p:sldId id="497" r:id="rId40"/>
    <p:sldId id="348" r:id="rId41"/>
    <p:sldId id="349" r:id="rId42"/>
    <p:sldId id="705" r:id="rId43"/>
    <p:sldId id="703" r:id="rId44"/>
    <p:sldId id="704" r:id="rId45"/>
    <p:sldId id="706" r:id="rId46"/>
    <p:sldId id="655" r:id="rId47"/>
    <p:sldId id="666" r:id="rId48"/>
    <p:sldId id="672" r:id="rId49"/>
    <p:sldId id="673" r:id="rId50"/>
    <p:sldId id="674" r:id="rId51"/>
    <p:sldId id="361" r:id="rId52"/>
    <p:sldId id="350" r:id="rId53"/>
    <p:sldId id="353" r:id="rId54"/>
    <p:sldId id="355" r:id="rId55"/>
    <p:sldId id="354" r:id="rId56"/>
    <p:sldId id="356" r:id="rId57"/>
    <p:sldId id="657" r:id="rId58"/>
    <p:sldId id="358" r:id="rId59"/>
    <p:sldId id="362" r:id="rId60"/>
    <p:sldId id="366" r:id="rId6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31" autoAdjust="0"/>
    <p:restoredTop sz="94660"/>
  </p:normalViewPr>
  <p:slideViewPr>
    <p:cSldViewPr snapToGrid="0">
      <p:cViewPr varScale="1">
        <p:scale>
          <a:sx n="59" d="100"/>
          <a:sy n="59" d="100"/>
        </p:scale>
        <p:origin x="115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1D1797-2F1D-413B-9DAB-F9B8714B1F00}" type="datetimeFigureOut">
              <a:rPr lang="tr-TR" smtClean="0"/>
              <a:t>6.08.2024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CBC4FC-5243-478F-BBA0-DE5A2DA65338}" type="slidenum">
              <a:rPr lang="tr-TR" smtClean="0"/>
              <a:t>‹#›</a:t>
            </a:fld>
            <a:endParaRPr lang="tr-TR"/>
          </a:p>
        </p:txBody>
      </p:sp>
    </p:spTree>
    <p:extLst>
      <p:ext uri="{BB962C8B-B14F-4D97-AF65-F5344CB8AC3E}">
        <p14:creationId xmlns:p14="http://schemas.microsoft.com/office/powerpoint/2010/main" val="243192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8/6/2024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1875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8/6/2024</a:t>
            </a:fld>
            <a:endParaRPr lang="en-US" dirty="0"/>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148062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8/6/2024</a:t>
            </a:fld>
            <a:endParaRPr lang="en-US" dirty="0"/>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024548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8/6/2024</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54690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8/6/2024</a:t>
            </a:fld>
            <a:endParaRPr lang="en-US" dirty="0"/>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372119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8/6/2024</a:t>
            </a:fld>
            <a:endParaRPr lang="en-US" dirty="0"/>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895858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8/6/2024</a:t>
            </a:fld>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996249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8/6/2024</a:t>
            </a:fld>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978862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8/6/2024</a:t>
            </a:fld>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554957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8/6/2024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447659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8/6/2024</a:t>
            </a:fld>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913449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8/6/2024</a:t>
            </a:fld>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dirty="0"/>
          </a:p>
        </p:txBody>
      </p:sp>
    </p:spTree>
    <p:extLst>
      <p:ext uri="{BB962C8B-B14F-4D97-AF65-F5344CB8AC3E}">
        <p14:creationId xmlns:p14="http://schemas.microsoft.com/office/powerpoint/2010/main" val="2818314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nd5W82KN9B8" TargetMode="External"/><Relationship Id="rId2" Type="http://schemas.openxmlformats.org/officeDocument/2006/relationships/hyperlink" Target="https://www.youtube.com/watch?v=F7pYHN9iC9I&amp;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33D347-896E-C2DD-9DD2-950BA3A64A61}"/>
              </a:ext>
            </a:extLst>
          </p:cNvPr>
          <p:cNvSpPr>
            <a:spLocks noGrp="1"/>
          </p:cNvSpPr>
          <p:nvPr>
            <p:ph type="title"/>
          </p:nvPr>
        </p:nvSpPr>
        <p:spPr/>
        <p:txBody>
          <a:bodyPr/>
          <a:lstStyle/>
          <a:p>
            <a:r>
              <a:rPr lang="tr-TR" dirty="0"/>
              <a:t>Ben kimim?</a:t>
            </a:r>
          </a:p>
        </p:txBody>
      </p:sp>
      <p:sp>
        <p:nvSpPr>
          <p:cNvPr id="3" name="Metin kutusu 2">
            <a:extLst>
              <a:ext uri="{FF2B5EF4-FFF2-40B4-BE49-F238E27FC236}">
                <a16:creationId xmlns:a16="http://schemas.microsoft.com/office/drawing/2014/main" id="{370904EF-686F-03AF-3531-59546D470211}"/>
              </a:ext>
            </a:extLst>
          </p:cNvPr>
          <p:cNvSpPr txBox="1"/>
          <p:nvPr/>
        </p:nvSpPr>
        <p:spPr>
          <a:xfrm>
            <a:off x="1609344" y="2377440"/>
            <a:ext cx="5743495" cy="369332"/>
          </a:xfrm>
          <a:prstGeom prst="rect">
            <a:avLst/>
          </a:prstGeom>
          <a:noFill/>
        </p:spPr>
        <p:txBody>
          <a:bodyPr wrap="none" rtlCol="0">
            <a:spAutoFit/>
          </a:bodyPr>
          <a:lstStyle/>
          <a:p>
            <a:r>
              <a:rPr lang="tr-TR" dirty="0">
                <a:latin typeface="Calibri" panose="020F0502020204030204" pitchFamily="34" charset="0"/>
                <a:ea typeface="Calibri" panose="020F0502020204030204" pitchFamily="34" charset="0"/>
                <a:cs typeface="Calibri" panose="020F0502020204030204" pitchFamily="34" charset="0"/>
              </a:rPr>
              <a:t>SOC &amp; NOC </a:t>
            </a:r>
            <a:r>
              <a:rPr lang="tr-TR" dirty="0" err="1">
                <a:latin typeface="Calibri" panose="020F0502020204030204" pitchFamily="34" charset="0"/>
                <a:ea typeface="Calibri" panose="020F0502020204030204" pitchFamily="34" charset="0"/>
                <a:cs typeface="Calibri" panose="020F0502020204030204" pitchFamily="34" charset="0"/>
              </a:rPr>
              <a:t>Analyst</a:t>
            </a:r>
            <a:r>
              <a:rPr lang="tr-TR" dirty="0">
                <a:latin typeface="Calibri" panose="020F0502020204030204" pitchFamily="34" charset="0"/>
                <a:ea typeface="Calibri" panose="020F0502020204030204" pitchFamily="34" charset="0"/>
                <a:cs typeface="Calibri" panose="020F0502020204030204" pitchFamily="34" charset="0"/>
              </a:rPr>
              <a:t>, </a:t>
            </a:r>
            <a:r>
              <a:rPr lang="tr-TR" dirty="0" err="1">
                <a:latin typeface="Calibri" panose="020F0502020204030204" pitchFamily="34" charset="0"/>
                <a:ea typeface="Calibri" panose="020F0502020204030204" pitchFamily="34" charset="0"/>
                <a:cs typeface="Calibri" panose="020F0502020204030204" pitchFamily="34" charset="0"/>
              </a:rPr>
              <a:t>Pentester</a:t>
            </a:r>
            <a:r>
              <a:rPr lang="tr-TR" dirty="0">
                <a:latin typeface="Calibri" panose="020F0502020204030204" pitchFamily="34" charset="0"/>
                <a:ea typeface="Calibri" panose="020F0502020204030204" pitchFamily="34" charset="0"/>
                <a:cs typeface="Calibri" panose="020F0502020204030204" pitchFamily="34" charset="0"/>
              </a:rPr>
              <a:t>- </a:t>
            </a:r>
            <a:r>
              <a:rPr lang="tr-TR" b="1" dirty="0">
                <a:latin typeface="Calibri" panose="020F0502020204030204" pitchFamily="34" charset="0"/>
                <a:ea typeface="Calibri" panose="020F0502020204030204" pitchFamily="34" charset="0"/>
                <a:cs typeface="Calibri" panose="020F0502020204030204" pitchFamily="34" charset="0"/>
              </a:rPr>
              <a:t>YCP </a:t>
            </a:r>
            <a:r>
              <a:rPr lang="tr-TR" b="1" dirty="0" err="1">
                <a:latin typeface="Calibri" panose="020F0502020204030204" pitchFamily="34" charset="0"/>
                <a:ea typeface="Calibri" panose="020F0502020204030204" pitchFamily="34" charset="0"/>
                <a:cs typeface="Calibri" panose="020F0502020204030204" pitchFamily="34" charset="0"/>
              </a:rPr>
              <a:t>Cyber</a:t>
            </a:r>
            <a:r>
              <a:rPr lang="tr-TR" b="1" dirty="0">
                <a:latin typeface="Calibri" panose="020F0502020204030204" pitchFamily="34" charset="0"/>
                <a:ea typeface="Calibri" panose="020F0502020204030204" pitchFamily="34" charset="0"/>
                <a:cs typeface="Calibri" panose="020F0502020204030204" pitchFamily="34" charset="0"/>
              </a:rPr>
              <a:t> Security Services</a:t>
            </a:r>
          </a:p>
        </p:txBody>
      </p:sp>
      <p:sp>
        <p:nvSpPr>
          <p:cNvPr id="4" name="Metin kutusu 3">
            <a:extLst>
              <a:ext uri="{FF2B5EF4-FFF2-40B4-BE49-F238E27FC236}">
                <a16:creationId xmlns:a16="http://schemas.microsoft.com/office/drawing/2014/main" id="{E6CEEF3E-4FFD-1C1B-D269-5CC797D6D2DB}"/>
              </a:ext>
            </a:extLst>
          </p:cNvPr>
          <p:cNvSpPr txBox="1"/>
          <p:nvPr/>
        </p:nvSpPr>
        <p:spPr>
          <a:xfrm>
            <a:off x="1609342" y="3024875"/>
            <a:ext cx="4428905" cy="369332"/>
          </a:xfrm>
          <a:prstGeom prst="rect">
            <a:avLst/>
          </a:prstGeom>
          <a:noFill/>
        </p:spPr>
        <p:txBody>
          <a:bodyPr wrap="square" rtlCol="0">
            <a:spAutoFit/>
          </a:bodyPr>
          <a:lstStyle>
            <a:defPPr>
              <a:defRPr lang="tr-TR"/>
            </a:defPPr>
            <a:lvl1pPr>
              <a:defRPr>
                <a:latin typeface="Calibri" panose="020F0502020204030204" pitchFamily="34" charset="0"/>
                <a:ea typeface="Calibri" panose="020F0502020204030204" pitchFamily="34" charset="0"/>
                <a:cs typeface="Calibri" panose="020F0502020204030204" pitchFamily="34" charset="0"/>
              </a:defRPr>
            </a:lvl1pPr>
          </a:lstStyle>
          <a:p>
            <a:r>
              <a:rPr lang="tr-TR" dirty="0" err="1"/>
              <a:t>Cyber</a:t>
            </a:r>
            <a:r>
              <a:rPr lang="tr-TR" dirty="0"/>
              <a:t> </a:t>
            </a:r>
            <a:r>
              <a:rPr lang="tr-TR" dirty="0" err="1"/>
              <a:t>Threat</a:t>
            </a:r>
            <a:r>
              <a:rPr lang="tr-TR" dirty="0"/>
              <a:t> </a:t>
            </a:r>
            <a:r>
              <a:rPr lang="tr-TR" dirty="0" err="1"/>
              <a:t>Intelligence</a:t>
            </a:r>
            <a:r>
              <a:rPr lang="tr-TR" dirty="0"/>
              <a:t> </a:t>
            </a:r>
            <a:r>
              <a:rPr lang="tr-TR" dirty="0" err="1"/>
              <a:t>Analyst</a:t>
            </a:r>
            <a:r>
              <a:rPr lang="tr-TR" dirty="0"/>
              <a:t>- </a:t>
            </a:r>
            <a:r>
              <a:rPr lang="tr-TR" b="1" dirty="0"/>
              <a:t>SOCRADAR</a:t>
            </a:r>
          </a:p>
        </p:txBody>
      </p:sp>
      <p:sp>
        <p:nvSpPr>
          <p:cNvPr id="5" name="Metin kutusu 4">
            <a:extLst>
              <a:ext uri="{FF2B5EF4-FFF2-40B4-BE49-F238E27FC236}">
                <a16:creationId xmlns:a16="http://schemas.microsoft.com/office/drawing/2014/main" id="{D05F7B78-3150-F581-283B-8249E2919132}"/>
              </a:ext>
            </a:extLst>
          </p:cNvPr>
          <p:cNvSpPr txBox="1"/>
          <p:nvPr/>
        </p:nvSpPr>
        <p:spPr>
          <a:xfrm>
            <a:off x="1609343" y="4410975"/>
            <a:ext cx="5980176" cy="369332"/>
          </a:xfrm>
          <a:prstGeom prst="rect">
            <a:avLst/>
          </a:prstGeom>
          <a:noFill/>
        </p:spPr>
        <p:txBody>
          <a:bodyPr wrap="square" rtlCol="0">
            <a:spAutoFit/>
          </a:bodyPr>
          <a:lstStyle/>
          <a:p>
            <a:r>
              <a:rPr lang="tr-TR" dirty="0" err="1">
                <a:latin typeface="Calibri" panose="020F0502020204030204" pitchFamily="34" charset="0"/>
                <a:ea typeface="Calibri" panose="020F0502020204030204" pitchFamily="34" charset="0"/>
                <a:cs typeface="Calibri" panose="020F0502020204030204" pitchFamily="34" charset="0"/>
              </a:rPr>
              <a:t>Cyber</a:t>
            </a:r>
            <a:r>
              <a:rPr lang="tr-TR" dirty="0">
                <a:latin typeface="Calibri" panose="020F0502020204030204" pitchFamily="34" charset="0"/>
                <a:ea typeface="Calibri" panose="020F0502020204030204" pitchFamily="34" charset="0"/>
                <a:cs typeface="Calibri" panose="020F0502020204030204" pitchFamily="34" charset="0"/>
              </a:rPr>
              <a:t> Security Consultant- </a:t>
            </a:r>
            <a:r>
              <a:rPr lang="tr-TR" b="1" dirty="0">
                <a:latin typeface="Calibri" panose="020F0502020204030204" pitchFamily="34" charset="0"/>
                <a:ea typeface="Calibri" panose="020F0502020204030204" pitchFamily="34" charset="0"/>
                <a:cs typeface="Calibri" panose="020F0502020204030204" pitchFamily="34" charset="0"/>
              </a:rPr>
              <a:t>RSU </a:t>
            </a:r>
            <a:r>
              <a:rPr lang="tr-TR" b="1" dirty="0" err="1">
                <a:latin typeface="Calibri" panose="020F0502020204030204" pitchFamily="34" charset="0"/>
                <a:ea typeface="Calibri" panose="020F0502020204030204" pitchFamily="34" charset="0"/>
                <a:cs typeface="Calibri" panose="020F0502020204030204" pitchFamily="34" charset="0"/>
              </a:rPr>
              <a:t>Consultancy</a:t>
            </a:r>
            <a:endParaRPr lang="tr-TR" b="1" dirty="0">
              <a:latin typeface="Calibri" panose="020F0502020204030204" pitchFamily="34" charset="0"/>
              <a:ea typeface="Calibri" panose="020F0502020204030204" pitchFamily="34" charset="0"/>
              <a:cs typeface="Calibri" panose="020F0502020204030204" pitchFamily="34" charset="0"/>
            </a:endParaRPr>
          </a:p>
        </p:txBody>
      </p:sp>
      <p:sp>
        <p:nvSpPr>
          <p:cNvPr id="6" name="Metin kutusu 5">
            <a:extLst>
              <a:ext uri="{FF2B5EF4-FFF2-40B4-BE49-F238E27FC236}">
                <a16:creationId xmlns:a16="http://schemas.microsoft.com/office/drawing/2014/main" id="{E5CC2C92-C45F-F336-7A25-DAA86D7C2E24}"/>
              </a:ext>
            </a:extLst>
          </p:cNvPr>
          <p:cNvSpPr txBox="1"/>
          <p:nvPr/>
        </p:nvSpPr>
        <p:spPr>
          <a:xfrm>
            <a:off x="1609341" y="3741681"/>
            <a:ext cx="4428905" cy="369332"/>
          </a:xfrm>
          <a:prstGeom prst="rect">
            <a:avLst/>
          </a:prstGeom>
          <a:noFill/>
        </p:spPr>
        <p:txBody>
          <a:bodyPr wrap="square" rtlCol="0">
            <a:spAutoFit/>
          </a:bodyPr>
          <a:lstStyle>
            <a:defPPr>
              <a:defRPr lang="tr-TR"/>
            </a:defPPr>
            <a:lvl1pPr>
              <a:defRPr>
                <a:latin typeface="Calibri" panose="020F0502020204030204" pitchFamily="34" charset="0"/>
                <a:ea typeface="Calibri" panose="020F0502020204030204" pitchFamily="34" charset="0"/>
                <a:cs typeface="Calibri" panose="020F0502020204030204" pitchFamily="34" charset="0"/>
              </a:defRPr>
            </a:lvl1pPr>
          </a:lstStyle>
          <a:p>
            <a:r>
              <a:rPr lang="tr-TR" dirty="0" err="1"/>
              <a:t>Intern</a:t>
            </a:r>
            <a:r>
              <a:rPr lang="tr-TR" dirty="0"/>
              <a:t>- </a:t>
            </a:r>
            <a:r>
              <a:rPr lang="tr-TR" b="1" dirty="0"/>
              <a:t>TUBITAK</a:t>
            </a:r>
          </a:p>
        </p:txBody>
      </p:sp>
    </p:spTree>
    <p:extLst>
      <p:ext uri="{BB962C8B-B14F-4D97-AF65-F5344CB8AC3E}">
        <p14:creationId xmlns:p14="http://schemas.microsoft.com/office/powerpoint/2010/main" val="3136764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15582C-0AFC-202F-33B9-A515313585C8}"/>
              </a:ext>
            </a:extLst>
          </p:cNvPr>
          <p:cNvSpPr>
            <a:spLocks noGrp="1"/>
          </p:cNvSpPr>
          <p:nvPr>
            <p:ph type="title"/>
          </p:nvPr>
        </p:nvSpPr>
        <p:spPr/>
        <p:txBody>
          <a:bodyPr>
            <a:normAutofit/>
          </a:bodyPr>
          <a:lstStyle/>
          <a:p>
            <a:r>
              <a:rPr lang="tr-TR" dirty="0"/>
              <a:t>OSINT Tarihi</a:t>
            </a:r>
          </a:p>
        </p:txBody>
      </p:sp>
      <p:sp>
        <p:nvSpPr>
          <p:cNvPr id="3" name="İçerik Yer Tutucusu 2">
            <a:extLst>
              <a:ext uri="{FF2B5EF4-FFF2-40B4-BE49-F238E27FC236}">
                <a16:creationId xmlns:a16="http://schemas.microsoft.com/office/drawing/2014/main" id="{A2144E8A-5E8C-6FFB-DC6B-E1ADAAB397E3}"/>
              </a:ext>
            </a:extLst>
          </p:cNvPr>
          <p:cNvSpPr>
            <a:spLocks noGrp="1"/>
          </p:cNvSpPr>
          <p:nvPr>
            <p:ph idx="1"/>
          </p:nvPr>
        </p:nvSpPr>
        <p:spPr/>
        <p:txBody>
          <a:bodyPr>
            <a:normAutofit/>
          </a:bodyPr>
          <a:lstStyle/>
          <a:p>
            <a:r>
              <a:rPr lang="tr-TR" sz="1800" dirty="0">
                <a:latin typeface="Roboto" panose="02000000000000000000" pitchFamily="2" charset="0"/>
                <a:ea typeface="Roboto" panose="02000000000000000000" pitchFamily="2" charset="0"/>
                <a:cs typeface="Roboto" panose="02000000000000000000" pitchFamily="2" charset="0"/>
              </a:rPr>
              <a:t>İnternetin, sosyal medyanın ve dijital hizmetlerin yaygınlaşmasıyla birlikte OSINT, bir kuruluşun BT altyapısının ve çalışanlarının her yönü hakkında istihbarat toplamak için kullanılabileceğinden önem kazanmıştır.</a:t>
            </a:r>
          </a:p>
          <a:p>
            <a:endParaRPr lang="tr-TR" sz="1800" dirty="0">
              <a:latin typeface="Roboto" panose="02000000000000000000" pitchFamily="2" charset="0"/>
              <a:ea typeface="Roboto" panose="02000000000000000000" pitchFamily="2" charset="0"/>
              <a:cs typeface="Roboto" panose="02000000000000000000" pitchFamily="2" charset="0"/>
            </a:endParaRPr>
          </a:p>
          <a:p>
            <a:r>
              <a:rPr lang="tr-TR" sz="1800" dirty="0">
                <a:latin typeface="Roboto" panose="02000000000000000000" pitchFamily="2" charset="0"/>
                <a:ea typeface="Roboto" panose="02000000000000000000" pitchFamily="2" charset="0"/>
                <a:cs typeface="Roboto" panose="02000000000000000000" pitchFamily="2" charset="0"/>
              </a:rPr>
              <a:t>Şirketler, saldırganlardan bir adım önde olmak için kamuya açık bu bilgileri toplamaları gerektiğinin farkına varmıştır. Bunun için çeşitli siber güvenlik danışmanlık şirketlerinden destek alınabilir.</a:t>
            </a:r>
          </a:p>
        </p:txBody>
      </p:sp>
    </p:spTree>
    <p:extLst>
      <p:ext uri="{BB962C8B-B14F-4D97-AF65-F5344CB8AC3E}">
        <p14:creationId xmlns:p14="http://schemas.microsoft.com/office/powerpoint/2010/main" val="3454663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15582C-0AFC-202F-33B9-A515313585C8}"/>
              </a:ext>
            </a:extLst>
          </p:cNvPr>
          <p:cNvSpPr>
            <a:spLocks noGrp="1"/>
          </p:cNvSpPr>
          <p:nvPr>
            <p:ph type="title"/>
          </p:nvPr>
        </p:nvSpPr>
        <p:spPr/>
        <p:txBody>
          <a:bodyPr>
            <a:normAutofit/>
          </a:bodyPr>
          <a:lstStyle/>
          <a:p>
            <a:r>
              <a:rPr lang="tr-TR" dirty="0"/>
              <a:t>OSINT Çeşitleri</a:t>
            </a:r>
          </a:p>
        </p:txBody>
      </p:sp>
      <p:sp>
        <p:nvSpPr>
          <p:cNvPr id="3" name="İçerik Yer Tutucusu 2">
            <a:extLst>
              <a:ext uri="{FF2B5EF4-FFF2-40B4-BE49-F238E27FC236}">
                <a16:creationId xmlns:a16="http://schemas.microsoft.com/office/drawing/2014/main" id="{A2144E8A-5E8C-6FFB-DC6B-E1ADAAB397E3}"/>
              </a:ext>
            </a:extLst>
          </p:cNvPr>
          <p:cNvSpPr>
            <a:spLocks noGrp="1"/>
          </p:cNvSpPr>
          <p:nvPr>
            <p:ph idx="1"/>
          </p:nvPr>
        </p:nvSpPr>
        <p:spPr/>
        <p:txBody>
          <a:bodyPr>
            <a:normAutofit/>
          </a:bodyPr>
          <a:lstStyle/>
          <a:p>
            <a:r>
              <a:rPr lang="tr-TR" sz="1800" dirty="0">
                <a:latin typeface="Roboto" panose="02000000000000000000" pitchFamily="2" charset="0"/>
                <a:ea typeface="Roboto" panose="02000000000000000000" pitchFamily="2" charset="0"/>
                <a:cs typeface="Roboto" panose="02000000000000000000" pitchFamily="2" charset="0"/>
              </a:rPr>
              <a:t>Sosyal Medya İstihbaratı (SOCMINT)</a:t>
            </a:r>
          </a:p>
          <a:p>
            <a:r>
              <a:rPr lang="tr-TR" sz="1800" dirty="0">
                <a:latin typeface="Roboto" panose="02000000000000000000" pitchFamily="2" charset="0"/>
                <a:ea typeface="Roboto" panose="02000000000000000000" pitchFamily="2" charset="0"/>
                <a:cs typeface="Roboto" panose="02000000000000000000" pitchFamily="2" charset="0"/>
              </a:rPr>
              <a:t>Web İstihbaratı (WEBINT)</a:t>
            </a:r>
          </a:p>
          <a:p>
            <a:r>
              <a:rPr lang="tr-TR" sz="1800" dirty="0">
                <a:latin typeface="Roboto" panose="02000000000000000000" pitchFamily="2" charset="0"/>
                <a:ea typeface="Roboto" panose="02000000000000000000" pitchFamily="2" charset="0"/>
                <a:cs typeface="Roboto" panose="02000000000000000000" pitchFamily="2" charset="0"/>
              </a:rPr>
              <a:t>Medya İstihbaratı (MEDINT)</a:t>
            </a:r>
          </a:p>
          <a:p>
            <a:r>
              <a:rPr lang="tr-TR" sz="1800" dirty="0">
                <a:latin typeface="Roboto" panose="02000000000000000000" pitchFamily="2" charset="0"/>
                <a:ea typeface="Roboto" panose="02000000000000000000" pitchFamily="2" charset="0"/>
                <a:cs typeface="Roboto" panose="02000000000000000000" pitchFamily="2" charset="0"/>
              </a:rPr>
              <a:t>Akademik İstihbarat (ACADINT)</a:t>
            </a:r>
          </a:p>
          <a:p>
            <a:r>
              <a:rPr lang="tr-TR" sz="1800" dirty="0">
                <a:latin typeface="Roboto" panose="02000000000000000000" pitchFamily="2" charset="0"/>
                <a:ea typeface="Roboto" panose="02000000000000000000" pitchFamily="2" charset="0"/>
                <a:cs typeface="Roboto" panose="02000000000000000000" pitchFamily="2" charset="0"/>
              </a:rPr>
              <a:t>Finansal İstihbarat (FININT)</a:t>
            </a:r>
          </a:p>
          <a:p>
            <a:r>
              <a:rPr lang="tr-TR" sz="1800" dirty="0">
                <a:latin typeface="Roboto" panose="02000000000000000000" pitchFamily="2" charset="0"/>
                <a:ea typeface="Roboto" panose="02000000000000000000" pitchFamily="2" charset="0"/>
                <a:cs typeface="Roboto" panose="02000000000000000000" pitchFamily="2" charset="0"/>
              </a:rPr>
              <a:t>Yer Analizi (GEOINT)</a:t>
            </a:r>
          </a:p>
          <a:p>
            <a:r>
              <a:rPr lang="tr-TR" sz="1800" dirty="0">
                <a:latin typeface="Roboto" panose="02000000000000000000" pitchFamily="2" charset="0"/>
                <a:ea typeface="Roboto" panose="02000000000000000000" pitchFamily="2" charset="0"/>
                <a:cs typeface="Roboto" panose="02000000000000000000" pitchFamily="2" charset="0"/>
              </a:rPr>
              <a:t>Teknik İstihbarat (TECHINT)</a:t>
            </a:r>
          </a:p>
        </p:txBody>
      </p:sp>
    </p:spTree>
    <p:extLst>
      <p:ext uri="{BB962C8B-B14F-4D97-AF65-F5344CB8AC3E}">
        <p14:creationId xmlns:p14="http://schemas.microsoft.com/office/powerpoint/2010/main" val="2851285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15582C-0AFC-202F-33B9-A515313585C8}"/>
              </a:ext>
            </a:extLst>
          </p:cNvPr>
          <p:cNvSpPr>
            <a:spLocks noGrp="1"/>
          </p:cNvSpPr>
          <p:nvPr>
            <p:ph type="title"/>
          </p:nvPr>
        </p:nvSpPr>
        <p:spPr/>
        <p:txBody>
          <a:bodyPr>
            <a:normAutofit/>
          </a:bodyPr>
          <a:lstStyle/>
          <a:p>
            <a:r>
              <a:rPr lang="tr-TR" dirty="0"/>
              <a:t>OSINT Çeşitleri</a:t>
            </a:r>
            <a:endParaRPr lang="tr-TR" sz="4000" dirty="0">
              <a:latin typeface="Roboto" panose="02000000000000000000" pitchFamily="2" charset="0"/>
              <a:ea typeface="Roboto" panose="02000000000000000000" pitchFamily="2" charset="0"/>
              <a:cs typeface="Roboto" panose="02000000000000000000" pitchFamily="2" charset="0"/>
            </a:endParaRPr>
          </a:p>
        </p:txBody>
      </p:sp>
      <p:sp>
        <p:nvSpPr>
          <p:cNvPr id="3" name="İçerik Yer Tutucusu 2">
            <a:extLst>
              <a:ext uri="{FF2B5EF4-FFF2-40B4-BE49-F238E27FC236}">
                <a16:creationId xmlns:a16="http://schemas.microsoft.com/office/drawing/2014/main" id="{A2144E8A-5E8C-6FFB-DC6B-E1ADAAB397E3}"/>
              </a:ext>
            </a:extLst>
          </p:cNvPr>
          <p:cNvSpPr>
            <a:spLocks noGrp="1"/>
          </p:cNvSpPr>
          <p:nvPr>
            <p:ph idx="1"/>
          </p:nvPr>
        </p:nvSpPr>
        <p:spPr/>
        <p:txBody>
          <a:bodyPr>
            <a:normAutofit/>
          </a:bodyPr>
          <a:lstStyle/>
          <a:p>
            <a:pPr marL="0" indent="0">
              <a:buNone/>
            </a:pPr>
            <a:r>
              <a:rPr lang="tr-TR" b="1" u="sng" dirty="0">
                <a:latin typeface="Roboto" panose="02000000000000000000" pitchFamily="2" charset="0"/>
                <a:ea typeface="Roboto" panose="02000000000000000000" pitchFamily="2" charset="0"/>
                <a:cs typeface="Roboto" panose="02000000000000000000" pitchFamily="2" charset="0"/>
              </a:rPr>
              <a:t>Sosyal Medya İstihbaratı (SOCMINT):</a:t>
            </a:r>
          </a:p>
          <a:p>
            <a:pPr marL="0" indent="0">
              <a:buNone/>
            </a:pPr>
            <a:endParaRPr lang="tr-TR" b="1" u="sng" dirty="0">
              <a:latin typeface="Roboto" panose="02000000000000000000" pitchFamily="2" charset="0"/>
              <a:ea typeface="Roboto" panose="02000000000000000000" pitchFamily="2" charset="0"/>
              <a:cs typeface="Roboto" panose="02000000000000000000" pitchFamily="2" charset="0"/>
            </a:endParaRPr>
          </a:p>
          <a:p>
            <a:r>
              <a:rPr lang="tr-TR" sz="1800" dirty="0" err="1">
                <a:latin typeface="Roboto" panose="02000000000000000000" pitchFamily="2" charset="0"/>
                <a:ea typeface="Roboto" panose="02000000000000000000" pitchFamily="2" charset="0"/>
                <a:cs typeface="Roboto" panose="02000000000000000000" pitchFamily="2" charset="0"/>
              </a:rPr>
              <a:t>Social</a:t>
            </a:r>
            <a:r>
              <a:rPr lang="tr-TR" sz="1800" dirty="0">
                <a:latin typeface="Roboto" panose="02000000000000000000" pitchFamily="2" charset="0"/>
                <a:ea typeface="Roboto" panose="02000000000000000000" pitchFamily="2" charset="0"/>
                <a:cs typeface="Roboto" panose="02000000000000000000" pitchFamily="2" charset="0"/>
              </a:rPr>
              <a:t> Media &amp; </a:t>
            </a:r>
            <a:r>
              <a:rPr lang="tr-TR" sz="1800" dirty="0" err="1">
                <a:latin typeface="Roboto" panose="02000000000000000000" pitchFamily="2" charset="0"/>
                <a:ea typeface="Roboto" panose="02000000000000000000" pitchFamily="2" charset="0"/>
                <a:cs typeface="Roboto" panose="02000000000000000000" pitchFamily="2" charset="0"/>
              </a:rPr>
              <a:t>Intelligence</a:t>
            </a:r>
            <a:r>
              <a:rPr lang="tr-TR" sz="1800" dirty="0">
                <a:latin typeface="Roboto" panose="02000000000000000000" pitchFamily="2" charset="0"/>
                <a:ea typeface="Roboto" panose="02000000000000000000" pitchFamily="2" charset="0"/>
                <a:cs typeface="Roboto" panose="02000000000000000000" pitchFamily="2" charset="0"/>
              </a:rPr>
              <a:t> kelimelerinin kısaltmasından türetilmiştir. Türkçede Sosyal medya İstihbaratı olarak tanımlanan SOCMINT istihbarat teşkilatlarının, kuruluşların veya devletlerin sosyal kanallarda yer alan konuşmaların izlenmesine, yanıt vermelerine ve sosyal veri odaklı konuşmaların incelenerek ihtiyaçlara göre ortaya çıkartılan analizler ve çözümler olarak tanımlanmaktadır.</a:t>
            </a:r>
          </a:p>
        </p:txBody>
      </p:sp>
    </p:spTree>
    <p:extLst>
      <p:ext uri="{BB962C8B-B14F-4D97-AF65-F5344CB8AC3E}">
        <p14:creationId xmlns:p14="http://schemas.microsoft.com/office/powerpoint/2010/main" val="2100335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15582C-0AFC-202F-33B9-A515313585C8}"/>
              </a:ext>
            </a:extLst>
          </p:cNvPr>
          <p:cNvSpPr>
            <a:spLocks noGrp="1"/>
          </p:cNvSpPr>
          <p:nvPr>
            <p:ph type="title"/>
          </p:nvPr>
        </p:nvSpPr>
        <p:spPr/>
        <p:txBody>
          <a:bodyPr>
            <a:normAutofit/>
          </a:bodyPr>
          <a:lstStyle/>
          <a:p>
            <a:r>
              <a:rPr lang="tr-TR" dirty="0"/>
              <a:t>OSINT Çeşitleri</a:t>
            </a:r>
            <a:endParaRPr lang="tr-TR" sz="4000" dirty="0">
              <a:latin typeface="Roboto" panose="02000000000000000000" pitchFamily="2" charset="0"/>
              <a:ea typeface="Roboto" panose="02000000000000000000" pitchFamily="2" charset="0"/>
              <a:cs typeface="Roboto" panose="02000000000000000000" pitchFamily="2" charset="0"/>
            </a:endParaRPr>
          </a:p>
        </p:txBody>
      </p:sp>
      <p:sp>
        <p:nvSpPr>
          <p:cNvPr id="3" name="İçerik Yer Tutucusu 2">
            <a:extLst>
              <a:ext uri="{FF2B5EF4-FFF2-40B4-BE49-F238E27FC236}">
                <a16:creationId xmlns:a16="http://schemas.microsoft.com/office/drawing/2014/main" id="{A2144E8A-5E8C-6FFB-DC6B-E1ADAAB397E3}"/>
              </a:ext>
            </a:extLst>
          </p:cNvPr>
          <p:cNvSpPr>
            <a:spLocks noGrp="1"/>
          </p:cNvSpPr>
          <p:nvPr>
            <p:ph idx="1"/>
          </p:nvPr>
        </p:nvSpPr>
        <p:spPr/>
        <p:txBody>
          <a:bodyPr>
            <a:normAutofit/>
          </a:bodyPr>
          <a:lstStyle/>
          <a:p>
            <a:r>
              <a:rPr lang="tr-TR" sz="1800" dirty="0">
                <a:latin typeface="Roboto" panose="02000000000000000000" pitchFamily="2" charset="0"/>
                <a:ea typeface="Roboto" panose="02000000000000000000" pitchFamily="2" charset="0"/>
                <a:cs typeface="Roboto" panose="02000000000000000000" pitchFamily="2" charset="0"/>
              </a:rPr>
              <a:t>OSINT kaynaklarının artması ile birlikte SOCMINT ortaya çıkmıştır. Özellikle de insanların sosyal ağlardaki hareketleri, davranışları ve konuşmalarının incelenmesi, toplumsal olaylardaki verilen tepkilerin ölçülmesi, terör örgütlerinin veya siber saldırganların ortaya çıkarttıkları olaylar bu veri analizlerin önemini ortaya çıkarmıştır.</a:t>
            </a:r>
          </a:p>
          <a:p>
            <a:r>
              <a:rPr lang="tr-TR" sz="1800" dirty="0">
                <a:latin typeface="Roboto" panose="02000000000000000000" pitchFamily="2" charset="0"/>
                <a:ea typeface="Roboto" panose="02000000000000000000" pitchFamily="2" charset="0"/>
                <a:cs typeface="Roboto" panose="02000000000000000000" pitchFamily="2" charset="0"/>
              </a:rPr>
              <a:t>İnsanların sosyal medya platformları üzerinde paylaştıkları bilgileri analiz ederek, hedefle ilgili bilgiler elde etme sürecidir.</a:t>
            </a:r>
          </a:p>
          <a:p>
            <a:r>
              <a:rPr lang="tr-TR" sz="1800" dirty="0">
                <a:latin typeface="Roboto" panose="02000000000000000000" pitchFamily="2" charset="0"/>
                <a:ea typeface="Roboto" panose="02000000000000000000" pitchFamily="2" charset="0"/>
                <a:cs typeface="Roboto" panose="02000000000000000000" pitchFamily="2" charset="0"/>
              </a:rPr>
              <a:t>Facebook, Twitter, Instagram gibi sosyal medya platformları üzerinde yapılan paylaşımlar, konum etiketleri, arkadaşlık ilişkileri gibi veriler bu kategoride değerlendirilir</a:t>
            </a:r>
          </a:p>
          <a:p>
            <a:endParaRPr lang="tr-TR" sz="1800" dirty="0">
              <a:latin typeface="Roboto" panose="02000000000000000000" pitchFamily="2" charset="0"/>
              <a:ea typeface="Roboto" panose="02000000000000000000" pitchFamily="2" charset="0"/>
              <a:cs typeface="Roboto" panose="02000000000000000000" pitchFamily="2" charset="0"/>
            </a:endParaRPr>
          </a:p>
          <a:p>
            <a:endParaRPr lang="tr-TR" sz="18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654366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FF524C-F30C-FC69-E2AE-09D174C0C336}"/>
              </a:ext>
            </a:extLst>
          </p:cNvPr>
          <p:cNvSpPr>
            <a:spLocks noGrp="1"/>
          </p:cNvSpPr>
          <p:nvPr>
            <p:ph type="title"/>
          </p:nvPr>
        </p:nvSpPr>
        <p:spPr/>
        <p:txBody>
          <a:bodyPr/>
          <a:lstStyle/>
          <a:p>
            <a:r>
              <a:rPr lang="tr-TR" dirty="0"/>
              <a:t>OSINT Çeşitleri</a:t>
            </a:r>
          </a:p>
        </p:txBody>
      </p:sp>
      <p:sp>
        <p:nvSpPr>
          <p:cNvPr id="3" name="İçerik Yer Tutucusu 2">
            <a:extLst>
              <a:ext uri="{FF2B5EF4-FFF2-40B4-BE49-F238E27FC236}">
                <a16:creationId xmlns:a16="http://schemas.microsoft.com/office/drawing/2014/main" id="{423CF979-F4CC-5FC1-083E-E66F3E342950}"/>
              </a:ext>
            </a:extLst>
          </p:cNvPr>
          <p:cNvSpPr>
            <a:spLocks noGrp="1"/>
          </p:cNvSpPr>
          <p:nvPr>
            <p:ph idx="1"/>
          </p:nvPr>
        </p:nvSpPr>
        <p:spPr/>
        <p:txBody>
          <a:bodyPr>
            <a:normAutofit/>
          </a:bodyPr>
          <a:lstStyle/>
          <a:p>
            <a:pPr marL="0" indent="0">
              <a:buNone/>
            </a:pPr>
            <a:r>
              <a:rPr lang="tr-TR" b="1" u="sng" dirty="0">
                <a:latin typeface="Roboto" panose="02000000000000000000" pitchFamily="2" charset="0"/>
                <a:ea typeface="Roboto" panose="02000000000000000000" pitchFamily="2" charset="0"/>
                <a:cs typeface="Roboto" panose="02000000000000000000" pitchFamily="2" charset="0"/>
              </a:rPr>
              <a:t>Toplumsal Olaylarda SOCMINT Örnekleri</a:t>
            </a:r>
          </a:p>
          <a:p>
            <a:endParaRPr lang="tr-TR" sz="1800" b="1" dirty="0">
              <a:latin typeface="Roboto" panose="02000000000000000000" pitchFamily="2" charset="0"/>
              <a:ea typeface="Roboto" panose="02000000000000000000" pitchFamily="2" charset="0"/>
              <a:cs typeface="Roboto" panose="02000000000000000000" pitchFamily="2" charset="0"/>
            </a:endParaRPr>
          </a:p>
          <a:p>
            <a:r>
              <a:rPr lang="tr-TR" sz="1800" b="1" dirty="0">
                <a:latin typeface="Roboto" panose="02000000000000000000" pitchFamily="2" charset="0"/>
                <a:ea typeface="Roboto" panose="02000000000000000000" pitchFamily="2" charset="0"/>
                <a:cs typeface="Roboto" panose="02000000000000000000" pitchFamily="2" charset="0"/>
              </a:rPr>
              <a:t>Arap Baharı; </a:t>
            </a:r>
            <a:r>
              <a:rPr lang="tr-TR" sz="1800" dirty="0">
                <a:latin typeface="Roboto" panose="02000000000000000000" pitchFamily="2" charset="0"/>
                <a:ea typeface="Roboto" panose="02000000000000000000" pitchFamily="2" charset="0"/>
                <a:cs typeface="Roboto" panose="02000000000000000000" pitchFamily="2" charset="0"/>
              </a:rPr>
              <a:t>Arap Baharı, 2010 yılında başlayan, Arap dünyasında yaşanan bir dizi hükûmet karşıtı protesto, ayaklanma ve silahlı isyanlardı. </a:t>
            </a:r>
          </a:p>
          <a:p>
            <a:r>
              <a:rPr lang="tr-TR" sz="1800" dirty="0">
                <a:latin typeface="Roboto" panose="02000000000000000000" pitchFamily="2" charset="0"/>
                <a:ea typeface="Roboto" panose="02000000000000000000" pitchFamily="2" charset="0"/>
                <a:cs typeface="Roboto" panose="02000000000000000000" pitchFamily="2" charset="0"/>
              </a:rPr>
              <a:t>Bu olaylar sonucunda Mısır'da Facebook kullanıcı sayısı 5,5 milyondan 8,5 milyona ulaşmış, Libya'da Twitter kullanıcıları ilk aylarda 600 bin kişi artmıştır. Arap Baharının tüm Dünyaya Facebook ve Twitter'ın kitleleri harekete geçirmekteki etkisini ispatlamasının ardından pek çok araştırmacı, sosyal medya sitelerinin kitleler üzerindeki etkilerini araştırmaya yönelik çalışmalar yapmıştır.</a:t>
            </a:r>
          </a:p>
        </p:txBody>
      </p:sp>
    </p:spTree>
    <p:extLst>
      <p:ext uri="{BB962C8B-B14F-4D97-AF65-F5344CB8AC3E}">
        <p14:creationId xmlns:p14="http://schemas.microsoft.com/office/powerpoint/2010/main" val="44279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FF524C-F30C-FC69-E2AE-09D174C0C336}"/>
              </a:ext>
            </a:extLst>
          </p:cNvPr>
          <p:cNvSpPr>
            <a:spLocks noGrp="1"/>
          </p:cNvSpPr>
          <p:nvPr>
            <p:ph type="title"/>
          </p:nvPr>
        </p:nvSpPr>
        <p:spPr/>
        <p:txBody>
          <a:bodyPr/>
          <a:lstStyle/>
          <a:p>
            <a:r>
              <a:rPr lang="tr-TR" dirty="0"/>
              <a:t>OSINT Çeşitleri</a:t>
            </a:r>
          </a:p>
        </p:txBody>
      </p:sp>
      <p:sp>
        <p:nvSpPr>
          <p:cNvPr id="3" name="İçerik Yer Tutucusu 2">
            <a:extLst>
              <a:ext uri="{FF2B5EF4-FFF2-40B4-BE49-F238E27FC236}">
                <a16:creationId xmlns:a16="http://schemas.microsoft.com/office/drawing/2014/main" id="{423CF979-F4CC-5FC1-083E-E66F3E342950}"/>
              </a:ext>
            </a:extLst>
          </p:cNvPr>
          <p:cNvSpPr>
            <a:spLocks noGrp="1"/>
          </p:cNvSpPr>
          <p:nvPr>
            <p:ph idx="1"/>
          </p:nvPr>
        </p:nvSpPr>
        <p:spPr/>
        <p:txBody>
          <a:bodyPr>
            <a:normAutofit/>
          </a:bodyPr>
          <a:lstStyle/>
          <a:p>
            <a:pPr marL="0" indent="0">
              <a:buNone/>
            </a:pPr>
            <a:r>
              <a:rPr lang="tr-TR" b="1" u="sng" dirty="0">
                <a:latin typeface="Roboto" panose="02000000000000000000" pitchFamily="2" charset="0"/>
                <a:ea typeface="Roboto" panose="02000000000000000000" pitchFamily="2" charset="0"/>
                <a:cs typeface="Roboto" panose="02000000000000000000" pitchFamily="2" charset="0"/>
              </a:rPr>
              <a:t>Toplumsal Olaylarda SOCMINT Örnekleri</a:t>
            </a:r>
          </a:p>
          <a:p>
            <a:endParaRPr lang="tr-TR" sz="1800" b="1" dirty="0">
              <a:latin typeface="Roboto" panose="02000000000000000000" pitchFamily="2" charset="0"/>
              <a:ea typeface="Roboto" panose="02000000000000000000" pitchFamily="2" charset="0"/>
              <a:cs typeface="Roboto" panose="02000000000000000000" pitchFamily="2" charset="0"/>
            </a:endParaRPr>
          </a:p>
          <a:p>
            <a:r>
              <a:rPr lang="tr-TR" sz="1800" b="1" dirty="0">
                <a:latin typeface="Roboto" panose="02000000000000000000" pitchFamily="2" charset="0"/>
                <a:ea typeface="Roboto" panose="02000000000000000000" pitchFamily="2" charset="0"/>
                <a:cs typeface="Roboto" panose="02000000000000000000" pitchFamily="2" charset="0"/>
              </a:rPr>
              <a:t>Gezi Parkı; </a:t>
            </a:r>
            <a:r>
              <a:rPr lang="tr-TR" sz="1800" dirty="0">
                <a:latin typeface="Roboto" panose="02000000000000000000" pitchFamily="2" charset="0"/>
                <a:ea typeface="Roboto" panose="02000000000000000000" pitchFamily="2" charset="0"/>
                <a:cs typeface="Roboto" panose="02000000000000000000" pitchFamily="2" charset="0"/>
              </a:rPr>
              <a:t>Türkiye'de 27 Mayıs 2013 tarihinde başlayan Gezi Parkı olayları için Twitter'da üç ana etiket (#Hashtag) ile 8.49 milyon mesajın yayınlandığı görülmüştür. Olaylarla ilgili toplamda 100 milyonun üzerinde mesaj yayınlanmıştır. Olayların başlangıcında Türkiye'de günlük aktif Twitter kullanıcısı 1,8 milyon civarında iken, 10 günlük süre içinde bu rakam yaklaşık 9,5 milyona ulaşmıştır.</a:t>
            </a:r>
          </a:p>
          <a:p>
            <a:endParaRPr lang="tr-TR" sz="1800" dirty="0">
              <a:latin typeface="Roboto" panose="02000000000000000000" pitchFamily="2" charset="0"/>
              <a:ea typeface="Roboto" panose="02000000000000000000" pitchFamily="2" charset="0"/>
              <a:cs typeface="Roboto" panose="02000000000000000000" pitchFamily="2" charset="0"/>
            </a:endParaRPr>
          </a:p>
          <a:p>
            <a:endParaRPr lang="tr-TR" sz="18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475345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FF524C-F30C-FC69-E2AE-09D174C0C336}"/>
              </a:ext>
            </a:extLst>
          </p:cNvPr>
          <p:cNvSpPr>
            <a:spLocks noGrp="1"/>
          </p:cNvSpPr>
          <p:nvPr>
            <p:ph type="title"/>
          </p:nvPr>
        </p:nvSpPr>
        <p:spPr/>
        <p:txBody>
          <a:bodyPr/>
          <a:lstStyle/>
          <a:p>
            <a:r>
              <a:rPr lang="tr-TR" dirty="0"/>
              <a:t>OSINT Çeşitleri</a:t>
            </a:r>
          </a:p>
        </p:txBody>
      </p:sp>
      <p:sp>
        <p:nvSpPr>
          <p:cNvPr id="3" name="İçerik Yer Tutucusu 2">
            <a:extLst>
              <a:ext uri="{FF2B5EF4-FFF2-40B4-BE49-F238E27FC236}">
                <a16:creationId xmlns:a16="http://schemas.microsoft.com/office/drawing/2014/main" id="{423CF979-F4CC-5FC1-083E-E66F3E342950}"/>
              </a:ext>
            </a:extLst>
          </p:cNvPr>
          <p:cNvSpPr>
            <a:spLocks noGrp="1"/>
          </p:cNvSpPr>
          <p:nvPr>
            <p:ph idx="1"/>
          </p:nvPr>
        </p:nvSpPr>
        <p:spPr/>
        <p:txBody>
          <a:bodyPr>
            <a:normAutofit lnSpcReduction="10000"/>
          </a:bodyPr>
          <a:lstStyle/>
          <a:p>
            <a:pPr marL="0" indent="0">
              <a:buNone/>
            </a:pPr>
            <a:r>
              <a:rPr lang="tr-TR" b="1" u="sng" dirty="0">
                <a:latin typeface="Roboto" panose="02000000000000000000" pitchFamily="2" charset="0"/>
                <a:ea typeface="Roboto" panose="02000000000000000000" pitchFamily="2" charset="0"/>
                <a:cs typeface="Roboto" panose="02000000000000000000" pitchFamily="2" charset="0"/>
              </a:rPr>
              <a:t>Toplumsal Olaylarda SOCMINT Örnekleri</a:t>
            </a:r>
          </a:p>
          <a:p>
            <a:endParaRPr lang="tr-TR" sz="1800" dirty="0">
              <a:latin typeface="Roboto" panose="02000000000000000000" pitchFamily="2" charset="0"/>
              <a:ea typeface="Roboto" panose="02000000000000000000" pitchFamily="2" charset="0"/>
              <a:cs typeface="Roboto" panose="02000000000000000000" pitchFamily="2" charset="0"/>
            </a:endParaRPr>
          </a:p>
          <a:p>
            <a:r>
              <a:rPr lang="tr-TR" sz="1800" dirty="0">
                <a:latin typeface="Roboto" panose="02000000000000000000" pitchFamily="2" charset="0"/>
                <a:ea typeface="Roboto" panose="02000000000000000000" pitchFamily="2" charset="0"/>
                <a:cs typeface="Roboto" panose="02000000000000000000" pitchFamily="2" charset="0"/>
              </a:rPr>
              <a:t>Çin'de, sosyal kredi ağı platformu </a:t>
            </a:r>
            <a:r>
              <a:rPr lang="tr-TR" sz="1800" dirty="0" err="1">
                <a:latin typeface="Roboto" panose="02000000000000000000" pitchFamily="2" charset="0"/>
                <a:ea typeface="Roboto" panose="02000000000000000000" pitchFamily="2" charset="0"/>
                <a:cs typeface="Roboto" panose="02000000000000000000" pitchFamily="2" charset="0"/>
              </a:rPr>
              <a:t>Susame</a:t>
            </a:r>
            <a:r>
              <a:rPr lang="tr-TR" sz="1800" dirty="0">
                <a:latin typeface="Roboto" panose="02000000000000000000" pitchFamily="2" charset="0"/>
                <a:ea typeface="Roboto" panose="02000000000000000000" pitchFamily="2" charset="0"/>
                <a:cs typeface="Roboto" panose="02000000000000000000" pitchFamily="2" charset="0"/>
              </a:rPr>
              <a:t>, Çin vatandaşlarına "güvenilirliği" için puanlar vermeye başladı. </a:t>
            </a:r>
            <a:r>
              <a:rPr lang="tr-TR" sz="1800" dirty="0" err="1">
                <a:latin typeface="Roboto" panose="02000000000000000000" pitchFamily="2" charset="0"/>
                <a:ea typeface="Roboto" panose="02000000000000000000" pitchFamily="2" charset="0"/>
                <a:cs typeface="Roboto" panose="02000000000000000000" pitchFamily="2" charset="0"/>
              </a:rPr>
              <a:t>Susame</a:t>
            </a:r>
            <a:r>
              <a:rPr lang="tr-TR" sz="1800" dirty="0">
                <a:latin typeface="Roboto" panose="02000000000000000000" pitchFamily="2" charset="0"/>
                <a:ea typeface="Roboto" panose="02000000000000000000" pitchFamily="2" charset="0"/>
                <a:cs typeface="Roboto" panose="02000000000000000000" pitchFamily="2" charset="0"/>
              </a:rPr>
              <a:t>, çevrimiçi satın alınan ürünlerden tutun da sosyal medyada neleri yayınladıkları da dahil olmak üzere kişisel verilere dayanıyor. Aynı zamanda kişilerin arkadaşlarını da dahil ediyor. Eğer arkadaşları Susam'da kötü performans gösteriyorsa kişinin skoru da düştüğü söylenmektedir.</a:t>
            </a:r>
          </a:p>
          <a:p>
            <a:endParaRPr lang="tr-TR" sz="1800" dirty="0">
              <a:latin typeface="Roboto" panose="02000000000000000000" pitchFamily="2" charset="0"/>
              <a:ea typeface="Roboto" panose="02000000000000000000" pitchFamily="2" charset="0"/>
              <a:cs typeface="Roboto" panose="02000000000000000000" pitchFamily="2" charset="0"/>
            </a:endParaRPr>
          </a:p>
          <a:p>
            <a:r>
              <a:rPr lang="tr-TR" sz="1800" dirty="0">
                <a:latin typeface="Roboto" panose="02000000000000000000" pitchFamily="2" charset="0"/>
                <a:ea typeface="Roboto" panose="02000000000000000000" pitchFamily="2" charset="0"/>
                <a:cs typeface="Roboto" panose="02000000000000000000" pitchFamily="2" charset="0"/>
              </a:rPr>
              <a:t>Toplumsal olayların önceden tespit edilebilmesi veya geriye dönük araştırma yapılabilmesi için, SOCMINT önemli bir istihbarat ortamı haline gelmiştir.</a:t>
            </a:r>
          </a:p>
          <a:p>
            <a:endParaRPr lang="tr-TR" sz="18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40882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15582C-0AFC-202F-33B9-A515313585C8}"/>
              </a:ext>
            </a:extLst>
          </p:cNvPr>
          <p:cNvSpPr>
            <a:spLocks noGrp="1"/>
          </p:cNvSpPr>
          <p:nvPr>
            <p:ph type="title"/>
          </p:nvPr>
        </p:nvSpPr>
        <p:spPr/>
        <p:txBody>
          <a:bodyPr>
            <a:normAutofit/>
          </a:bodyPr>
          <a:lstStyle/>
          <a:p>
            <a:r>
              <a:rPr lang="tr-TR" dirty="0"/>
              <a:t>OSINT Çeşitleri</a:t>
            </a:r>
            <a:endParaRPr lang="tr-TR" sz="4000" dirty="0">
              <a:latin typeface="Roboto" panose="02000000000000000000" pitchFamily="2" charset="0"/>
              <a:ea typeface="Roboto" panose="02000000000000000000" pitchFamily="2" charset="0"/>
              <a:cs typeface="Roboto" panose="02000000000000000000" pitchFamily="2" charset="0"/>
            </a:endParaRPr>
          </a:p>
        </p:txBody>
      </p:sp>
      <p:sp>
        <p:nvSpPr>
          <p:cNvPr id="3" name="İçerik Yer Tutucusu 2">
            <a:extLst>
              <a:ext uri="{FF2B5EF4-FFF2-40B4-BE49-F238E27FC236}">
                <a16:creationId xmlns:a16="http://schemas.microsoft.com/office/drawing/2014/main" id="{A2144E8A-5E8C-6FFB-DC6B-E1ADAAB397E3}"/>
              </a:ext>
            </a:extLst>
          </p:cNvPr>
          <p:cNvSpPr>
            <a:spLocks noGrp="1"/>
          </p:cNvSpPr>
          <p:nvPr>
            <p:ph idx="1"/>
          </p:nvPr>
        </p:nvSpPr>
        <p:spPr/>
        <p:txBody>
          <a:bodyPr>
            <a:normAutofit/>
          </a:bodyPr>
          <a:lstStyle/>
          <a:p>
            <a:pPr marL="0" indent="0">
              <a:buNone/>
            </a:pPr>
            <a:r>
              <a:rPr lang="tr-TR" b="1" u="sng" dirty="0">
                <a:latin typeface="Roboto" panose="02000000000000000000" pitchFamily="2" charset="0"/>
                <a:ea typeface="Roboto" panose="02000000000000000000" pitchFamily="2" charset="0"/>
                <a:cs typeface="Roboto" panose="02000000000000000000" pitchFamily="2" charset="0"/>
              </a:rPr>
              <a:t>Web İstihbaratı (WEBINT):</a:t>
            </a:r>
          </a:p>
          <a:p>
            <a:pPr marL="0" indent="0">
              <a:buNone/>
            </a:pPr>
            <a:endParaRPr lang="tr-TR" b="1" u="sng" dirty="0">
              <a:latin typeface="Roboto" panose="02000000000000000000" pitchFamily="2" charset="0"/>
              <a:ea typeface="Roboto" panose="02000000000000000000" pitchFamily="2" charset="0"/>
              <a:cs typeface="Roboto" panose="02000000000000000000" pitchFamily="2" charset="0"/>
            </a:endParaRPr>
          </a:p>
          <a:p>
            <a:r>
              <a:rPr lang="tr-TR" sz="1800" dirty="0">
                <a:latin typeface="Roboto" panose="02000000000000000000" pitchFamily="2" charset="0"/>
                <a:ea typeface="Roboto" panose="02000000000000000000" pitchFamily="2" charset="0"/>
                <a:cs typeface="Roboto" panose="02000000000000000000" pitchFamily="2" charset="0"/>
              </a:rPr>
              <a:t>İnternet üzerindeki genel web siteleri, forumlar, bloglar ve haber siteleri gibi kaynaklardan elde edilen bilgileri içerir.</a:t>
            </a:r>
          </a:p>
          <a:p>
            <a:endParaRPr lang="tr-TR" sz="1800" dirty="0">
              <a:latin typeface="Roboto" panose="02000000000000000000" pitchFamily="2" charset="0"/>
              <a:ea typeface="Roboto" panose="02000000000000000000" pitchFamily="2" charset="0"/>
              <a:cs typeface="Roboto" panose="02000000000000000000" pitchFamily="2" charset="0"/>
            </a:endParaRPr>
          </a:p>
          <a:p>
            <a:r>
              <a:rPr lang="tr-TR" sz="1800" dirty="0">
                <a:latin typeface="Roboto" panose="02000000000000000000" pitchFamily="2" charset="0"/>
                <a:ea typeface="Roboto" panose="02000000000000000000" pitchFamily="2" charset="0"/>
                <a:cs typeface="Roboto" panose="02000000000000000000" pitchFamily="2" charset="0"/>
              </a:rPr>
              <a:t>Domain bilgileri, WHOIS verileri, sızdırılmış veri tabanları ve diğer açık kaynaklar bu kategoriye dahildir.</a:t>
            </a:r>
          </a:p>
          <a:p>
            <a:endParaRPr lang="tr-TR" sz="18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487814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15582C-0AFC-202F-33B9-A515313585C8}"/>
              </a:ext>
            </a:extLst>
          </p:cNvPr>
          <p:cNvSpPr>
            <a:spLocks noGrp="1"/>
          </p:cNvSpPr>
          <p:nvPr>
            <p:ph type="title"/>
          </p:nvPr>
        </p:nvSpPr>
        <p:spPr/>
        <p:txBody>
          <a:bodyPr>
            <a:normAutofit/>
          </a:bodyPr>
          <a:lstStyle/>
          <a:p>
            <a:r>
              <a:rPr lang="tr-TR" dirty="0"/>
              <a:t>OSINT Çeşitleri</a:t>
            </a:r>
            <a:endParaRPr lang="tr-TR" sz="4000" dirty="0">
              <a:latin typeface="Roboto" panose="02000000000000000000" pitchFamily="2" charset="0"/>
              <a:ea typeface="Roboto" panose="02000000000000000000" pitchFamily="2" charset="0"/>
              <a:cs typeface="Roboto" panose="02000000000000000000" pitchFamily="2" charset="0"/>
            </a:endParaRPr>
          </a:p>
        </p:txBody>
      </p:sp>
      <p:sp>
        <p:nvSpPr>
          <p:cNvPr id="3" name="İçerik Yer Tutucusu 2">
            <a:extLst>
              <a:ext uri="{FF2B5EF4-FFF2-40B4-BE49-F238E27FC236}">
                <a16:creationId xmlns:a16="http://schemas.microsoft.com/office/drawing/2014/main" id="{A2144E8A-5E8C-6FFB-DC6B-E1ADAAB397E3}"/>
              </a:ext>
            </a:extLst>
          </p:cNvPr>
          <p:cNvSpPr>
            <a:spLocks noGrp="1"/>
          </p:cNvSpPr>
          <p:nvPr>
            <p:ph idx="1"/>
          </p:nvPr>
        </p:nvSpPr>
        <p:spPr/>
        <p:txBody>
          <a:bodyPr>
            <a:normAutofit/>
          </a:bodyPr>
          <a:lstStyle/>
          <a:p>
            <a:pPr marL="0" indent="0">
              <a:buNone/>
            </a:pPr>
            <a:r>
              <a:rPr lang="tr-TR" b="1" u="sng" dirty="0">
                <a:latin typeface="Roboto" panose="02000000000000000000" pitchFamily="2" charset="0"/>
                <a:ea typeface="Roboto" panose="02000000000000000000" pitchFamily="2" charset="0"/>
                <a:cs typeface="Roboto" panose="02000000000000000000" pitchFamily="2" charset="0"/>
              </a:rPr>
              <a:t>Medya İstihbaratı (MEDINT):</a:t>
            </a:r>
          </a:p>
          <a:p>
            <a:pPr marL="0" indent="0">
              <a:buNone/>
            </a:pPr>
            <a:endParaRPr lang="tr-TR" b="1" u="sng" dirty="0">
              <a:latin typeface="Roboto" panose="02000000000000000000" pitchFamily="2" charset="0"/>
              <a:ea typeface="Roboto" panose="02000000000000000000" pitchFamily="2" charset="0"/>
              <a:cs typeface="Roboto" panose="02000000000000000000" pitchFamily="2" charset="0"/>
            </a:endParaRPr>
          </a:p>
          <a:p>
            <a:r>
              <a:rPr lang="tr-TR" sz="1800" dirty="0">
                <a:latin typeface="Roboto" panose="02000000000000000000" pitchFamily="2" charset="0"/>
                <a:ea typeface="Roboto" panose="02000000000000000000" pitchFamily="2" charset="0"/>
                <a:cs typeface="Roboto" panose="02000000000000000000" pitchFamily="2" charset="0"/>
              </a:rPr>
              <a:t>Haber kaynakları, radyo, televizyon, gazeteler ve diğer medya araçlarından elde edilen bilgileri içerir.</a:t>
            </a:r>
          </a:p>
          <a:p>
            <a:endParaRPr lang="tr-TR" sz="1800" dirty="0">
              <a:latin typeface="Roboto" panose="02000000000000000000" pitchFamily="2" charset="0"/>
              <a:ea typeface="Roboto" panose="02000000000000000000" pitchFamily="2" charset="0"/>
              <a:cs typeface="Roboto" panose="02000000000000000000" pitchFamily="2" charset="0"/>
            </a:endParaRPr>
          </a:p>
          <a:p>
            <a:r>
              <a:rPr lang="tr-TR" sz="1800" dirty="0">
                <a:latin typeface="Roboto" panose="02000000000000000000" pitchFamily="2" charset="0"/>
                <a:ea typeface="Roboto" panose="02000000000000000000" pitchFamily="2" charset="0"/>
                <a:cs typeface="Roboto" panose="02000000000000000000" pitchFamily="2" charset="0"/>
              </a:rPr>
              <a:t>Günlük haberler, analizler ve röportajlar üzerinden hedefle ilgili bilgiler toplanabilir.</a:t>
            </a:r>
          </a:p>
          <a:p>
            <a:pPr marL="0" indent="0">
              <a:buNone/>
            </a:pPr>
            <a:endParaRPr lang="tr-TR" b="1" u="sng"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911119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15582C-0AFC-202F-33B9-A515313585C8}"/>
              </a:ext>
            </a:extLst>
          </p:cNvPr>
          <p:cNvSpPr>
            <a:spLocks noGrp="1"/>
          </p:cNvSpPr>
          <p:nvPr>
            <p:ph type="title"/>
          </p:nvPr>
        </p:nvSpPr>
        <p:spPr/>
        <p:txBody>
          <a:bodyPr>
            <a:normAutofit/>
          </a:bodyPr>
          <a:lstStyle/>
          <a:p>
            <a:r>
              <a:rPr lang="tr-TR" dirty="0"/>
              <a:t>OSINT Çeşitleri</a:t>
            </a:r>
            <a:endParaRPr lang="tr-TR" sz="4000" dirty="0">
              <a:latin typeface="Roboto" panose="02000000000000000000" pitchFamily="2" charset="0"/>
              <a:ea typeface="Roboto" panose="02000000000000000000" pitchFamily="2" charset="0"/>
              <a:cs typeface="Roboto" panose="02000000000000000000" pitchFamily="2" charset="0"/>
            </a:endParaRPr>
          </a:p>
        </p:txBody>
      </p:sp>
      <p:sp>
        <p:nvSpPr>
          <p:cNvPr id="3" name="İçerik Yer Tutucusu 2">
            <a:extLst>
              <a:ext uri="{FF2B5EF4-FFF2-40B4-BE49-F238E27FC236}">
                <a16:creationId xmlns:a16="http://schemas.microsoft.com/office/drawing/2014/main" id="{A2144E8A-5E8C-6FFB-DC6B-E1ADAAB397E3}"/>
              </a:ext>
            </a:extLst>
          </p:cNvPr>
          <p:cNvSpPr>
            <a:spLocks noGrp="1"/>
          </p:cNvSpPr>
          <p:nvPr>
            <p:ph idx="1"/>
          </p:nvPr>
        </p:nvSpPr>
        <p:spPr/>
        <p:txBody>
          <a:bodyPr>
            <a:normAutofit/>
          </a:bodyPr>
          <a:lstStyle/>
          <a:p>
            <a:pPr marL="0" indent="0">
              <a:buNone/>
            </a:pPr>
            <a:r>
              <a:rPr lang="tr-TR" b="1" u="sng" dirty="0">
                <a:latin typeface="Roboto" panose="02000000000000000000" pitchFamily="2" charset="0"/>
                <a:ea typeface="Roboto" panose="02000000000000000000" pitchFamily="2" charset="0"/>
                <a:cs typeface="Roboto" panose="02000000000000000000" pitchFamily="2" charset="0"/>
              </a:rPr>
              <a:t>Akademik İstihbarat (ACADINT):</a:t>
            </a:r>
          </a:p>
          <a:p>
            <a:pPr marL="0" indent="0">
              <a:buNone/>
            </a:pPr>
            <a:endParaRPr lang="tr-TR" b="1" u="sng" dirty="0">
              <a:latin typeface="Roboto" panose="02000000000000000000" pitchFamily="2" charset="0"/>
              <a:ea typeface="Roboto" panose="02000000000000000000" pitchFamily="2" charset="0"/>
              <a:cs typeface="Roboto" panose="02000000000000000000" pitchFamily="2" charset="0"/>
            </a:endParaRPr>
          </a:p>
          <a:p>
            <a:r>
              <a:rPr lang="tr-TR" sz="1800" dirty="0">
                <a:latin typeface="Roboto" panose="02000000000000000000" pitchFamily="2" charset="0"/>
                <a:ea typeface="Roboto" panose="02000000000000000000" pitchFamily="2" charset="0"/>
                <a:cs typeface="Roboto" panose="02000000000000000000" pitchFamily="2" charset="0"/>
              </a:rPr>
              <a:t>Akademik makaleler, tezler, konferans bildirileri gibi akademik kaynaklardan elde edilen bilgileri kapsar.</a:t>
            </a:r>
          </a:p>
          <a:p>
            <a:endParaRPr lang="tr-TR" sz="1800" dirty="0">
              <a:latin typeface="Roboto" panose="02000000000000000000" pitchFamily="2" charset="0"/>
              <a:ea typeface="Roboto" panose="02000000000000000000" pitchFamily="2" charset="0"/>
              <a:cs typeface="Roboto" panose="02000000000000000000" pitchFamily="2" charset="0"/>
            </a:endParaRPr>
          </a:p>
          <a:p>
            <a:r>
              <a:rPr lang="tr-TR" sz="1800" dirty="0">
                <a:latin typeface="Roboto" panose="02000000000000000000" pitchFamily="2" charset="0"/>
                <a:ea typeface="Roboto" panose="02000000000000000000" pitchFamily="2" charset="0"/>
                <a:cs typeface="Roboto" panose="02000000000000000000" pitchFamily="2" charset="0"/>
              </a:rPr>
              <a:t>Bu tür kaynaklar, bir konu hakkında derinlemesine bilgi sağlayabilir.</a:t>
            </a:r>
          </a:p>
          <a:p>
            <a:pPr marL="0" indent="0">
              <a:buNone/>
            </a:pPr>
            <a:endParaRPr lang="tr-TR" b="1" u="sng"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83480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817BC4-5AFE-C694-8CE7-74DEB9F130DD}"/>
              </a:ext>
            </a:extLst>
          </p:cNvPr>
          <p:cNvSpPr>
            <a:spLocks noGrp="1"/>
          </p:cNvSpPr>
          <p:nvPr>
            <p:ph type="title"/>
          </p:nvPr>
        </p:nvSpPr>
        <p:spPr/>
        <p:txBody>
          <a:bodyPr/>
          <a:lstStyle/>
          <a:p>
            <a:r>
              <a:rPr lang="tr-TR" dirty="0"/>
              <a:t>İzlence</a:t>
            </a:r>
          </a:p>
        </p:txBody>
      </p:sp>
      <p:sp>
        <p:nvSpPr>
          <p:cNvPr id="3" name="İçerik Yer Tutucusu 2">
            <a:extLst>
              <a:ext uri="{FF2B5EF4-FFF2-40B4-BE49-F238E27FC236}">
                <a16:creationId xmlns:a16="http://schemas.microsoft.com/office/drawing/2014/main" id="{930C2BF5-4F57-68EB-22BA-1F713A6E826B}"/>
              </a:ext>
            </a:extLst>
          </p:cNvPr>
          <p:cNvSpPr>
            <a:spLocks noGrp="1"/>
          </p:cNvSpPr>
          <p:nvPr>
            <p:ph idx="1"/>
          </p:nvPr>
        </p:nvSpPr>
        <p:spPr/>
        <p:txBody>
          <a:bodyPr>
            <a:normAutofit/>
          </a:bodyPr>
          <a:lstStyle/>
          <a:p>
            <a:pPr marL="0" indent="0">
              <a:buNone/>
            </a:pPr>
            <a:r>
              <a:rPr lang="tr-TR" dirty="0">
                <a:latin typeface="Calibri" panose="020F0502020204030204" pitchFamily="34" charset="0"/>
                <a:ea typeface="Calibri" panose="020F0502020204030204" pitchFamily="34" charset="0"/>
                <a:cs typeface="Calibri" panose="020F0502020204030204" pitchFamily="34" charset="0"/>
              </a:rPr>
              <a:t>OSINT</a:t>
            </a:r>
          </a:p>
          <a:p>
            <a:pPr lvl="1"/>
            <a:r>
              <a:rPr lang="tr-TR" dirty="0">
                <a:latin typeface="Calibri" panose="020F0502020204030204" pitchFamily="34" charset="0"/>
                <a:ea typeface="Calibri" panose="020F0502020204030204" pitchFamily="34" charset="0"/>
                <a:cs typeface="Calibri" panose="020F0502020204030204" pitchFamily="34" charset="0"/>
              </a:rPr>
              <a:t>OSINT nedir ?</a:t>
            </a:r>
          </a:p>
          <a:p>
            <a:pPr lvl="1"/>
            <a:r>
              <a:rPr lang="tr-TR" dirty="0">
                <a:latin typeface="Calibri" panose="020F0502020204030204" pitchFamily="34" charset="0"/>
                <a:ea typeface="Calibri" panose="020F0502020204030204" pitchFamily="34" charset="0"/>
                <a:cs typeface="Calibri" panose="020F0502020204030204" pitchFamily="34" charset="0"/>
              </a:rPr>
              <a:t>OSINT ile Neler Yapılabilir?</a:t>
            </a:r>
          </a:p>
          <a:p>
            <a:pPr lvl="1"/>
            <a:r>
              <a:rPr lang="tr-TR" dirty="0">
                <a:latin typeface="Calibri" panose="020F0502020204030204" pitchFamily="34" charset="0"/>
                <a:ea typeface="Calibri" panose="020F0502020204030204" pitchFamily="34" charset="0"/>
                <a:cs typeface="Calibri" panose="020F0502020204030204" pitchFamily="34" charset="0"/>
              </a:rPr>
              <a:t>OSINT Tarihi</a:t>
            </a:r>
          </a:p>
          <a:p>
            <a:pPr lvl="1"/>
            <a:r>
              <a:rPr lang="tr-TR" dirty="0">
                <a:latin typeface="Calibri" panose="020F0502020204030204" pitchFamily="34" charset="0"/>
                <a:ea typeface="Calibri" panose="020F0502020204030204" pitchFamily="34" charset="0"/>
                <a:cs typeface="Calibri" panose="020F0502020204030204" pitchFamily="34" charset="0"/>
              </a:rPr>
              <a:t>OSINT Çeşitleri</a:t>
            </a:r>
          </a:p>
          <a:p>
            <a:pPr lvl="1"/>
            <a:r>
              <a:rPr lang="tr-TR" dirty="0" err="1">
                <a:latin typeface="Calibri" panose="020F0502020204030204" pitchFamily="34" charset="0"/>
                <a:ea typeface="Calibri" panose="020F0502020204030204" pitchFamily="34" charset="0"/>
                <a:cs typeface="Calibri" panose="020F0502020204030204" pitchFamily="34" charset="0"/>
              </a:rPr>
              <a:t>OSINT'i</a:t>
            </a:r>
            <a:r>
              <a:rPr lang="tr-TR" dirty="0">
                <a:latin typeface="Calibri" panose="020F0502020204030204" pitchFamily="34" charset="0"/>
                <a:ea typeface="Calibri" panose="020F0502020204030204" pitchFamily="34" charset="0"/>
                <a:cs typeface="Calibri" panose="020F0502020204030204" pitchFamily="34" charset="0"/>
              </a:rPr>
              <a:t> kimler kullanıyor?</a:t>
            </a:r>
          </a:p>
          <a:p>
            <a:pPr lvl="1"/>
            <a:r>
              <a:rPr lang="tr-TR" dirty="0">
                <a:latin typeface="Calibri" panose="020F0502020204030204" pitchFamily="34" charset="0"/>
                <a:ea typeface="Calibri" panose="020F0502020204030204" pitchFamily="34" charset="0"/>
                <a:cs typeface="Calibri" panose="020F0502020204030204" pitchFamily="34" charset="0"/>
              </a:rPr>
              <a:t>OSINT Kaynakları</a:t>
            </a:r>
          </a:p>
        </p:txBody>
      </p:sp>
    </p:spTree>
    <p:extLst>
      <p:ext uri="{BB962C8B-B14F-4D97-AF65-F5344CB8AC3E}">
        <p14:creationId xmlns:p14="http://schemas.microsoft.com/office/powerpoint/2010/main" val="1213392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15582C-0AFC-202F-33B9-A515313585C8}"/>
              </a:ext>
            </a:extLst>
          </p:cNvPr>
          <p:cNvSpPr>
            <a:spLocks noGrp="1"/>
          </p:cNvSpPr>
          <p:nvPr>
            <p:ph type="title"/>
          </p:nvPr>
        </p:nvSpPr>
        <p:spPr/>
        <p:txBody>
          <a:bodyPr>
            <a:normAutofit/>
          </a:bodyPr>
          <a:lstStyle/>
          <a:p>
            <a:r>
              <a:rPr lang="tr-TR" dirty="0"/>
              <a:t>OSINT Çeşitleri</a:t>
            </a:r>
            <a:endParaRPr lang="tr-TR" sz="4000" dirty="0">
              <a:latin typeface="Roboto" panose="02000000000000000000" pitchFamily="2" charset="0"/>
              <a:ea typeface="Roboto" panose="02000000000000000000" pitchFamily="2" charset="0"/>
              <a:cs typeface="Roboto" panose="02000000000000000000" pitchFamily="2" charset="0"/>
            </a:endParaRPr>
          </a:p>
        </p:txBody>
      </p:sp>
      <p:sp>
        <p:nvSpPr>
          <p:cNvPr id="3" name="İçerik Yer Tutucusu 2">
            <a:extLst>
              <a:ext uri="{FF2B5EF4-FFF2-40B4-BE49-F238E27FC236}">
                <a16:creationId xmlns:a16="http://schemas.microsoft.com/office/drawing/2014/main" id="{A2144E8A-5E8C-6FFB-DC6B-E1ADAAB397E3}"/>
              </a:ext>
            </a:extLst>
          </p:cNvPr>
          <p:cNvSpPr>
            <a:spLocks noGrp="1"/>
          </p:cNvSpPr>
          <p:nvPr>
            <p:ph idx="1"/>
          </p:nvPr>
        </p:nvSpPr>
        <p:spPr/>
        <p:txBody>
          <a:bodyPr>
            <a:normAutofit/>
          </a:bodyPr>
          <a:lstStyle/>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tr-TR" sz="2800" b="1" i="0" u="sng"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Finansal İstihbarat (FININT):</a:t>
            </a:r>
          </a:p>
          <a:p>
            <a:endParaRPr lang="tr-TR" sz="1900" dirty="0">
              <a:latin typeface="Roboto" panose="02000000000000000000" pitchFamily="2" charset="0"/>
              <a:ea typeface="Roboto" panose="02000000000000000000" pitchFamily="2" charset="0"/>
              <a:cs typeface="Roboto" panose="02000000000000000000" pitchFamily="2" charset="0"/>
            </a:endParaRPr>
          </a:p>
          <a:p>
            <a:r>
              <a:rPr lang="tr-TR" sz="1900" dirty="0">
                <a:latin typeface="Roboto" panose="02000000000000000000" pitchFamily="2" charset="0"/>
                <a:ea typeface="Roboto" panose="02000000000000000000" pitchFamily="2" charset="0"/>
                <a:cs typeface="Roboto" panose="02000000000000000000" pitchFamily="2" charset="0"/>
              </a:rPr>
              <a:t>Hedefin mali durumu, mali geçmişi ve finansal aktiviteleri hakkında bilgi elde etmek amacıyla finansal kaynaklardan bilgi toplanmasıdır.</a:t>
            </a:r>
          </a:p>
          <a:p>
            <a:endParaRPr lang="tr-TR" sz="1900" dirty="0">
              <a:latin typeface="Roboto" panose="02000000000000000000" pitchFamily="2" charset="0"/>
              <a:ea typeface="Roboto" panose="02000000000000000000" pitchFamily="2" charset="0"/>
              <a:cs typeface="Roboto" panose="02000000000000000000" pitchFamily="2" charset="0"/>
            </a:endParaRPr>
          </a:p>
          <a:p>
            <a:r>
              <a:rPr lang="tr-TR" sz="1900" dirty="0">
                <a:latin typeface="Roboto" panose="02000000000000000000" pitchFamily="2" charset="0"/>
                <a:ea typeface="Roboto" panose="02000000000000000000" pitchFamily="2" charset="0"/>
                <a:cs typeface="Roboto" panose="02000000000000000000" pitchFamily="2" charset="0"/>
              </a:rPr>
              <a:t>Hesap bilgileri, işlem geçmişi ve finansal raporlar bu kategoriye dahildir.</a:t>
            </a:r>
          </a:p>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endParaRPr kumimoji="0" lang="tr-TR" sz="2800" b="1" i="0" u="sng"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endParaRPr>
          </a:p>
          <a:p>
            <a:endParaRPr lang="tr-TR" sz="18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699341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15582C-0AFC-202F-33B9-A515313585C8}"/>
              </a:ext>
            </a:extLst>
          </p:cNvPr>
          <p:cNvSpPr>
            <a:spLocks noGrp="1"/>
          </p:cNvSpPr>
          <p:nvPr>
            <p:ph type="title"/>
          </p:nvPr>
        </p:nvSpPr>
        <p:spPr/>
        <p:txBody>
          <a:bodyPr>
            <a:normAutofit/>
          </a:bodyPr>
          <a:lstStyle/>
          <a:p>
            <a:r>
              <a:rPr lang="tr-TR" dirty="0"/>
              <a:t>OSINT Çeşitleri</a:t>
            </a:r>
            <a:endParaRPr lang="tr-TR" sz="4000" dirty="0">
              <a:latin typeface="Roboto" panose="02000000000000000000" pitchFamily="2" charset="0"/>
              <a:ea typeface="Roboto" panose="02000000000000000000" pitchFamily="2" charset="0"/>
              <a:cs typeface="Roboto" panose="02000000000000000000" pitchFamily="2" charset="0"/>
            </a:endParaRPr>
          </a:p>
        </p:txBody>
      </p:sp>
      <p:sp>
        <p:nvSpPr>
          <p:cNvPr id="3" name="İçerik Yer Tutucusu 2">
            <a:extLst>
              <a:ext uri="{FF2B5EF4-FFF2-40B4-BE49-F238E27FC236}">
                <a16:creationId xmlns:a16="http://schemas.microsoft.com/office/drawing/2014/main" id="{A2144E8A-5E8C-6FFB-DC6B-E1ADAAB397E3}"/>
              </a:ext>
            </a:extLst>
          </p:cNvPr>
          <p:cNvSpPr>
            <a:spLocks noGrp="1"/>
          </p:cNvSpPr>
          <p:nvPr>
            <p:ph idx="1"/>
          </p:nvPr>
        </p:nvSpPr>
        <p:spPr/>
        <p:txBody>
          <a:bodyPr>
            <a:normAutofit/>
          </a:bodyPr>
          <a:lstStyle/>
          <a:p>
            <a:pPr marL="0" indent="0">
              <a:buNone/>
            </a:pPr>
            <a:r>
              <a:rPr lang="tr-TR" b="1" u="sng" dirty="0">
                <a:latin typeface="Roboto" panose="02000000000000000000" pitchFamily="2" charset="0"/>
                <a:ea typeface="Roboto" panose="02000000000000000000" pitchFamily="2" charset="0"/>
                <a:cs typeface="Roboto" panose="02000000000000000000" pitchFamily="2" charset="0"/>
              </a:rPr>
              <a:t>Yer Analizi (GEOINT):</a:t>
            </a:r>
          </a:p>
          <a:p>
            <a:pPr marL="0" indent="0">
              <a:buNone/>
            </a:pPr>
            <a:endParaRPr lang="tr-TR" b="1" u="sng" dirty="0">
              <a:latin typeface="Roboto" panose="02000000000000000000" pitchFamily="2" charset="0"/>
              <a:ea typeface="Roboto" panose="02000000000000000000" pitchFamily="2" charset="0"/>
              <a:cs typeface="Roboto" panose="02000000000000000000" pitchFamily="2" charset="0"/>
            </a:endParaRPr>
          </a:p>
          <a:p>
            <a:r>
              <a:rPr lang="tr-TR" sz="1800" dirty="0">
                <a:latin typeface="Roboto" panose="02000000000000000000" pitchFamily="2" charset="0"/>
                <a:ea typeface="Roboto" panose="02000000000000000000" pitchFamily="2" charset="0"/>
                <a:cs typeface="Roboto" panose="02000000000000000000" pitchFamily="2" charset="0"/>
              </a:rPr>
              <a:t>Coğrafi bilgilerin analizi ve kullanılmasıdır.</a:t>
            </a:r>
          </a:p>
          <a:p>
            <a:endParaRPr lang="tr-TR" sz="1800" dirty="0">
              <a:latin typeface="Roboto" panose="02000000000000000000" pitchFamily="2" charset="0"/>
              <a:ea typeface="Roboto" panose="02000000000000000000" pitchFamily="2" charset="0"/>
              <a:cs typeface="Roboto" panose="02000000000000000000" pitchFamily="2" charset="0"/>
            </a:endParaRPr>
          </a:p>
          <a:p>
            <a:r>
              <a:rPr lang="tr-TR" sz="1800" dirty="0">
                <a:latin typeface="Roboto" panose="02000000000000000000" pitchFamily="2" charset="0"/>
                <a:ea typeface="Roboto" panose="02000000000000000000" pitchFamily="2" charset="0"/>
                <a:cs typeface="Roboto" panose="02000000000000000000" pitchFamily="2" charset="0"/>
              </a:rPr>
              <a:t>Harita verileri, konum verileri ve coğrafi bilgi sistemleri (GIS) kullanılarak yapılan analizler bu kategoriye aittir.</a:t>
            </a:r>
          </a:p>
          <a:p>
            <a:pPr marL="0" indent="0">
              <a:buNone/>
            </a:pPr>
            <a:endParaRPr lang="tr-TR" b="1" u="sng" dirty="0">
              <a:latin typeface="Roboto" panose="02000000000000000000" pitchFamily="2" charset="0"/>
              <a:ea typeface="Roboto" panose="02000000000000000000" pitchFamily="2" charset="0"/>
              <a:cs typeface="Roboto" panose="02000000000000000000" pitchFamily="2" charset="0"/>
            </a:endParaRPr>
          </a:p>
          <a:p>
            <a:pPr marL="0" indent="0">
              <a:buNone/>
            </a:pPr>
            <a:endParaRPr lang="tr-TR" b="1" u="sng" dirty="0">
              <a:latin typeface="Roboto" panose="02000000000000000000" pitchFamily="2" charset="0"/>
              <a:ea typeface="Roboto" panose="02000000000000000000" pitchFamily="2" charset="0"/>
              <a:cs typeface="Roboto" panose="02000000000000000000" pitchFamily="2" charset="0"/>
            </a:endParaRPr>
          </a:p>
          <a:p>
            <a:pPr marL="0" indent="0">
              <a:buNone/>
            </a:pPr>
            <a:endParaRPr lang="tr-TR" b="1" u="sng" dirty="0">
              <a:latin typeface="Roboto" panose="02000000000000000000" pitchFamily="2" charset="0"/>
              <a:ea typeface="Roboto" panose="02000000000000000000" pitchFamily="2" charset="0"/>
              <a:cs typeface="Roboto" panose="02000000000000000000" pitchFamily="2" charset="0"/>
            </a:endParaRPr>
          </a:p>
          <a:p>
            <a:endParaRPr lang="tr-TR" sz="18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006255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15582C-0AFC-202F-33B9-A515313585C8}"/>
              </a:ext>
            </a:extLst>
          </p:cNvPr>
          <p:cNvSpPr>
            <a:spLocks noGrp="1"/>
          </p:cNvSpPr>
          <p:nvPr>
            <p:ph type="title"/>
          </p:nvPr>
        </p:nvSpPr>
        <p:spPr/>
        <p:txBody>
          <a:bodyPr>
            <a:normAutofit/>
          </a:bodyPr>
          <a:lstStyle/>
          <a:p>
            <a:r>
              <a:rPr lang="tr-TR" dirty="0"/>
              <a:t>OSINT Çeşitleri</a:t>
            </a:r>
            <a:endParaRPr lang="tr-TR" sz="4000" dirty="0">
              <a:latin typeface="Roboto" panose="02000000000000000000" pitchFamily="2" charset="0"/>
              <a:ea typeface="Roboto" panose="02000000000000000000" pitchFamily="2" charset="0"/>
              <a:cs typeface="Roboto" panose="02000000000000000000" pitchFamily="2" charset="0"/>
            </a:endParaRPr>
          </a:p>
        </p:txBody>
      </p:sp>
      <p:sp>
        <p:nvSpPr>
          <p:cNvPr id="3" name="İçerik Yer Tutucusu 2">
            <a:extLst>
              <a:ext uri="{FF2B5EF4-FFF2-40B4-BE49-F238E27FC236}">
                <a16:creationId xmlns:a16="http://schemas.microsoft.com/office/drawing/2014/main" id="{A2144E8A-5E8C-6FFB-DC6B-E1ADAAB397E3}"/>
              </a:ext>
            </a:extLst>
          </p:cNvPr>
          <p:cNvSpPr>
            <a:spLocks noGrp="1"/>
          </p:cNvSpPr>
          <p:nvPr>
            <p:ph idx="1"/>
          </p:nvPr>
        </p:nvSpPr>
        <p:spPr/>
        <p:txBody>
          <a:bodyPr>
            <a:normAutofit/>
          </a:bodyPr>
          <a:lstStyle/>
          <a:p>
            <a:pPr marL="0" indent="0">
              <a:buNone/>
            </a:pPr>
            <a:r>
              <a:rPr lang="tr-TR" b="1" u="sng" dirty="0">
                <a:latin typeface="Roboto" panose="02000000000000000000" pitchFamily="2" charset="0"/>
                <a:ea typeface="Roboto" panose="02000000000000000000" pitchFamily="2" charset="0"/>
                <a:cs typeface="Roboto" panose="02000000000000000000" pitchFamily="2" charset="0"/>
              </a:rPr>
              <a:t>Teknik İstihbarat (TECHINT):</a:t>
            </a:r>
          </a:p>
          <a:p>
            <a:pPr marL="0" indent="0">
              <a:buNone/>
            </a:pPr>
            <a:endParaRPr lang="tr-TR" sz="2800" dirty="0">
              <a:latin typeface="Roboto" panose="02000000000000000000" pitchFamily="2" charset="0"/>
              <a:ea typeface="Roboto" panose="02000000000000000000" pitchFamily="2" charset="0"/>
              <a:cs typeface="Roboto" panose="02000000000000000000" pitchFamily="2" charset="0"/>
            </a:endParaRPr>
          </a:p>
          <a:p>
            <a:r>
              <a:rPr lang="tr-TR" sz="1800" dirty="0">
                <a:latin typeface="Roboto" panose="02000000000000000000" pitchFamily="2" charset="0"/>
                <a:ea typeface="Roboto" panose="02000000000000000000" pitchFamily="2" charset="0"/>
                <a:cs typeface="Roboto" panose="02000000000000000000" pitchFamily="2" charset="0"/>
              </a:rPr>
              <a:t>Teknoloji ve mühendislik alanındaki bilgilerin toplanmasıdır.</a:t>
            </a:r>
          </a:p>
          <a:p>
            <a:endParaRPr lang="tr-TR" sz="1800" dirty="0">
              <a:latin typeface="Roboto" panose="02000000000000000000" pitchFamily="2" charset="0"/>
              <a:ea typeface="Roboto" panose="02000000000000000000" pitchFamily="2" charset="0"/>
              <a:cs typeface="Roboto" panose="02000000000000000000" pitchFamily="2" charset="0"/>
            </a:endParaRPr>
          </a:p>
          <a:p>
            <a:r>
              <a:rPr lang="tr-TR" sz="1800" dirty="0">
                <a:latin typeface="Roboto" panose="02000000000000000000" pitchFamily="2" charset="0"/>
                <a:ea typeface="Roboto" panose="02000000000000000000" pitchFamily="2" charset="0"/>
                <a:cs typeface="Roboto" panose="02000000000000000000" pitchFamily="2" charset="0"/>
              </a:rPr>
              <a:t>Hedefin kullandığı teknolojik altyapı, iletişim araçları ve güvenlik önlemleri gibi teknik detayları içerir.</a:t>
            </a:r>
          </a:p>
          <a:p>
            <a:pPr marL="0" indent="0">
              <a:buNone/>
            </a:pPr>
            <a:endParaRPr lang="tr-TR" b="1" u="sng" dirty="0">
              <a:latin typeface="Roboto" panose="02000000000000000000" pitchFamily="2" charset="0"/>
              <a:ea typeface="Roboto" panose="02000000000000000000" pitchFamily="2" charset="0"/>
              <a:cs typeface="Roboto" panose="02000000000000000000" pitchFamily="2" charset="0"/>
            </a:endParaRPr>
          </a:p>
          <a:p>
            <a:endParaRPr lang="tr-TR" sz="18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333129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15582C-0AFC-202F-33B9-A515313585C8}"/>
              </a:ext>
            </a:extLst>
          </p:cNvPr>
          <p:cNvSpPr>
            <a:spLocks noGrp="1"/>
          </p:cNvSpPr>
          <p:nvPr>
            <p:ph type="title"/>
          </p:nvPr>
        </p:nvSpPr>
        <p:spPr/>
        <p:txBody>
          <a:bodyPr>
            <a:normAutofit/>
          </a:bodyPr>
          <a:lstStyle/>
          <a:p>
            <a:r>
              <a:rPr lang="tr-TR" sz="4000" dirty="0" err="1">
                <a:latin typeface="Roboto" panose="02000000000000000000" pitchFamily="2" charset="0"/>
                <a:ea typeface="Roboto" panose="02000000000000000000" pitchFamily="2" charset="0"/>
                <a:cs typeface="Roboto" panose="02000000000000000000" pitchFamily="2" charset="0"/>
              </a:rPr>
              <a:t>OSINT'i</a:t>
            </a:r>
            <a:r>
              <a:rPr lang="tr-TR" sz="4000" dirty="0">
                <a:latin typeface="Roboto" panose="02000000000000000000" pitchFamily="2" charset="0"/>
                <a:ea typeface="Roboto" panose="02000000000000000000" pitchFamily="2" charset="0"/>
                <a:cs typeface="Roboto" panose="02000000000000000000" pitchFamily="2" charset="0"/>
              </a:rPr>
              <a:t> kimler kullanıyor?</a:t>
            </a:r>
          </a:p>
        </p:txBody>
      </p:sp>
      <p:sp>
        <p:nvSpPr>
          <p:cNvPr id="3" name="İçerik Yer Tutucusu 2">
            <a:extLst>
              <a:ext uri="{FF2B5EF4-FFF2-40B4-BE49-F238E27FC236}">
                <a16:creationId xmlns:a16="http://schemas.microsoft.com/office/drawing/2014/main" id="{A2144E8A-5E8C-6FFB-DC6B-E1ADAAB397E3}"/>
              </a:ext>
            </a:extLst>
          </p:cNvPr>
          <p:cNvSpPr>
            <a:spLocks noGrp="1"/>
          </p:cNvSpPr>
          <p:nvPr>
            <p:ph idx="1"/>
          </p:nvPr>
        </p:nvSpPr>
        <p:spPr>
          <a:xfrm>
            <a:off x="6096000" y="2576365"/>
            <a:ext cx="4980432" cy="3694176"/>
          </a:xfrm>
        </p:spPr>
        <p:txBody>
          <a:bodyPr>
            <a:normAutofit/>
          </a:bodyPr>
          <a:lstStyle/>
          <a:p>
            <a:r>
              <a:rPr lang="tr-TR" sz="1800" dirty="0">
                <a:latin typeface="Roboto" panose="02000000000000000000" pitchFamily="2" charset="0"/>
                <a:ea typeface="Roboto" panose="02000000000000000000" pitchFamily="2" charset="0"/>
                <a:cs typeface="Roboto" panose="02000000000000000000" pitchFamily="2" charset="0"/>
              </a:rPr>
              <a:t>Siber Güvenlik Uzmanları</a:t>
            </a:r>
          </a:p>
          <a:p>
            <a:endParaRPr lang="tr-TR" sz="1800" dirty="0">
              <a:latin typeface="Roboto" panose="02000000000000000000" pitchFamily="2" charset="0"/>
              <a:ea typeface="Roboto" panose="02000000000000000000" pitchFamily="2" charset="0"/>
              <a:cs typeface="Roboto" panose="02000000000000000000" pitchFamily="2" charset="0"/>
            </a:endParaRPr>
          </a:p>
          <a:p>
            <a:r>
              <a:rPr lang="tr-TR" sz="1800" dirty="0">
                <a:latin typeface="Roboto" panose="02000000000000000000" pitchFamily="2" charset="0"/>
                <a:ea typeface="Roboto" panose="02000000000000000000" pitchFamily="2" charset="0"/>
                <a:cs typeface="Roboto" panose="02000000000000000000" pitchFamily="2" charset="0"/>
              </a:rPr>
              <a:t>Hukuk firmaları</a:t>
            </a:r>
          </a:p>
          <a:p>
            <a:endParaRPr lang="tr-TR" sz="1800" dirty="0">
              <a:latin typeface="Roboto" panose="02000000000000000000" pitchFamily="2" charset="0"/>
              <a:ea typeface="Roboto" panose="02000000000000000000" pitchFamily="2" charset="0"/>
              <a:cs typeface="Roboto" panose="02000000000000000000" pitchFamily="2" charset="0"/>
            </a:endParaRPr>
          </a:p>
        </p:txBody>
      </p:sp>
      <p:sp>
        <p:nvSpPr>
          <p:cNvPr id="4" name="İçerik Yer Tutucusu 2">
            <a:extLst>
              <a:ext uri="{FF2B5EF4-FFF2-40B4-BE49-F238E27FC236}">
                <a16:creationId xmlns:a16="http://schemas.microsoft.com/office/drawing/2014/main" id="{C54B11AA-5BE5-0989-70CC-3C850A850D77}"/>
              </a:ext>
            </a:extLst>
          </p:cNvPr>
          <p:cNvSpPr txBox="1">
            <a:spLocks/>
          </p:cNvSpPr>
          <p:nvPr/>
        </p:nvSpPr>
        <p:spPr>
          <a:xfrm>
            <a:off x="1267968" y="2630424"/>
            <a:ext cx="4980432" cy="369417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r>
              <a:rPr kumimoji="0" lang="tr-TR" sz="180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Devlet</a:t>
            </a:r>
          </a:p>
          <a:p>
            <a:pPr marL="228600" marR="0" lvl="0" indent="-228600" algn="l"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endParaRPr kumimoji="0" lang="tr-TR" sz="180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endParaRPr>
          </a:p>
          <a:p>
            <a:pPr marL="228600" marR="0" lvl="0" indent="-228600" algn="l"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r>
              <a:rPr kumimoji="0" lang="tr-TR" sz="180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Araştırmacı gazeteciler</a:t>
            </a:r>
          </a:p>
          <a:p>
            <a:pPr marL="228600" marR="0" lvl="0" indent="-228600" algn="l"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endParaRPr kumimoji="0" lang="tr-TR" sz="180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endParaRPr>
          </a:p>
          <a:p>
            <a:pPr marL="228600" marR="0" lvl="0" indent="-228600" algn="l"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r>
              <a:rPr kumimoji="0" lang="tr-TR" sz="180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İnsan hakları araştırmacıları</a:t>
            </a:r>
          </a:p>
          <a:p>
            <a:pPr marL="228600" marR="0" lvl="0" indent="-228600" algn="l"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endParaRPr kumimoji="0" lang="tr-TR" sz="180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endParaRPr>
          </a:p>
          <a:p>
            <a:pPr marL="228600" marR="0" lvl="0" indent="-228600" algn="l"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r>
              <a:rPr kumimoji="0" lang="tr-TR" sz="180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Özel Dedektifler</a:t>
            </a:r>
          </a:p>
          <a:p>
            <a:pPr marL="228600" marR="0" lvl="0" indent="-228600" algn="l"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endParaRPr kumimoji="0" lang="tr-TR" sz="180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endParaRPr>
          </a:p>
          <a:p>
            <a:pPr marL="228600" marR="0" lvl="0" indent="-228600" algn="l"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endParaRPr kumimoji="0" lang="tr-TR" sz="180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011583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15582C-0AFC-202F-33B9-A515313585C8}"/>
              </a:ext>
            </a:extLst>
          </p:cNvPr>
          <p:cNvSpPr>
            <a:spLocks noGrp="1"/>
          </p:cNvSpPr>
          <p:nvPr>
            <p:ph type="title"/>
          </p:nvPr>
        </p:nvSpPr>
        <p:spPr/>
        <p:txBody>
          <a:bodyPr>
            <a:normAutofit/>
          </a:bodyPr>
          <a:lstStyle/>
          <a:p>
            <a:r>
              <a:rPr lang="tr-TR" dirty="0"/>
              <a:t>OSINT Kaynakları</a:t>
            </a:r>
          </a:p>
        </p:txBody>
      </p:sp>
      <p:sp>
        <p:nvSpPr>
          <p:cNvPr id="3" name="İçerik Yer Tutucusu 2">
            <a:extLst>
              <a:ext uri="{FF2B5EF4-FFF2-40B4-BE49-F238E27FC236}">
                <a16:creationId xmlns:a16="http://schemas.microsoft.com/office/drawing/2014/main" id="{A2144E8A-5E8C-6FFB-DC6B-E1ADAAB397E3}"/>
              </a:ext>
            </a:extLst>
          </p:cNvPr>
          <p:cNvSpPr>
            <a:spLocks noGrp="1"/>
          </p:cNvSpPr>
          <p:nvPr>
            <p:ph idx="1"/>
          </p:nvPr>
        </p:nvSpPr>
        <p:spPr/>
        <p:txBody>
          <a:bodyPr>
            <a:normAutofit/>
          </a:bodyPr>
          <a:lstStyle/>
          <a:p>
            <a:r>
              <a:rPr lang="tr-TR" sz="1800" dirty="0">
                <a:latin typeface="Roboto" panose="02000000000000000000" pitchFamily="2" charset="0"/>
                <a:ea typeface="Roboto" panose="02000000000000000000" pitchFamily="2" charset="0"/>
                <a:cs typeface="Roboto" panose="02000000000000000000" pitchFamily="2" charset="0"/>
              </a:rPr>
              <a:t>Kütüphanelerdeki kitaplar, gazeteler, dergiler ve halka açık belgeler.</a:t>
            </a:r>
          </a:p>
          <a:p>
            <a:r>
              <a:rPr lang="tr-TR" sz="1800" dirty="0">
                <a:latin typeface="Roboto" panose="02000000000000000000" pitchFamily="2" charset="0"/>
                <a:ea typeface="Roboto" panose="02000000000000000000" pitchFamily="2" charset="0"/>
                <a:cs typeface="Roboto" panose="02000000000000000000" pitchFamily="2" charset="0"/>
              </a:rPr>
              <a:t>Devlet kurumları ve özel kuruluşların halka açık veri tabanları ve bilgileri.</a:t>
            </a:r>
          </a:p>
          <a:p>
            <a:r>
              <a:rPr lang="tr-TR" sz="1800" dirty="0">
                <a:latin typeface="Roboto" panose="02000000000000000000" pitchFamily="2" charset="0"/>
                <a:ea typeface="Roboto" panose="02000000000000000000" pitchFamily="2" charset="0"/>
                <a:cs typeface="Roboto" panose="02000000000000000000" pitchFamily="2" charset="0"/>
              </a:rPr>
              <a:t>Televizyon, radyo ve çevrimiçi haber arşivleri.</a:t>
            </a:r>
          </a:p>
          <a:p>
            <a:r>
              <a:rPr lang="tr-TR" sz="1800" dirty="0">
                <a:latin typeface="Roboto" panose="02000000000000000000" pitchFamily="2" charset="0"/>
                <a:ea typeface="Roboto" panose="02000000000000000000" pitchFamily="2" charset="0"/>
                <a:cs typeface="Roboto" panose="02000000000000000000" pitchFamily="2" charset="0"/>
              </a:rPr>
              <a:t>Facebook, </a:t>
            </a:r>
            <a:r>
              <a:rPr lang="tr-TR" sz="1800" dirty="0" err="1">
                <a:latin typeface="Roboto" panose="02000000000000000000" pitchFamily="2" charset="0"/>
                <a:ea typeface="Roboto" panose="02000000000000000000" pitchFamily="2" charset="0"/>
                <a:cs typeface="Roboto" panose="02000000000000000000" pitchFamily="2" charset="0"/>
              </a:rPr>
              <a:t>Tiktok</a:t>
            </a:r>
            <a:r>
              <a:rPr lang="tr-TR" sz="1800" dirty="0">
                <a:latin typeface="Roboto" panose="02000000000000000000" pitchFamily="2" charset="0"/>
                <a:ea typeface="Roboto" panose="02000000000000000000" pitchFamily="2" charset="0"/>
                <a:cs typeface="Roboto" panose="02000000000000000000" pitchFamily="2" charset="0"/>
              </a:rPr>
              <a:t>, Instagram, Twitter ve LinkedIn gibi sosyal medya platformları.</a:t>
            </a:r>
          </a:p>
          <a:p>
            <a:r>
              <a:rPr lang="tr-TR" sz="1800" dirty="0" err="1">
                <a:latin typeface="Roboto" panose="02000000000000000000" pitchFamily="2" charset="0"/>
                <a:ea typeface="Roboto" panose="02000000000000000000" pitchFamily="2" charset="0"/>
                <a:cs typeface="Roboto" panose="02000000000000000000" pitchFamily="2" charset="0"/>
              </a:rPr>
              <a:t>Clearnet'in</a:t>
            </a:r>
            <a:r>
              <a:rPr lang="tr-TR" sz="1800" dirty="0">
                <a:latin typeface="Roboto" panose="02000000000000000000" pitchFamily="2" charset="0"/>
                <a:ea typeface="Roboto" panose="02000000000000000000" pitchFamily="2" charset="0"/>
                <a:cs typeface="Roboto" panose="02000000000000000000" pitchFamily="2" charset="0"/>
              </a:rPr>
              <a:t> erişilebilen tüm alanları ("normal" internet).</a:t>
            </a:r>
          </a:p>
          <a:p>
            <a:r>
              <a:rPr lang="tr-TR" sz="1800" dirty="0">
                <a:latin typeface="Roboto" panose="02000000000000000000" pitchFamily="2" charset="0"/>
                <a:ea typeface="Roboto" panose="02000000000000000000" pitchFamily="2" charset="0"/>
                <a:cs typeface="Roboto" panose="02000000000000000000" pitchFamily="2" charset="0"/>
              </a:rPr>
              <a:t>Dark web'in erişilebilen tüm alanları (Tor kullanımı).</a:t>
            </a:r>
          </a:p>
          <a:p>
            <a:endParaRPr lang="tr-TR" sz="18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214821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8D0DE-6E69-B502-2807-AFD8AC0EAED0}"/>
            </a:ext>
          </a:extLst>
        </p:cNvPr>
        <p:cNvGrpSpPr/>
        <p:nvPr/>
      </p:nvGrpSpPr>
      <p:grpSpPr>
        <a:xfrm>
          <a:off x="0" y="0"/>
          <a:ext cx="0" cy="0"/>
          <a:chOff x="0" y="0"/>
          <a:chExt cx="0" cy="0"/>
        </a:xfrm>
      </p:grpSpPr>
      <p:pic>
        <p:nvPicPr>
          <p:cNvPr id="16" name="Picture 3" descr="Mavi neon ışıkları olan altıonal arka plan">
            <a:extLst>
              <a:ext uri="{FF2B5EF4-FFF2-40B4-BE49-F238E27FC236}">
                <a16:creationId xmlns:a16="http://schemas.microsoft.com/office/drawing/2014/main" id="{D34CF4A0-F4C8-6161-9019-C6FEC7A599C0}"/>
              </a:ext>
            </a:extLst>
          </p:cNvPr>
          <p:cNvPicPr>
            <a:picLocks noChangeAspect="1"/>
          </p:cNvPicPr>
          <p:nvPr/>
        </p:nvPicPr>
        <p:blipFill rotWithShape="1">
          <a:blip r:embed="rId2"/>
          <a:srcRect l="13297" r="15603"/>
          <a:stretch/>
        </p:blipFill>
        <p:spPr>
          <a:xfrm>
            <a:off x="3523488" y="0"/>
            <a:ext cx="8668512" cy="6857990"/>
          </a:xfrm>
          <a:prstGeom prst="rect">
            <a:avLst/>
          </a:prstGeom>
        </p:spPr>
      </p:pic>
      <p:sp>
        <p:nvSpPr>
          <p:cNvPr id="2" name="Başlık 1">
            <a:extLst>
              <a:ext uri="{FF2B5EF4-FFF2-40B4-BE49-F238E27FC236}">
                <a16:creationId xmlns:a16="http://schemas.microsoft.com/office/drawing/2014/main" id="{5B686431-F864-8E42-3E24-824A88B88611}"/>
              </a:ext>
            </a:extLst>
          </p:cNvPr>
          <p:cNvSpPr>
            <a:spLocks noGrp="1"/>
          </p:cNvSpPr>
          <p:nvPr>
            <p:ph type="ctrTitle"/>
          </p:nvPr>
        </p:nvSpPr>
        <p:spPr>
          <a:xfrm>
            <a:off x="477981" y="1122363"/>
            <a:ext cx="4023360" cy="3204134"/>
          </a:xfrm>
        </p:spPr>
        <p:txBody>
          <a:bodyPr anchor="b">
            <a:normAutofit/>
          </a:bodyPr>
          <a:lstStyle/>
          <a:p>
            <a:r>
              <a:rPr lang="tr-TR" sz="4800" dirty="0"/>
              <a:t>Google </a:t>
            </a:r>
            <a:r>
              <a:rPr lang="tr-TR" sz="4800" dirty="0" err="1"/>
              <a:t>Dorking</a:t>
            </a:r>
            <a:r>
              <a:rPr lang="tr-TR" sz="4800" dirty="0"/>
              <a:t> </a:t>
            </a:r>
          </a:p>
        </p:txBody>
      </p:sp>
      <p:sp>
        <p:nvSpPr>
          <p:cNvPr id="3" name="Alt Başlık 2">
            <a:extLst>
              <a:ext uri="{FF2B5EF4-FFF2-40B4-BE49-F238E27FC236}">
                <a16:creationId xmlns:a16="http://schemas.microsoft.com/office/drawing/2014/main" id="{07B904F9-5E95-E902-4E17-190BA643397E}"/>
              </a:ext>
            </a:extLst>
          </p:cNvPr>
          <p:cNvSpPr>
            <a:spLocks noGrp="1"/>
          </p:cNvSpPr>
          <p:nvPr>
            <p:ph type="subTitle" idx="1"/>
          </p:nvPr>
        </p:nvSpPr>
        <p:spPr>
          <a:xfrm>
            <a:off x="477980" y="4872922"/>
            <a:ext cx="4023359" cy="1208141"/>
          </a:xfrm>
        </p:spPr>
        <p:txBody>
          <a:bodyPr>
            <a:normAutofit/>
          </a:bodyPr>
          <a:lstStyle/>
          <a:p>
            <a:endParaRPr lang="tr-TR" sz="2000" dirty="0"/>
          </a:p>
        </p:txBody>
      </p:sp>
    </p:spTree>
    <p:extLst>
      <p:ext uri="{BB962C8B-B14F-4D97-AF65-F5344CB8AC3E}">
        <p14:creationId xmlns:p14="http://schemas.microsoft.com/office/powerpoint/2010/main" val="3796816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15582C-0AFC-202F-33B9-A515313585C8}"/>
              </a:ext>
            </a:extLst>
          </p:cNvPr>
          <p:cNvSpPr>
            <a:spLocks noGrp="1"/>
          </p:cNvSpPr>
          <p:nvPr>
            <p:ph type="title"/>
          </p:nvPr>
        </p:nvSpPr>
        <p:spPr/>
        <p:txBody>
          <a:bodyPr>
            <a:normAutofit/>
          </a:bodyPr>
          <a:lstStyle/>
          <a:p>
            <a:r>
              <a:rPr lang="tr-TR" dirty="0"/>
              <a:t>Google </a:t>
            </a:r>
            <a:r>
              <a:rPr lang="tr-TR" dirty="0" err="1"/>
              <a:t>Dorking</a:t>
            </a:r>
            <a:r>
              <a:rPr lang="tr-TR" dirty="0"/>
              <a:t> Nedir?</a:t>
            </a:r>
          </a:p>
        </p:txBody>
      </p:sp>
      <p:sp>
        <p:nvSpPr>
          <p:cNvPr id="3" name="İçerik Yer Tutucusu 2">
            <a:extLst>
              <a:ext uri="{FF2B5EF4-FFF2-40B4-BE49-F238E27FC236}">
                <a16:creationId xmlns:a16="http://schemas.microsoft.com/office/drawing/2014/main" id="{A2144E8A-5E8C-6FFB-DC6B-E1ADAAB397E3}"/>
              </a:ext>
            </a:extLst>
          </p:cNvPr>
          <p:cNvSpPr>
            <a:spLocks noGrp="1"/>
          </p:cNvSpPr>
          <p:nvPr>
            <p:ph idx="1"/>
          </p:nvPr>
        </p:nvSpPr>
        <p:spPr/>
        <p:txBody>
          <a:bodyPr>
            <a:normAutofit/>
          </a:bodyPr>
          <a:lstStyle/>
          <a:p>
            <a:r>
              <a:rPr lang="tr-TR" sz="1800" dirty="0">
                <a:latin typeface="Roboto" panose="02000000000000000000" pitchFamily="2" charset="0"/>
                <a:ea typeface="Roboto" panose="02000000000000000000" pitchFamily="2" charset="0"/>
                <a:cs typeface="Roboto" panose="02000000000000000000" pitchFamily="2" charset="0"/>
              </a:rPr>
              <a:t>Google </a:t>
            </a:r>
            <a:r>
              <a:rPr lang="tr-TR" sz="1800" dirty="0" err="1">
                <a:latin typeface="Roboto" panose="02000000000000000000" pitchFamily="2" charset="0"/>
                <a:ea typeface="Roboto" panose="02000000000000000000" pitchFamily="2" charset="0"/>
                <a:cs typeface="Roboto" panose="02000000000000000000" pitchFamily="2" charset="0"/>
              </a:rPr>
              <a:t>Dorking</a:t>
            </a:r>
            <a:r>
              <a:rPr lang="tr-TR" sz="1800" dirty="0">
                <a:latin typeface="Roboto" panose="02000000000000000000" pitchFamily="2" charset="0"/>
                <a:ea typeface="Roboto" panose="02000000000000000000" pitchFamily="2" charset="0"/>
                <a:cs typeface="Roboto" panose="02000000000000000000" pitchFamily="2" charset="0"/>
              </a:rPr>
              <a:t>, Google arama motorunun gelişmiş arama operatörleri kullanılarak hassas bilgileri toplamak için kullanılan bir tekniktir. Bu teknik, web sitelerindeki açıkların keşfedilmesi için kullanılabilir ve siber güvenlik uzmanları, beyaz şapkalı </a:t>
            </a:r>
            <a:r>
              <a:rPr lang="tr-TR" sz="1800" dirty="0" err="1">
                <a:latin typeface="Roboto" panose="02000000000000000000" pitchFamily="2" charset="0"/>
                <a:ea typeface="Roboto" panose="02000000000000000000" pitchFamily="2" charset="0"/>
                <a:cs typeface="Roboto" panose="02000000000000000000" pitchFamily="2" charset="0"/>
              </a:rPr>
              <a:t>hackerlar</a:t>
            </a:r>
            <a:r>
              <a:rPr lang="tr-TR" sz="1800" dirty="0">
                <a:latin typeface="Roboto" panose="02000000000000000000" pitchFamily="2" charset="0"/>
                <a:ea typeface="Roboto" panose="02000000000000000000" pitchFamily="2" charset="0"/>
                <a:cs typeface="Roboto" panose="02000000000000000000" pitchFamily="2" charset="0"/>
              </a:rPr>
              <a:t> ve kötü amaçlı saldırganlar tarafından kullanılabilir.</a:t>
            </a:r>
          </a:p>
          <a:p>
            <a:r>
              <a:rPr lang="tr-TR" sz="1800" dirty="0">
                <a:latin typeface="Roboto" panose="02000000000000000000" pitchFamily="2" charset="0"/>
                <a:ea typeface="Roboto" panose="02000000000000000000" pitchFamily="2" charset="0"/>
                <a:cs typeface="Roboto" panose="02000000000000000000" pitchFamily="2" charset="0"/>
              </a:rPr>
              <a:t>Google </a:t>
            </a:r>
            <a:r>
              <a:rPr lang="tr-TR" sz="1800" dirty="0" err="1">
                <a:latin typeface="Roboto" panose="02000000000000000000" pitchFamily="2" charset="0"/>
                <a:ea typeface="Roboto" panose="02000000000000000000" pitchFamily="2" charset="0"/>
                <a:cs typeface="Roboto" panose="02000000000000000000" pitchFamily="2" charset="0"/>
              </a:rPr>
              <a:t>Dorking</a:t>
            </a:r>
            <a:r>
              <a:rPr lang="tr-TR" sz="1800" dirty="0">
                <a:latin typeface="Roboto" panose="02000000000000000000" pitchFamily="2" charset="0"/>
                <a:ea typeface="Roboto" panose="02000000000000000000" pitchFamily="2" charset="0"/>
                <a:cs typeface="Roboto" panose="02000000000000000000" pitchFamily="2" charset="0"/>
              </a:rPr>
              <a:t>, belirli bir web sitesinde veya bir konuda arama yapmak isteyenler için de oldukça yararlı olabilir. Örneğin, bir sitede belirli bir kelimeyi veya ifadeyi aramak isteyebilirsiniz. Ayrıca, belirli bir dosya türünü aramak veya belirli bir konu hakkında daha fazla bilgi edinmek için de kullanılabilir.</a:t>
            </a:r>
          </a:p>
          <a:p>
            <a:r>
              <a:rPr lang="tr-TR" sz="1800" dirty="0">
                <a:latin typeface="Roboto" panose="02000000000000000000" pitchFamily="2" charset="0"/>
                <a:ea typeface="Roboto" panose="02000000000000000000" pitchFamily="2" charset="0"/>
                <a:cs typeface="Roboto" panose="02000000000000000000" pitchFamily="2" charset="0"/>
              </a:rPr>
              <a:t>Google </a:t>
            </a:r>
            <a:r>
              <a:rPr lang="tr-TR" sz="1800" dirty="0" err="1">
                <a:latin typeface="Roboto" panose="02000000000000000000" pitchFamily="2" charset="0"/>
                <a:ea typeface="Roboto" panose="02000000000000000000" pitchFamily="2" charset="0"/>
                <a:cs typeface="Roboto" panose="02000000000000000000" pitchFamily="2" charset="0"/>
              </a:rPr>
              <a:t>Dorking</a:t>
            </a:r>
            <a:r>
              <a:rPr lang="tr-TR" sz="1800" dirty="0">
                <a:latin typeface="Roboto" panose="02000000000000000000" pitchFamily="2" charset="0"/>
                <a:ea typeface="Roboto" panose="02000000000000000000" pitchFamily="2" charset="0"/>
                <a:cs typeface="Roboto" panose="02000000000000000000" pitchFamily="2" charset="0"/>
              </a:rPr>
              <a:t>, özellikle şirketler hakkında bilgi toplamak için oldukça etkili bir yöntemdir. Şirketler hakkında bulabileceğiniz bilgiler arasında </a:t>
            </a:r>
            <a:r>
              <a:rPr lang="tr-TR" sz="1800" b="1" dirty="0">
                <a:latin typeface="Roboto" panose="02000000000000000000" pitchFamily="2" charset="0"/>
                <a:ea typeface="Roboto" panose="02000000000000000000" pitchFamily="2" charset="0"/>
                <a:cs typeface="Roboto" panose="02000000000000000000" pitchFamily="2" charset="0"/>
              </a:rPr>
              <a:t>e-posta adresleri</a:t>
            </a:r>
            <a:r>
              <a:rPr lang="tr-TR" sz="1800" dirty="0">
                <a:latin typeface="Roboto" panose="02000000000000000000" pitchFamily="2" charset="0"/>
                <a:ea typeface="Roboto" panose="02000000000000000000" pitchFamily="2" charset="0"/>
                <a:cs typeface="Roboto" panose="02000000000000000000" pitchFamily="2" charset="0"/>
              </a:rPr>
              <a:t>, </a:t>
            </a:r>
            <a:r>
              <a:rPr lang="tr-TR" sz="1800" b="1" dirty="0">
                <a:latin typeface="Roboto" panose="02000000000000000000" pitchFamily="2" charset="0"/>
                <a:ea typeface="Roboto" panose="02000000000000000000" pitchFamily="2" charset="0"/>
                <a:cs typeface="Roboto" panose="02000000000000000000" pitchFamily="2" charset="0"/>
              </a:rPr>
              <a:t>kullanıcı adları</a:t>
            </a:r>
            <a:r>
              <a:rPr lang="tr-TR" sz="1800" dirty="0">
                <a:latin typeface="Roboto" panose="02000000000000000000" pitchFamily="2" charset="0"/>
                <a:ea typeface="Roboto" panose="02000000000000000000" pitchFamily="2" charset="0"/>
                <a:cs typeface="Roboto" panose="02000000000000000000" pitchFamily="2" charset="0"/>
              </a:rPr>
              <a:t>, </a:t>
            </a:r>
            <a:r>
              <a:rPr lang="tr-TR" sz="1800" b="1" dirty="0">
                <a:latin typeface="Roboto" panose="02000000000000000000" pitchFamily="2" charset="0"/>
                <a:ea typeface="Roboto" panose="02000000000000000000" pitchFamily="2" charset="0"/>
                <a:cs typeface="Roboto" panose="02000000000000000000" pitchFamily="2" charset="0"/>
              </a:rPr>
              <a:t>şifreler</a:t>
            </a:r>
            <a:r>
              <a:rPr lang="tr-TR" sz="1800" dirty="0">
                <a:latin typeface="Roboto" panose="02000000000000000000" pitchFamily="2" charset="0"/>
                <a:ea typeface="Roboto" panose="02000000000000000000" pitchFamily="2" charset="0"/>
                <a:cs typeface="Roboto" panose="02000000000000000000" pitchFamily="2" charset="0"/>
              </a:rPr>
              <a:t>, sunucu konfigürasyonları ve daha pek çok şey bulunabilir.</a:t>
            </a:r>
          </a:p>
          <a:p>
            <a:endParaRPr lang="tr-TR" sz="18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061258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5F18A0-9C39-D5B3-C457-13116D8C8389}"/>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E6FCF1F3-9261-6006-5853-A047A94E5665}"/>
              </a:ext>
            </a:extLst>
          </p:cNvPr>
          <p:cNvSpPr>
            <a:spLocks noGrp="1"/>
          </p:cNvSpPr>
          <p:nvPr>
            <p:ph type="title"/>
          </p:nvPr>
        </p:nvSpPr>
        <p:spPr/>
        <p:txBody>
          <a:bodyPr>
            <a:normAutofit/>
          </a:bodyPr>
          <a:lstStyle/>
          <a:p>
            <a:r>
              <a:rPr lang="tr-TR" dirty="0"/>
              <a:t>Google </a:t>
            </a:r>
            <a:r>
              <a:rPr lang="tr-TR" dirty="0" err="1"/>
              <a:t>Dorking'in</a:t>
            </a:r>
            <a:r>
              <a:rPr lang="tr-TR" dirty="0"/>
              <a:t> Tarihi</a:t>
            </a:r>
          </a:p>
        </p:txBody>
      </p:sp>
      <p:sp>
        <p:nvSpPr>
          <p:cNvPr id="3" name="İçerik Yer Tutucusu 2">
            <a:extLst>
              <a:ext uri="{FF2B5EF4-FFF2-40B4-BE49-F238E27FC236}">
                <a16:creationId xmlns:a16="http://schemas.microsoft.com/office/drawing/2014/main" id="{F0851DFD-16E0-DFC5-3622-087B6DF6A076}"/>
              </a:ext>
            </a:extLst>
          </p:cNvPr>
          <p:cNvSpPr>
            <a:spLocks noGrp="1"/>
          </p:cNvSpPr>
          <p:nvPr>
            <p:ph idx="1"/>
          </p:nvPr>
        </p:nvSpPr>
        <p:spPr/>
        <p:txBody>
          <a:bodyPr>
            <a:normAutofit/>
          </a:bodyPr>
          <a:lstStyle/>
          <a:p>
            <a:r>
              <a:rPr lang="tr-TR" sz="1800" dirty="0">
                <a:latin typeface="Roboto" panose="02000000000000000000" pitchFamily="2" charset="0"/>
                <a:ea typeface="Roboto" panose="02000000000000000000" pitchFamily="2" charset="0"/>
                <a:cs typeface="Roboto" panose="02000000000000000000" pitchFamily="2" charset="0"/>
              </a:rPr>
              <a:t>Google </a:t>
            </a:r>
            <a:r>
              <a:rPr lang="tr-TR" sz="1800" dirty="0" err="1">
                <a:latin typeface="Roboto" panose="02000000000000000000" pitchFamily="2" charset="0"/>
                <a:ea typeface="Roboto" panose="02000000000000000000" pitchFamily="2" charset="0"/>
                <a:cs typeface="Roboto" panose="02000000000000000000" pitchFamily="2" charset="0"/>
              </a:rPr>
              <a:t>Dorking</a:t>
            </a:r>
            <a:r>
              <a:rPr lang="tr-TR" sz="1800" dirty="0">
                <a:latin typeface="Roboto" panose="02000000000000000000" pitchFamily="2" charset="0"/>
                <a:ea typeface="Roboto" panose="02000000000000000000" pitchFamily="2" charset="0"/>
                <a:cs typeface="Roboto" panose="02000000000000000000" pitchFamily="2" charset="0"/>
              </a:rPr>
              <a:t>, internet arama motoru Google'ın sunduğu gelişmiş arama tekniklerinden biridir. İlk olarak 2002 yılında Johnny </a:t>
            </a:r>
            <a:r>
              <a:rPr lang="tr-TR" sz="1800" dirty="0" err="1">
                <a:latin typeface="Roboto" panose="02000000000000000000" pitchFamily="2" charset="0"/>
                <a:ea typeface="Roboto" panose="02000000000000000000" pitchFamily="2" charset="0"/>
                <a:cs typeface="Roboto" panose="02000000000000000000" pitchFamily="2" charset="0"/>
              </a:rPr>
              <a:t>Long</a:t>
            </a:r>
            <a:r>
              <a:rPr lang="tr-TR" sz="1800" dirty="0">
                <a:latin typeface="Roboto" panose="02000000000000000000" pitchFamily="2" charset="0"/>
                <a:ea typeface="Roboto" panose="02000000000000000000" pitchFamily="2" charset="0"/>
                <a:cs typeface="Roboto" panose="02000000000000000000" pitchFamily="2" charset="0"/>
              </a:rPr>
              <a:t> tarafından keşfedildi ve daha sonra siber güvenlik uzmanları tarafından kullanılmaya başlandı.</a:t>
            </a:r>
          </a:p>
          <a:p>
            <a:endParaRPr lang="tr-TR" sz="1800" dirty="0">
              <a:latin typeface="Roboto" panose="02000000000000000000" pitchFamily="2" charset="0"/>
              <a:ea typeface="Roboto" panose="02000000000000000000" pitchFamily="2" charset="0"/>
              <a:cs typeface="Roboto" panose="02000000000000000000" pitchFamily="2" charset="0"/>
            </a:endParaRPr>
          </a:p>
          <a:p>
            <a:r>
              <a:rPr lang="tr-TR" sz="1800" dirty="0">
                <a:latin typeface="Roboto" panose="02000000000000000000" pitchFamily="2" charset="0"/>
                <a:ea typeface="Roboto" panose="02000000000000000000" pitchFamily="2" charset="0"/>
                <a:cs typeface="Roboto" panose="02000000000000000000" pitchFamily="2" charset="0"/>
              </a:rPr>
              <a:t>Google </a:t>
            </a:r>
            <a:r>
              <a:rPr lang="tr-TR" sz="1800" dirty="0" err="1">
                <a:latin typeface="Roboto" panose="02000000000000000000" pitchFamily="2" charset="0"/>
                <a:ea typeface="Roboto" panose="02000000000000000000" pitchFamily="2" charset="0"/>
                <a:cs typeface="Roboto" panose="02000000000000000000" pitchFamily="2" charset="0"/>
              </a:rPr>
              <a:t>Dorking</a:t>
            </a:r>
            <a:r>
              <a:rPr lang="tr-TR" sz="1800" dirty="0">
                <a:latin typeface="Roboto" panose="02000000000000000000" pitchFamily="2" charset="0"/>
                <a:ea typeface="Roboto" panose="02000000000000000000" pitchFamily="2" charset="0"/>
                <a:cs typeface="Roboto" panose="02000000000000000000" pitchFamily="2" charset="0"/>
              </a:rPr>
              <a:t>, internet sitelerindeki açıkların tespit edilmesine ve kötü amaçlı saldırıların önlenmesine yardımcı olur. Bu teknik sayesinde, birçok siber güvenlik açığı tespit edilmiş ve giderilmiştir.</a:t>
            </a:r>
          </a:p>
          <a:p>
            <a:endParaRPr lang="tr-TR" sz="1800" dirty="0">
              <a:latin typeface="Roboto" panose="02000000000000000000" pitchFamily="2" charset="0"/>
              <a:ea typeface="Roboto" panose="02000000000000000000" pitchFamily="2" charset="0"/>
              <a:cs typeface="Roboto" panose="02000000000000000000" pitchFamily="2" charset="0"/>
            </a:endParaRPr>
          </a:p>
          <a:p>
            <a:r>
              <a:rPr lang="tr-TR" sz="1800" dirty="0">
                <a:latin typeface="Roboto" panose="02000000000000000000" pitchFamily="2" charset="0"/>
                <a:ea typeface="Roboto" panose="02000000000000000000" pitchFamily="2" charset="0"/>
                <a:cs typeface="Roboto" panose="02000000000000000000" pitchFamily="2" charset="0"/>
              </a:rPr>
              <a:t>Google </a:t>
            </a:r>
            <a:r>
              <a:rPr lang="tr-TR" sz="1800" dirty="0" err="1">
                <a:latin typeface="Roboto" panose="02000000000000000000" pitchFamily="2" charset="0"/>
                <a:ea typeface="Roboto" panose="02000000000000000000" pitchFamily="2" charset="0"/>
                <a:cs typeface="Roboto" panose="02000000000000000000" pitchFamily="2" charset="0"/>
              </a:rPr>
              <a:t>Dorking'in</a:t>
            </a:r>
            <a:r>
              <a:rPr lang="tr-TR" sz="1800" dirty="0">
                <a:latin typeface="Roboto" panose="02000000000000000000" pitchFamily="2" charset="0"/>
                <a:ea typeface="Roboto" panose="02000000000000000000" pitchFamily="2" charset="0"/>
                <a:cs typeface="Roboto" panose="02000000000000000000" pitchFamily="2" charset="0"/>
              </a:rPr>
              <a:t> tarihi, internet güvenliği açısından önemli bir dönüm noktasıdır ve günümüzde hala siber güvenlik uzmanları tarafından kullanılmaktadır.</a:t>
            </a:r>
          </a:p>
        </p:txBody>
      </p:sp>
    </p:spTree>
    <p:extLst>
      <p:ext uri="{BB962C8B-B14F-4D97-AF65-F5344CB8AC3E}">
        <p14:creationId xmlns:p14="http://schemas.microsoft.com/office/powerpoint/2010/main" val="3256147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2E1350-0ACD-0C43-4467-7E38D63653F8}"/>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414BF368-F005-8807-0620-952966FC520A}"/>
              </a:ext>
            </a:extLst>
          </p:cNvPr>
          <p:cNvSpPr>
            <a:spLocks noGrp="1"/>
          </p:cNvSpPr>
          <p:nvPr>
            <p:ph type="title"/>
          </p:nvPr>
        </p:nvSpPr>
        <p:spPr/>
        <p:txBody>
          <a:bodyPr>
            <a:normAutofit/>
          </a:bodyPr>
          <a:lstStyle/>
          <a:p>
            <a:r>
              <a:rPr lang="tr-TR" dirty="0"/>
              <a:t>Google </a:t>
            </a:r>
            <a:r>
              <a:rPr lang="tr-TR" dirty="0" err="1"/>
              <a:t>Dorking</a:t>
            </a:r>
            <a:r>
              <a:rPr lang="tr-TR" dirty="0"/>
              <a:t> Kullanım Alanları</a:t>
            </a:r>
          </a:p>
        </p:txBody>
      </p:sp>
      <p:sp>
        <p:nvSpPr>
          <p:cNvPr id="3" name="İçerik Yer Tutucusu 2">
            <a:extLst>
              <a:ext uri="{FF2B5EF4-FFF2-40B4-BE49-F238E27FC236}">
                <a16:creationId xmlns:a16="http://schemas.microsoft.com/office/drawing/2014/main" id="{C51A3950-BD90-D3B8-2F2F-EC73DF5CAAC1}"/>
              </a:ext>
            </a:extLst>
          </p:cNvPr>
          <p:cNvSpPr>
            <a:spLocks noGrp="1"/>
          </p:cNvSpPr>
          <p:nvPr>
            <p:ph idx="1"/>
          </p:nvPr>
        </p:nvSpPr>
        <p:spPr/>
        <p:txBody>
          <a:bodyPr>
            <a:normAutofit/>
          </a:bodyPr>
          <a:lstStyle/>
          <a:p>
            <a:r>
              <a:rPr lang="tr-TR" sz="1800" b="1" u="sng" dirty="0">
                <a:latin typeface="Roboto" panose="02000000000000000000" pitchFamily="2" charset="0"/>
                <a:ea typeface="Roboto" panose="02000000000000000000" pitchFamily="2" charset="0"/>
                <a:cs typeface="Roboto" panose="02000000000000000000" pitchFamily="2" charset="0"/>
              </a:rPr>
              <a:t>Güvenlik Açığı Tespiti: </a:t>
            </a:r>
            <a:r>
              <a:rPr lang="tr-TR" sz="1800" dirty="0">
                <a:latin typeface="Roboto" panose="02000000000000000000" pitchFamily="2" charset="0"/>
                <a:ea typeface="Roboto" panose="02000000000000000000" pitchFamily="2" charset="0"/>
                <a:cs typeface="Roboto" panose="02000000000000000000" pitchFamily="2" charset="0"/>
              </a:rPr>
              <a:t>Google </a:t>
            </a:r>
            <a:r>
              <a:rPr lang="tr-TR" sz="1800" dirty="0" err="1">
                <a:latin typeface="Roboto" panose="02000000000000000000" pitchFamily="2" charset="0"/>
                <a:ea typeface="Roboto" panose="02000000000000000000" pitchFamily="2" charset="0"/>
                <a:cs typeface="Roboto" panose="02000000000000000000" pitchFamily="2" charset="0"/>
              </a:rPr>
              <a:t>Dorking</a:t>
            </a:r>
            <a:r>
              <a:rPr lang="tr-TR" sz="1800" dirty="0">
                <a:latin typeface="Roboto" panose="02000000000000000000" pitchFamily="2" charset="0"/>
                <a:ea typeface="Roboto" panose="02000000000000000000" pitchFamily="2" charset="0"/>
                <a:cs typeface="Roboto" panose="02000000000000000000" pitchFamily="2" charset="0"/>
              </a:rPr>
              <a:t>, bir web sitesindeki açıkta kalmış sayfaları, dosyaları ve veri tabanlarını bulmak için kullanılabilir. Bu, güvenlik açıklarını tespit etmek için kullanılabilir.</a:t>
            </a:r>
          </a:p>
          <a:p>
            <a:endParaRPr lang="tr-TR" sz="1800" dirty="0">
              <a:latin typeface="Roboto" panose="02000000000000000000" pitchFamily="2" charset="0"/>
              <a:ea typeface="Roboto" panose="02000000000000000000" pitchFamily="2" charset="0"/>
              <a:cs typeface="Roboto" panose="02000000000000000000" pitchFamily="2" charset="0"/>
            </a:endParaRPr>
          </a:p>
          <a:p>
            <a:r>
              <a:rPr lang="tr-TR" sz="1800" b="1" u="sng" dirty="0">
                <a:latin typeface="Roboto" panose="02000000000000000000" pitchFamily="2" charset="0"/>
                <a:ea typeface="Roboto" panose="02000000000000000000" pitchFamily="2" charset="0"/>
                <a:cs typeface="Roboto" panose="02000000000000000000" pitchFamily="2" charset="0"/>
              </a:rPr>
              <a:t>SEO (Arama Motoru Optimizasyonu) Analizi:</a:t>
            </a:r>
            <a:r>
              <a:rPr lang="tr-TR" sz="1800" dirty="0">
                <a:latin typeface="Roboto" panose="02000000000000000000" pitchFamily="2" charset="0"/>
                <a:ea typeface="Roboto" panose="02000000000000000000" pitchFamily="2" charset="0"/>
                <a:cs typeface="Roboto" panose="02000000000000000000" pitchFamily="2" charset="0"/>
              </a:rPr>
              <a:t> Google </a:t>
            </a:r>
            <a:r>
              <a:rPr lang="tr-TR" sz="1800" dirty="0" err="1">
                <a:latin typeface="Roboto" panose="02000000000000000000" pitchFamily="2" charset="0"/>
                <a:ea typeface="Roboto" panose="02000000000000000000" pitchFamily="2" charset="0"/>
                <a:cs typeface="Roboto" panose="02000000000000000000" pitchFamily="2" charset="0"/>
              </a:rPr>
              <a:t>Dorking</a:t>
            </a:r>
            <a:r>
              <a:rPr lang="tr-TR" sz="1800" dirty="0">
                <a:latin typeface="Roboto" panose="02000000000000000000" pitchFamily="2" charset="0"/>
                <a:ea typeface="Roboto" panose="02000000000000000000" pitchFamily="2" charset="0"/>
                <a:cs typeface="Roboto" panose="02000000000000000000" pitchFamily="2" charset="0"/>
              </a:rPr>
              <a:t>, bir web sitesinin SEO performansını analiz etmek için de kullanılabilir. Örneğin, bir anahtar kelimeye sahip sayfaları bulmak için kullanılabilir.</a:t>
            </a:r>
          </a:p>
          <a:p>
            <a:endParaRPr lang="tr-TR" sz="1800" dirty="0">
              <a:latin typeface="Roboto" panose="02000000000000000000" pitchFamily="2" charset="0"/>
              <a:ea typeface="Roboto" panose="02000000000000000000" pitchFamily="2" charset="0"/>
              <a:cs typeface="Roboto" panose="02000000000000000000" pitchFamily="2" charset="0"/>
            </a:endParaRPr>
          </a:p>
          <a:p>
            <a:r>
              <a:rPr lang="tr-TR" sz="1800" b="1" u="sng" dirty="0">
                <a:latin typeface="Roboto" panose="02000000000000000000" pitchFamily="2" charset="0"/>
                <a:ea typeface="Roboto" panose="02000000000000000000" pitchFamily="2" charset="0"/>
                <a:cs typeface="Roboto" panose="02000000000000000000" pitchFamily="2" charset="0"/>
              </a:rPr>
              <a:t>Rekabet Analizi: </a:t>
            </a:r>
            <a:r>
              <a:rPr lang="tr-TR" sz="1800" dirty="0">
                <a:latin typeface="Roboto" panose="02000000000000000000" pitchFamily="2" charset="0"/>
                <a:ea typeface="Roboto" panose="02000000000000000000" pitchFamily="2" charset="0"/>
                <a:cs typeface="Roboto" panose="02000000000000000000" pitchFamily="2" charset="0"/>
              </a:rPr>
              <a:t>Google </a:t>
            </a:r>
            <a:r>
              <a:rPr lang="tr-TR" sz="1800" dirty="0" err="1">
                <a:latin typeface="Roboto" panose="02000000000000000000" pitchFamily="2" charset="0"/>
                <a:ea typeface="Roboto" panose="02000000000000000000" pitchFamily="2" charset="0"/>
                <a:cs typeface="Roboto" panose="02000000000000000000" pitchFamily="2" charset="0"/>
              </a:rPr>
              <a:t>Dorking</a:t>
            </a:r>
            <a:r>
              <a:rPr lang="tr-TR" sz="1800" dirty="0">
                <a:latin typeface="Roboto" panose="02000000000000000000" pitchFamily="2" charset="0"/>
                <a:ea typeface="Roboto" panose="02000000000000000000" pitchFamily="2" charset="0"/>
                <a:cs typeface="Roboto" panose="02000000000000000000" pitchFamily="2" charset="0"/>
              </a:rPr>
              <a:t>, bir web sitesinin rakiplerinin performansını analiz etmek için de kullanılabilir. Örneğin, benzer anahtar kelimelere sahip sayfaları bulmak için kullanılabilir.</a:t>
            </a:r>
          </a:p>
        </p:txBody>
      </p:sp>
    </p:spTree>
    <p:extLst>
      <p:ext uri="{BB962C8B-B14F-4D97-AF65-F5344CB8AC3E}">
        <p14:creationId xmlns:p14="http://schemas.microsoft.com/office/powerpoint/2010/main" val="490259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98E10-D74D-1351-29D9-B459B7FB45A9}"/>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85C022AE-45B7-EE43-7B2D-2398042D293F}"/>
              </a:ext>
            </a:extLst>
          </p:cNvPr>
          <p:cNvSpPr>
            <a:spLocks noGrp="1"/>
          </p:cNvSpPr>
          <p:nvPr>
            <p:ph type="title"/>
          </p:nvPr>
        </p:nvSpPr>
        <p:spPr/>
        <p:txBody>
          <a:bodyPr>
            <a:normAutofit/>
          </a:bodyPr>
          <a:lstStyle/>
          <a:p>
            <a:r>
              <a:rPr lang="tr-TR" dirty="0"/>
              <a:t>Google </a:t>
            </a:r>
            <a:r>
              <a:rPr lang="tr-TR" dirty="0" err="1"/>
              <a:t>Dorking'in</a:t>
            </a:r>
            <a:r>
              <a:rPr lang="tr-TR" dirty="0"/>
              <a:t> Avantajları</a:t>
            </a:r>
          </a:p>
        </p:txBody>
      </p:sp>
      <p:sp>
        <p:nvSpPr>
          <p:cNvPr id="3" name="İçerik Yer Tutucusu 2">
            <a:extLst>
              <a:ext uri="{FF2B5EF4-FFF2-40B4-BE49-F238E27FC236}">
                <a16:creationId xmlns:a16="http://schemas.microsoft.com/office/drawing/2014/main" id="{56A87E49-BFB9-D910-BD2E-5A4AAC900429}"/>
              </a:ext>
            </a:extLst>
          </p:cNvPr>
          <p:cNvSpPr>
            <a:spLocks noGrp="1"/>
          </p:cNvSpPr>
          <p:nvPr>
            <p:ph idx="1"/>
          </p:nvPr>
        </p:nvSpPr>
        <p:spPr/>
        <p:txBody>
          <a:bodyPr>
            <a:normAutofit/>
          </a:bodyPr>
          <a:lstStyle/>
          <a:p>
            <a:r>
              <a:rPr lang="tr-TR" sz="1800" dirty="0">
                <a:latin typeface="Roboto" panose="02000000000000000000" pitchFamily="2" charset="0"/>
                <a:ea typeface="Roboto" panose="02000000000000000000" pitchFamily="2" charset="0"/>
                <a:cs typeface="Roboto" panose="02000000000000000000" pitchFamily="2" charset="0"/>
              </a:rPr>
              <a:t>Hedeflenen sonuçlara daha hızlı ve doğru bir şekilde ulaşma imkanı sağlar.</a:t>
            </a:r>
          </a:p>
          <a:p>
            <a:endParaRPr lang="tr-TR" sz="1800" dirty="0">
              <a:latin typeface="Roboto" panose="02000000000000000000" pitchFamily="2" charset="0"/>
              <a:ea typeface="Roboto" panose="02000000000000000000" pitchFamily="2" charset="0"/>
              <a:cs typeface="Roboto" panose="02000000000000000000" pitchFamily="2" charset="0"/>
            </a:endParaRPr>
          </a:p>
          <a:p>
            <a:r>
              <a:rPr lang="tr-TR" sz="1800" dirty="0">
                <a:latin typeface="Roboto" panose="02000000000000000000" pitchFamily="2" charset="0"/>
                <a:ea typeface="Roboto" panose="02000000000000000000" pitchFamily="2" charset="0"/>
                <a:cs typeface="Roboto" panose="02000000000000000000" pitchFamily="2" charset="0"/>
              </a:rPr>
              <a:t>Arama sonuçlarını filtreleyerek daha spesifik sonuçlar elde etmeyi mümkün kılar.</a:t>
            </a:r>
          </a:p>
          <a:p>
            <a:endParaRPr lang="tr-TR" sz="1800" dirty="0">
              <a:latin typeface="Roboto" panose="02000000000000000000" pitchFamily="2" charset="0"/>
              <a:ea typeface="Roboto" panose="02000000000000000000" pitchFamily="2" charset="0"/>
              <a:cs typeface="Roboto" panose="02000000000000000000" pitchFamily="2" charset="0"/>
            </a:endParaRPr>
          </a:p>
          <a:p>
            <a:r>
              <a:rPr lang="tr-TR" sz="1800" dirty="0">
                <a:latin typeface="Roboto" panose="02000000000000000000" pitchFamily="2" charset="0"/>
                <a:ea typeface="Roboto" panose="02000000000000000000" pitchFamily="2" charset="0"/>
                <a:cs typeface="Roboto" panose="02000000000000000000" pitchFamily="2" charset="0"/>
              </a:rPr>
              <a:t>Güvenlik testleri yapmak ve açıkları tespit etmek için kullanılabilir.</a:t>
            </a:r>
          </a:p>
        </p:txBody>
      </p:sp>
    </p:spTree>
    <p:extLst>
      <p:ext uri="{BB962C8B-B14F-4D97-AF65-F5344CB8AC3E}">
        <p14:creationId xmlns:p14="http://schemas.microsoft.com/office/powerpoint/2010/main" val="380227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817BC4-5AFE-C694-8CE7-74DEB9F130DD}"/>
              </a:ext>
            </a:extLst>
          </p:cNvPr>
          <p:cNvSpPr>
            <a:spLocks noGrp="1"/>
          </p:cNvSpPr>
          <p:nvPr>
            <p:ph type="title"/>
          </p:nvPr>
        </p:nvSpPr>
        <p:spPr/>
        <p:txBody>
          <a:bodyPr/>
          <a:lstStyle/>
          <a:p>
            <a:r>
              <a:rPr lang="tr-TR" dirty="0"/>
              <a:t>İzlence</a:t>
            </a:r>
          </a:p>
        </p:txBody>
      </p:sp>
      <p:sp>
        <p:nvSpPr>
          <p:cNvPr id="3" name="İçerik Yer Tutucusu 2">
            <a:extLst>
              <a:ext uri="{FF2B5EF4-FFF2-40B4-BE49-F238E27FC236}">
                <a16:creationId xmlns:a16="http://schemas.microsoft.com/office/drawing/2014/main" id="{930C2BF5-4F57-68EB-22BA-1F713A6E826B}"/>
              </a:ext>
            </a:extLst>
          </p:cNvPr>
          <p:cNvSpPr>
            <a:spLocks noGrp="1"/>
          </p:cNvSpPr>
          <p:nvPr>
            <p:ph idx="1"/>
          </p:nvPr>
        </p:nvSpPr>
        <p:spPr>
          <a:xfrm>
            <a:off x="6425184" y="2679192"/>
            <a:ext cx="5157216" cy="3374136"/>
          </a:xfrm>
        </p:spPr>
        <p:txBody>
          <a:bodyPr>
            <a:noAutofit/>
          </a:bodyPr>
          <a:lstStyle/>
          <a:p>
            <a:pPr marL="285750" indent="-285750"/>
            <a:r>
              <a:rPr lang="tr-TR" sz="2000" dirty="0">
                <a:latin typeface="Calibri" panose="020F0502020204030204" pitchFamily="34" charset="0"/>
                <a:ea typeface="Calibri" panose="020F0502020204030204" pitchFamily="34" charset="0"/>
                <a:cs typeface="Calibri" panose="020F0502020204030204" pitchFamily="34" charset="0"/>
              </a:rPr>
              <a:t>Google </a:t>
            </a:r>
            <a:r>
              <a:rPr lang="tr-TR" sz="2000" dirty="0" err="1">
                <a:latin typeface="Calibri" panose="020F0502020204030204" pitchFamily="34" charset="0"/>
                <a:ea typeface="Calibri" panose="020F0502020204030204" pitchFamily="34" charset="0"/>
                <a:cs typeface="Calibri" panose="020F0502020204030204" pitchFamily="34" charset="0"/>
              </a:rPr>
              <a:t>Dorking</a:t>
            </a:r>
            <a:r>
              <a:rPr lang="tr-TR" sz="2000" dirty="0">
                <a:latin typeface="Calibri" panose="020F0502020204030204" pitchFamily="34" charset="0"/>
                <a:ea typeface="Calibri" panose="020F0502020204030204" pitchFamily="34" charset="0"/>
                <a:cs typeface="Calibri" panose="020F0502020204030204" pitchFamily="34" charset="0"/>
              </a:rPr>
              <a:t> Riskleri</a:t>
            </a:r>
          </a:p>
          <a:p>
            <a:pPr marL="285750" indent="-285750"/>
            <a:r>
              <a:rPr lang="tr-TR" sz="2000" dirty="0">
                <a:latin typeface="Calibri" panose="020F0502020204030204" pitchFamily="34" charset="0"/>
                <a:ea typeface="Calibri" panose="020F0502020204030204" pitchFamily="34" charset="0"/>
                <a:cs typeface="Calibri" panose="020F0502020204030204" pitchFamily="34" charset="0"/>
              </a:rPr>
              <a:t>Google </a:t>
            </a:r>
            <a:r>
              <a:rPr lang="tr-TR" sz="2000" dirty="0" err="1">
                <a:latin typeface="Calibri" panose="020F0502020204030204" pitchFamily="34" charset="0"/>
                <a:ea typeface="Calibri" panose="020F0502020204030204" pitchFamily="34" charset="0"/>
                <a:cs typeface="Calibri" panose="020F0502020204030204" pitchFamily="34" charset="0"/>
              </a:rPr>
              <a:t>Dorking</a:t>
            </a:r>
            <a:r>
              <a:rPr lang="tr-TR" sz="2000" dirty="0">
                <a:latin typeface="Calibri" panose="020F0502020204030204" pitchFamily="34" charset="0"/>
                <a:ea typeface="Calibri" panose="020F0502020204030204" pitchFamily="34" charset="0"/>
                <a:cs typeface="Calibri" panose="020F0502020204030204" pitchFamily="34" charset="0"/>
              </a:rPr>
              <a:t> İle Kamera Görüntüleri Bulmak</a:t>
            </a:r>
          </a:p>
          <a:p>
            <a:pPr marL="285750" indent="-285750"/>
            <a:r>
              <a:rPr lang="tr-TR" sz="2000" dirty="0">
                <a:latin typeface="Calibri" panose="020F0502020204030204" pitchFamily="34" charset="0"/>
                <a:ea typeface="Calibri" panose="020F0502020204030204" pitchFamily="34" charset="0"/>
                <a:cs typeface="Calibri" panose="020F0502020204030204" pitchFamily="34" charset="0"/>
              </a:rPr>
              <a:t>Google </a:t>
            </a:r>
            <a:r>
              <a:rPr lang="tr-TR" sz="2000" dirty="0" err="1">
                <a:latin typeface="Calibri" panose="020F0502020204030204" pitchFamily="34" charset="0"/>
                <a:ea typeface="Calibri" panose="020F0502020204030204" pitchFamily="34" charset="0"/>
                <a:cs typeface="Calibri" panose="020F0502020204030204" pitchFamily="34" charset="0"/>
              </a:rPr>
              <a:t>Dorking</a:t>
            </a:r>
            <a:r>
              <a:rPr lang="tr-TR" sz="2000" dirty="0">
                <a:latin typeface="Calibri" panose="020F0502020204030204" pitchFamily="34" charset="0"/>
                <a:ea typeface="Calibri" panose="020F0502020204030204" pitchFamily="34" charset="0"/>
                <a:cs typeface="Calibri" panose="020F0502020204030204" pitchFamily="34" charset="0"/>
              </a:rPr>
              <a:t> İle Sosyal Medya Hesapları Bulmak</a:t>
            </a:r>
          </a:p>
          <a:p>
            <a:pPr marL="285750" indent="-285750"/>
            <a:r>
              <a:rPr lang="tr-TR" sz="2000" dirty="0">
                <a:latin typeface="Calibri" panose="020F0502020204030204" pitchFamily="34" charset="0"/>
                <a:ea typeface="Calibri" panose="020F0502020204030204" pitchFamily="34" charset="0"/>
                <a:cs typeface="Calibri" panose="020F0502020204030204" pitchFamily="34" charset="0"/>
              </a:rPr>
              <a:t>Google </a:t>
            </a:r>
            <a:r>
              <a:rPr lang="tr-TR" sz="2000" dirty="0" err="1">
                <a:latin typeface="Calibri" panose="020F0502020204030204" pitchFamily="34" charset="0"/>
                <a:ea typeface="Calibri" panose="020F0502020204030204" pitchFamily="34" charset="0"/>
                <a:cs typeface="Calibri" panose="020F0502020204030204" pitchFamily="34" charset="0"/>
              </a:rPr>
              <a:t>Dorking</a:t>
            </a:r>
            <a:r>
              <a:rPr lang="tr-TR" sz="2000" dirty="0">
                <a:latin typeface="Calibri" panose="020F0502020204030204" pitchFamily="34" charset="0"/>
                <a:ea typeface="Calibri" panose="020F0502020204030204" pitchFamily="34" charset="0"/>
                <a:cs typeface="Calibri" panose="020F0502020204030204" pitchFamily="34" charset="0"/>
              </a:rPr>
              <a:t> İle E-Posta Adresleri Bulmak</a:t>
            </a:r>
          </a:p>
          <a:p>
            <a:pPr marL="285750" indent="-285750"/>
            <a:r>
              <a:rPr lang="tr-TR" sz="2000" dirty="0">
                <a:latin typeface="Calibri" panose="020F0502020204030204" pitchFamily="34" charset="0"/>
                <a:ea typeface="Calibri" panose="020F0502020204030204" pitchFamily="34" charset="0"/>
                <a:cs typeface="Calibri" panose="020F0502020204030204" pitchFamily="34" charset="0"/>
              </a:rPr>
              <a:t>https://dorksearch.com/</a:t>
            </a:r>
          </a:p>
          <a:p>
            <a:pPr marL="285750" indent="-285750"/>
            <a:r>
              <a:rPr lang="tr-TR" sz="2000" dirty="0">
                <a:latin typeface="Calibri" panose="020F0502020204030204" pitchFamily="34" charset="0"/>
                <a:ea typeface="Calibri" panose="020F0502020204030204" pitchFamily="34" charset="0"/>
                <a:cs typeface="Calibri" panose="020F0502020204030204" pitchFamily="34" charset="0"/>
              </a:rPr>
              <a:t>https://www.exploit-db.com/google-hacking-database</a:t>
            </a:r>
          </a:p>
        </p:txBody>
      </p:sp>
      <p:sp>
        <p:nvSpPr>
          <p:cNvPr id="5" name="İçerik Yer Tutucusu 2">
            <a:extLst>
              <a:ext uri="{FF2B5EF4-FFF2-40B4-BE49-F238E27FC236}">
                <a16:creationId xmlns:a16="http://schemas.microsoft.com/office/drawing/2014/main" id="{2F1FFFEE-C294-9BD9-9F7E-6296210D0768}"/>
              </a:ext>
            </a:extLst>
          </p:cNvPr>
          <p:cNvSpPr txBox="1">
            <a:spLocks/>
          </p:cNvSpPr>
          <p:nvPr/>
        </p:nvSpPr>
        <p:spPr>
          <a:xfrm>
            <a:off x="609600" y="2148840"/>
            <a:ext cx="5815584" cy="417576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dirty="0">
                <a:latin typeface="Calibri" panose="020F0502020204030204" pitchFamily="34" charset="0"/>
                <a:ea typeface="Calibri" panose="020F0502020204030204" pitchFamily="34" charset="0"/>
                <a:cs typeface="Calibri" panose="020F0502020204030204" pitchFamily="34" charset="0"/>
              </a:rPr>
              <a:t>Google </a:t>
            </a:r>
            <a:r>
              <a:rPr lang="tr-TR" dirty="0" err="1">
                <a:latin typeface="Calibri" panose="020F0502020204030204" pitchFamily="34" charset="0"/>
                <a:ea typeface="Calibri" panose="020F0502020204030204" pitchFamily="34" charset="0"/>
                <a:cs typeface="Calibri" panose="020F0502020204030204" pitchFamily="34" charset="0"/>
              </a:rPr>
              <a:t>Dorking</a:t>
            </a:r>
            <a:endParaRPr lang="tr-TR" dirty="0">
              <a:latin typeface="Calibri" panose="020F0502020204030204" pitchFamily="34" charset="0"/>
              <a:ea typeface="Calibri" panose="020F0502020204030204" pitchFamily="34" charset="0"/>
              <a:cs typeface="Calibri" panose="020F0502020204030204" pitchFamily="34" charset="0"/>
            </a:endParaRPr>
          </a:p>
          <a:p>
            <a:pPr marL="285750" indent="-285750"/>
            <a:r>
              <a:rPr lang="tr-TR" sz="2000" dirty="0">
                <a:latin typeface="Calibri" panose="020F0502020204030204" pitchFamily="34" charset="0"/>
                <a:ea typeface="Calibri" panose="020F0502020204030204" pitchFamily="34" charset="0"/>
                <a:cs typeface="Calibri" panose="020F0502020204030204" pitchFamily="34" charset="0"/>
              </a:rPr>
              <a:t>Google </a:t>
            </a:r>
            <a:r>
              <a:rPr lang="tr-TR" sz="2000" dirty="0" err="1">
                <a:latin typeface="Calibri" panose="020F0502020204030204" pitchFamily="34" charset="0"/>
                <a:ea typeface="Calibri" panose="020F0502020204030204" pitchFamily="34" charset="0"/>
                <a:cs typeface="Calibri" panose="020F0502020204030204" pitchFamily="34" charset="0"/>
              </a:rPr>
              <a:t>Dorking</a:t>
            </a:r>
            <a:r>
              <a:rPr lang="tr-TR" sz="2000" dirty="0">
                <a:latin typeface="Calibri" panose="020F0502020204030204" pitchFamily="34" charset="0"/>
                <a:ea typeface="Calibri" panose="020F0502020204030204" pitchFamily="34" charset="0"/>
                <a:cs typeface="Calibri" panose="020F0502020204030204" pitchFamily="34" charset="0"/>
              </a:rPr>
              <a:t> Nedir?</a:t>
            </a:r>
          </a:p>
          <a:p>
            <a:pPr marL="285750" indent="-285750"/>
            <a:r>
              <a:rPr lang="tr-TR" sz="2000" dirty="0">
                <a:latin typeface="Calibri" panose="020F0502020204030204" pitchFamily="34" charset="0"/>
                <a:ea typeface="Calibri" panose="020F0502020204030204" pitchFamily="34" charset="0"/>
                <a:cs typeface="Calibri" panose="020F0502020204030204" pitchFamily="34" charset="0"/>
              </a:rPr>
              <a:t>Google </a:t>
            </a:r>
            <a:r>
              <a:rPr lang="tr-TR" sz="2000" dirty="0" err="1">
                <a:latin typeface="Calibri" panose="020F0502020204030204" pitchFamily="34" charset="0"/>
                <a:ea typeface="Calibri" panose="020F0502020204030204" pitchFamily="34" charset="0"/>
                <a:cs typeface="Calibri" panose="020F0502020204030204" pitchFamily="34" charset="0"/>
              </a:rPr>
              <a:t>Dorking'in</a:t>
            </a:r>
            <a:r>
              <a:rPr lang="tr-TR" sz="2000" dirty="0">
                <a:latin typeface="Calibri" panose="020F0502020204030204" pitchFamily="34" charset="0"/>
                <a:ea typeface="Calibri" panose="020F0502020204030204" pitchFamily="34" charset="0"/>
                <a:cs typeface="Calibri" panose="020F0502020204030204" pitchFamily="34" charset="0"/>
              </a:rPr>
              <a:t> Tarihi</a:t>
            </a:r>
          </a:p>
          <a:p>
            <a:pPr marL="285750" indent="-285750"/>
            <a:r>
              <a:rPr lang="tr-TR" sz="2000" dirty="0">
                <a:latin typeface="Calibri" panose="020F0502020204030204" pitchFamily="34" charset="0"/>
                <a:ea typeface="Calibri" panose="020F0502020204030204" pitchFamily="34" charset="0"/>
                <a:cs typeface="Calibri" panose="020F0502020204030204" pitchFamily="34" charset="0"/>
              </a:rPr>
              <a:t>Google </a:t>
            </a:r>
            <a:r>
              <a:rPr lang="tr-TR" sz="2000" dirty="0" err="1">
                <a:latin typeface="Calibri" panose="020F0502020204030204" pitchFamily="34" charset="0"/>
                <a:ea typeface="Calibri" panose="020F0502020204030204" pitchFamily="34" charset="0"/>
                <a:cs typeface="Calibri" panose="020F0502020204030204" pitchFamily="34" charset="0"/>
              </a:rPr>
              <a:t>Dorking</a:t>
            </a:r>
            <a:r>
              <a:rPr lang="tr-TR" sz="2000" dirty="0">
                <a:latin typeface="Calibri" panose="020F0502020204030204" pitchFamily="34" charset="0"/>
                <a:ea typeface="Calibri" panose="020F0502020204030204" pitchFamily="34" charset="0"/>
                <a:cs typeface="Calibri" panose="020F0502020204030204" pitchFamily="34" charset="0"/>
              </a:rPr>
              <a:t> Kullanım Alanları</a:t>
            </a:r>
          </a:p>
          <a:p>
            <a:pPr marL="285750" indent="-285750"/>
            <a:r>
              <a:rPr lang="tr-TR" sz="2000" dirty="0">
                <a:latin typeface="Calibri" panose="020F0502020204030204" pitchFamily="34" charset="0"/>
                <a:ea typeface="Calibri" panose="020F0502020204030204" pitchFamily="34" charset="0"/>
                <a:cs typeface="Calibri" panose="020F0502020204030204" pitchFamily="34" charset="0"/>
              </a:rPr>
              <a:t>Google </a:t>
            </a:r>
            <a:r>
              <a:rPr lang="tr-TR" sz="2000" dirty="0" err="1">
                <a:latin typeface="Calibri" panose="020F0502020204030204" pitchFamily="34" charset="0"/>
                <a:ea typeface="Calibri" panose="020F0502020204030204" pitchFamily="34" charset="0"/>
                <a:cs typeface="Calibri" panose="020F0502020204030204" pitchFamily="34" charset="0"/>
              </a:rPr>
              <a:t>Dorking'in</a:t>
            </a:r>
            <a:r>
              <a:rPr lang="tr-TR" sz="2000" dirty="0">
                <a:latin typeface="Calibri" panose="020F0502020204030204" pitchFamily="34" charset="0"/>
                <a:ea typeface="Calibri" panose="020F0502020204030204" pitchFamily="34" charset="0"/>
                <a:cs typeface="Calibri" panose="020F0502020204030204" pitchFamily="34" charset="0"/>
              </a:rPr>
              <a:t> Avantajları</a:t>
            </a:r>
          </a:p>
          <a:p>
            <a:pPr marL="285750" indent="-285750"/>
            <a:r>
              <a:rPr lang="tr-TR" sz="2000" dirty="0">
                <a:latin typeface="Calibri" panose="020F0502020204030204" pitchFamily="34" charset="0"/>
                <a:ea typeface="Calibri" panose="020F0502020204030204" pitchFamily="34" charset="0"/>
                <a:cs typeface="Calibri" panose="020F0502020204030204" pitchFamily="34" charset="0"/>
              </a:rPr>
              <a:t>Google </a:t>
            </a:r>
            <a:r>
              <a:rPr lang="tr-TR" sz="2000" dirty="0" err="1">
                <a:latin typeface="Calibri" panose="020F0502020204030204" pitchFamily="34" charset="0"/>
                <a:ea typeface="Calibri" panose="020F0502020204030204" pitchFamily="34" charset="0"/>
                <a:cs typeface="Calibri" panose="020F0502020204030204" pitchFamily="34" charset="0"/>
              </a:rPr>
              <a:t>Dorking</a:t>
            </a:r>
            <a:r>
              <a:rPr lang="tr-TR" sz="2000" dirty="0">
                <a:latin typeface="Calibri" panose="020F0502020204030204" pitchFamily="34" charset="0"/>
                <a:ea typeface="Calibri" panose="020F0502020204030204" pitchFamily="34" charset="0"/>
                <a:cs typeface="Calibri" panose="020F0502020204030204" pitchFamily="34" charset="0"/>
              </a:rPr>
              <a:t> Arama Yöntemleri</a:t>
            </a:r>
          </a:p>
          <a:p>
            <a:pPr marL="285750" indent="-285750"/>
            <a:r>
              <a:rPr lang="tr-TR" sz="2000" dirty="0">
                <a:latin typeface="Calibri" panose="020F0502020204030204" pitchFamily="34" charset="0"/>
                <a:ea typeface="Calibri" panose="020F0502020204030204" pitchFamily="34" charset="0"/>
                <a:cs typeface="Calibri" panose="020F0502020204030204" pitchFamily="34" charset="0"/>
              </a:rPr>
              <a:t>Google </a:t>
            </a:r>
            <a:r>
              <a:rPr lang="tr-TR" sz="2000" dirty="0" err="1">
                <a:latin typeface="Calibri" panose="020F0502020204030204" pitchFamily="34" charset="0"/>
                <a:ea typeface="Calibri" panose="020F0502020204030204" pitchFamily="34" charset="0"/>
                <a:cs typeface="Calibri" panose="020F0502020204030204" pitchFamily="34" charset="0"/>
              </a:rPr>
              <a:t>Dorking</a:t>
            </a:r>
            <a:r>
              <a:rPr lang="tr-TR" sz="2000" dirty="0">
                <a:latin typeface="Calibri" panose="020F0502020204030204" pitchFamily="34" charset="0"/>
                <a:ea typeface="Calibri" panose="020F0502020204030204" pitchFamily="34" charset="0"/>
                <a:cs typeface="Calibri" panose="020F0502020204030204" pitchFamily="34" charset="0"/>
              </a:rPr>
              <a:t> Arama Yöntemleri</a:t>
            </a:r>
          </a:p>
        </p:txBody>
      </p:sp>
    </p:spTree>
    <p:extLst>
      <p:ext uri="{BB962C8B-B14F-4D97-AF65-F5344CB8AC3E}">
        <p14:creationId xmlns:p14="http://schemas.microsoft.com/office/powerpoint/2010/main" val="941898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3E8E54-D920-110D-2DD5-002AB08BE706}"/>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2638AF51-4A65-1341-E0C7-27408F671297}"/>
              </a:ext>
            </a:extLst>
          </p:cNvPr>
          <p:cNvSpPr>
            <a:spLocks noGrp="1"/>
          </p:cNvSpPr>
          <p:nvPr>
            <p:ph type="title"/>
          </p:nvPr>
        </p:nvSpPr>
        <p:spPr/>
        <p:txBody>
          <a:bodyPr>
            <a:normAutofit/>
          </a:bodyPr>
          <a:lstStyle/>
          <a:p>
            <a:r>
              <a:rPr lang="tr-TR" dirty="0"/>
              <a:t>Google </a:t>
            </a:r>
            <a:r>
              <a:rPr lang="tr-TR" dirty="0" err="1"/>
              <a:t>Dorking</a:t>
            </a:r>
            <a:r>
              <a:rPr lang="tr-TR" dirty="0"/>
              <a:t> Arama Yöntemleri</a:t>
            </a:r>
          </a:p>
        </p:txBody>
      </p:sp>
      <p:sp>
        <p:nvSpPr>
          <p:cNvPr id="3" name="İçerik Yer Tutucusu 2">
            <a:extLst>
              <a:ext uri="{FF2B5EF4-FFF2-40B4-BE49-F238E27FC236}">
                <a16:creationId xmlns:a16="http://schemas.microsoft.com/office/drawing/2014/main" id="{E5C3605C-878D-235F-E73C-39AAF152EE83}"/>
              </a:ext>
            </a:extLst>
          </p:cNvPr>
          <p:cNvSpPr>
            <a:spLocks noGrp="1"/>
          </p:cNvSpPr>
          <p:nvPr>
            <p:ph idx="1"/>
          </p:nvPr>
        </p:nvSpPr>
        <p:spPr/>
        <p:txBody>
          <a:bodyPr>
            <a:normAutofit/>
          </a:bodyPr>
          <a:lstStyle/>
          <a:p>
            <a:r>
              <a:rPr lang="tr-TR" sz="1800" dirty="0">
                <a:latin typeface="Roboto" panose="02000000000000000000" pitchFamily="2" charset="0"/>
                <a:ea typeface="Roboto" panose="02000000000000000000" pitchFamily="2" charset="0"/>
                <a:cs typeface="Roboto" panose="02000000000000000000" pitchFamily="2" charset="0"/>
              </a:rPr>
              <a:t>Google </a:t>
            </a:r>
            <a:r>
              <a:rPr lang="tr-TR" sz="1800" dirty="0" err="1">
                <a:latin typeface="Roboto" panose="02000000000000000000" pitchFamily="2" charset="0"/>
                <a:ea typeface="Roboto" panose="02000000000000000000" pitchFamily="2" charset="0"/>
                <a:cs typeface="Roboto" panose="02000000000000000000" pitchFamily="2" charset="0"/>
              </a:rPr>
              <a:t>Dorking</a:t>
            </a:r>
            <a:r>
              <a:rPr lang="tr-TR" sz="1800" dirty="0">
                <a:latin typeface="Roboto" panose="02000000000000000000" pitchFamily="2" charset="0"/>
                <a:ea typeface="Roboto" panose="02000000000000000000" pitchFamily="2" charset="0"/>
                <a:cs typeface="Roboto" panose="02000000000000000000" pitchFamily="2" charset="0"/>
              </a:rPr>
              <a:t>, Google arama motorunun gelişmiş özelliklerini kullanarak özel olarak tasarlanmış arama sorguları oluşturma yöntemidir. Bu yöntem, birçok farklı amaç için kullanılabilir ve internet üzerindeki çeşitli bilgilere erişim sağlar.</a:t>
            </a:r>
          </a:p>
          <a:p>
            <a:endParaRPr lang="tr-TR" sz="18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815928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3E8E54-D920-110D-2DD5-002AB08BE706}"/>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2638AF51-4A65-1341-E0C7-27408F671297}"/>
              </a:ext>
            </a:extLst>
          </p:cNvPr>
          <p:cNvSpPr>
            <a:spLocks noGrp="1"/>
          </p:cNvSpPr>
          <p:nvPr>
            <p:ph type="title"/>
          </p:nvPr>
        </p:nvSpPr>
        <p:spPr/>
        <p:txBody>
          <a:bodyPr>
            <a:normAutofit/>
          </a:bodyPr>
          <a:lstStyle/>
          <a:p>
            <a:r>
              <a:rPr lang="tr-TR" dirty="0"/>
              <a:t>Google </a:t>
            </a:r>
            <a:r>
              <a:rPr lang="tr-TR" dirty="0" err="1"/>
              <a:t>Dorking</a:t>
            </a:r>
            <a:r>
              <a:rPr lang="tr-TR" dirty="0"/>
              <a:t> Arama Yöntemleri</a:t>
            </a:r>
          </a:p>
        </p:txBody>
      </p:sp>
      <p:sp>
        <p:nvSpPr>
          <p:cNvPr id="3" name="İçerik Yer Tutucusu 2">
            <a:extLst>
              <a:ext uri="{FF2B5EF4-FFF2-40B4-BE49-F238E27FC236}">
                <a16:creationId xmlns:a16="http://schemas.microsoft.com/office/drawing/2014/main" id="{E5C3605C-878D-235F-E73C-39AAF152EE83}"/>
              </a:ext>
            </a:extLst>
          </p:cNvPr>
          <p:cNvSpPr>
            <a:spLocks noGrp="1"/>
          </p:cNvSpPr>
          <p:nvPr>
            <p:ph idx="1"/>
          </p:nvPr>
        </p:nvSpPr>
        <p:spPr/>
        <p:txBody>
          <a:bodyPr>
            <a:normAutofit/>
          </a:bodyPr>
          <a:lstStyle/>
          <a:p>
            <a:pPr marL="0" indent="0">
              <a:buNone/>
            </a:pPr>
            <a:r>
              <a:rPr lang="tr-TR" sz="1800" b="1" u="sng" dirty="0">
                <a:latin typeface="Roboto" panose="02000000000000000000" pitchFamily="2" charset="0"/>
                <a:ea typeface="Roboto" panose="02000000000000000000" pitchFamily="2" charset="0"/>
                <a:cs typeface="Roboto" panose="02000000000000000000" pitchFamily="2" charset="0"/>
              </a:rPr>
              <a:t>Temel </a:t>
            </a:r>
            <a:r>
              <a:rPr lang="tr-TR" sz="1800" b="1" u="sng" dirty="0" err="1">
                <a:latin typeface="Roboto" panose="02000000000000000000" pitchFamily="2" charset="0"/>
                <a:ea typeface="Roboto" panose="02000000000000000000" pitchFamily="2" charset="0"/>
                <a:cs typeface="Roboto" panose="02000000000000000000" pitchFamily="2" charset="0"/>
              </a:rPr>
              <a:t>Dorklar</a:t>
            </a:r>
            <a:endParaRPr lang="tr-TR" sz="1800" b="1" u="sng" dirty="0">
              <a:latin typeface="Roboto" panose="02000000000000000000" pitchFamily="2" charset="0"/>
              <a:ea typeface="Roboto" panose="02000000000000000000" pitchFamily="2" charset="0"/>
              <a:cs typeface="Roboto" panose="02000000000000000000" pitchFamily="2" charset="0"/>
            </a:endParaRPr>
          </a:p>
          <a:p>
            <a:r>
              <a:rPr lang="tr-TR" sz="1800" b="1" dirty="0" err="1">
                <a:latin typeface="Roboto" panose="02000000000000000000" pitchFamily="2" charset="0"/>
                <a:ea typeface="Roboto" panose="02000000000000000000" pitchFamily="2" charset="0"/>
                <a:cs typeface="Roboto" panose="02000000000000000000" pitchFamily="2" charset="0"/>
              </a:rPr>
              <a:t>site:</a:t>
            </a:r>
            <a:r>
              <a:rPr lang="tr-TR" sz="1800" dirty="0" err="1">
                <a:latin typeface="Roboto" panose="02000000000000000000" pitchFamily="2" charset="0"/>
                <a:ea typeface="Roboto" panose="02000000000000000000" pitchFamily="2" charset="0"/>
                <a:cs typeface="Roboto" panose="02000000000000000000" pitchFamily="2" charset="0"/>
              </a:rPr>
              <a:t>example.com</a:t>
            </a:r>
            <a:r>
              <a:rPr lang="tr-TR" sz="1800" dirty="0">
                <a:latin typeface="Roboto" panose="02000000000000000000" pitchFamily="2" charset="0"/>
                <a:ea typeface="Roboto" panose="02000000000000000000" pitchFamily="2" charset="0"/>
                <a:cs typeface="Roboto" panose="02000000000000000000" pitchFamily="2" charset="0"/>
              </a:rPr>
              <a:t> - Belirli bir site içinde arama yapar.</a:t>
            </a:r>
          </a:p>
          <a:p>
            <a:r>
              <a:rPr lang="tr-TR" sz="1800" b="1" dirty="0" err="1">
                <a:latin typeface="Roboto" panose="02000000000000000000" pitchFamily="2" charset="0"/>
                <a:ea typeface="Roboto" panose="02000000000000000000" pitchFamily="2" charset="0"/>
                <a:cs typeface="Roboto" panose="02000000000000000000" pitchFamily="2" charset="0"/>
              </a:rPr>
              <a:t>filetype:</a:t>
            </a:r>
            <a:r>
              <a:rPr lang="tr-TR" sz="1800" dirty="0" err="1">
                <a:latin typeface="Roboto" panose="02000000000000000000" pitchFamily="2" charset="0"/>
                <a:ea typeface="Roboto" panose="02000000000000000000" pitchFamily="2" charset="0"/>
                <a:cs typeface="Roboto" panose="02000000000000000000" pitchFamily="2" charset="0"/>
              </a:rPr>
              <a:t>pdf</a:t>
            </a:r>
            <a:r>
              <a:rPr lang="tr-TR" sz="1800" dirty="0">
                <a:latin typeface="Roboto" panose="02000000000000000000" pitchFamily="2" charset="0"/>
                <a:ea typeface="Roboto" panose="02000000000000000000" pitchFamily="2" charset="0"/>
                <a:cs typeface="Roboto" panose="02000000000000000000" pitchFamily="2" charset="0"/>
              </a:rPr>
              <a:t> - Belirli bir dosya türü içinde arama yapar.</a:t>
            </a:r>
          </a:p>
          <a:p>
            <a:r>
              <a:rPr lang="tr-TR" sz="1800" b="1" dirty="0" err="1">
                <a:latin typeface="Roboto" panose="02000000000000000000" pitchFamily="2" charset="0"/>
                <a:ea typeface="Roboto" panose="02000000000000000000" pitchFamily="2" charset="0"/>
                <a:cs typeface="Roboto" panose="02000000000000000000" pitchFamily="2" charset="0"/>
              </a:rPr>
              <a:t>intitle:</a:t>
            </a:r>
            <a:r>
              <a:rPr lang="tr-TR" sz="1800" dirty="0" err="1">
                <a:latin typeface="Roboto" panose="02000000000000000000" pitchFamily="2" charset="0"/>
                <a:ea typeface="Roboto" panose="02000000000000000000" pitchFamily="2" charset="0"/>
                <a:cs typeface="Roboto" panose="02000000000000000000" pitchFamily="2" charset="0"/>
              </a:rPr>
              <a:t>kelime</a:t>
            </a:r>
            <a:r>
              <a:rPr lang="tr-TR" sz="1800" dirty="0">
                <a:latin typeface="Roboto" panose="02000000000000000000" pitchFamily="2" charset="0"/>
                <a:ea typeface="Roboto" panose="02000000000000000000" pitchFamily="2" charset="0"/>
                <a:cs typeface="Roboto" panose="02000000000000000000" pitchFamily="2" charset="0"/>
              </a:rPr>
              <a:t> - Belirli bir başlık içinde arama yapar.</a:t>
            </a:r>
          </a:p>
          <a:p>
            <a:pPr marL="0" indent="0">
              <a:buNone/>
            </a:pPr>
            <a:endParaRPr lang="tr-TR" sz="18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883987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3E8E54-D920-110D-2DD5-002AB08BE706}"/>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2638AF51-4A65-1341-E0C7-27408F671297}"/>
              </a:ext>
            </a:extLst>
          </p:cNvPr>
          <p:cNvSpPr>
            <a:spLocks noGrp="1"/>
          </p:cNvSpPr>
          <p:nvPr>
            <p:ph type="title"/>
          </p:nvPr>
        </p:nvSpPr>
        <p:spPr/>
        <p:txBody>
          <a:bodyPr>
            <a:normAutofit/>
          </a:bodyPr>
          <a:lstStyle/>
          <a:p>
            <a:r>
              <a:rPr lang="tr-TR" dirty="0"/>
              <a:t>Google </a:t>
            </a:r>
            <a:r>
              <a:rPr lang="tr-TR" dirty="0" err="1"/>
              <a:t>Dorking</a:t>
            </a:r>
            <a:r>
              <a:rPr lang="tr-TR" dirty="0"/>
              <a:t> Arama Yöntemleri</a:t>
            </a:r>
          </a:p>
        </p:txBody>
      </p:sp>
      <p:sp>
        <p:nvSpPr>
          <p:cNvPr id="3" name="İçerik Yer Tutucusu 2">
            <a:extLst>
              <a:ext uri="{FF2B5EF4-FFF2-40B4-BE49-F238E27FC236}">
                <a16:creationId xmlns:a16="http://schemas.microsoft.com/office/drawing/2014/main" id="{E5C3605C-878D-235F-E73C-39AAF152EE83}"/>
              </a:ext>
            </a:extLst>
          </p:cNvPr>
          <p:cNvSpPr>
            <a:spLocks noGrp="1"/>
          </p:cNvSpPr>
          <p:nvPr>
            <p:ph idx="1"/>
          </p:nvPr>
        </p:nvSpPr>
        <p:spPr/>
        <p:txBody>
          <a:bodyPr>
            <a:normAutofit/>
          </a:bodyPr>
          <a:lstStyle/>
          <a:p>
            <a:pPr marL="0" indent="0">
              <a:buNone/>
            </a:pPr>
            <a:r>
              <a:rPr lang="tr-TR" sz="1800" b="1" u="sng" dirty="0">
                <a:latin typeface="Roboto" panose="02000000000000000000" pitchFamily="2" charset="0"/>
                <a:ea typeface="Roboto" panose="02000000000000000000" pitchFamily="2" charset="0"/>
                <a:cs typeface="Roboto" panose="02000000000000000000" pitchFamily="2" charset="0"/>
              </a:rPr>
              <a:t>Gelişmiş </a:t>
            </a:r>
            <a:r>
              <a:rPr lang="tr-TR" sz="1800" b="1" u="sng" dirty="0" err="1">
                <a:latin typeface="Roboto" panose="02000000000000000000" pitchFamily="2" charset="0"/>
                <a:ea typeface="Roboto" panose="02000000000000000000" pitchFamily="2" charset="0"/>
                <a:cs typeface="Roboto" panose="02000000000000000000" pitchFamily="2" charset="0"/>
              </a:rPr>
              <a:t>Dorklar</a:t>
            </a:r>
            <a:endParaRPr lang="tr-TR" sz="1800" b="1" u="sng" dirty="0">
              <a:latin typeface="Roboto" panose="02000000000000000000" pitchFamily="2" charset="0"/>
              <a:ea typeface="Roboto" panose="02000000000000000000" pitchFamily="2" charset="0"/>
              <a:cs typeface="Roboto" panose="02000000000000000000" pitchFamily="2" charset="0"/>
            </a:endParaRPr>
          </a:p>
          <a:p>
            <a:r>
              <a:rPr lang="tr-TR" sz="1800" b="1" dirty="0" err="1">
                <a:latin typeface="Roboto" panose="02000000000000000000" pitchFamily="2" charset="0"/>
                <a:ea typeface="Roboto" panose="02000000000000000000" pitchFamily="2" charset="0"/>
                <a:cs typeface="Roboto" panose="02000000000000000000" pitchFamily="2" charset="0"/>
              </a:rPr>
              <a:t>inurl:</a:t>
            </a:r>
            <a:r>
              <a:rPr lang="tr-TR" sz="1800" dirty="0" err="1">
                <a:latin typeface="Roboto" panose="02000000000000000000" pitchFamily="2" charset="0"/>
                <a:ea typeface="Roboto" panose="02000000000000000000" pitchFamily="2" charset="0"/>
                <a:cs typeface="Roboto" panose="02000000000000000000" pitchFamily="2" charset="0"/>
              </a:rPr>
              <a:t>kelime</a:t>
            </a:r>
            <a:r>
              <a:rPr lang="tr-TR" sz="1800" dirty="0">
                <a:latin typeface="Roboto" panose="02000000000000000000" pitchFamily="2" charset="0"/>
                <a:ea typeface="Roboto" panose="02000000000000000000" pitchFamily="2" charset="0"/>
                <a:cs typeface="Roboto" panose="02000000000000000000" pitchFamily="2" charset="0"/>
              </a:rPr>
              <a:t> - Belirli bir URL içinde arama yapar.</a:t>
            </a:r>
          </a:p>
          <a:p>
            <a:r>
              <a:rPr lang="tr-TR" sz="1800" b="1" dirty="0" err="1">
                <a:latin typeface="Roboto" panose="02000000000000000000" pitchFamily="2" charset="0"/>
                <a:ea typeface="Roboto" panose="02000000000000000000" pitchFamily="2" charset="0"/>
                <a:cs typeface="Roboto" panose="02000000000000000000" pitchFamily="2" charset="0"/>
              </a:rPr>
              <a:t>intext:</a:t>
            </a:r>
            <a:r>
              <a:rPr lang="tr-TR" sz="1800" dirty="0" err="1">
                <a:latin typeface="Roboto" panose="02000000000000000000" pitchFamily="2" charset="0"/>
                <a:ea typeface="Roboto" panose="02000000000000000000" pitchFamily="2" charset="0"/>
                <a:cs typeface="Roboto" panose="02000000000000000000" pitchFamily="2" charset="0"/>
              </a:rPr>
              <a:t>kelime</a:t>
            </a:r>
            <a:r>
              <a:rPr lang="tr-TR" sz="1800" dirty="0">
                <a:latin typeface="Roboto" panose="02000000000000000000" pitchFamily="2" charset="0"/>
                <a:ea typeface="Roboto" panose="02000000000000000000" pitchFamily="2" charset="0"/>
                <a:cs typeface="Roboto" panose="02000000000000000000" pitchFamily="2" charset="0"/>
              </a:rPr>
              <a:t> - Bu anahtar kelime ile </a:t>
            </a:r>
            <a:r>
              <a:rPr lang="tr-TR" sz="1800" dirty="0" err="1">
                <a:latin typeface="Roboto" panose="02000000000000000000" pitchFamily="2" charset="0"/>
                <a:ea typeface="Roboto" panose="02000000000000000000" pitchFamily="2" charset="0"/>
                <a:cs typeface="Roboto" panose="02000000000000000000" pitchFamily="2" charset="0"/>
              </a:rPr>
              <a:t>text</a:t>
            </a:r>
            <a:r>
              <a:rPr lang="tr-TR" sz="1800" dirty="0">
                <a:latin typeface="Roboto" panose="02000000000000000000" pitchFamily="2" charset="0"/>
                <a:ea typeface="Roboto" panose="02000000000000000000" pitchFamily="2" charset="0"/>
                <a:cs typeface="Roboto" panose="02000000000000000000" pitchFamily="2" charset="0"/>
              </a:rPr>
              <a:t> içeriğinde geçen bir veya birden çok kelimeyi arayabiliriz.</a:t>
            </a:r>
          </a:p>
          <a:p>
            <a:r>
              <a:rPr lang="tr-TR" sz="1800" b="1" dirty="0" err="1">
                <a:latin typeface="Roboto" panose="02000000000000000000" pitchFamily="2" charset="0"/>
                <a:ea typeface="Roboto" panose="02000000000000000000" pitchFamily="2" charset="0"/>
                <a:cs typeface="Roboto" panose="02000000000000000000" pitchFamily="2" charset="0"/>
              </a:rPr>
              <a:t>cache:</a:t>
            </a:r>
            <a:r>
              <a:rPr lang="tr-TR" sz="1800" dirty="0" err="1">
                <a:latin typeface="Roboto" panose="02000000000000000000" pitchFamily="2" charset="0"/>
                <a:ea typeface="Roboto" panose="02000000000000000000" pitchFamily="2" charset="0"/>
                <a:cs typeface="Roboto" panose="02000000000000000000" pitchFamily="2" charset="0"/>
              </a:rPr>
              <a:t>example.com</a:t>
            </a:r>
            <a:r>
              <a:rPr lang="tr-TR" sz="1800" dirty="0">
                <a:latin typeface="Roboto" panose="02000000000000000000" pitchFamily="2" charset="0"/>
                <a:ea typeface="Roboto" panose="02000000000000000000" pitchFamily="2" charset="0"/>
                <a:cs typeface="Roboto" panose="02000000000000000000" pitchFamily="2" charset="0"/>
              </a:rPr>
              <a:t> - Belirli bir site için </a:t>
            </a:r>
            <a:r>
              <a:rPr lang="tr-TR" sz="1800" dirty="0" err="1">
                <a:latin typeface="Roboto" panose="02000000000000000000" pitchFamily="2" charset="0"/>
                <a:ea typeface="Roboto" panose="02000000000000000000" pitchFamily="2" charset="0"/>
                <a:cs typeface="Roboto" panose="02000000000000000000" pitchFamily="2" charset="0"/>
              </a:rPr>
              <a:t>önbelleklenmiş</a:t>
            </a:r>
            <a:r>
              <a:rPr lang="tr-TR" sz="1800" dirty="0">
                <a:latin typeface="Roboto" panose="02000000000000000000" pitchFamily="2" charset="0"/>
                <a:ea typeface="Roboto" panose="02000000000000000000" pitchFamily="2" charset="0"/>
                <a:cs typeface="Roboto" panose="02000000000000000000" pitchFamily="2" charset="0"/>
              </a:rPr>
              <a:t> sürümü görüntüler.</a:t>
            </a:r>
          </a:p>
          <a:p>
            <a:r>
              <a:rPr lang="tr-TR" sz="1800" b="1" dirty="0" err="1">
                <a:latin typeface="Roboto" panose="02000000000000000000" pitchFamily="2" charset="0"/>
                <a:ea typeface="Roboto" panose="02000000000000000000" pitchFamily="2" charset="0"/>
                <a:cs typeface="Roboto" panose="02000000000000000000" pitchFamily="2" charset="0"/>
              </a:rPr>
              <a:t>ext:</a:t>
            </a:r>
            <a:r>
              <a:rPr lang="tr-TR" sz="1800" dirty="0" err="1">
                <a:latin typeface="Roboto" panose="02000000000000000000" pitchFamily="2" charset="0"/>
                <a:ea typeface="Roboto" panose="02000000000000000000" pitchFamily="2" charset="0"/>
                <a:cs typeface="Roboto" panose="02000000000000000000" pitchFamily="2" charset="0"/>
              </a:rPr>
              <a:t>pptx</a:t>
            </a:r>
            <a:r>
              <a:rPr lang="tr-TR" sz="1800" dirty="0">
                <a:latin typeface="Roboto" panose="02000000000000000000" pitchFamily="2" charset="0"/>
                <a:ea typeface="Roboto" panose="02000000000000000000" pitchFamily="2" charset="0"/>
                <a:cs typeface="Roboto" panose="02000000000000000000" pitchFamily="2" charset="0"/>
              </a:rPr>
              <a:t> - </a:t>
            </a:r>
            <a:r>
              <a:rPr lang="tr-TR" sz="1800" dirty="0" err="1">
                <a:latin typeface="Roboto" panose="02000000000000000000" pitchFamily="2" charset="0"/>
                <a:ea typeface="Roboto" panose="02000000000000000000" pitchFamily="2" charset="0"/>
                <a:cs typeface="Roboto" panose="02000000000000000000" pitchFamily="2" charset="0"/>
              </a:rPr>
              <a:t>Extension</a:t>
            </a:r>
            <a:r>
              <a:rPr lang="tr-TR" sz="1800" dirty="0">
                <a:latin typeface="Roboto" panose="02000000000000000000" pitchFamily="2" charset="0"/>
                <a:ea typeface="Roboto" panose="02000000000000000000" pitchFamily="2" charset="0"/>
                <a:cs typeface="Roboto" panose="02000000000000000000" pitchFamily="2" charset="0"/>
              </a:rPr>
              <a:t> kısaltması olan bu anahtar kelime ile aradığımız dosya tipini belirleriz.</a:t>
            </a:r>
          </a:p>
        </p:txBody>
      </p:sp>
    </p:spTree>
    <p:extLst>
      <p:ext uri="{BB962C8B-B14F-4D97-AF65-F5344CB8AC3E}">
        <p14:creationId xmlns:p14="http://schemas.microsoft.com/office/powerpoint/2010/main" val="40853660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F32652-7D13-00A8-EE03-DD27214AE8AC}"/>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6E558B12-69B8-266B-4B11-CCC7E4A02939}"/>
              </a:ext>
            </a:extLst>
          </p:cNvPr>
          <p:cNvSpPr>
            <a:spLocks noGrp="1"/>
          </p:cNvSpPr>
          <p:nvPr>
            <p:ph type="title"/>
          </p:nvPr>
        </p:nvSpPr>
        <p:spPr/>
        <p:txBody>
          <a:bodyPr>
            <a:normAutofit/>
          </a:bodyPr>
          <a:lstStyle/>
          <a:p>
            <a:r>
              <a:rPr lang="tr-TR" dirty="0"/>
              <a:t>Google </a:t>
            </a:r>
            <a:r>
              <a:rPr lang="tr-TR" dirty="0" err="1"/>
              <a:t>Dorking</a:t>
            </a:r>
            <a:r>
              <a:rPr lang="tr-TR" dirty="0"/>
              <a:t> Riskleri</a:t>
            </a:r>
          </a:p>
        </p:txBody>
      </p:sp>
      <p:sp>
        <p:nvSpPr>
          <p:cNvPr id="3" name="İçerik Yer Tutucusu 2">
            <a:extLst>
              <a:ext uri="{FF2B5EF4-FFF2-40B4-BE49-F238E27FC236}">
                <a16:creationId xmlns:a16="http://schemas.microsoft.com/office/drawing/2014/main" id="{FB52051F-C9F0-D2F0-8763-F15F2E899314}"/>
              </a:ext>
            </a:extLst>
          </p:cNvPr>
          <p:cNvSpPr>
            <a:spLocks noGrp="1"/>
          </p:cNvSpPr>
          <p:nvPr>
            <p:ph idx="1"/>
          </p:nvPr>
        </p:nvSpPr>
        <p:spPr/>
        <p:txBody>
          <a:bodyPr>
            <a:normAutofit/>
          </a:bodyPr>
          <a:lstStyle/>
          <a:p>
            <a:pPr marL="0" indent="0">
              <a:buNone/>
            </a:pPr>
            <a:endParaRPr lang="tr-TR" sz="1800" dirty="0">
              <a:latin typeface="Roboto" panose="02000000000000000000" pitchFamily="2" charset="0"/>
              <a:ea typeface="Roboto" panose="02000000000000000000" pitchFamily="2" charset="0"/>
              <a:cs typeface="Roboto" panose="02000000000000000000" pitchFamily="2" charset="0"/>
            </a:endParaRPr>
          </a:p>
          <a:p>
            <a:pPr marL="0" indent="0">
              <a:buNone/>
            </a:pPr>
            <a:r>
              <a:rPr lang="tr-TR" sz="1800" dirty="0">
                <a:latin typeface="Roboto" panose="02000000000000000000" pitchFamily="2" charset="0"/>
                <a:ea typeface="Roboto" panose="02000000000000000000" pitchFamily="2" charset="0"/>
                <a:cs typeface="Roboto" panose="02000000000000000000" pitchFamily="2" charset="0"/>
              </a:rPr>
              <a:t>Dosyalara izinsiz erişim, yasa dışıdır ve ciddi sonuçları olabilir. Ayrıca, bu tür bir faaliyet, kişisel verilerinizi ve bilgisayarınızı tehdit edebilecek kötü amaçlı yazılımların bulaşmasına neden olabilir. Bu nedenle, Google </a:t>
            </a:r>
            <a:r>
              <a:rPr lang="tr-TR" sz="1800" dirty="0" err="1">
                <a:latin typeface="Roboto" panose="02000000000000000000" pitchFamily="2" charset="0"/>
                <a:ea typeface="Roboto" panose="02000000000000000000" pitchFamily="2" charset="0"/>
                <a:cs typeface="Roboto" panose="02000000000000000000" pitchFamily="2" charset="0"/>
              </a:rPr>
              <a:t>Dorking</a:t>
            </a:r>
            <a:r>
              <a:rPr lang="tr-TR" sz="1800" dirty="0">
                <a:latin typeface="Roboto" panose="02000000000000000000" pitchFamily="2" charset="0"/>
                <a:ea typeface="Roboto" panose="02000000000000000000" pitchFamily="2" charset="0"/>
                <a:cs typeface="Roboto" panose="02000000000000000000" pitchFamily="2" charset="0"/>
              </a:rPr>
              <a:t> veya benzeri teknikleri kullanmadan önce, yasalara uygunluğundan emin olmak için uzmanlardan tavsiye almanız önemlidir.</a:t>
            </a:r>
          </a:p>
        </p:txBody>
      </p:sp>
    </p:spTree>
    <p:extLst>
      <p:ext uri="{BB962C8B-B14F-4D97-AF65-F5344CB8AC3E}">
        <p14:creationId xmlns:p14="http://schemas.microsoft.com/office/powerpoint/2010/main" val="41435447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98EE23-B6B9-BBA8-DCE6-2793E67B1C7B}"/>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1D36877F-619C-77E1-205B-2F7069D3EB38}"/>
              </a:ext>
            </a:extLst>
          </p:cNvPr>
          <p:cNvSpPr>
            <a:spLocks noGrp="1"/>
          </p:cNvSpPr>
          <p:nvPr>
            <p:ph type="title"/>
          </p:nvPr>
        </p:nvSpPr>
        <p:spPr/>
        <p:txBody>
          <a:bodyPr>
            <a:normAutofit fontScale="90000"/>
          </a:bodyPr>
          <a:lstStyle/>
          <a:p>
            <a:r>
              <a:rPr lang="tr-TR" dirty="0"/>
              <a:t>Google </a:t>
            </a:r>
            <a:r>
              <a:rPr lang="tr-TR" dirty="0" err="1"/>
              <a:t>Dorking</a:t>
            </a:r>
            <a:r>
              <a:rPr lang="tr-TR" dirty="0"/>
              <a:t> İle Sosyal Medya Hesapları Bulmak</a:t>
            </a:r>
          </a:p>
        </p:txBody>
      </p:sp>
      <p:sp>
        <p:nvSpPr>
          <p:cNvPr id="3" name="İçerik Yer Tutucusu 2">
            <a:extLst>
              <a:ext uri="{FF2B5EF4-FFF2-40B4-BE49-F238E27FC236}">
                <a16:creationId xmlns:a16="http://schemas.microsoft.com/office/drawing/2014/main" id="{AC35654B-B593-F988-8182-161B80643D90}"/>
              </a:ext>
            </a:extLst>
          </p:cNvPr>
          <p:cNvSpPr>
            <a:spLocks noGrp="1"/>
          </p:cNvSpPr>
          <p:nvPr>
            <p:ph idx="1"/>
          </p:nvPr>
        </p:nvSpPr>
        <p:spPr/>
        <p:txBody>
          <a:bodyPr>
            <a:normAutofit/>
          </a:bodyPr>
          <a:lstStyle/>
          <a:p>
            <a:r>
              <a:rPr lang="tr-TR" sz="1800" dirty="0" err="1">
                <a:latin typeface="Roboto" panose="02000000000000000000" pitchFamily="2" charset="0"/>
                <a:ea typeface="Roboto" panose="02000000000000000000" pitchFamily="2" charset="0"/>
                <a:cs typeface="Roboto" panose="02000000000000000000" pitchFamily="2" charset="0"/>
              </a:rPr>
              <a:t>site:facebook.com</a:t>
            </a:r>
            <a:r>
              <a:rPr lang="tr-TR" sz="1800" dirty="0">
                <a:latin typeface="Roboto" panose="02000000000000000000" pitchFamily="2" charset="0"/>
                <a:ea typeface="Roboto" panose="02000000000000000000" pitchFamily="2" charset="0"/>
                <a:cs typeface="Roboto" panose="02000000000000000000" pitchFamily="2" charset="0"/>
              </a:rPr>
              <a:t> </a:t>
            </a:r>
            <a:r>
              <a:rPr lang="tr-TR" sz="1800" dirty="0" err="1">
                <a:latin typeface="Roboto" panose="02000000000000000000" pitchFamily="2" charset="0"/>
                <a:ea typeface="Roboto" panose="02000000000000000000" pitchFamily="2" charset="0"/>
                <a:cs typeface="Roboto" panose="02000000000000000000" pitchFamily="2" charset="0"/>
              </a:rPr>
              <a:t>intext</a:t>
            </a:r>
            <a:r>
              <a:rPr lang="tr-TR" sz="1800" dirty="0">
                <a:latin typeface="Roboto" panose="02000000000000000000" pitchFamily="2" charset="0"/>
                <a:ea typeface="Roboto" panose="02000000000000000000" pitchFamily="2" charset="0"/>
                <a:cs typeface="Roboto" panose="02000000000000000000" pitchFamily="2" charset="0"/>
              </a:rPr>
              <a:t>:@gmail.com </a:t>
            </a:r>
          </a:p>
          <a:p>
            <a:r>
              <a:rPr lang="tr-TR" sz="1800" dirty="0" err="1">
                <a:latin typeface="Roboto" panose="02000000000000000000" pitchFamily="2" charset="0"/>
                <a:ea typeface="Roboto" panose="02000000000000000000" pitchFamily="2" charset="0"/>
                <a:cs typeface="Roboto" panose="02000000000000000000" pitchFamily="2" charset="0"/>
              </a:rPr>
              <a:t>site:twitter.com</a:t>
            </a:r>
            <a:r>
              <a:rPr lang="tr-TR" sz="1800" dirty="0">
                <a:latin typeface="Roboto" panose="02000000000000000000" pitchFamily="2" charset="0"/>
                <a:ea typeface="Roboto" panose="02000000000000000000" pitchFamily="2" charset="0"/>
                <a:cs typeface="Roboto" panose="02000000000000000000" pitchFamily="2" charset="0"/>
              </a:rPr>
              <a:t> </a:t>
            </a:r>
            <a:r>
              <a:rPr lang="tr-TR" sz="1800" dirty="0" err="1">
                <a:latin typeface="Roboto" panose="02000000000000000000" pitchFamily="2" charset="0"/>
                <a:ea typeface="Roboto" panose="02000000000000000000" pitchFamily="2" charset="0"/>
                <a:cs typeface="Roboto" panose="02000000000000000000" pitchFamily="2" charset="0"/>
              </a:rPr>
              <a:t>intext</a:t>
            </a:r>
            <a:r>
              <a:rPr lang="tr-TR" sz="1800" dirty="0">
                <a:latin typeface="Roboto" panose="02000000000000000000" pitchFamily="2" charset="0"/>
                <a:ea typeface="Roboto" panose="02000000000000000000" pitchFamily="2" charset="0"/>
                <a:cs typeface="Roboto" panose="02000000000000000000" pitchFamily="2" charset="0"/>
              </a:rPr>
              <a:t>:@hotmail.com </a:t>
            </a:r>
          </a:p>
          <a:p>
            <a:r>
              <a:rPr lang="tr-TR" sz="1800" dirty="0" err="1">
                <a:latin typeface="Roboto" panose="02000000000000000000" pitchFamily="2" charset="0"/>
                <a:ea typeface="Roboto" panose="02000000000000000000" pitchFamily="2" charset="0"/>
                <a:cs typeface="Roboto" panose="02000000000000000000" pitchFamily="2" charset="0"/>
              </a:rPr>
              <a:t>site:linkedin.com</a:t>
            </a:r>
            <a:r>
              <a:rPr lang="tr-TR" sz="1800" dirty="0">
                <a:latin typeface="Roboto" panose="02000000000000000000" pitchFamily="2" charset="0"/>
                <a:ea typeface="Roboto" panose="02000000000000000000" pitchFamily="2" charset="0"/>
                <a:cs typeface="Roboto" panose="02000000000000000000" pitchFamily="2" charset="0"/>
              </a:rPr>
              <a:t> </a:t>
            </a:r>
            <a:r>
              <a:rPr lang="tr-TR" sz="1800" dirty="0" err="1">
                <a:latin typeface="Roboto" panose="02000000000000000000" pitchFamily="2" charset="0"/>
                <a:ea typeface="Roboto" panose="02000000000000000000" pitchFamily="2" charset="0"/>
                <a:cs typeface="Roboto" panose="02000000000000000000" pitchFamily="2" charset="0"/>
              </a:rPr>
              <a:t>intext</a:t>
            </a:r>
            <a:r>
              <a:rPr lang="tr-TR" sz="1800" dirty="0">
                <a:latin typeface="Roboto" panose="02000000000000000000" pitchFamily="2" charset="0"/>
                <a:ea typeface="Roboto" panose="02000000000000000000" pitchFamily="2" charset="0"/>
                <a:cs typeface="Roboto" panose="02000000000000000000" pitchFamily="2" charset="0"/>
              </a:rPr>
              <a:t>:@yahoo.com</a:t>
            </a:r>
          </a:p>
          <a:p>
            <a:endParaRPr lang="tr-TR" sz="1800" dirty="0">
              <a:latin typeface="Roboto" panose="02000000000000000000" pitchFamily="2" charset="0"/>
              <a:ea typeface="Roboto" panose="02000000000000000000" pitchFamily="2" charset="0"/>
              <a:cs typeface="Roboto" panose="02000000000000000000" pitchFamily="2" charset="0"/>
            </a:endParaRPr>
          </a:p>
          <a:p>
            <a:endParaRPr lang="tr-TR" sz="18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1465538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BF7D1F-DBB6-07C1-A296-535A92C44E09}"/>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8BFBD733-1DF7-6DE4-A014-847B84135B25}"/>
              </a:ext>
            </a:extLst>
          </p:cNvPr>
          <p:cNvSpPr>
            <a:spLocks noGrp="1"/>
          </p:cNvSpPr>
          <p:nvPr>
            <p:ph type="title"/>
          </p:nvPr>
        </p:nvSpPr>
        <p:spPr/>
        <p:txBody>
          <a:bodyPr>
            <a:normAutofit fontScale="90000"/>
          </a:bodyPr>
          <a:lstStyle/>
          <a:p>
            <a:r>
              <a:rPr lang="tr-TR" dirty="0"/>
              <a:t>Google </a:t>
            </a:r>
            <a:r>
              <a:rPr lang="tr-TR" dirty="0" err="1"/>
              <a:t>Dorking</a:t>
            </a:r>
            <a:r>
              <a:rPr lang="tr-TR" dirty="0"/>
              <a:t> İle E-Posta Adresleri Bulmak</a:t>
            </a:r>
          </a:p>
        </p:txBody>
      </p:sp>
      <p:sp>
        <p:nvSpPr>
          <p:cNvPr id="3" name="İçerik Yer Tutucusu 2">
            <a:extLst>
              <a:ext uri="{FF2B5EF4-FFF2-40B4-BE49-F238E27FC236}">
                <a16:creationId xmlns:a16="http://schemas.microsoft.com/office/drawing/2014/main" id="{3C69C741-A509-CE4F-1E83-1E40A3CE4EC2}"/>
              </a:ext>
            </a:extLst>
          </p:cNvPr>
          <p:cNvSpPr>
            <a:spLocks noGrp="1"/>
          </p:cNvSpPr>
          <p:nvPr>
            <p:ph idx="1"/>
          </p:nvPr>
        </p:nvSpPr>
        <p:spPr/>
        <p:txBody>
          <a:bodyPr>
            <a:normAutofit/>
          </a:bodyPr>
          <a:lstStyle/>
          <a:p>
            <a:r>
              <a:rPr lang="tr-TR" sz="1800" dirty="0" err="1">
                <a:latin typeface="Roboto" panose="02000000000000000000" pitchFamily="2" charset="0"/>
                <a:ea typeface="Roboto" panose="02000000000000000000" pitchFamily="2" charset="0"/>
                <a:cs typeface="Roboto" panose="02000000000000000000" pitchFamily="2" charset="0"/>
              </a:rPr>
              <a:t>site:linkedin.com</a:t>
            </a:r>
            <a:r>
              <a:rPr lang="tr-TR" sz="1800" dirty="0">
                <a:latin typeface="Roboto" panose="02000000000000000000" pitchFamily="2" charset="0"/>
                <a:ea typeface="Roboto" panose="02000000000000000000" pitchFamily="2" charset="0"/>
                <a:cs typeface="Roboto" panose="02000000000000000000" pitchFamily="2" charset="0"/>
              </a:rPr>
              <a:t> </a:t>
            </a:r>
            <a:r>
              <a:rPr lang="tr-TR" sz="1800" dirty="0" err="1">
                <a:latin typeface="Roboto" panose="02000000000000000000" pitchFamily="2" charset="0"/>
                <a:ea typeface="Roboto" panose="02000000000000000000" pitchFamily="2" charset="0"/>
                <a:cs typeface="Roboto" panose="02000000000000000000" pitchFamily="2" charset="0"/>
              </a:rPr>
              <a:t>intext</a:t>
            </a:r>
            <a:r>
              <a:rPr lang="tr-TR" sz="1800" dirty="0">
                <a:latin typeface="Roboto" panose="02000000000000000000" pitchFamily="2" charset="0"/>
                <a:ea typeface="Roboto" panose="02000000000000000000" pitchFamily="2" charset="0"/>
                <a:cs typeface="Roboto" panose="02000000000000000000" pitchFamily="2" charset="0"/>
              </a:rPr>
              <a:t>:@gmail.com</a:t>
            </a:r>
          </a:p>
          <a:p>
            <a:r>
              <a:rPr lang="tr-TR" sz="1800" dirty="0" err="1">
                <a:latin typeface="Roboto" panose="02000000000000000000" pitchFamily="2" charset="0"/>
                <a:ea typeface="Roboto" panose="02000000000000000000" pitchFamily="2" charset="0"/>
                <a:cs typeface="Roboto" panose="02000000000000000000" pitchFamily="2" charset="0"/>
              </a:rPr>
              <a:t>site:gelisim.edu.tr</a:t>
            </a:r>
            <a:r>
              <a:rPr lang="tr-TR" sz="1800" dirty="0">
                <a:latin typeface="Roboto" panose="02000000000000000000" pitchFamily="2" charset="0"/>
                <a:ea typeface="Roboto" panose="02000000000000000000" pitchFamily="2" charset="0"/>
                <a:cs typeface="Roboto" panose="02000000000000000000" pitchFamily="2" charset="0"/>
              </a:rPr>
              <a:t> </a:t>
            </a:r>
            <a:r>
              <a:rPr lang="tr-TR" sz="1800" dirty="0" err="1">
                <a:latin typeface="Roboto" panose="02000000000000000000" pitchFamily="2" charset="0"/>
                <a:ea typeface="Roboto" panose="02000000000000000000" pitchFamily="2" charset="0"/>
                <a:cs typeface="Roboto" panose="02000000000000000000" pitchFamily="2" charset="0"/>
              </a:rPr>
              <a:t>intext</a:t>
            </a:r>
            <a:r>
              <a:rPr lang="tr-TR" sz="1800" dirty="0">
                <a:latin typeface="Roboto" panose="02000000000000000000" pitchFamily="2" charset="0"/>
                <a:ea typeface="Roboto" panose="02000000000000000000" pitchFamily="2" charset="0"/>
                <a:cs typeface="Roboto" panose="02000000000000000000" pitchFamily="2" charset="0"/>
              </a:rPr>
              <a:t>:@gmail.com</a:t>
            </a:r>
          </a:p>
          <a:p>
            <a:r>
              <a:rPr lang="tr-TR" sz="1800" dirty="0" err="1">
                <a:latin typeface="Roboto" panose="02000000000000000000" pitchFamily="2" charset="0"/>
                <a:ea typeface="Roboto" panose="02000000000000000000" pitchFamily="2" charset="0"/>
                <a:cs typeface="Roboto" panose="02000000000000000000" pitchFamily="2" charset="0"/>
              </a:rPr>
              <a:t>site:gelisim.edu.tr</a:t>
            </a:r>
            <a:r>
              <a:rPr lang="tr-TR" sz="1800" dirty="0">
                <a:latin typeface="Roboto" panose="02000000000000000000" pitchFamily="2" charset="0"/>
                <a:ea typeface="Roboto" panose="02000000000000000000" pitchFamily="2" charset="0"/>
                <a:cs typeface="Roboto" panose="02000000000000000000" pitchFamily="2" charset="0"/>
              </a:rPr>
              <a:t> </a:t>
            </a:r>
            <a:r>
              <a:rPr lang="tr-TR" sz="1800" dirty="0" err="1">
                <a:latin typeface="Roboto" panose="02000000000000000000" pitchFamily="2" charset="0"/>
                <a:ea typeface="Roboto" panose="02000000000000000000" pitchFamily="2" charset="0"/>
                <a:cs typeface="Roboto" panose="02000000000000000000" pitchFamily="2" charset="0"/>
              </a:rPr>
              <a:t>intext</a:t>
            </a:r>
            <a:r>
              <a:rPr lang="tr-TR" sz="1800" dirty="0">
                <a:latin typeface="Roboto" panose="02000000000000000000" pitchFamily="2" charset="0"/>
                <a:ea typeface="Roboto" panose="02000000000000000000" pitchFamily="2" charset="0"/>
                <a:cs typeface="Roboto" panose="02000000000000000000" pitchFamily="2" charset="0"/>
              </a:rPr>
              <a:t>:@ogr.gelisim.edu.tr</a:t>
            </a:r>
          </a:p>
          <a:p>
            <a:r>
              <a:rPr lang="tr-TR" sz="1800" dirty="0" err="1">
                <a:latin typeface="Roboto" panose="02000000000000000000" pitchFamily="2" charset="0"/>
                <a:ea typeface="Roboto" panose="02000000000000000000" pitchFamily="2" charset="0"/>
                <a:cs typeface="Roboto" panose="02000000000000000000" pitchFamily="2" charset="0"/>
              </a:rPr>
              <a:t>site:gelisim.edu.tr</a:t>
            </a:r>
            <a:r>
              <a:rPr lang="tr-TR" sz="1800" dirty="0">
                <a:latin typeface="Roboto" panose="02000000000000000000" pitchFamily="2" charset="0"/>
                <a:ea typeface="Roboto" panose="02000000000000000000" pitchFamily="2" charset="0"/>
                <a:cs typeface="Roboto" panose="02000000000000000000" pitchFamily="2" charset="0"/>
              </a:rPr>
              <a:t> </a:t>
            </a:r>
            <a:r>
              <a:rPr lang="tr-TR" sz="1800" dirty="0" err="1">
                <a:latin typeface="Roboto" panose="02000000000000000000" pitchFamily="2" charset="0"/>
                <a:ea typeface="Roboto" panose="02000000000000000000" pitchFamily="2" charset="0"/>
                <a:cs typeface="Roboto" panose="02000000000000000000" pitchFamily="2" charset="0"/>
              </a:rPr>
              <a:t>intext</a:t>
            </a:r>
            <a:r>
              <a:rPr lang="tr-TR" sz="1800" dirty="0">
                <a:latin typeface="Roboto" panose="02000000000000000000" pitchFamily="2" charset="0"/>
                <a:ea typeface="Roboto" panose="02000000000000000000" pitchFamily="2" charset="0"/>
                <a:cs typeface="Roboto" panose="02000000000000000000" pitchFamily="2" charset="0"/>
              </a:rPr>
              <a:t>:@gelisim.edu.tr</a:t>
            </a:r>
          </a:p>
          <a:p>
            <a:endParaRPr lang="tr-TR" sz="18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112230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2F8A5-47BE-8461-FD9D-9AA9023D47ED}"/>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72743EC1-56D1-5CF8-DC21-EE022C0DEA36}"/>
              </a:ext>
            </a:extLst>
          </p:cNvPr>
          <p:cNvSpPr>
            <a:spLocks noGrp="1"/>
          </p:cNvSpPr>
          <p:nvPr>
            <p:ph type="title"/>
          </p:nvPr>
        </p:nvSpPr>
        <p:spPr/>
        <p:txBody>
          <a:bodyPr>
            <a:normAutofit/>
          </a:bodyPr>
          <a:lstStyle/>
          <a:p>
            <a:r>
              <a:rPr lang="tr-TR" dirty="0"/>
              <a:t>https://dorksearch.com/</a:t>
            </a:r>
          </a:p>
        </p:txBody>
      </p:sp>
      <p:pic>
        <p:nvPicPr>
          <p:cNvPr id="5" name="İçerik Yer Tutucusu 4">
            <a:extLst>
              <a:ext uri="{FF2B5EF4-FFF2-40B4-BE49-F238E27FC236}">
                <a16:creationId xmlns:a16="http://schemas.microsoft.com/office/drawing/2014/main" id="{2D3DDBFF-CA1D-9416-A212-5F3417270347}"/>
              </a:ext>
            </a:extLst>
          </p:cNvPr>
          <p:cNvPicPr>
            <a:picLocks noGrp="1" noChangeAspect="1"/>
          </p:cNvPicPr>
          <p:nvPr>
            <p:ph idx="1"/>
          </p:nvPr>
        </p:nvPicPr>
        <p:blipFill>
          <a:blip r:embed="rId2"/>
          <a:stretch>
            <a:fillRect/>
          </a:stretch>
        </p:blipFill>
        <p:spPr>
          <a:xfrm>
            <a:off x="2252512" y="2478088"/>
            <a:ext cx="7894938" cy="3694112"/>
          </a:xfrm>
        </p:spPr>
      </p:pic>
    </p:spTree>
    <p:extLst>
      <p:ext uri="{BB962C8B-B14F-4D97-AF65-F5344CB8AC3E}">
        <p14:creationId xmlns:p14="http://schemas.microsoft.com/office/powerpoint/2010/main" val="16207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2F8A5-47BE-8461-FD9D-9AA9023D47ED}"/>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72743EC1-56D1-5CF8-DC21-EE022C0DEA36}"/>
              </a:ext>
            </a:extLst>
          </p:cNvPr>
          <p:cNvSpPr>
            <a:spLocks noGrp="1"/>
          </p:cNvSpPr>
          <p:nvPr>
            <p:ph type="title"/>
          </p:nvPr>
        </p:nvSpPr>
        <p:spPr/>
        <p:txBody>
          <a:bodyPr>
            <a:normAutofit/>
          </a:bodyPr>
          <a:lstStyle/>
          <a:p>
            <a:r>
              <a:rPr lang="tr-TR" dirty="0"/>
              <a:t>https://dorksearch.com/</a:t>
            </a:r>
          </a:p>
        </p:txBody>
      </p:sp>
      <p:pic>
        <p:nvPicPr>
          <p:cNvPr id="5" name="İçerik Yer Tutucusu 4">
            <a:extLst>
              <a:ext uri="{FF2B5EF4-FFF2-40B4-BE49-F238E27FC236}">
                <a16:creationId xmlns:a16="http://schemas.microsoft.com/office/drawing/2014/main" id="{9682A686-E791-0744-BD92-EF04DF5D9EC3}"/>
              </a:ext>
            </a:extLst>
          </p:cNvPr>
          <p:cNvPicPr>
            <a:picLocks noGrp="1" noChangeAspect="1"/>
          </p:cNvPicPr>
          <p:nvPr>
            <p:ph idx="1"/>
          </p:nvPr>
        </p:nvPicPr>
        <p:blipFill>
          <a:blip r:embed="rId2"/>
          <a:stretch>
            <a:fillRect/>
          </a:stretch>
        </p:blipFill>
        <p:spPr>
          <a:xfrm>
            <a:off x="2852502" y="2478088"/>
            <a:ext cx="6694958" cy="3694112"/>
          </a:xfrm>
        </p:spPr>
      </p:pic>
    </p:spTree>
    <p:extLst>
      <p:ext uri="{BB962C8B-B14F-4D97-AF65-F5344CB8AC3E}">
        <p14:creationId xmlns:p14="http://schemas.microsoft.com/office/powerpoint/2010/main" val="31343871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2F8A5-47BE-8461-FD9D-9AA9023D47ED}"/>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72743EC1-56D1-5CF8-DC21-EE022C0DEA36}"/>
              </a:ext>
            </a:extLst>
          </p:cNvPr>
          <p:cNvSpPr>
            <a:spLocks noGrp="1"/>
          </p:cNvSpPr>
          <p:nvPr>
            <p:ph type="title"/>
          </p:nvPr>
        </p:nvSpPr>
        <p:spPr/>
        <p:txBody>
          <a:bodyPr>
            <a:normAutofit/>
          </a:bodyPr>
          <a:lstStyle/>
          <a:p>
            <a:r>
              <a:rPr lang="tr-TR" dirty="0"/>
              <a:t>https://dorksearch.com/</a:t>
            </a:r>
          </a:p>
        </p:txBody>
      </p:sp>
      <p:pic>
        <p:nvPicPr>
          <p:cNvPr id="7" name="İçerik Yer Tutucusu 6">
            <a:extLst>
              <a:ext uri="{FF2B5EF4-FFF2-40B4-BE49-F238E27FC236}">
                <a16:creationId xmlns:a16="http://schemas.microsoft.com/office/drawing/2014/main" id="{CCE3A720-6243-E4CB-DD8B-16B085EA197A}"/>
              </a:ext>
            </a:extLst>
          </p:cNvPr>
          <p:cNvPicPr>
            <a:picLocks noGrp="1" noChangeAspect="1"/>
          </p:cNvPicPr>
          <p:nvPr>
            <p:ph idx="1"/>
          </p:nvPr>
        </p:nvPicPr>
        <p:blipFill>
          <a:blip r:embed="rId2"/>
          <a:stretch>
            <a:fillRect/>
          </a:stretch>
        </p:blipFill>
        <p:spPr>
          <a:xfrm>
            <a:off x="2682284" y="2700419"/>
            <a:ext cx="7035394" cy="3249450"/>
          </a:xfrm>
        </p:spPr>
      </p:pic>
    </p:spTree>
    <p:extLst>
      <p:ext uri="{BB962C8B-B14F-4D97-AF65-F5344CB8AC3E}">
        <p14:creationId xmlns:p14="http://schemas.microsoft.com/office/powerpoint/2010/main" val="21830563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2F8A5-47BE-8461-FD9D-9AA9023D47ED}"/>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72743EC1-56D1-5CF8-DC21-EE022C0DEA36}"/>
              </a:ext>
            </a:extLst>
          </p:cNvPr>
          <p:cNvSpPr>
            <a:spLocks noGrp="1"/>
          </p:cNvSpPr>
          <p:nvPr>
            <p:ph type="title"/>
          </p:nvPr>
        </p:nvSpPr>
        <p:spPr/>
        <p:txBody>
          <a:bodyPr>
            <a:normAutofit fontScale="90000"/>
          </a:bodyPr>
          <a:lstStyle/>
          <a:p>
            <a:r>
              <a:rPr lang="tr-TR" dirty="0"/>
              <a:t>https://www.exploit-db.com/google-hacking-database</a:t>
            </a:r>
          </a:p>
        </p:txBody>
      </p:sp>
      <p:pic>
        <p:nvPicPr>
          <p:cNvPr id="6" name="İçerik Yer Tutucusu 5">
            <a:extLst>
              <a:ext uri="{FF2B5EF4-FFF2-40B4-BE49-F238E27FC236}">
                <a16:creationId xmlns:a16="http://schemas.microsoft.com/office/drawing/2014/main" id="{E6AE06CC-9990-8885-F566-472B8ACBA696}"/>
              </a:ext>
            </a:extLst>
          </p:cNvPr>
          <p:cNvPicPr>
            <a:picLocks noGrp="1" noChangeAspect="1"/>
          </p:cNvPicPr>
          <p:nvPr>
            <p:ph idx="1"/>
          </p:nvPr>
        </p:nvPicPr>
        <p:blipFill>
          <a:blip r:embed="rId2"/>
          <a:stretch>
            <a:fillRect/>
          </a:stretch>
        </p:blipFill>
        <p:spPr>
          <a:xfrm>
            <a:off x="3804295" y="2478088"/>
            <a:ext cx="4791372" cy="3694112"/>
          </a:xfrm>
        </p:spPr>
      </p:pic>
    </p:spTree>
    <p:extLst>
      <p:ext uri="{BB962C8B-B14F-4D97-AF65-F5344CB8AC3E}">
        <p14:creationId xmlns:p14="http://schemas.microsoft.com/office/powerpoint/2010/main" val="3588653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817BC4-5AFE-C694-8CE7-74DEB9F130DD}"/>
              </a:ext>
            </a:extLst>
          </p:cNvPr>
          <p:cNvSpPr>
            <a:spLocks noGrp="1"/>
          </p:cNvSpPr>
          <p:nvPr>
            <p:ph type="title"/>
          </p:nvPr>
        </p:nvSpPr>
        <p:spPr/>
        <p:txBody>
          <a:bodyPr/>
          <a:lstStyle/>
          <a:p>
            <a:r>
              <a:rPr lang="tr-TR" dirty="0"/>
              <a:t>İzlence</a:t>
            </a:r>
          </a:p>
        </p:txBody>
      </p:sp>
      <p:sp>
        <p:nvSpPr>
          <p:cNvPr id="3" name="İçerik Yer Tutucusu 2">
            <a:extLst>
              <a:ext uri="{FF2B5EF4-FFF2-40B4-BE49-F238E27FC236}">
                <a16:creationId xmlns:a16="http://schemas.microsoft.com/office/drawing/2014/main" id="{930C2BF5-4F57-68EB-22BA-1F713A6E826B}"/>
              </a:ext>
            </a:extLst>
          </p:cNvPr>
          <p:cNvSpPr>
            <a:spLocks noGrp="1"/>
          </p:cNvSpPr>
          <p:nvPr>
            <p:ph idx="1"/>
          </p:nvPr>
        </p:nvSpPr>
        <p:spPr>
          <a:xfrm>
            <a:off x="1115568" y="2478024"/>
            <a:ext cx="5724144" cy="2084832"/>
          </a:xfrm>
        </p:spPr>
        <p:txBody>
          <a:bodyPr>
            <a:normAutofit/>
          </a:bodyPr>
          <a:lstStyle/>
          <a:p>
            <a:pPr marL="0" indent="0">
              <a:buNone/>
            </a:pPr>
            <a:r>
              <a:rPr lang="tr-TR" dirty="0">
                <a:latin typeface="Calibri" panose="020F0502020204030204" pitchFamily="34" charset="0"/>
                <a:ea typeface="Calibri" panose="020F0502020204030204" pitchFamily="34" charset="0"/>
                <a:cs typeface="Calibri" panose="020F0502020204030204" pitchFamily="34" charset="0"/>
              </a:rPr>
              <a:t>Robotx.txt nedir ? </a:t>
            </a:r>
          </a:p>
          <a:p>
            <a:pPr marL="742950" lvl="1" indent="-285750"/>
            <a:r>
              <a:rPr lang="tr-TR" dirty="0">
                <a:latin typeface="Calibri" panose="020F0502020204030204" pitchFamily="34" charset="0"/>
                <a:ea typeface="Calibri" panose="020F0502020204030204" pitchFamily="34" charset="0"/>
                <a:cs typeface="Calibri" panose="020F0502020204030204" pitchFamily="34" charset="0"/>
              </a:rPr>
              <a:t>User-Agent Ne İşe Yarar?</a:t>
            </a:r>
          </a:p>
          <a:p>
            <a:pPr marL="742950" lvl="1" indent="-285750"/>
            <a:r>
              <a:rPr lang="tr-TR" dirty="0" err="1">
                <a:latin typeface="Calibri" panose="020F0502020204030204" pitchFamily="34" charset="0"/>
                <a:ea typeface="Calibri" panose="020F0502020204030204" pitchFamily="34" charset="0"/>
                <a:cs typeface="Calibri" panose="020F0502020204030204" pitchFamily="34" charset="0"/>
              </a:rPr>
              <a:t>Sitemap</a:t>
            </a:r>
            <a:r>
              <a:rPr lang="tr-TR" dirty="0">
                <a:latin typeface="Calibri" panose="020F0502020204030204" pitchFamily="34" charset="0"/>
                <a:ea typeface="Calibri" panose="020F0502020204030204" pitchFamily="34" charset="0"/>
                <a:cs typeface="Calibri" panose="020F0502020204030204" pitchFamily="34" charset="0"/>
              </a:rPr>
              <a:t> Ne İşe Yarar?</a:t>
            </a:r>
          </a:p>
          <a:p>
            <a:pPr marL="742950" lvl="1" indent="-285750"/>
            <a:r>
              <a:rPr lang="tr-TR" dirty="0" err="1">
                <a:latin typeface="Calibri" panose="020F0502020204030204" pitchFamily="34" charset="0"/>
                <a:ea typeface="Calibri" panose="020F0502020204030204" pitchFamily="34" charset="0"/>
                <a:cs typeface="Calibri" panose="020F0502020204030204" pitchFamily="34" charset="0"/>
              </a:rPr>
              <a:t>Allow</a:t>
            </a:r>
            <a:r>
              <a:rPr lang="tr-TR" dirty="0">
                <a:latin typeface="Calibri" panose="020F0502020204030204" pitchFamily="34" charset="0"/>
                <a:ea typeface="Calibri" panose="020F0502020204030204" pitchFamily="34" charset="0"/>
                <a:cs typeface="Calibri" panose="020F0502020204030204" pitchFamily="34" charset="0"/>
              </a:rPr>
              <a:t> ve </a:t>
            </a:r>
            <a:r>
              <a:rPr lang="tr-TR" dirty="0" err="1">
                <a:latin typeface="Calibri" panose="020F0502020204030204" pitchFamily="34" charset="0"/>
                <a:ea typeface="Calibri" panose="020F0502020204030204" pitchFamily="34" charset="0"/>
                <a:cs typeface="Calibri" panose="020F0502020204030204" pitchFamily="34" charset="0"/>
              </a:rPr>
              <a:t>DisAllow</a:t>
            </a:r>
            <a:r>
              <a:rPr lang="tr-TR" dirty="0">
                <a:latin typeface="Calibri" panose="020F0502020204030204" pitchFamily="34" charset="0"/>
                <a:ea typeface="Calibri" panose="020F0502020204030204" pitchFamily="34" charset="0"/>
                <a:cs typeface="Calibri" panose="020F0502020204030204" pitchFamily="34" charset="0"/>
              </a:rPr>
              <a:t> Ne İşe Yarar?</a:t>
            </a:r>
          </a:p>
        </p:txBody>
      </p:sp>
      <p:sp>
        <p:nvSpPr>
          <p:cNvPr id="7" name="İçerik Yer Tutucusu 2">
            <a:extLst>
              <a:ext uri="{FF2B5EF4-FFF2-40B4-BE49-F238E27FC236}">
                <a16:creationId xmlns:a16="http://schemas.microsoft.com/office/drawing/2014/main" id="{C876314E-D6DE-0529-A0ED-C6F521D5FBB7}"/>
              </a:ext>
            </a:extLst>
          </p:cNvPr>
          <p:cNvSpPr txBox="1">
            <a:spLocks/>
          </p:cNvSpPr>
          <p:nvPr/>
        </p:nvSpPr>
        <p:spPr>
          <a:xfrm>
            <a:off x="6912864" y="2478024"/>
            <a:ext cx="5724144" cy="208483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dirty="0">
                <a:latin typeface="Calibri" panose="020F0502020204030204" pitchFamily="34" charset="0"/>
                <a:ea typeface="Calibri" panose="020F0502020204030204" pitchFamily="34" charset="0"/>
                <a:cs typeface="Calibri" panose="020F0502020204030204" pitchFamily="34" charset="0"/>
              </a:rPr>
              <a:t>Linux Temelleri</a:t>
            </a:r>
          </a:p>
          <a:p>
            <a:pPr marL="742950" lvl="1" indent="-285750"/>
            <a:r>
              <a:rPr lang="tr-TR" dirty="0" err="1">
                <a:latin typeface="Calibri" panose="020F0502020204030204" pitchFamily="34" charset="0"/>
                <a:ea typeface="Calibri" panose="020F0502020204030204" pitchFamily="34" charset="0"/>
                <a:cs typeface="Calibri" panose="020F0502020204030204" pitchFamily="34" charset="0"/>
              </a:rPr>
              <a:t>Kali</a:t>
            </a:r>
            <a:r>
              <a:rPr lang="tr-TR" dirty="0">
                <a:latin typeface="Calibri" panose="020F0502020204030204" pitchFamily="34" charset="0"/>
                <a:ea typeface="Calibri" panose="020F0502020204030204" pitchFamily="34" charset="0"/>
                <a:cs typeface="Calibri" panose="020F0502020204030204" pitchFamily="34" charset="0"/>
              </a:rPr>
              <a:t> Linux</a:t>
            </a:r>
          </a:p>
        </p:txBody>
      </p:sp>
    </p:spTree>
    <p:extLst>
      <p:ext uri="{BB962C8B-B14F-4D97-AF65-F5344CB8AC3E}">
        <p14:creationId xmlns:p14="http://schemas.microsoft.com/office/powerpoint/2010/main" val="41339064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34BC9-588A-87D4-A659-1CAEA819F7F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4FCDA0EB-DF53-9219-2F6F-9574A6526F97}"/>
              </a:ext>
            </a:extLst>
          </p:cNvPr>
          <p:cNvSpPr>
            <a:spLocks noGrp="1"/>
          </p:cNvSpPr>
          <p:nvPr>
            <p:ph type="title"/>
          </p:nvPr>
        </p:nvSpPr>
        <p:spPr/>
        <p:txBody>
          <a:bodyPr>
            <a:normAutofit/>
          </a:bodyPr>
          <a:lstStyle/>
          <a:p>
            <a:r>
              <a:rPr lang="tr-TR" dirty="0"/>
              <a:t>Robotx.txt nedir ? </a:t>
            </a:r>
          </a:p>
        </p:txBody>
      </p:sp>
      <p:sp>
        <p:nvSpPr>
          <p:cNvPr id="3" name="İçerik Yer Tutucusu 2">
            <a:extLst>
              <a:ext uri="{FF2B5EF4-FFF2-40B4-BE49-F238E27FC236}">
                <a16:creationId xmlns:a16="http://schemas.microsoft.com/office/drawing/2014/main" id="{14ECBFF6-AE6A-D851-7A2D-2909B445FC16}"/>
              </a:ext>
            </a:extLst>
          </p:cNvPr>
          <p:cNvSpPr>
            <a:spLocks noGrp="1"/>
          </p:cNvSpPr>
          <p:nvPr>
            <p:ph idx="1"/>
          </p:nvPr>
        </p:nvSpPr>
        <p:spPr/>
        <p:txBody>
          <a:bodyPr>
            <a:normAutofit/>
          </a:bodyPr>
          <a:lstStyle/>
          <a:p>
            <a:r>
              <a:rPr lang="tr-TR" sz="1800" dirty="0">
                <a:latin typeface="Roboto" panose="02000000000000000000" pitchFamily="2" charset="0"/>
                <a:ea typeface="Roboto" panose="02000000000000000000" pitchFamily="2" charset="0"/>
                <a:cs typeface="Roboto" panose="02000000000000000000" pitchFamily="2" charset="0"/>
              </a:rPr>
              <a:t>Web sitelerinin arama motorlarının sitelerindeki belirli alanlara erişimini kontrol etmelerine yardımcı olan bir standart dosyadır. Web sitesi sahipleri, robots.txt dosyasını kullanarak arama motorlarına hangi alanlara erişebileceklerini ve hangi alanlara erişemeyeceklerini belirtebilirler. Bu dosya, web tarayıcıları tarafından otomatik olarak okunur ve yorumlanır.</a:t>
            </a:r>
          </a:p>
          <a:p>
            <a:endParaRPr lang="tr-TR" sz="1800" dirty="0">
              <a:latin typeface="Roboto" panose="02000000000000000000" pitchFamily="2" charset="0"/>
              <a:ea typeface="Roboto" panose="02000000000000000000" pitchFamily="2" charset="0"/>
              <a:cs typeface="Roboto" panose="02000000000000000000" pitchFamily="2" charset="0"/>
            </a:endParaRPr>
          </a:p>
          <a:p>
            <a:r>
              <a:rPr lang="tr-TR" sz="1800" dirty="0">
                <a:latin typeface="Roboto" panose="02000000000000000000" pitchFamily="2" charset="0"/>
                <a:ea typeface="Roboto" panose="02000000000000000000" pitchFamily="2" charset="0"/>
                <a:cs typeface="Roboto" panose="02000000000000000000" pitchFamily="2" charset="0"/>
              </a:rPr>
              <a:t>robots.txt dosyasının temel amacı, arama motorlarına belirli sayfaları veya dizinleri ziyaret etmeme veya dizinleri indekslememe talimatı vererek web sitesinin davranışını kontrol etmektir. Bu dosya, genellikle web sitesinin kök dizininde bulunur ve bir metin dosyası olarak kaydedilir.</a:t>
            </a:r>
          </a:p>
          <a:p>
            <a:endParaRPr lang="tr-TR" sz="18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830046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044846-A711-A3E2-919A-733218F8CB32}"/>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5C8B650F-39B4-9745-7136-60356DC0C966}"/>
              </a:ext>
            </a:extLst>
          </p:cNvPr>
          <p:cNvSpPr>
            <a:spLocks noGrp="1"/>
          </p:cNvSpPr>
          <p:nvPr>
            <p:ph type="title"/>
          </p:nvPr>
        </p:nvSpPr>
        <p:spPr/>
        <p:txBody>
          <a:bodyPr>
            <a:normAutofit/>
          </a:bodyPr>
          <a:lstStyle/>
          <a:p>
            <a:r>
              <a:rPr lang="tr-TR" dirty="0"/>
              <a:t>Robotx.txt nedir ? </a:t>
            </a:r>
          </a:p>
        </p:txBody>
      </p:sp>
      <p:sp>
        <p:nvSpPr>
          <p:cNvPr id="3" name="İçerik Yer Tutucusu 2">
            <a:extLst>
              <a:ext uri="{FF2B5EF4-FFF2-40B4-BE49-F238E27FC236}">
                <a16:creationId xmlns:a16="http://schemas.microsoft.com/office/drawing/2014/main" id="{21E04FF1-4AA4-16C1-70D2-8DD4F4AC22BD}"/>
              </a:ext>
            </a:extLst>
          </p:cNvPr>
          <p:cNvSpPr>
            <a:spLocks noGrp="1"/>
          </p:cNvSpPr>
          <p:nvPr>
            <p:ph idx="1"/>
          </p:nvPr>
        </p:nvSpPr>
        <p:spPr/>
        <p:txBody>
          <a:bodyPr>
            <a:normAutofit/>
          </a:bodyPr>
          <a:lstStyle/>
          <a:p>
            <a:r>
              <a:rPr lang="tr-TR" sz="1800" dirty="0">
                <a:latin typeface="Roboto" panose="02000000000000000000" pitchFamily="2" charset="0"/>
                <a:ea typeface="Roboto" panose="02000000000000000000" pitchFamily="2" charset="0"/>
                <a:cs typeface="Roboto" panose="02000000000000000000" pitchFamily="2" charset="0"/>
              </a:rPr>
              <a:t>Örnek bir robots.txt dosyası şu şekilde görünebilir:</a:t>
            </a:r>
          </a:p>
          <a:p>
            <a:endParaRPr lang="tr-TR" sz="1800" dirty="0">
              <a:latin typeface="Roboto" panose="02000000000000000000" pitchFamily="2" charset="0"/>
              <a:ea typeface="Roboto" panose="02000000000000000000" pitchFamily="2" charset="0"/>
              <a:cs typeface="Roboto" panose="02000000000000000000" pitchFamily="2" charset="0"/>
            </a:endParaRPr>
          </a:p>
          <a:p>
            <a:r>
              <a:rPr lang="tr-TR" sz="1800" dirty="0">
                <a:latin typeface="Roboto" panose="02000000000000000000" pitchFamily="2" charset="0"/>
                <a:ea typeface="Roboto" panose="02000000000000000000" pitchFamily="2" charset="0"/>
                <a:cs typeface="Roboto" panose="02000000000000000000" pitchFamily="2" charset="0"/>
              </a:rPr>
              <a:t>User-</a:t>
            </a:r>
            <a:r>
              <a:rPr lang="tr-TR" sz="1800" dirty="0" err="1">
                <a:latin typeface="Roboto" panose="02000000000000000000" pitchFamily="2" charset="0"/>
                <a:ea typeface="Roboto" panose="02000000000000000000" pitchFamily="2" charset="0"/>
                <a:cs typeface="Roboto" panose="02000000000000000000" pitchFamily="2" charset="0"/>
              </a:rPr>
              <a:t>agent</a:t>
            </a:r>
            <a:r>
              <a:rPr lang="tr-TR" sz="1800" dirty="0">
                <a:latin typeface="Roboto" panose="02000000000000000000" pitchFamily="2" charset="0"/>
                <a:ea typeface="Roboto" panose="02000000000000000000" pitchFamily="2" charset="0"/>
                <a:cs typeface="Roboto" panose="02000000000000000000" pitchFamily="2" charset="0"/>
              </a:rPr>
              <a:t>: *</a:t>
            </a:r>
          </a:p>
          <a:p>
            <a:r>
              <a:rPr lang="tr-TR" sz="1800" dirty="0" err="1">
                <a:latin typeface="Roboto" panose="02000000000000000000" pitchFamily="2" charset="0"/>
                <a:ea typeface="Roboto" panose="02000000000000000000" pitchFamily="2" charset="0"/>
                <a:cs typeface="Roboto" panose="02000000000000000000" pitchFamily="2" charset="0"/>
              </a:rPr>
              <a:t>Disallow</a:t>
            </a:r>
            <a:r>
              <a:rPr lang="tr-TR" sz="1800" dirty="0">
                <a:latin typeface="Roboto" panose="02000000000000000000" pitchFamily="2" charset="0"/>
                <a:ea typeface="Roboto" panose="02000000000000000000" pitchFamily="2" charset="0"/>
                <a:cs typeface="Roboto" panose="02000000000000000000" pitchFamily="2" charset="0"/>
              </a:rPr>
              <a:t>: /gizli-dizin/</a:t>
            </a:r>
          </a:p>
          <a:p>
            <a:r>
              <a:rPr lang="fi-FI" sz="1800" dirty="0">
                <a:latin typeface="Roboto" panose="02000000000000000000" pitchFamily="2" charset="0"/>
                <a:ea typeface="Roboto" panose="02000000000000000000" pitchFamily="2" charset="0"/>
                <a:cs typeface="Roboto" panose="02000000000000000000" pitchFamily="2" charset="0"/>
              </a:rPr>
              <a:t>Sitemap: https://</a:t>
            </a:r>
            <a:r>
              <a:rPr lang="tr-TR" sz="1800" dirty="0">
                <a:latin typeface="Roboto" panose="02000000000000000000" pitchFamily="2" charset="0"/>
                <a:ea typeface="Roboto" panose="02000000000000000000" pitchFamily="2" charset="0"/>
                <a:cs typeface="Roboto" panose="02000000000000000000" pitchFamily="2" charset="0"/>
              </a:rPr>
              <a:t>domain</a:t>
            </a:r>
            <a:r>
              <a:rPr lang="fi-FI" sz="1800" dirty="0">
                <a:latin typeface="Roboto" panose="02000000000000000000" pitchFamily="2" charset="0"/>
                <a:ea typeface="Roboto" panose="02000000000000000000" pitchFamily="2" charset="0"/>
                <a:cs typeface="Roboto" panose="02000000000000000000" pitchFamily="2" charset="0"/>
              </a:rPr>
              <a:t>/sitemap.xml</a:t>
            </a:r>
            <a:endParaRPr lang="tr-TR" sz="1800" dirty="0">
              <a:latin typeface="Roboto" panose="02000000000000000000" pitchFamily="2" charset="0"/>
              <a:ea typeface="Roboto" panose="02000000000000000000" pitchFamily="2" charset="0"/>
              <a:cs typeface="Roboto" panose="02000000000000000000" pitchFamily="2" charset="0"/>
            </a:endParaRPr>
          </a:p>
          <a:p>
            <a:endParaRPr lang="tr-TR" sz="1800" dirty="0">
              <a:latin typeface="Roboto" panose="02000000000000000000" pitchFamily="2" charset="0"/>
              <a:ea typeface="Roboto" panose="02000000000000000000" pitchFamily="2" charset="0"/>
              <a:cs typeface="Roboto" panose="02000000000000000000" pitchFamily="2" charset="0"/>
            </a:endParaRPr>
          </a:p>
          <a:p>
            <a:endParaRPr lang="tr-TR" sz="18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5130885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044846-A711-A3E2-919A-733218F8CB32}"/>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5C8B650F-39B4-9745-7136-60356DC0C966}"/>
              </a:ext>
            </a:extLst>
          </p:cNvPr>
          <p:cNvSpPr>
            <a:spLocks noGrp="1"/>
          </p:cNvSpPr>
          <p:nvPr>
            <p:ph type="title"/>
          </p:nvPr>
        </p:nvSpPr>
        <p:spPr/>
        <p:txBody>
          <a:bodyPr>
            <a:normAutofit/>
          </a:bodyPr>
          <a:lstStyle/>
          <a:p>
            <a:r>
              <a:rPr lang="tr-TR" sz="4000" dirty="0">
                <a:latin typeface="Roboto" panose="02000000000000000000" pitchFamily="2" charset="0"/>
                <a:ea typeface="Roboto" panose="02000000000000000000" pitchFamily="2" charset="0"/>
                <a:cs typeface="Roboto" panose="02000000000000000000" pitchFamily="2" charset="0"/>
              </a:rPr>
              <a:t>User-Agent Ne İşe Yarar?</a:t>
            </a:r>
            <a:endParaRPr lang="tr-TR" dirty="0"/>
          </a:p>
        </p:txBody>
      </p:sp>
      <p:sp>
        <p:nvSpPr>
          <p:cNvPr id="3" name="İçerik Yer Tutucusu 2">
            <a:extLst>
              <a:ext uri="{FF2B5EF4-FFF2-40B4-BE49-F238E27FC236}">
                <a16:creationId xmlns:a16="http://schemas.microsoft.com/office/drawing/2014/main" id="{21E04FF1-4AA4-16C1-70D2-8DD4F4AC22BD}"/>
              </a:ext>
            </a:extLst>
          </p:cNvPr>
          <p:cNvSpPr>
            <a:spLocks noGrp="1"/>
          </p:cNvSpPr>
          <p:nvPr>
            <p:ph idx="1"/>
          </p:nvPr>
        </p:nvSpPr>
        <p:spPr/>
        <p:txBody>
          <a:bodyPr>
            <a:normAutofit/>
          </a:bodyPr>
          <a:lstStyle/>
          <a:p>
            <a:r>
              <a:rPr lang="tr-TR" sz="1800" dirty="0">
                <a:latin typeface="Roboto" panose="02000000000000000000" pitchFamily="2" charset="0"/>
                <a:ea typeface="Roboto" panose="02000000000000000000" pitchFamily="2" charset="0"/>
                <a:cs typeface="Roboto" panose="02000000000000000000" pitchFamily="2" charset="0"/>
              </a:rPr>
              <a:t>“User-Agent” komutu web sitesini ziyaret edecek olan botlardan hangileri için hangi komut geçerli olduğunu belirlemeye yarar.</a:t>
            </a:r>
          </a:p>
          <a:p>
            <a:endParaRPr lang="tr-TR" sz="1800" dirty="0">
              <a:latin typeface="Roboto" panose="02000000000000000000" pitchFamily="2" charset="0"/>
              <a:ea typeface="Roboto" panose="02000000000000000000" pitchFamily="2" charset="0"/>
              <a:cs typeface="Roboto" panose="02000000000000000000" pitchFamily="2" charset="0"/>
            </a:endParaRPr>
          </a:p>
        </p:txBody>
      </p:sp>
      <p:pic>
        <p:nvPicPr>
          <p:cNvPr id="5" name="Resim 4">
            <a:extLst>
              <a:ext uri="{FF2B5EF4-FFF2-40B4-BE49-F238E27FC236}">
                <a16:creationId xmlns:a16="http://schemas.microsoft.com/office/drawing/2014/main" id="{1EBCCB76-B625-61E5-7C73-C055238EA340}"/>
              </a:ext>
            </a:extLst>
          </p:cNvPr>
          <p:cNvPicPr>
            <a:picLocks noChangeAspect="1"/>
          </p:cNvPicPr>
          <p:nvPr/>
        </p:nvPicPr>
        <p:blipFill>
          <a:blip r:embed="rId2"/>
          <a:stretch>
            <a:fillRect/>
          </a:stretch>
        </p:blipFill>
        <p:spPr>
          <a:xfrm>
            <a:off x="5557520" y="2986017"/>
            <a:ext cx="2312416" cy="2968421"/>
          </a:xfrm>
          <a:prstGeom prst="rect">
            <a:avLst/>
          </a:prstGeom>
        </p:spPr>
      </p:pic>
    </p:spTree>
    <p:extLst>
      <p:ext uri="{BB962C8B-B14F-4D97-AF65-F5344CB8AC3E}">
        <p14:creationId xmlns:p14="http://schemas.microsoft.com/office/powerpoint/2010/main" val="6831116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299B5-47B8-1FCD-D72D-C29FBEB7151D}"/>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AFFCA8C5-B74A-5E18-1224-9DF2DE32B43B}"/>
              </a:ext>
            </a:extLst>
          </p:cNvPr>
          <p:cNvSpPr>
            <a:spLocks noGrp="1"/>
          </p:cNvSpPr>
          <p:nvPr>
            <p:ph type="title"/>
          </p:nvPr>
        </p:nvSpPr>
        <p:spPr/>
        <p:txBody>
          <a:bodyPr>
            <a:normAutofit/>
          </a:bodyPr>
          <a:lstStyle/>
          <a:p>
            <a:pPr algn="l"/>
            <a:r>
              <a:rPr lang="tr-TR" b="1" i="0" u="none" strike="noStrike" dirty="0" err="1">
                <a:solidFill>
                  <a:srgbClr val="212529"/>
                </a:solidFill>
                <a:effectLst/>
                <a:highlight>
                  <a:srgbClr val="FFFFFF"/>
                </a:highlight>
                <a:latin typeface="Quicksand"/>
              </a:rPr>
              <a:t>Sitemap</a:t>
            </a:r>
            <a:r>
              <a:rPr lang="tr-TR" b="1" i="0" u="none" strike="noStrike" dirty="0">
                <a:solidFill>
                  <a:srgbClr val="212529"/>
                </a:solidFill>
                <a:effectLst/>
                <a:highlight>
                  <a:srgbClr val="FFFFFF"/>
                </a:highlight>
                <a:latin typeface="Quicksand"/>
              </a:rPr>
              <a:t> Ne İşe Yarar?</a:t>
            </a:r>
            <a:endParaRPr lang="tr-TR" dirty="0"/>
          </a:p>
        </p:txBody>
      </p:sp>
      <p:sp>
        <p:nvSpPr>
          <p:cNvPr id="3" name="İçerik Yer Tutucusu 2">
            <a:extLst>
              <a:ext uri="{FF2B5EF4-FFF2-40B4-BE49-F238E27FC236}">
                <a16:creationId xmlns:a16="http://schemas.microsoft.com/office/drawing/2014/main" id="{C6569E8B-95E5-72B1-BA99-641FED0407F5}"/>
              </a:ext>
            </a:extLst>
          </p:cNvPr>
          <p:cNvSpPr>
            <a:spLocks noGrp="1"/>
          </p:cNvSpPr>
          <p:nvPr>
            <p:ph idx="1"/>
          </p:nvPr>
        </p:nvSpPr>
        <p:spPr/>
        <p:txBody>
          <a:bodyPr>
            <a:normAutofit/>
          </a:bodyPr>
          <a:lstStyle/>
          <a:p>
            <a:r>
              <a:rPr lang="tr-TR" sz="1800" dirty="0" err="1">
                <a:latin typeface="Roboto" panose="02000000000000000000" pitchFamily="2" charset="0"/>
                <a:ea typeface="Roboto" panose="02000000000000000000" pitchFamily="2" charset="0"/>
                <a:cs typeface="Roboto" panose="02000000000000000000" pitchFamily="2" charset="0"/>
              </a:rPr>
              <a:t>Sitemap</a:t>
            </a:r>
            <a:r>
              <a:rPr lang="tr-TR" sz="1800" dirty="0">
                <a:latin typeface="Roboto" panose="02000000000000000000" pitchFamily="2" charset="0"/>
                <a:ea typeface="Roboto" panose="02000000000000000000" pitchFamily="2" charset="0"/>
                <a:cs typeface="Roboto" panose="02000000000000000000" pitchFamily="2" charset="0"/>
              </a:rPr>
              <a:t> ile içeriğinizi arama motorlarına daha hızlı tanıtabilirsiniz ve daha hızlı </a:t>
            </a:r>
            <a:r>
              <a:rPr lang="tr-TR" sz="1800" dirty="0" err="1">
                <a:latin typeface="Roboto" panose="02000000000000000000" pitchFamily="2" charset="0"/>
                <a:ea typeface="Roboto" panose="02000000000000000000" pitchFamily="2" charset="0"/>
                <a:cs typeface="Roboto" panose="02000000000000000000" pitchFamily="2" charset="0"/>
              </a:rPr>
              <a:t>indexlenmesine</a:t>
            </a:r>
            <a:r>
              <a:rPr lang="tr-TR" sz="1800" dirty="0">
                <a:latin typeface="Roboto" panose="02000000000000000000" pitchFamily="2" charset="0"/>
                <a:ea typeface="Roboto" panose="02000000000000000000" pitchFamily="2" charset="0"/>
                <a:cs typeface="Roboto" panose="02000000000000000000" pitchFamily="2" charset="0"/>
              </a:rPr>
              <a:t> yardımcı olabilirsiniz. Yani hem sizin hem Google’ın işini kolaylaştırmış olursunuz.</a:t>
            </a:r>
          </a:p>
          <a:p>
            <a:endParaRPr lang="tr-TR" sz="1800" dirty="0">
              <a:latin typeface="Roboto" panose="02000000000000000000" pitchFamily="2" charset="0"/>
              <a:ea typeface="Roboto" panose="02000000000000000000" pitchFamily="2" charset="0"/>
              <a:cs typeface="Roboto" panose="02000000000000000000" pitchFamily="2" charset="0"/>
            </a:endParaRPr>
          </a:p>
          <a:p>
            <a:r>
              <a:rPr lang="tr-TR" sz="1800" dirty="0">
                <a:latin typeface="Roboto" panose="02000000000000000000" pitchFamily="2" charset="0"/>
                <a:ea typeface="Roboto" panose="02000000000000000000" pitchFamily="2" charset="0"/>
                <a:cs typeface="Roboto" panose="02000000000000000000" pitchFamily="2" charset="0"/>
              </a:rPr>
              <a:t>Bir diğer faydası arama motoru botlarının web sitenizin yapısını anlamasına, hangi sayfaların taranacağını, göreceli önemini ve en son ne zaman güncellendiğini bilmelerine yardımcı olmak için yararlı bir yol olmasıdır.</a:t>
            </a:r>
          </a:p>
        </p:txBody>
      </p:sp>
    </p:spTree>
    <p:extLst>
      <p:ext uri="{BB962C8B-B14F-4D97-AF65-F5344CB8AC3E}">
        <p14:creationId xmlns:p14="http://schemas.microsoft.com/office/powerpoint/2010/main" val="20135153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299B5-47B8-1FCD-D72D-C29FBEB7151D}"/>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AFFCA8C5-B74A-5E18-1224-9DF2DE32B43B}"/>
              </a:ext>
            </a:extLst>
          </p:cNvPr>
          <p:cNvSpPr>
            <a:spLocks noGrp="1"/>
          </p:cNvSpPr>
          <p:nvPr>
            <p:ph type="title"/>
          </p:nvPr>
        </p:nvSpPr>
        <p:spPr/>
        <p:txBody>
          <a:bodyPr>
            <a:normAutofit/>
          </a:bodyPr>
          <a:lstStyle/>
          <a:p>
            <a:pPr algn="l"/>
            <a:r>
              <a:rPr lang="tr-TR" b="1" i="0" u="none" strike="noStrike" dirty="0" err="1">
                <a:solidFill>
                  <a:srgbClr val="212529"/>
                </a:solidFill>
                <a:effectLst/>
                <a:highlight>
                  <a:srgbClr val="FFFFFF"/>
                </a:highlight>
                <a:latin typeface="Quicksand"/>
              </a:rPr>
              <a:t>Sitemap</a:t>
            </a:r>
            <a:r>
              <a:rPr lang="tr-TR" b="1" i="0" u="none" strike="noStrike" dirty="0">
                <a:solidFill>
                  <a:srgbClr val="212529"/>
                </a:solidFill>
                <a:effectLst/>
                <a:highlight>
                  <a:srgbClr val="FFFFFF"/>
                </a:highlight>
                <a:latin typeface="Quicksand"/>
              </a:rPr>
              <a:t> Ne İşe Yarar?</a:t>
            </a:r>
            <a:endParaRPr lang="tr-TR" dirty="0"/>
          </a:p>
        </p:txBody>
      </p:sp>
      <p:pic>
        <p:nvPicPr>
          <p:cNvPr id="5" name="İçerik Yer Tutucusu 4">
            <a:extLst>
              <a:ext uri="{FF2B5EF4-FFF2-40B4-BE49-F238E27FC236}">
                <a16:creationId xmlns:a16="http://schemas.microsoft.com/office/drawing/2014/main" id="{C303BE8A-43D3-65CB-F3E4-4BB3205F728C}"/>
              </a:ext>
            </a:extLst>
          </p:cNvPr>
          <p:cNvPicPr>
            <a:picLocks noGrp="1" noChangeAspect="1"/>
          </p:cNvPicPr>
          <p:nvPr>
            <p:ph idx="1"/>
          </p:nvPr>
        </p:nvPicPr>
        <p:blipFill>
          <a:blip r:embed="rId2"/>
          <a:stretch>
            <a:fillRect/>
          </a:stretch>
        </p:blipFill>
        <p:spPr>
          <a:xfrm>
            <a:off x="5453815" y="2168208"/>
            <a:ext cx="6059573" cy="3694112"/>
          </a:xfrm>
        </p:spPr>
      </p:pic>
      <p:sp>
        <p:nvSpPr>
          <p:cNvPr id="7" name="Metin kutusu 6">
            <a:extLst>
              <a:ext uri="{FF2B5EF4-FFF2-40B4-BE49-F238E27FC236}">
                <a16:creationId xmlns:a16="http://schemas.microsoft.com/office/drawing/2014/main" id="{3E3D4F20-A42E-F337-709F-CFDB22BF4FB6}"/>
              </a:ext>
            </a:extLst>
          </p:cNvPr>
          <p:cNvSpPr txBox="1"/>
          <p:nvPr/>
        </p:nvSpPr>
        <p:spPr>
          <a:xfrm>
            <a:off x="1115568" y="3138101"/>
            <a:ext cx="3423920"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srgbClr val="212529"/>
                </a:solidFill>
                <a:effectLst/>
                <a:highlight>
                  <a:srgbClr val="FFFFFF"/>
                </a:highlight>
                <a:uLnTx/>
                <a:uFillTx/>
                <a:latin typeface="Calibri" panose="020F0502020204030204" pitchFamily="34" charset="0"/>
                <a:ea typeface="Calibri" panose="020F0502020204030204" pitchFamily="34" charset="0"/>
                <a:cs typeface="Calibri" panose="020F0502020204030204" pitchFamily="34" charset="0"/>
              </a:rPr>
              <a:t>Bir arama motoru, sayfa 9'u bir </a:t>
            </a:r>
            <a:r>
              <a:rPr kumimoji="0" lang="tr-TR" sz="1800" b="0" i="0" u="none" strike="noStrike" kern="1200" cap="none" spc="0" normalizeH="0" baseline="0" noProof="0" dirty="0" err="1">
                <a:ln>
                  <a:noFill/>
                </a:ln>
                <a:solidFill>
                  <a:srgbClr val="212529"/>
                </a:solidFill>
                <a:effectLst/>
                <a:highlight>
                  <a:srgbClr val="FFFFFF"/>
                </a:highlight>
                <a:uLnTx/>
                <a:uFillTx/>
                <a:latin typeface="Calibri" panose="020F0502020204030204" pitchFamily="34" charset="0"/>
                <a:ea typeface="Calibri" panose="020F0502020204030204" pitchFamily="34" charset="0"/>
                <a:cs typeface="Calibri" panose="020F0502020204030204" pitchFamily="34" charset="0"/>
              </a:rPr>
              <a:t>sitemap</a:t>
            </a:r>
            <a:r>
              <a:rPr kumimoji="0" lang="tr-TR" sz="1800" b="0" i="0" u="none" strike="noStrike" kern="1200" cap="none" spc="0" normalizeH="0" baseline="0" noProof="0" dirty="0">
                <a:ln>
                  <a:noFill/>
                </a:ln>
                <a:solidFill>
                  <a:srgbClr val="212529"/>
                </a:solidFill>
                <a:effectLst/>
                <a:highlight>
                  <a:srgbClr val="FFFFFF"/>
                </a:highlight>
                <a:uLnTx/>
                <a:uFillTx/>
                <a:latin typeface="Calibri" panose="020F0502020204030204" pitchFamily="34" charset="0"/>
                <a:ea typeface="Calibri" panose="020F0502020204030204" pitchFamily="34" charset="0"/>
                <a:cs typeface="Calibri" panose="020F0502020204030204" pitchFamily="34" charset="0"/>
              </a:rPr>
              <a:t> ziyaretinde kolaylıkla bulur. Sağ tarafta gösterilen web sitesinde ise sayfa 9'u bulmak için 6 web sayfası arasında atlaması gerekecektir.</a:t>
            </a:r>
            <a:endParaRPr kumimoji="0" lang="tr-TR" sz="1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28811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2C8E5A-7436-AE23-D0BE-7E65FE436ED6}"/>
              </a:ext>
            </a:extLst>
          </p:cNvPr>
          <p:cNvSpPr>
            <a:spLocks noGrp="1"/>
          </p:cNvSpPr>
          <p:nvPr>
            <p:ph type="title"/>
          </p:nvPr>
        </p:nvSpPr>
        <p:spPr/>
        <p:txBody>
          <a:bodyPr/>
          <a:lstStyle/>
          <a:p>
            <a:r>
              <a:rPr lang="tr-TR" b="1" i="0" u="none" strike="noStrike" dirty="0" err="1">
                <a:solidFill>
                  <a:srgbClr val="212529"/>
                </a:solidFill>
                <a:effectLst/>
                <a:highlight>
                  <a:srgbClr val="FFFFFF"/>
                </a:highlight>
                <a:latin typeface="Quicksand"/>
              </a:rPr>
              <a:t>Allow</a:t>
            </a:r>
            <a:r>
              <a:rPr lang="tr-TR" b="1" i="0" u="none" strike="noStrike" dirty="0">
                <a:solidFill>
                  <a:srgbClr val="212529"/>
                </a:solidFill>
                <a:effectLst/>
                <a:highlight>
                  <a:srgbClr val="FFFFFF"/>
                </a:highlight>
                <a:latin typeface="Quicksand"/>
              </a:rPr>
              <a:t> ve </a:t>
            </a:r>
            <a:r>
              <a:rPr lang="tr-TR" b="1" i="0" u="none" strike="noStrike" dirty="0" err="1">
                <a:solidFill>
                  <a:srgbClr val="212529"/>
                </a:solidFill>
                <a:effectLst/>
                <a:highlight>
                  <a:srgbClr val="FFFFFF"/>
                </a:highlight>
                <a:latin typeface="Quicksand"/>
              </a:rPr>
              <a:t>DisAllow</a:t>
            </a:r>
            <a:r>
              <a:rPr lang="tr-TR" b="1" i="0" u="none" strike="noStrike" dirty="0">
                <a:solidFill>
                  <a:srgbClr val="212529"/>
                </a:solidFill>
                <a:effectLst/>
                <a:highlight>
                  <a:srgbClr val="FFFFFF"/>
                </a:highlight>
                <a:latin typeface="Quicksand"/>
              </a:rPr>
              <a:t> Ne İşe Yarar?</a:t>
            </a:r>
            <a:endParaRPr lang="tr-TR" dirty="0"/>
          </a:p>
        </p:txBody>
      </p:sp>
      <p:sp>
        <p:nvSpPr>
          <p:cNvPr id="3" name="İçerik Yer Tutucusu 2">
            <a:extLst>
              <a:ext uri="{FF2B5EF4-FFF2-40B4-BE49-F238E27FC236}">
                <a16:creationId xmlns:a16="http://schemas.microsoft.com/office/drawing/2014/main" id="{E6D8626F-BA56-4811-AB03-4F4FFC73B7F8}"/>
              </a:ext>
            </a:extLst>
          </p:cNvPr>
          <p:cNvSpPr>
            <a:spLocks noGrp="1"/>
          </p:cNvSpPr>
          <p:nvPr>
            <p:ph idx="1"/>
          </p:nvPr>
        </p:nvSpPr>
        <p:spPr/>
        <p:txBody>
          <a:bodyPr>
            <a:normAutofit/>
          </a:bodyPr>
          <a:lstStyle/>
          <a:p>
            <a:r>
              <a:rPr lang="tr-TR" sz="1800" dirty="0">
                <a:latin typeface="Calibri" panose="020F0502020204030204" pitchFamily="34" charset="0"/>
                <a:ea typeface="Calibri" panose="020F0502020204030204" pitchFamily="34" charset="0"/>
                <a:cs typeface="Calibri" panose="020F0502020204030204" pitchFamily="34" charset="0"/>
              </a:rPr>
              <a:t>Robots.txt dosyasında yer alan “</a:t>
            </a:r>
            <a:r>
              <a:rPr lang="tr-TR" sz="1800" dirty="0" err="1">
                <a:latin typeface="Calibri" panose="020F0502020204030204" pitchFamily="34" charset="0"/>
                <a:ea typeface="Calibri" panose="020F0502020204030204" pitchFamily="34" charset="0"/>
                <a:cs typeface="Calibri" panose="020F0502020204030204" pitchFamily="34" charset="0"/>
              </a:rPr>
              <a:t>Allow</a:t>
            </a:r>
            <a:r>
              <a:rPr lang="tr-TR" sz="1800" dirty="0">
                <a:latin typeface="Calibri" panose="020F0502020204030204" pitchFamily="34" charset="0"/>
                <a:ea typeface="Calibri" panose="020F0502020204030204" pitchFamily="34" charset="0"/>
                <a:cs typeface="Calibri" panose="020F0502020204030204" pitchFamily="34" charset="0"/>
              </a:rPr>
              <a:t>:” komutu arama motoru botlarına hangi sayfaları taramasına izin verildiği hakkında bilgi aktarır.</a:t>
            </a:r>
          </a:p>
          <a:p>
            <a:endParaRPr lang="tr-TR" sz="1800" dirty="0">
              <a:latin typeface="Calibri" panose="020F0502020204030204" pitchFamily="34" charset="0"/>
              <a:ea typeface="Calibri" panose="020F0502020204030204" pitchFamily="34" charset="0"/>
              <a:cs typeface="Calibri" panose="020F0502020204030204" pitchFamily="34" charset="0"/>
            </a:endParaRPr>
          </a:p>
          <a:p>
            <a:r>
              <a:rPr lang="tr-TR" sz="1800" dirty="0" err="1">
                <a:latin typeface="Calibri" panose="020F0502020204030204" pitchFamily="34" charset="0"/>
                <a:ea typeface="Calibri" panose="020F0502020204030204" pitchFamily="34" charset="0"/>
                <a:cs typeface="Calibri" panose="020F0502020204030204" pitchFamily="34" charset="0"/>
              </a:rPr>
              <a:t>Disallow</a:t>
            </a:r>
            <a:r>
              <a:rPr lang="tr-TR" sz="1800" dirty="0">
                <a:latin typeface="Calibri" panose="020F0502020204030204" pitchFamily="34" charset="0"/>
                <a:ea typeface="Calibri" panose="020F0502020204030204" pitchFamily="34" charset="0"/>
                <a:cs typeface="Calibri" panose="020F0502020204030204" pitchFamily="34" charset="0"/>
              </a:rPr>
              <a:t> komutu ise, arama motoru botlarına belirtilen URL veya sayfayı taramaması gerektiğini söylemektedir. Bu sayede arama motoru botları için tarama bütçesi optimizasyonu sağlanmış olacaktır.</a:t>
            </a:r>
          </a:p>
        </p:txBody>
      </p:sp>
    </p:spTree>
    <p:extLst>
      <p:ext uri="{BB962C8B-B14F-4D97-AF65-F5344CB8AC3E}">
        <p14:creationId xmlns:p14="http://schemas.microsoft.com/office/powerpoint/2010/main" val="41705651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044846-A711-A3E2-919A-733218F8CB32}"/>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5C8B650F-39B4-9745-7136-60356DC0C966}"/>
              </a:ext>
            </a:extLst>
          </p:cNvPr>
          <p:cNvSpPr>
            <a:spLocks noGrp="1"/>
          </p:cNvSpPr>
          <p:nvPr>
            <p:ph type="title"/>
          </p:nvPr>
        </p:nvSpPr>
        <p:spPr/>
        <p:txBody>
          <a:bodyPr>
            <a:normAutofit/>
          </a:bodyPr>
          <a:lstStyle/>
          <a:p>
            <a:r>
              <a:rPr lang="tr-TR" dirty="0"/>
              <a:t>Robotx.txt nedir ? </a:t>
            </a:r>
          </a:p>
        </p:txBody>
      </p:sp>
      <p:sp>
        <p:nvSpPr>
          <p:cNvPr id="3" name="İçerik Yer Tutucusu 2">
            <a:extLst>
              <a:ext uri="{FF2B5EF4-FFF2-40B4-BE49-F238E27FC236}">
                <a16:creationId xmlns:a16="http://schemas.microsoft.com/office/drawing/2014/main" id="{21E04FF1-4AA4-16C1-70D2-8DD4F4AC22BD}"/>
              </a:ext>
            </a:extLst>
          </p:cNvPr>
          <p:cNvSpPr>
            <a:spLocks noGrp="1"/>
          </p:cNvSpPr>
          <p:nvPr>
            <p:ph idx="1"/>
          </p:nvPr>
        </p:nvSpPr>
        <p:spPr/>
        <p:txBody>
          <a:bodyPr>
            <a:normAutofit/>
          </a:bodyPr>
          <a:lstStyle/>
          <a:p>
            <a:r>
              <a:rPr lang="tr-TR" sz="1800" dirty="0">
                <a:latin typeface="Roboto" panose="02000000000000000000" pitchFamily="2" charset="0"/>
                <a:ea typeface="Roboto" panose="02000000000000000000" pitchFamily="2" charset="0"/>
                <a:cs typeface="Roboto" panose="02000000000000000000" pitchFamily="2" charset="0"/>
              </a:rPr>
              <a:t>Bu dosyanın kullanılması, web sitesi sahiplerine arama motorlarının hangi içeriklere erişebileceği üzerinde kontrol sağlama imkanı verir. Ancak, bu dosyanın sadece bir öneri olduğunu ve tamamen saygı gösterilmesi gereken bir protokol olduğunu unutmamak önemlidir. İyi niyetli arama motorları genellikle bu kılavuza uyar, ancak kötü amaçlı robotlar bu kılavuzları ihlal edebilir. Bu nedenle, duyarlı bilgilerin bulunduğu dizinlere güvenmek için sadece robots.txt kullanmak yeterli değildir. Daha fazla güvenlik gerektiren durumlarda, ek önlemler alınmalıdır.</a:t>
            </a:r>
          </a:p>
          <a:p>
            <a:r>
              <a:rPr lang="tr-TR" sz="1800" u="sng" dirty="0">
                <a:latin typeface="Roboto" panose="02000000000000000000" pitchFamily="2" charset="0"/>
                <a:ea typeface="Roboto" panose="02000000000000000000" pitchFamily="2" charset="0"/>
                <a:cs typeface="Roboto" panose="02000000000000000000" pitchFamily="2" charset="0"/>
              </a:rPr>
              <a:t>https://gelisim.edu.tr/robots.txt</a:t>
            </a:r>
          </a:p>
          <a:p>
            <a:endParaRPr lang="tr-TR" sz="18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6942111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3" descr="Mavi neon ışıkları olan altıonal arka plan">
            <a:extLst>
              <a:ext uri="{FF2B5EF4-FFF2-40B4-BE49-F238E27FC236}">
                <a16:creationId xmlns:a16="http://schemas.microsoft.com/office/drawing/2014/main" id="{46BB0713-16AF-A92C-4288-A106A63D8E95}"/>
              </a:ext>
            </a:extLst>
          </p:cNvPr>
          <p:cNvPicPr>
            <a:picLocks noChangeAspect="1"/>
          </p:cNvPicPr>
          <p:nvPr/>
        </p:nvPicPr>
        <p:blipFill rotWithShape="1">
          <a:blip r:embed="rId2"/>
          <a:srcRect l="13297" r="15603"/>
          <a:stretch/>
        </p:blipFill>
        <p:spPr>
          <a:xfrm>
            <a:off x="3523488" y="10"/>
            <a:ext cx="8668512" cy="6857990"/>
          </a:xfrm>
          <a:prstGeom prst="rect">
            <a:avLst/>
          </a:prstGeom>
        </p:spPr>
      </p:pic>
      <p:sp>
        <p:nvSpPr>
          <p:cNvPr id="2" name="Başlık 1">
            <a:extLst>
              <a:ext uri="{FF2B5EF4-FFF2-40B4-BE49-F238E27FC236}">
                <a16:creationId xmlns:a16="http://schemas.microsoft.com/office/drawing/2014/main" id="{1BD1CDB1-A639-C277-252F-4193833E6431}"/>
              </a:ext>
            </a:extLst>
          </p:cNvPr>
          <p:cNvSpPr>
            <a:spLocks noGrp="1"/>
          </p:cNvSpPr>
          <p:nvPr>
            <p:ph type="ctrTitle"/>
          </p:nvPr>
        </p:nvSpPr>
        <p:spPr>
          <a:xfrm>
            <a:off x="1" y="1122363"/>
            <a:ext cx="3831336" cy="3294189"/>
          </a:xfrm>
        </p:spPr>
        <p:txBody>
          <a:bodyPr anchor="b">
            <a:normAutofit/>
          </a:bodyPr>
          <a:lstStyle/>
          <a:p>
            <a:r>
              <a:rPr lang="tr-TR" sz="4800" dirty="0"/>
              <a:t>LINUX TEMELLERİ</a:t>
            </a:r>
          </a:p>
        </p:txBody>
      </p:sp>
      <p:sp>
        <p:nvSpPr>
          <p:cNvPr id="3" name="Alt Başlık 2">
            <a:extLst>
              <a:ext uri="{FF2B5EF4-FFF2-40B4-BE49-F238E27FC236}">
                <a16:creationId xmlns:a16="http://schemas.microsoft.com/office/drawing/2014/main" id="{181690F4-A2D3-53EF-B4C8-57F3F002DFF0}"/>
              </a:ext>
            </a:extLst>
          </p:cNvPr>
          <p:cNvSpPr>
            <a:spLocks noGrp="1"/>
          </p:cNvSpPr>
          <p:nvPr>
            <p:ph type="subTitle" idx="1"/>
          </p:nvPr>
        </p:nvSpPr>
        <p:spPr>
          <a:xfrm>
            <a:off x="477980" y="4872922"/>
            <a:ext cx="4023359" cy="1208141"/>
          </a:xfrm>
        </p:spPr>
        <p:txBody>
          <a:bodyPr>
            <a:normAutofit/>
          </a:bodyPr>
          <a:lstStyle/>
          <a:p>
            <a:endParaRPr lang="tr-TR" sz="2000" dirty="0"/>
          </a:p>
        </p:txBody>
      </p:sp>
    </p:spTree>
    <p:extLst>
      <p:ext uri="{BB962C8B-B14F-4D97-AF65-F5344CB8AC3E}">
        <p14:creationId xmlns:p14="http://schemas.microsoft.com/office/powerpoint/2010/main" val="12053023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609CD-76E5-806D-6E10-342A48068A88}"/>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D3A4E67E-7229-20A8-81CD-7358CFD3A0FB}"/>
              </a:ext>
            </a:extLst>
          </p:cNvPr>
          <p:cNvSpPr>
            <a:spLocks noGrp="1"/>
          </p:cNvSpPr>
          <p:nvPr>
            <p:ph type="title"/>
          </p:nvPr>
        </p:nvSpPr>
        <p:spPr/>
        <p:txBody>
          <a:bodyPr>
            <a:normAutofit/>
          </a:bodyPr>
          <a:lstStyle/>
          <a:p>
            <a:r>
              <a:rPr lang="tr-TR" dirty="0"/>
              <a:t>KALI LINUX</a:t>
            </a:r>
          </a:p>
        </p:txBody>
      </p:sp>
      <p:sp>
        <p:nvSpPr>
          <p:cNvPr id="10" name="İçerik Yer Tutucusu 9">
            <a:extLst>
              <a:ext uri="{FF2B5EF4-FFF2-40B4-BE49-F238E27FC236}">
                <a16:creationId xmlns:a16="http://schemas.microsoft.com/office/drawing/2014/main" id="{8B2A0B16-E4EC-7A7E-729B-6BF04119C315}"/>
              </a:ext>
            </a:extLst>
          </p:cNvPr>
          <p:cNvSpPr>
            <a:spLocks noGrp="1"/>
          </p:cNvSpPr>
          <p:nvPr>
            <p:ph idx="1"/>
          </p:nvPr>
        </p:nvSpPr>
        <p:spPr/>
        <p:txBody>
          <a:bodyPr>
            <a:normAutofit/>
          </a:bodyPr>
          <a:lstStyle/>
          <a:p>
            <a:pPr marL="0" indent="0">
              <a:buNone/>
            </a:pPr>
            <a:r>
              <a:rPr lang="tr-TR" sz="2400" b="1" u="sng" dirty="0" err="1">
                <a:latin typeface="Calibri" panose="020F0502020204030204" pitchFamily="34" charset="0"/>
                <a:ea typeface="Calibri" panose="020F0502020204030204" pitchFamily="34" charset="0"/>
                <a:cs typeface="Calibri" panose="020F0502020204030204" pitchFamily="34" charset="0"/>
              </a:rPr>
              <a:t>ls</a:t>
            </a:r>
            <a:r>
              <a:rPr lang="tr-TR" sz="2400" b="1" u="sng" dirty="0">
                <a:latin typeface="Calibri" panose="020F0502020204030204" pitchFamily="34" charset="0"/>
                <a:ea typeface="Calibri" panose="020F0502020204030204" pitchFamily="34" charset="0"/>
                <a:cs typeface="Calibri" panose="020F0502020204030204" pitchFamily="34" charset="0"/>
              </a:rPr>
              <a:t>:</a:t>
            </a:r>
            <a:r>
              <a:rPr lang="tr-TR" sz="2400" dirty="0">
                <a:latin typeface="Calibri" panose="020F0502020204030204" pitchFamily="34" charset="0"/>
                <a:ea typeface="Calibri" panose="020F0502020204030204" pitchFamily="34" charset="0"/>
                <a:cs typeface="Calibri" panose="020F0502020204030204" pitchFamily="34" charset="0"/>
              </a:rPr>
              <a:t> Bulunduğumuz dizindeki dosyaları listeler.</a:t>
            </a:r>
          </a:p>
          <a:p>
            <a:pPr marL="0" indent="0">
              <a:buNone/>
            </a:pPr>
            <a:endParaRPr lang="tr-TR" sz="2400" b="1" u="sng"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tr-TR" sz="2400" b="1" u="sng"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tr-TR" sz="2400" b="1" u="sng" dirty="0">
                <a:latin typeface="Calibri" panose="020F0502020204030204" pitchFamily="34" charset="0"/>
                <a:ea typeface="Calibri" panose="020F0502020204030204" pitchFamily="34" charset="0"/>
                <a:cs typeface="Calibri" panose="020F0502020204030204" pitchFamily="34" charset="0"/>
              </a:rPr>
              <a:t>cd:</a:t>
            </a:r>
            <a:r>
              <a:rPr lang="tr-TR" sz="2400" dirty="0">
                <a:latin typeface="Calibri" panose="020F0502020204030204" pitchFamily="34" charset="0"/>
                <a:ea typeface="Calibri" panose="020F0502020204030204" pitchFamily="34" charset="0"/>
                <a:cs typeface="Calibri" panose="020F0502020204030204" pitchFamily="34" charset="0"/>
              </a:rPr>
              <a:t> Dizinler arasında geçiş yapmamızı sağlar.</a:t>
            </a:r>
          </a:p>
          <a:p>
            <a:pPr marL="0" indent="0">
              <a:buNone/>
            </a:pPr>
            <a:endParaRPr lang="tr-TR" sz="2400" b="1" u="sng"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tr-TR" sz="2400" b="1" u="sng"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tr-TR" sz="2400" b="1" u="sng" dirty="0" err="1">
                <a:latin typeface="Calibri" panose="020F0502020204030204" pitchFamily="34" charset="0"/>
                <a:ea typeface="Calibri" panose="020F0502020204030204" pitchFamily="34" charset="0"/>
                <a:cs typeface="Calibri" panose="020F0502020204030204" pitchFamily="34" charset="0"/>
              </a:rPr>
              <a:t>pwd</a:t>
            </a:r>
            <a:r>
              <a:rPr lang="tr-TR" sz="2400" b="1" u="sng" dirty="0">
                <a:latin typeface="Calibri" panose="020F0502020204030204" pitchFamily="34" charset="0"/>
                <a:ea typeface="Calibri" panose="020F0502020204030204" pitchFamily="34" charset="0"/>
                <a:cs typeface="Calibri" panose="020F0502020204030204" pitchFamily="34" charset="0"/>
              </a:rPr>
              <a:t>:</a:t>
            </a:r>
            <a:r>
              <a:rPr lang="tr-TR" sz="2400" dirty="0">
                <a:latin typeface="Calibri" panose="020F0502020204030204" pitchFamily="34" charset="0"/>
                <a:ea typeface="Calibri" panose="020F0502020204030204" pitchFamily="34" charset="0"/>
                <a:cs typeface="Calibri" panose="020F0502020204030204" pitchFamily="34" charset="0"/>
              </a:rPr>
              <a:t> Hangi dizinde olduğumuzu bize gösterir.</a:t>
            </a:r>
          </a:p>
        </p:txBody>
      </p:sp>
    </p:spTree>
    <p:extLst>
      <p:ext uri="{BB962C8B-B14F-4D97-AF65-F5344CB8AC3E}">
        <p14:creationId xmlns:p14="http://schemas.microsoft.com/office/powerpoint/2010/main" val="18163026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609CD-76E5-806D-6E10-342A48068A88}"/>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D3A4E67E-7229-20A8-81CD-7358CFD3A0FB}"/>
              </a:ext>
            </a:extLst>
          </p:cNvPr>
          <p:cNvSpPr>
            <a:spLocks noGrp="1"/>
          </p:cNvSpPr>
          <p:nvPr>
            <p:ph type="title"/>
          </p:nvPr>
        </p:nvSpPr>
        <p:spPr/>
        <p:txBody>
          <a:bodyPr>
            <a:normAutofit/>
          </a:bodyPr>
          <a:lstStyle/>
          <a:p>
            <a:r>
              <a:rPr lang="tr-TR" dirty="0"/>
              <a:t>KALI LINUX</a:t>
            </a:r>
          </a:p>
        </p:txBody>
      </p:sp>
      <p:sp>
        <p:nvSpPr>
          <p:cNvPr id="10" name="İçerik Yer Tutucusu 9">
            <a:extLst>
              <a:ext uri="{FF2B5EF4-FFF2-40B4-BE49-F238E27FC236}">
                <a16:creationId xmlns:a16="http://schemas.microsoft.com/office/drawing/2014/main" id="{8B2A0B16-E4EC-7A7E-729B-6BF04119C315}"/>
              </a:ext>
            </a:extLst>
          </p:cNvPr>
          <p:cNvSpPr>
            <a:spLocks noGrp="1"/>
          </p:cNvSpPr>
          <p:nvPr>
            <p:ph idx="1"/>
          </p:nvPr>
        </p:nvSpPr>
        <p:spPr/>
        <p:txBody>
          <a:bodyPr>
            <a:normAutofit/>
          </a:bodyPr>
          <a:lstStyle/>
          <a:p>
            <a:pPr marL="0" indent="0">
              <a:buNone/>
            </a:pPr>
            <a:r>
              <a:rPr lang="tr-TR" sz="2400" b="1" u="sng" dirty="0" err="1">
                <a:latin typeface="Calibri" panose="020F0502020204030204" pitchFamily="34" charset="0"/>
                <a:ea typeface="Calibri" panose="020F0502020204030204" pitchFamily="34" charset="0"/>
                <a:cs typeface="Calibri" panose="020F0502020204030204" pitchFamily="34" charset="0"/>
              </a:rPr>
              <a:t>cp</a:t>
            </a:r>
            <a:r>
              <a:rPr lang="tr-TR" sz="2400" b="1" u="sng" dirty="0">
                <a:latin typeface="Calibri" panose="020F0502020204030204" pitchFamily="34" charset="0"/>
                <a:ea typeface="Calibri" panose="020F0502020204030204" pitchFamily="34" charset="0"/>
                <a:cs typeface="Calibri" panose="020F0502020204030204" pitchFamily="34" charset="0"/>
              </a:rPr>
              <a:t>:</a:t>
            </a:r>
            <a:r>
              <a:rPr lang="tr-TR" sz="2400" dirty="0">
                <a:latin typeface="Calibri" panose="020F0502020204030204" pitchFamily="34" charset="0"/>
                <a:ea typeface="Calibri" panose="020F0502020204030204" pitchFamily="34" charset="0"/>
                <a:cs typeface="Calibri" panose="020F0502020204030204" pitchFamily="34" charset="0"/>
              </a:rPr>
              <a:t> Dosyaları kopyalamamızı sağlar.</a:t>
            </a:r>
          </a:p>
          <a:p>
            <a:pPr marL="0" indent="0">
              <a:buNone/>
            </a:pPr>
            <a:endParaRPr lang="tr-TR" sz="2400" b="1" u="sng"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tr-TR" sz="2400" b="1" u="sng"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tr-TR" sz="2400" b="1" u="sng" dirty="0">
                <a:latin typeface="Calibri" panose="020F0502020204030204" pitchFamily="34" charset="0"/>
                <a:ea typeface="Calibri" panose="020F0502020204030204" pitchFamily="34" charset="0"/>
                <a:cs typeface="Calibri" panose="020F0502020204030204" pitchFamily="34" charset="0"/>
              </a:rPr>
              <a:t>git </a:t>
            </a:r>
            <a:r>
              <a:rPr lang="tr-TR" sz="2400" b="1" u="sng" dirty="0" err="1">
                <a:latin typeface="Calibri" panose="020F0502020204030204" pitchFamily="34" charset="0"/>
                <a:ea typeface="Calibri" panose="020F0502020204030204" pitchFamily="34" charset="0"/>
                <a:cs typeface="Calibri" panose="020F0502020204030204" pitchFamily="34" charset="0"/>
              </a:rPr>
              <a:t>clone</a:t>
            </a:r>
            <a:r>
              <a:rPr lang="tr-TR" sz="2400" b="1" u="sng" dirty="0">
                <a:latin typeface="Calibri" panose="020F0502020204030204" pitchFamily="34" charset="0"/>
                <a:ea typeface="Calibri" panose="020F0502020204030204" pitchFamily="34" charset="0"/>
                <a:cs typeface="Calibri" panose="020F0502020204030204" pitchFamily="34" charset="0"/>
              </a:rPr>
              <a:t>:</a:t>
            </a:r>
            <a:r>
              <a:rPr lang="tr-TR" sz="2400" dirty="0">
                <a:latin typeface="Calibri" panose="020F0502020204030204" pitchFamily="34" charset="0"/>
                <a:ea typeface="Calibri" panose="020F0502020204030204" pitchFamily="34" charset="0"/>
                <a:cs typeface="Calibri" panose="020F0502020204030204" pitchFamily="34" charset="0"/>
              </a:rPr>
              <a:t> </a:t>
            </a:r>
            <a:r>
              <a:rPr lang="tr-TR" sz="2400" dirty="0" err="1">
                <a:latin typeface="Calibri" panose="020F0502020204030204" pitchFamily="34" charset="0"/>
                <a:ea typeface="Calibri" panose="020F0502020204030204" pitchFamily="34" charset="0"/>
                <a:cs typeface="Calibri" panose="020F0502020204030204" pitchFamily="34" charset="0"/>
              </a:rPr>
              <a:t>Github</a:t>
            </a:r>
            <a:r>
              <a:rPr lang="tr-TR" sz="2400" dirty="0">
                <a:latin typeface="Calibri" panose="020F0502020204030204" pitchFamily="34" charset="0"/>
                <a:ea typeface="Calibri" panose="020F0502020204030204" pitchFamily="34" charset="0"/>
                <a:cs typeface="Calibri" panose="020F0502020204030204" pitchFamily="34" charset="0"/>
              </a:rPr>
              <a:t> üzerinden bir dosyayı indirmemizi sağlar.</a:t>
            </a:r>
          </a:p>
          <a:p>
            <a:pPr marL="0" indent="0">
              <a:buNone/>
            </a:pPr>
            <a:endParaRPr lang="tr-TR" sz="2400" b="1" u="sng"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tr-TR" sz="2400" b="1" u="sng"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tr-TR" sz="2400" b="1" u="sng" dirty="0" err="1">
                <a:latin typeface="Calibri" panose="020F0502020204030204" pitchFamily="34" charset="0"/>
                <a:ea typeface="Calibri" panose="020F0502020204030204" pitchFamily="34" charset="0"/>
                <a:cs typeface="Calibri" panose="020F0502020204030204" pitchFamily="34" charset="0"/>
              </a:rPr>
              <a:t>whoami</a:t>
            </a:r>
            <a:r>
              <a:rPr lang="tr-TR" sz="2400" b="1" u="sng" dirty="0">
                <a:latin typeface="Calibri" panose="020F0502020204030204" pitchFamily="34" charset="0"/>
                <a:ea typeface="Calibri" panose="020F0502020204030204" pitchFamily="34" charset="0"/>
                <a:cs typeface="Calibri" panose="020F0502020204030204" pitchFamily="34" charset="0"/>
              </a:rPr>
              <a:t>:</a:t>
            </a:r>
            <a:r>
              <a:rPr lang="tr-TR" sz="2400" dirty="0">
                <a:latin typeface="Calibri" panose="020F0502020204030204" pitchFamily="34" charset="0"/>
                <a:ea typeface="Calibri" panose="020F0502020204030204" pitchFamily="34" charset="0"/>
                <a:cs typeface="Calibri" panose="020F0502020204030204" pitchFamily="34" charset="0"/>
              </a:rPr>
              <a:t> Hangi yetkide bir kullanıcı olduğumuzu gösterir.</a:t>
            </a:r>
          </a:p>
        </p:txBody>
      </p:sp>
    </p:spTree>
    <p:extLst>
      <p:ext uri="{BB962C8B-B14F-4D97-AF65-F5344CB8AC3E}">
        <p14:creationId xmlns:p14="http://schemas.microsoft.com/office/powerpoint/2010/main" val="947558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817BC4-5AFE-C694-8CE7-74DEB9F130DD}"/>
              </a:ext>
            </a:extLst>
          </p:cNvPr>
          <p:cNvSpPr>
            <a:spLocks noGrp="1"/>
          </p:cNvSpPr>
          <p:nvPr>
            <p:ph type="title"/>
          </p:nvPr>
        </p:nvSpPr>
        <p:spPr/>
        <p:txBody>
          <a:bodyPr/>
          <a:lstStyle/>
          <a:p>
            <a:r>
              <a:rPr lang="tr-TR" dirty="0"/>
              <a:t>İzlence</a:t>
            </a:r>
          </a:p>
        </p:txBody>
      </p:sp>
      <p:sp>
        <p:nvSpPr>
          <p:cNvPr id="6" name="Metin kutusu 5">
            <a:extLst>
              <a:ext uri="{FF2B5EF4-FFF2-40B4-BE49-F238E27FC236}">
                <a16:creationId xmlns:a16="http://schemas.microsoft.com/office/drawing/2014/main" id="{514F82A4-D632-BDA6-1629-43E4C707CB75}"/>
              </a:ext>
            </a:extLst>
          </p:cNvPr>
          <p:cNvSpPr txBox="1"/>
          <p:nvPr/>
        </p:nvSpPr>
        <p:spPr>
          <a:xfrm>
            <a:off x="795528" y="2339042"/>
            <a:ext cx="4453128" cy="4216539"/>
          </a:xfrm>
          <a:prstGeom prst="rect">
            <a:avLst/>
          </a:prstGeom>
          <a:noFill/>
        </p:spPr>
        <p:txBody>
          <a:bodyPr wrap="square" rtlCol="0">
            <a:spAutoFit/>
          </a:bodyPr>
          <a:lstStyle/>
          <a:p>
            <a:r>
              <a:rPr lang="tr-TR" sz="2800" dirty="0">
                <a:latin typeface="Calibri" panose="020F0502020204030204" pitchFamily="34" charset="0"/>
                <a:ea typeface="Calibri" panose="020F0502020204030204" pitchFamily="34" charset="0"/>
                <a:cs typeface="Calibri" panose="020F0502020204030204" pitchFamily="34" charset="0"/>
              </a:rPr>
              <a:t>Steghide</a:t>
            </a:r>
          </a:p>
          <a:p>
            <a:pPr marL="742950" lvl="1" indent="-285750">
              <a:buFont typeface="Arial" panose="020B0604020202020204" pitchFamily="34" charset="0"/>
              <a:buChar char="•"/>
            </a:pPr>
            <a:r>
              <a:rPr lang="tr-TR" sz="2400" dirty="0">
                <a:latin typeface="Calibri" panose="020F0502020204030204" pitchFamily="34" charset="0"/>
                <a:ea typeface="Calibri" panose="020F0502020204030204" pitchFamily="34" charset="0"/>
                <a:cs typeface="Calibri" panose="020F0502020204030204" pitchFamily="34" charset="0"/>
              </a:rPr>
              <a:t>Steghide Nedir?</a:t>
            </a:r>
          </a:p>
          <a:p>
            <a:pPr marL="742950" lvl="1" indent="-285750">
              <a:buFont typeface="Arial" panose="020B0604020202020204" pitchFamily="34" charset="0"/>
              <a:buChar char="•"/>
            </a:pPr>
            <a:r>
              <a:rPr lang="tr-TR" sz="2400" dirty="0">
                <a:latin typeface="Calibri" panose="020F0502020204030204" pitchFamily="34" charset="0"/>
                <a:ea typeface="Calibri" panose="020F0502020204030204" pitchFamily="34" charset="0"/>
                <a:cs typeface="Calibri" panose="020F0502020204030204" pitchFamily="34" charset="0"/>
              </a:rPr>
              <a:t>Steghide Nasıl Çalışır?</a:t>
            </a:r>
          </a:p>
          <a:p>
            <a:pPr marL="742950" lvl="1" indent="-285750">
              <a:buFont typeface="Arial" panose="020B0604020202020204" pitchFamily="34" charset="0"/>
              <a:buChar char="•"/>
            </a:pPr>
            <a:r>
              <a:rPr lang="tr-TR" sz="2400" dirty="0">
                <a:latin typeface="Calibri" panose="020F0502020204030204" pitchFamily="34" charset="0"/>
                <a:ea typeface="Calibri" panose="020F0502020204030204" pitchFamily="34" charset="0"/>
                <a:cs typeface="Calibri" panose="020F0502020204030204" pitchFamily="34" charset="0"/>
              </a:rPr>
              <a:t>Steghide Kullanımı</a:t>
            </a:r>
          </a:p>
          <a:p>
            <a:pPr marL="742950" lvl="1" indent="-285750">
              <a:buFont typeface="Arial" panose="020B0604020202020204" pitchFamily="34" charset="0"/>
              <a:buChar char="•"/>
            </a:pPr>
            <a:r>
              <a:rPr lang="tr-TR" sz="2400" dirty="0">
                <a:latin typeface="Calibri" panose="020F0502020204030204" pitchFamily="34" charset="0"/>
                <a:ea typeface="Calibri" panose="020F0502020204030204" pitchFamily="34" charset="0"/>
                <a:cs typeface="Calibri" panose="020F0502020204030204" pitchFamily="34" charset="0"/>
              </a:rPr>
              <a:t>Steghide Kullanırken Dikkat Edilmesi Gerekenler</a:t>
            </a:r>
          </a:p>
          <a:p>
            <a:pPr marL="742950" lvl="1" indent="-285750">
              <a:buFont typeface="Arial" panose="020B0604020202020204" pitchFamily="34" charset="0"/>
              <a:buChar char="•"/>
            </a:pPr>
            <a:r>
              <a:rPr lang="tr-TR" sz="2400" dirty="0">
                <a:latin typeface="Calibri" panose="020F0502020204030204" pitchFamily="34" charset="0"/>
                <a:ea typeface="Calibri" panose="020F0502020204030204" pitchFamily="34" charset="0"/>
                <a:cs typeface="Calibri" panose="020F0502020204030204" pitchFamily="34" charset="0"/>
              </a:rPr>
              <a:t>Steghide Kullanmanın Dezavantajları</a:t>
            </a:r>
          </a:p>
          <a:p>
            <a:pPr marL="742950" lvl="1" indent="-285750">
              <a:buFont typeface="Arial" panose="020B0604020202020204" pitchFamily="34" charset="0"/>
              <a:buChar char="•"/>
            </a:pPr>
            <a:r>
              <a:rPr lang="tr-TR" sz="2400" dirty="0">
                <a:latin typeface="Calibri" panose="020F0502020204030204" pitchFamily="34" charset="0"/>
                <a:ea typeface="Calibri" panose="020F0502020204030204" pitchFamily="34" charset="0"/>
                <a:cs typeface="Calibri" panose="020F0502020204030204" pitchFamily="34" charset="0"/>
              </a:rPr>
              <a:t>Steghide ile Veri Çıkarma</a:t>
            </a:r>
          </a:p>
          <a:p>
            <a:pPr marL="742950" lvl="1" indent="-285750">
              <a:buFont typeface="Arial" panose="020B0604020202020204" pitchFamily="34" charset="0"/>
              <a:buChar char="•"/>
            </a:pPr>
            <a:r>
              <a:rPr lang="tr-TR" sz="2400" dirty="0">
                <a:latin typeface="Calibri" panose="020F0502020204030204" pitchFamily="34" charset="0"/>
                <a:ea typeface="Calibri" panose="020F0502020204030204" pitchFamily="34" charset="0"/>
                <a:cs typeface="Calibri" panose="020F0502020204030204" pitchFamily="34" charset="0"/>
              </a:rPr>
              <a:t>Steghide Alternatifleri</a:t>
            </a:r>
          </a:p>
          <a:p>
            <a:endParaRPr lang="tr-TR" sz="2400" dirty="0">
              <a:latin typeface="Calibri" panose="020F0502020204030204" pitchFamily="34" charset="0"/>
              <a:ea typeface="Calibri" panose="020F0502020204030204" pitchFamily="34" charset="0"/>
              <a:cs typeface="Calibri" panose="020F0502020204030204" pitchFamily="34" charset="0"/>
            </a:endParaRPr>
          </a:p>
        </p:txBody>
      </p:sp>
      <p:sp>
        <p:nvSpPr>
          <p:cNvPr id="9" name="Metin kutusu 8">
            <a:extLst>
              <a:ext uri="{FF2B5EF4-FFF2-40B4-BE49-F238E27FC236}">
                <a16:creationId xmlns:a16="http://schemas.microsoft.com/office/drawing/2014/main" id="{27E4B255-C8AC-6BF0-F796-6F0C70D038AF}"/>
              </a:ext>
            </a:extLst>
          </p:cNvPr>
          <p:cNvSpPr txBox="1"/>
          <p:nvPr/>
        </p:nvSpPr>
        <p:spPr>
          <a:xfrm>
            <a:off x="6293358" y="2339042"/>
            <a:ext cx="6094476" cy="1631216"/>
          </a:xfrm>
          <a:prstGeom prst="rect">
            <a:avLst/>
          </a:prstGeom>
          <a:noFill/>
        </p:spPr>
        <p:txBody>
          <a:bodyPr wrap="square">
            <a:spAutoFit/>
          </a:bodyPr>
          <a:lstStyle/>
          <a:p>
            <a:r>
              <a:rPr lang="tr-TR" sz="2800" dirty="0" err="1">
                <a:latin typeface="Calibri" panose="020F0502020204030204" pitchFamily="34" charset="0"/>
                <a:ea typeface="Calibri" panose="020F0502020204030204" pitchFamily="34" charset="0"/>
                <a:cs typeface="Calibri" panose="020F0502020204030204" pitchFamily="34" charset="0"/>
              </a:rPr>
              <a:t>Exiftool</a:t>
            </a:r>
            <a:endParaRPr lang="tr-TR" sz="28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tr-TR" sz="2400" dirty="0" err="1">
                <a:latin typeface="Calibri" panose="020F0502020204030204" pitchFamily="34" charset="0"/>
                <a:ea typeface="Calibri" panose="020F0502020204030204" pitchFamily="34" charset="0"/>
                <a:cs typeface="Calibri" panose="020F0502020204030204" pitchFamily="34" charset="0"/>
              </a:rPr>
              <a:t>Exiftool</a:t>
            </a:r>
            <a:r>
              <a:rPr lang="tr-TR" sz="2400" dirty="0">
                <a:latin typeface="Calibri" panose="020F0502020204030204" pitchFamily="34" charset="0"/>
                <a:ea typeface="Calibri" panose="020F0502020204030204" pitchFamily="34" charset="0"/>
                <a:cs typeface="Calibri" panose="020F0502020204030204" pitchFamily="34" charset="0"/>
              </a:rPr>
              <a:t> Nedir?</a:t>
            </a:r>
          </a:p>
          <a:p>
            <a:pPr marL="742950" lvl="1" indent="-285750">
              <a:buFont typeface="Arial" panose="020B0604020202020204" pitchFamily="34" charset="0"/>
              <a:buChar char="•"/>
            </a:pPr>
            <a:r>
              <a:rPr lang="tr-TR" sz="2400" dirty="0" err="1">
                <a:latin typeface="Calibri" panose="020F0502020204030204" pitchFamily="34" charset="0"/>
                <a:ea typeface="Calibri" panose="020F0502020204030204" pitchFamily="34" charset="0"/>
                <a:cs typeface="Calibri" panose="020F0502020204030204" pitchFamily="34" charset="0"/>
              </a:rPr>
              <a:t>Exiftool</a:t>
            </a:r>
            <a:r>
              <a:rPr lang="tr-TR" sz="2400" dirty="0">
                <a:latin typeface="Calibri" panose="020F0502020204030204" pitchFamily="34" charset="0"/>
                <a:ea typeface="Calibri" panose="020F0502020204030204" pitchFamily="34" charset="0"/>
                <a:cs typeface="Calibri" panose="020F0502020204030204" pitchFamily="34" charset="0"/>
              </a:rPr>
              <a:t> Nasıl Çalışır?</a:t>
            </a:r>
          </a:p>
          <a:p>
            <a:pPr marL="742950" lvl="1" indent="-285750">
              <a:buFont typeface="Arial" panose="020B0604020202020204" pitchFamily="34" charset="0"/>
              <a:buChar char="•"/>
            </a:pPr>
            <a:r>
              <a:rPr lang="tr-TR" sz="2400" dirty="0" err="1">
                <a:latin typeface="Calibri" panose="020F0502020204030204" pitchFamily="34" charset="0"/>
                <a:ea typeface="Calibri" panose="020F0502020204030204" pitchFamily="34" charset="0"/>
                <a:cs typeface="Calibri" panose="020F0502020204030204" pitchFamily="34" charset="0"/>
              </a:rPr>
              <a:t>Exiftool</a:t>
            </a:r>
            <a:r>
              <a:rPr lang="tr-TR" sz="2400" dirty="0">
                <a:latin typeface="Calibri" panose="020F0502020204030204" pitchFamily="34" charset="0"/>
                <a:ea typeface="Calibri" panose="020F0502020204030204" pitchFamily="34" charset="0"/>
                <a:cs typeface="Calibri" panose="020F0502020204030204" pitchFamily="34" charset="0"/>
              </a:rPr>
              <a:t> Alternatifleri</a:t>
            </a:r>
          </a:p>
        </p:txBody>
      </p:sp>
    </p:spTree>
    <p:extLst>
      <p:ext uri="{BB962C8B-B14F-4D97-AF65-F5344CB8AC3E}">
        <p14:creationId xmlns:p14="http://schemas.microsoft.com/office/powerpoint/2010/main" val="40523713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609CD-76E5-806D-6E10-342A48068A88}"/>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D3A4E67E-7229-20A8-81CD-7358CFD3A0FB}"/>
              </a:ext>
            </a:extLst>
          </p:cNvPr>
          <p:cNvSpPr>
            <a:spLocks noGrp="1"/>
          </p:cNvSpPr>
          <p:nvPr>
            <p:ph type="title"/>
          </p:nvPr>
        </p:nvSpPr>
        <p:spPr/>
        <p:txBody>
          <a:bodyPr>
            <a:normAutofit/>
          </a:bodyPr>
          <a:lstStyle/>
          <a:p>
            <a:r>
              <a:rPr lang="tr-TR" dirty="0"/>
              <a:t>KALI LINUX</a:t>
            </a:r>
          </a:p>
        </p:txBody>
      </p:sp>
      <p:sp>
        <p:nvSpPr>
          <p:cNvPr id="10" name="İçerik Yer Tutucusu 9">
            <a:extLst>
              <a:ext uri="{FF2B5EF4-FFF2-40B4-BE49-F238E27FC236}">
                <a16:creationId xmlns:a16="http://schemas.microsoft.com/office/drawing/2014/main" id="{8B2A0B16-E4EC-7A7E-729B-6BF04119C315}"/>
              </a:ext>
            </a:extLst>
          </p:cNvPr>
          <p:cNvSpPr>
            <a:spLocks noGrp="1"/>
          </p:cNvSpPr>
          <p:nvPr>
            <p:ph idx="1"/>
          </p:nvPr>
        </p:nvSpPr>
        <p:spPr/>
        <p:txBody>
          <a:bodyPr>
            <a:normAutofit/>
          </a:bodyPr>
          <a:lstStyle/>
          <a:p>
            <a:pPr marL="0" indent="0">
              <a:buNone/>
            </a:pPr>
            <a:r>
              <a:rPr lang="tr-TR" sz="2400" b="1" u="sng" dirty="0" err="1">
                <a:latin typeface="Calibri" panose="020F0502020204030204" pitchFamily="34" charset="0"/>
                <a:ea typeface="Calibri" panose="020F0502020204030204" pitchFamily="34" charset="0"/>
                <a:cs typeface="Calibri" panose="020F0502020204030204" pitchFamily="34" charset="0"/>
              </a:rPr>
              <a:t>sudo</a:t>
            </a:r>
            <a:r>
              <a:rPr lang="tr-TR" sz="2400" b="1" u="sng" dirty="0">
                <a:latin typeface="Calibri" panose="020F0502020204030204" pitchFamily="34" charset="0"/>
                <a:ea typeface="Calibri" panose="020F0502020204030204" pitchFamily="34" charset="0"/>
                <a:cs typeface="Calibri" panose="020F0502020204030204" pitchFamily="34" charset="0"/>
              </a:rPr>
              <a:t> su:</a:t>
            </a:r>
            <a:r>
              <a:rPr lang="tr-TR" sz="2400" dirty="0">
                <a:latin typeface="Calibri" panose="020F0502020204030204" pitchFamily="34" charset="0"/>
                <a:ea typeface="Calibri" panose="020F0502020204030204" pitchFamily="34" charset="0"/>
                <a:cs typeface="Calibri" panose="020F0502020204030204" pitchFamily="34" charset="0"/>
              </a:rPr>
              <a:t> </a:t>
            </a:r>
            <a:r>
              <a:rPr lang="tr-TR" sz="2400" dirty="0" err="1">
                <a:latin typeface="Calibri" panose="020F0502020204030204" pitchFamily="34" charset="0"/>
                <a:ea typeface="Calibri" panose="020F0502020204030204" pitchFamily="34" charset="0"/>
                <a:cs typeface="Calibri" panose="020F0502020204030204" pitchFamily="34" charset="0"/>
              </a:rPr>
              <a:t>Root</a:t>
            </a:r>
            <a:r>
              <a:rPr lang="tr-TR" sz="2400" dirty="0">
                <a:latin typeface="Calibri" panose="020F0502020204030204" pitchFamily="34" charset="0"/>
                <a:ea typeface="Calibri" panose="020F0502020204030204" pitchFamily="34" charset="0"/>
                <a:cs typeface="Calibri" panose="020F0502020204030204" pitchFamily="34" charset="0"/>
              </a:rPr>
              <a:t> yetkisine sahip bir kullanıcı olmamızı sağlar.</a:t>
            </a:r>
          </a:p>
          <a:p>
            <a:pPr marL="0" indent="0">
              <a:buNone/>
            </a:pPr>
            <a:endParaRPr lang="tr-TR" sz="2400" b="1" u="sng"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tr-TR" sz="2400" b="1" u="sng" dirty="0" err="1">
                <a:latin typeface="Calibri" panose="020F0502020204030204" pitchFamily="34" charset="0"/>
                <a:ea typeface="Calibri" panose="020F0502020204030204" pitchFamily="34" charset="0"/>
                <a:cs typeface="Calibri" panose="020F0502020204030204" pitchFamily="34" charset="0"/>
              </a:rPr>
              <a:t>history</a:t>
            </a:r>
            <a:r>
              <a:rPr lang="tr-TR" sz="2400" b="1" u="sng" dirty="0">
                <a:latin typeface="Calibri" panose="020F0502020204030204" pitchFamily="34" charset="0"/>
                <a:ea typeface="Calibri" panose="020F0502020204030204" pitchFamily="34" charset="0"/>
                <a:cs typeface="Calibri" panose="020F0502020204030204" pitchFamily="34" charset="0"/>
              </a:rPr>
              <a:t>:</a:t>
            </a:r>
            <a:r>
              <a:rPr lang="tr-TR" sz="2400" dirty="0">
                <a:latin typeface="Calibri" panose="020F0502020204030204" pitchFamily="34" charset="0"/>
                <a:ea typeface="Calibri" panose="020F0502020204030204" pitchFamily="34" charset="0"/>
                <a:cs typeface="Calibri" panose="020F0502020204030204" pitchFamily="34" charset="0"/>
              </a:rPr>
              <a:t> Komut geçmişini getirir.</a:t>
            </a:r>
            <a:endParaRPr lang="tr-TR" sz="2400" b="1" u="sng"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tr-TR" sz="2400" b="1" u="sng"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tr-TR" sz="2400" b="1" u="sng"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tr-TR" sz="2400" b="1" u="sng" dirty="0">
                <a:latin typeface="Calibri" panose="020F0502020204030204" pitchFamily="34" charset="0"/>
                <a:ea typeface="Calibri" panose="020F0502020204030204" pitchFamily="34" charset="0"/>
                <a:cs typeface="Calibri" panose="020F0502020204030204" pitchFamily="34" charset="0"/>
              </a:rPr>
              <a:t>su </a:t>
            </a:r>
            <a:r>
              <a:rPr lang="tr-TR" sz="2400" b="1" u="sng" dirty="0" err="1">
                <a:latin typeface="Calibri" panose="020F0502020204030204" pitchFamily="34" charset="0"/>
                <a:ea typeface="Calibri" panose="020F0502020204030204" pitchFamily="34" charset="0"/>
                <a:cs typeface="Calibri" panose="020F0502020204030204" pitchFamily="34" charset="0"/>
              </a:rPr>
              <a:t>kali</a:t>
            </a:r>
            <a:r>
              <a:rPr lang="tr-TR" sz="2400" b="1" u="sng" dirty="0">
                <a:latin typeface="Calibri" panose="020F0502020204030204" pitchFamily="34" charset="0"/>
                <a:ea typeface="Calibri" panose="020F0502020204030204" pitchFamily="34" charset="0"/>
                <a:cs typeface="Calibri" panose="020F0502020204030204" pitchFamily="34" charset="0"/>
              </a:rPr>
              <a:t>:</a:t>
            </a:r>
            <a:r>
              <a:rPr lang="tr-TR" sz="2400" dirty="0">
                <a:latin typeface="Calibri" panose="020F0502020204030204" pitchFamily="34" charset="0"/>
                <a:ea typeface="Calibri" panose="020F0502020204030204" pitchFamily="34" charset="0"/>
                <a:cs typeface="Calibri" panose="020F0502020204030204" pitchFamily="34" charset="0"/>
              </a:rPr>
              <a:t> </a:t>
            </a:r>
            <a:r>
              <a:rPr lang="tr-TR" sz="2400" dirty="0" err="1">
                <a:latin typeface="Calibri" panose="020F0502020204030204" pitchFamily="34" charset="0"/>
                <a:ea typeface="Calibri" panose="020F0502020204030204" pitchFamily="34" charset="0"/>
                <a:cs typeface="Calibri" panose="020F0502020204030204" pitchFamily="34" charset="0"/>
              </a:rPr>
              <a:t>Kali</a:t>
            </a:r>
            <a:r>
              <a:rPr lang="tr-TR" sz="2400" dirty="0">
                <a:latin typeface="Calibri" panose="020F0502020204030204" pitchFamily="34" charset="0"/>
                <a:ea typeface="Calibri" panose="020F0502020204030204" pitchFamily="34" charset="0"/>
                <a:cs typeface="Calibri" panose="020F0502020204030204" pitchFamily="34" charset="0"/>
              </a:rPr>
              <a:t> kullanıcısına geçiş yapmamızı sağlar.</a:t>
            </a:r>
          </a:p>
        </p:txBody>
      </p:sp>
    </p:spTree>
    <p:extLst>
      <p:ext uri="{BB962C8B-B14F-4D97-AF65-F5344CB8AC3E}">
        <p14:creationId xmlns:p14="http://schemas.microsoft.com/office/powerpoint/2010/main" val="22280406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5661D-23C3-98DD-0DF6-BFBFF470DD41}"/>
            </a:ext>
          </a:extLst>
        </p:cNvPr>
        <p:cNvGrpSpPr/>
        <p:nvPr/>
      </p:nvGrpSpPr>
      <p:grpSpPr>
        <a:xfrm>
          <a:off x="0" y="0"/>
          <a:ext cx="0" cy="0"/>
          <a:chOff x="0" y="0"/>
          <a:chExt cx="0" cy="0"/>
        </a:xfrm>
      </p:grpSpPr>
      <p:pic>
        <p:nvPicPr>
          <p:cNvPr id="16" name="Picture 3" descr="Mavi neon ışıkları olan altıonal arka plan">
            <a:extLst>
              <a:ext uri="{FF2B5EF4-FFF2-40B4-BE49-F238E27FC236}">
                <a16:creationId xmlns:a16="http://schemas.microsoft.com/office/drawing/2014/main" id="{5033DC1C-487E-824C-FBFA-2792E141ECD3}"/>
              </a:ext>
            </a:extLst>
          </p:cNvPr>
          <p:cNvPicPr>
            <a:picLocks noChangeAspect="1"/>
          </p:cNvPicPr>
          <p:nvPr/>
        </p:nvPicPr>
        <p:blipFill rotWithShape="1">
          <a:blip r:embed="rId2"/>
          <a:srcRect l="13297" r="15603"/>
          <a:stretch/>
        </p:blipFill>
        <p:spPr>
          <a:xfrm>
            <a:off x="3523488" y="0"/>
            <a:ext cx="8668512" cy="6857990"/>
          </a:xfrm>
          <a:prstGeom prst="rect">
            <a:avLst/>
          </a:prstGeom>
        </p:spPr>
      </p:pic>
      <p:sp>
        <p:nvSpPr>
          <p:cNvPr id="2" name="Başlık 1">
            <a:extLst>
              <a:ext uri="{FF2B5EF4-FFF2-40B4-BE49-F238E27FC236}">
                <a16:creationId xmlns:a16="http://schemas.microsoft.com/office/drawing/2014/main" id="{DB91F59F-A845-96D2-5C94-80A1C5D87257}"/>
              </a:ext>
            </a:extLst>
          </p:cNvPr>
          <p:cNvSpPr>
            <a:spLocks noGrp="1"/>
          </p:cNvSpPr>
          <p:nvPr>
            <p:ph type="ctrTitle"/>
          </p:nvPr>
        </p:nvSpPr>
        <p:spPr>
          <a:xfrm>
            <a:off x="477981" y="1122363"/>
            <a:ext cx="4023360" cy="3204134"/>
          </a:xfrm>
        </p:spPr>
        <p:txBody>
          <a:bodyPr anchor="b">
            <a:normAutofit/>
          </a:bodyPr>
          <a:lstStyle/>
          <a:p>
            <a:r>
              <a:rPr lang="tr-TR" sz="4400" dirty="0" err="1"/>
              <a:t>Steghide</a:t>
            </a:r>
            <a:endParaRPr lang="tr-TR" sz="4400" dirty="0"/>
          </a:p>
        </p:txBody>
      </p:sp>
      <p:sp>
        <p:nvSpPr>
          <p:cNvPr id="3" name="Alt Başlık 2">
            <a:extLst>
              <a:ext uri="{FF2B5EF4-FFF2-40B4-BE49-F238E27FC236}">
                <a16:creationId xmlns:a16="http://schemas.microsoft.com/office/drawing/2014/main" id="{0CE25225-C190-CA39-301F-453BCAB78D87}"/>
              </a:ext>
            </a:extLst>
          </p:cNvPr>
          <p:cNvSpPr>
            <a:spLocks noGrp="1"/>
          </p:cNvSpPr>
          <p:nvPr>
            <p:ph type="subTitle" idx="1"/>
          </p:nvPr>
        </p:nvSpPr>
        <p:spPr>
          <a:xfrm>
            <a:off x="477980" y="4872922"/>
            <a:ext cx="4023359" cy="1208141"/>
          </a:xfrm>
        </p:spPr>
        <p:txBody>
          <a:bodyPr>
            <a:normAutofit/>
          </a:bodyPr>
          <a:lstStyle/>
          <a:p>
            <a:endParaRPr lang="tr-TR" sz="2000" dirty="0"/>
          </a:p>
        </p:txBody>
      </p:sp>
    </p:spTree>
    <p:extLst>
      <p:ext uri="{BB962C8B-B14F-4D97-AF65-F5344CB8AC3E}">
        <p14:creationId xmlns:p14="http://schemas.microsoft.com/office/powerpoint/2010/main" val="20992455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195A3A-64B0-82A9-3014-488F1C285A98}"/>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0B514C03-6E2F-20DB-87BC-E47A5C159DC7}"/>
              </a:ext>
            </a:extLst>
          </p:cNvPr>
          <p:cNvSpPr>
            <a:spLocks noGrp="1"/>
          </p:cNvSpPr>
          <p:nvPr>
            <p:ph type="title"/>
          </p:nvPr>
        </p:nvSpPr>
        <p:spPr/>
        <p:txBody>
          <a:bodyPr>
            <a:normAutofit/>
          </a:bodyPr>
          <a:lstStyle/>
          <a:p>
            <a:r>
              <a:rPr lang="tr-TR" dirty="0" err="1"/>
              <a:t>Steghide</a:t>
            </a:r>
            <a:r>
              <a:rPr lang="tr-TR" dirty="0"/>
              <a:t> Nedir?</a:t>
            </a:r>
          </a:p>
        </p:txBody>
      </p:sp>
      <p:sp>
        <p:nvSpPr>
          <p:cNvPr id="3" name="İçerik Yer Tutucusu 2">
            <a:extLst>
              <a:ext uri="{FF2B5EF4-FFF2-40B4-BE49-F238E27FC236}">
                <a16:creationId xmlns:a16="http://schemas.microsoft.com/office/drawing/2014/main" id="{749BF7D9-B03C-8C3E-63E9-4C5831D42A69}"/>
              </a:ext>
            </a:extLst>
          </p:cNvPr>
          <p:cNvSpPr>
            <a:spLocks noGrp="1"/>
          </p:cNvSpPr>
          <p:nvPr>
            <p:ph idx="1"/>
          </p:nvPr>
        </p:nvSpPr>
        <p:spPr/>
        <p:txBody>
          <a:bodyPr>
            <a:normAutofit/>
          </a:bodyPr>
          <a:lstStyle/>
          <a:p>
            <a:r>
              <a:rPr lang="tr-TR" sz="1800" dirty="0" err="1">
                <a:latin typeface="Roboto" panose="02000000000000000000" pitchFamily="2" charset="0"/>
                <a:ea typeface="Roboto" panose="02000000000000000000" pitchFamily="2" charset="0"/>
                <a:cs typeface="Roboto" panose="02000000000000000000" pitchFamily="2" charset="0"/>
              </a:rPr>
              <a:t>Steghide</a:t>
            </a:r>
            <a:r>
              <a:rPr lang="tr-TR" sz="1800" dirty="0">
                <a:latin typeface="Roboto" panose="02000000000000000000" pitchFamily="2" charset="0"/>
                <a:ea typeface="Roboto" panose="02000000000000000000" pitchFamily="2" charset="0"/>
                <a:cs typeface="Roboto" panose="02000000000000000000" pitchFamily="2" charset="0"/>
              </a:rPr>
              <a:t>, veri gizleme (</a:t>
            </a:r>
            <a:r>
              <a:rPr lang="tr-TR" sz="1800" dirty="0" err="1">
                <a:latin typeface="Roboto" panose="02000000000000000000" pitchFamily="2" charset="0"/>
                <a:ea typeface="Roboto" panose="02000000000000000000" pitchFamily="2" charset="0"/>
                <a:cs typeface="Roboto" panose="02000000000000000000" pitchFamily="2" charset="0"/>
              </a:rPr>
              <a:t>steganografi</a:t>
            </a:r>
            <a:r>
              <a:rPr lang="tr-TR" sz="1800" dirty="0">
                <a:latin typeface="Roboto" panose="02000000000000000000" pitchFamily="2" charset="0"/>
                <a:ea typeface="Roboto" panose="02000000000000000000" pitchFamily="2" charset="0"/>
                <a:cs typeface="Roboto" panose="02000000000000000000" pitchFamily="2" charset="0"/>
              </a:rPr>
              <a:t>) aracıdır. Bu araç, bir dosyanın içine başka bir dosyayı gizleyerek, herhangi bir şüphe uyandırmadan veri saklama işlemi yapar.</a:t>
            </a:r>
          </a:p>
          <a:p>
            <a:r>
              <a:rPr lang="tr-TR" sz="1800" dirty="0" err="1">
                <a:latin typeface="Roboto" panose="02000000000000000000" pitchFamily="2" charset="0"/>
                <a:ea typeface="Roboto" panose="02000000000000000000" pitchFamily="2" charset="0"/>
                <a:cs typeface="Roboto" panose="02000000000000000000" pitchFamily="2" charset="0"/>
              </a:rPr>
              <a:t>Steghide</a:t>
            </a:r>
            <a:r>
              <a:rPr lang="tr-TR" sz="1800" dirty="0">
                <a:latin typeface="Roboto" panose="02000000000000000000" pitchFamily="2" charset="0"/>
                <a:ea typeface="Roboto" panose="02000000000000000000" pitchFamily="2" charset="0"/>
                <a:cs typeface="Roboto" panose="02000000000000000000" pitchFamily="2" charset="0"/>
              </a:rPr>
              <a:t>, verinin gizli kalmasını sağlamak için veri şifrelemesi (kriptografi) de kullanabilir. Bu sayede, gizlenen verinin sadece belirlenen kişiler tarafından okunabilmesi sağlanır.</a:t>
            </a:r>
          </a:p>
          <a:p>
            <a:r>
              <a:rPr lang="tr-TR" sz="1800" dirty="0" err="1">
                <a:latin typeface="Roboto" panose="02000000000000000000" pitchFamily="2" charset="0"/>
                <a:ea typeface="Roboto" panose="02000000000000000000" pitchFamily="2" charset="0"/>
                <a:cs typeface="Roboto" panose="02000000000000000000" pitchFamily="2" charset="0"/>
              </a:rPr>
              <a:t>Steghide</a:t>
            </a:r>
            <a:r>
              <a:rPr lang="tr-TR" sz="1800" dirty="0">
                <a:latin typeface="Roboto" panose="02000000000000000000" pitchFamily="2" charset="0"/>
                <a:ea typeface="Roboto" panose="02000000000000000000" pitchFamily="2" charset="0"/>
                <a:cs typeface="Roboto" panose="02000000000000000000" pitchFamily="2" charset="0"/>
              </a:rPr>
              <a:t>, görüntü veya ses dosyalarına veri gizlemek ve çıkarmak için kullanılan bir yazılımdır.</a:t>
            </a:r>
          </a:p>
          <a:p>
            <a:r>
              <a:rPr lang="tr-TR" sz="1800" dirty="0" err="1">
                <a:latin typeface="Roboto" panose="02000000000000000000" pitchFamily="2" charset="0"/>
                <a:ea typeface="Roboto" panose="02000000000000000000" pitchFamily="2" charset="0"/>
                <a:cs typeface="Roboto" panose="02000000000000000000" pitchFamily="2" charset="0"/>
              </a:rPr>
              <a:t>Steganografi</a:t>
            </a:r>
            <a:r>
              <a:rPr lang="tr-TR" sz="1800" dirty="0">
                <a:latin typeface="Roboto" panose="02000000000000000000" pitchFamily="2" charset="0"/>
                <a:ea typeface="Roboto" panose="02000000000000000000" pitchFamily="2" charset="0"/>
                <a:cs typeface="Roboto" panose="02000000000000000000" pitchFamily="2" charset="0"/>
              </a:rPr>
              <a:t>, mesajın varlığını gizlemek için kullanılan bir sanat ve bilimdir. Bu, bir mesajın bir dosyanın içine gömülmesi veya bir resmin piksellerinin değiştirilmesi gibi yöntemlerle yapılabilir. </a:t>
            </a:r>
            <a:r>
              <a:rPr lang="tr-TR" sz="1800" dirty="0" err="1">
                <a:latin typeface="Roboto" panose="02000000000000000000" pitchFamily="2" charset="0"/>
                <a:ea typeface="Roboto" panose="02000000000000000000" pitchFamily="2" charset="0"/>
                <a:cs typeface="Roboto" panose="02000000000000000000" pitchFamily="2" charset="0"/>
              </a:rPr>
              <a:t>Steghide</a:t>
            </a:r>
            <a:r>
              <a:rPr lang="tr-TR" sz="1800" dirty="0">
                <a:latin typeface="Roboto" panose="02000000000000000000" pitchFamily="2" charset="0"/>
                <a:ea typeface="Roboto" panose="02000000000000000000" pitchFamily="2" charset="0"/>
                <a:cs typeface="Roboto" panose="02000000000000000000" pitchFamily="2" charset="0"/>
              </a:rPr>
              <a:t>, bu tür mesajları gizlemek için kullanılan bir yazılımdır.</a:t>
            </a:r>
          </a:p>
          <a:p>
            <a:endParaRPr lang="tr-TR" sz="18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8806708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6D116B-8A9E-77F4-208E-752D7B762A2C}"/>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0A084C8D-E525-FC24-3193-28224F6D36CF}"/>
              </a:ext>
            </a:extLst>
          </p:cNvPr>
          <p:cNvSpPr>
            <a:spLocks noGrp="1"/>
          </p:cNvSpPr>
          <p:nvPr>
            <p:ph type="title"/>
          </p:nvPr>
        </p:nvSpPr>
        <p:spPr/>
        <p:txBody>
          <a:bodyPr>
            <a:normAutofit fontScale="90000"/>
          </a:bodyPr>
          <a:lstStyle/>
          <a:p>
            <a:r>
              <a:rPr lang="tr-TR" dirty="0" err="1"/>
              <a:t>Steghide</a:t>
            </a:r>
            <a:r>
              <a:rPr lang="tr-TR" dirty="0"/>
              <a:t> Kullanırken Dikkat Edilmesi Gerekenler</a:t>
            </a:r>
          </a:p>
        </p:txBody>
      </p:sp>
      <p:sp>
        <p:nvSpPr>
          <p:cNvPr id="3" name="İçerik Yer Tutucusu 2">
            <a:extLst>
              <a:ext uri="{FF2B5EF4-FFF2-40B4-BE49-F238E27FC236}">
                <a16:creationId xmlns:a16="http://schemas.microsoft.com/office/drawing/2014/main" id="{38744984-F44D-8F94-7498-E6C9D8291105}"/>
              </a:ext>
            </a:extLst>
          </p:cNvPr>
          <p:cNvSpPr>
            <a:spLocks noGrp="1"/>
          </p:cNvSpPr>
          <p:nvPr>
            <p:ph idx="1"/>
          </p:nvPr>
        </p:nvSpPr>
        <p:spPr/>
        <p:txBody>
          <a:bodyPr>
            <a:normAutofit/>
          </a:bodyPr>
          <a:lstStyle/>
          <a:p>
            <a:r>
              <a:rPr lang="tr-TR" sz="1800" dirty="0">
                <a:latin typeface="Roboto" panose="02000000000000000000" pitchFamily="2" charset="0"/>
                <a:ea typeface="Roboto" panose="02000000000000000000" pitchFamily="2" charset="0"/>
                <a:cs typeface="Roboto" panose="02000000000000000000" pitchFamily="2" charset="0"/>
              </a:rPr>
              <a:t>Gizlemek istediğiniz verinin boyutu, seçtiğiniz dosyanın boyutundan küçük olmalıdır.</a:t>
            </a:r>
          </a:p>
          <a:p>
            <a:r>
              <a:rPr lang="tr-TR" sz="1800" dirty="0">
                <a:latin typeface="Roboto" panose="02000000000000000000" pitchFamily="2" charset="0"/>
                <a:ea typeface="Roboto" panose="02000000000000000000" pitchFamily="2" charset="0"/>
                <a:cs typeface="Roboto" panose="02000000000000000000" pitchFamily="2" charset="0"/>
              </a:rPr>
              <a:t>Dosyaların uzantılarına dikkat edin. Bazı dosya türleri, </a:t>
            </a:r>
            <a:r>
              <a:rPr lang="tr-TR" sz="1800" dirty="0" err="1">
                <a:latin typeface="Roboto" panose="02000000000000000000" pitchFamily="2" charset="0"/>
                <a:ea typeface="Roboto" panose="02000000000000000000" pitchFamily="2" charset="0"/>
                <a:cs typeface="Roboto" panose="02000000000000000000" pitchFamily="2" charset="0"/>
              </a:rPr>
              <a:t>Steghide</a:t>
            </a:r>
            <a:r>
              <a:rPr lang="tr-TR" sz="1800" dirty="0">
                <a:latin typeface="Roboto" panose="02000000000000000000" pitchFamily="2" charset="0"/>
                <a:ea typeface="Roboto" panose="02000000000000000000" pitchFamily="2" charset="0"/>
                <a:cs typeface="Roboto" panose="02000000000000000000" pitchFamily="2" charset="0"/>
              </a:rPr>
              <a:t> ile kullanılamaz.</a:t>
            </a:r>
          </a:p>
          <a:p>
            <a:r>
              <a:rPr lang="tr-TR" sz="1800" dirty="0" err="1">
                <a:latin typeface="Roboto" panose="02000000000000000000" pitchFamily="2" charset="0"/>
                <a:ea typeface="Roboto" panose="02000000000000000000" pitchFamily="2" charset="0"/>
                <a:cs typeface="Roboto" panose="02000000000000000000" pitchFamily="2" charset="0"/>
              </a:rPr>
              <a:t>Steghide</a:t>
            </a:r>
            <a:r>
              <a:rPr lang="tr-TR" sz="1800" dirty="0">
                <a:latin typeface="Roboto" panose="02000000000000000000" pitchFamily="2" charset="0"/>
                <a:ea typeface="Roboto" panose="02000000000000000000" pitchFamily="2" charset="0"/>
                <a:cs typeface="Roboto" panose="02000000000000000000" pitchFamily="2" charset="0"/>
              </a:rPr>
              <a:t> kullanırken şifreleme yöntemlerini de kullanarak verilerinizi daha güvenli hale getirebilirsiniz.</a:t>
            </a:r>
          </a:p>
        </p:txBody>
      </p:sp>
    </p:spTree>
    <p:extLst>
      <p:ext uri="{BB962C8B-B14F-4D97-AF65-F5344CB8AC3E}">
        <p14:creationId xmlns:p14="http://schemas.microsoft.com/office/powerpoint/2010/main" val="23581906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8FAF7-C6B2-E762-1829-C7866BF6EEF7}"/>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1722C189-7C72-9234-06A5-D94CE7B6DDF3}"/>
              </a:ext>
            </a:extLst>
          </p:cNvPr>
          <p:cNvSpPr>
            <a:spLocks noGrp="1"/>
          </p:cNvSpPr>
          <p:nvPr>
            <p:ph type="title"/>
          </p:nvPr>
        </p:nvSpPr>
        <p:spPr/>
        <p:txBody>
          <a:bodyPr>
            <a:normAutofit/>
          </a:bodyPr>
          <a:lstStyle/>
          <a:p>
            <a:r>
              <a:rPr lang="tr-TR" dirty="0" err="1"/>
              <a:t>Steghide</a:t>
            </a:r>
            <a:r>
              <a:rPr lang="tr-TR" dirty="0"/>
              <a:t> Kullanmanın Dezavantajları</a:t>
            </a:r>
          </a:p>
        </p:txBody>
      </p:sp>
      <p:sp>
        <p:nvSpPr>
          <p:cNvPr id="3" name="İçerik Yer Tutucusu 2">
            <a:extLst>
              <a:ext uri="{FF2B5EF4-FFF2-40B4-BE49-F238E27FC236}">
                <a16:creationId xmlns:a16="http://schemas.microsoft.com/office/drawing/2014/main" id="{A9382FF4-42DB-E14F-D81A-630D18A93771}"/>
              </a:ext>
            </a:extLst>
          </p:cNvPr>
          <p:cNvSpPr>
            <a:spLocks noGrp="1"/>
          </p:cNvSpPr>
          <p:nvPr>
            <p:ph idx="1"/>
          </p:nvPr>
        </p:nvSpPr>
        <p:spPr/>
        <p:txBody>
          <a:bodyPr>
            <a:normAutofit/>
          </a:bodyPr>
          <a:lstStyle/>
          <a:p>
            <a:r>
              <a:rPr lang="tr-TR" sz="2000" b="1" dirty="0">
                <a:latin typeface="Roboto" panose="02000000000000000000" pitchFamily="2" charset="0"/>
                <a:ea typeface="Roboto" panose="02000000000000000000" pitchFamily="2" charset="0"/>
                <a:cs typeface="Roboto" panose="02000000000000000000" pitchFamily="2" charset="0"/>
              </a:rPr>
              <a:t>Veri Kaybı Riski: </a:t>
            </a:r>
            <a:r>
              <a:rPr lang="tr-TR" sz="1800" dirty="0" err="1">
                <a:latin typeface="Roboto" panose="02000000000000000000" pitchFamily="2" charset="0"/>
                <a:ea typeface="Roboto" panose="02000000000000000000" pitchFamily="2" charset="0"/>
                <a:cs typeface="Roboto" panose="02000000000000000000" pitchFamily="2" charset="0"/>
              </a:rPr>
              <a:t>Steghide</a:t>
            </a:r>
            <a:r>
              <a:rPr lang="tr-TR" sz="1800" dirty="0">
                <a:latin typeface="Roboto" panose="02000000000000000000" pitchFamily="2" charset="0"/>
                <a:ea typeface="Roboto" panose="02000000000000000000" pitchFamily="2" charset="0"/>
                <a:cs typeface="Roboto" panose="02000000000000000000" pitchFamily="2" charset="0"/>
              </a:rPr>
              <a:t> kullanımı, gizli verilerin kaybolmasına sebep olabilir. Yanlış yapılandırılmış bir </a:t>
            </a:r>
            <a:r>
              <a:rPr lang="tr-TR" sz="1800" dirty="0" err="1">
                <a:latin typeface="Roboto" panose="02000000000000000000" pitchFamily="2" charset="0"/>
                <a:ea typeface="Roboto" panose="02000000000000000000" pitchFamily="2" charset="0"/>
                <a:cs typeface="Roboto" panose="02000000000000000000" pitchFamily="2" charset="0"/>
              </a:rPr>
              <a:t>Steghide</a:t>
            </a:r>
            <a:r>
              <a:rPr lang="tr-TR" sz="1800" dirty="0">
                <a:latin typeface="Roboto" panose="02000000000000000000" pitchFamily="2" charset="0"/>
                <a:ea typeface="Roboto" panose="02000000000000000000" pitchFamily="2" charset="0"/>
                <a:cs typeface="Roboto" panose="02000000000000000000" pitchFamily="2" charset="0"/>
              </a:rPr>
              <a:t> işlemi, verilerin kalıcı olarak kaybolmasına neden olabilir.</a:t>
            </a:r>
          </a:p>
        </p:txBody>
      </p:sp>
    </p:spTree>
    <p:extLst>
      <p:ext uri="{BB962C8B-B14F-4D97-AF65-F5344CB8AC3E}">
        <p14:creationId xmlns:p14="http://schemas.microsoft.com/office/powerpoint/2010/main" val="35124617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31C93-B79C-0715-EA16-3946A9592C56}"/>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05ED7C36-1E79-061D-9B56-F9EFF4EEE6C9}"/>
              </a:ext>
            </a:extLst>
          </p:cNvPr>
          <p:cNvSpPr>
            <a:spLocks noGrp="1"/>
          </p:cNvSpPr>
          <p:nvPr>
            <p:ph type="title"/>
          </p:nvPr>
        </p:nvSpPr>
        <p:spPr/>
        <p:txBody>
          <a:bodyPr>
            <a:normAutofit/>
          </a:bodyPr>
          <a:lstStyle/>
          <a:p>
            <a:r>
              <a:rPr lang="tr-TR" dirty="0" err="1"/>
              <a:t>Steghide</a:t>
            </a:r>
            <a:r>
              <a:rPr lang="tr-TR" dirty="0"/>
              <a:t> ile Veri Çıkarma</a:t>
            </a:r>
          </a:p>
        </p:txBody>
      </p:sp>
      <p:sp>
        <p:nvSpPr>
          <p:cNvPr id="3" name="İçerik Yer Tutucusu 2">
            <a:extLst>
              <a:ext uri="{FF2B5EF4-FFF2-40B4-BE49-F238E27FC236}">
                <a16:creationId xmlns:a16="http://schemas.microsoft.com/office/drawing/2014/main" id="{525B5A52-372C-0082-207D-DFE82855EBBD}"/>
              </a:ext>
            </a:extLst>
          </p:cNvPr>
          <p:cNvSpPr>
            <a:spLocks noGrp="1"/>
          </p:cNvSpPr>
          <p:nvPr>
            <p:ph idx="1"/>
          </p:nvPr>
        </p:nvSpPr>
        <p:spPr/>
        <p:txBody>
          <a:bodyPr>
            <a:normAutofit/>
          </a:bodyPr>
          <a:lstStyle/>
          <a:p>
            <a:r>
              <a:rPr lang="tr-TR" sz="1800" dirty="0" err="1">
                <a:latin typeface="Roboto" panose="02000000000000000000" pitchFamily="2" charset="0"/>
                <a:ea typeface="Roboto" panose="02000000000000000000" pitchFamily="2" charset="0"/>
                <a:cs typeface="Roboto" panose="02000000000000000000" pitchFamily="2" charset="0"/>
              </a:rPr>
              <a:t>Steghide</a:t>
            </a:r>
            <a:r>
              <a:rPr lang="tr-TR" sz="1800" dirty="0">
                <a:latin typeface="Roboto" panose="02000000000000000000" pitchFamily="2" charset="0"/>
                <a:ea typeface="Roboto" panose="02000000000000000000" pitchFamily="2" charset="0"/>
                <a:cs typeface="Roboto" panose="02000000000000000000" pitchFamily="2" charset="0"/>
              </a:rPr>
              <a:t> ile veri çıkarmak için şu adımlar takip edilebilir:</a:t>
            </a:r>
          </a:p>
          <a:p>
            <a:pPr lvl="1"/>
            <a:r>
              <a:rPr lang="tr-TR" sz="1400" dirty="0" err="1">
                <a:latin typeface="Roboto" panose="02000000000000000000" pitchFamily="2" charset="0"/>
                <a:ea typeface="Roboto" panose="02000000000000000000" pitchFamily="2" charset="0"/>
                <a:cs typeface="Roboto" panose="02000000000000000000" pitchFamily="2" charset="0"/>
              </a:rPr>
              <a:t>Steghide</a:t>
            </a:r>
            <a:r>
              <a:rPr lang="tr-TR" sz="1400" dirty="0">
                <a:latin typeface="Roboto" panose="02000000000000000000" pitchFamily="2" charset="0"/>
                <a:ea typeface="Roboto" panose="02000000000000000000" pitchFamily="2" charset="0"/>
                <a:cs typeface="Roboto" panose="02000000000000000000" pitchFamily="2" charset="0"/>
              </a:rPr>
              <a:t> ile veri çıkarma komutu kullanılır. </a:t>
            </a:r>
          </a:p>
          <a:p>
            <a:pPr lvl="1"/>
            <a:r>
              <a:rPr lang="tr-TR" sz="1400" dirty="0">
                <a:latin typeface="Roboto" panose="02000000000000000000" pitchFamily="2" charset="0"/>
                <a:ea typeface="Roboto" panose="02000000000000000000" pitchFamily="2" charset="0"/>
                <a:cs typeface="Roboto" panose="02000000000000000000" pitchFamily="2" charset="0"/>
              </a:rPr>
              <a:t>Gerekli şifre veya anahtarlar girilir. Çıkartılan veri kaydedilir.</a:t>
            </a:r>
          </a:p>
          <a:p>
            <a:endParaRPr lang="tr-TR" sz="1800" dirty="0">
              <a:latin typeface="Roboto" panose="02000000000000000000" pitchFamily="2" charset="0"/>
              <a:ea typeface="Roboto" panose="02000000000000000000" pitchFamily="2" charset="0"/>
              <a:cs typeface="Roboto" panose="02000000000000000000" pitchFamily="2" charset="0"/>
            </a:endParaRPr>
          </a:p>
          <a:p>
            <a:pPr marL="457200" lvl="1" indent="0">
              <a:buNone/>
            </a:pPr>
            <a:r>
              <a:rPr lang="tr-TR" sz="1400" b="1" dirty="0" err="1">
                <a:latin typeface="Roboto" panose="02000000000000000000" pitchFamily="2" charset="0"/>
                <a:ea typeface="Roboto" panose="02000000000000000000" pitchFamily="2" charset="0"/>
                <a:cs typeface="Roboto" panose="02000000000000000000" pitchFamily="2" charset="0"/>
              </a:rPr>
              <a:t>steghide</a:t>
            </a:r>
            <a:r>
              <a:rPr lang="tr-TR" sz="1400" b="1" dirty="0">
                <a:latin typeface="Roboto" panose="02000000000000000000" pitchFamily="2" charset="0"/>
                <a:ea typeface="Roboto" panose="02000000000000000000" pitchFamily="2" charset="0"/>
                <a:cs typeface="Roboto" panose="02000000000000000000" pitchFamily="2" charset="0"/>
              </a:rPr>
              <a:t> </a:t>
            </a:r>
            <a:r>
              <a:rPr lang="tr-TR" sz="1400" b="1" dirty="0" err="1">
                <a:latin typeface="Roboto" panose="02000000000000000000" pitchFamily="2" charset="0"/>
                <a:ea typeface="Roboto" panose="02000000000000000000" pitchFamily="2" charset="0"/>
                <a:cs typeface="Roboto" panose="02000000000000000000" pitchFamily="2" charset="0"/>
              </a:rPr>
              <a:t>embed</a:t>
            </a:r>
            <a:r>
              <a:rPr lang="tr-TR" sz="1400" b="1" dirty="0">
                <a:latin typeface="Roboto" panose="02000000000000000000" pitchFamily="2" charset="0"/>
                <a:ea typeface="Roboto" panose="02000000000000000000" pitchFamily="2" charset="0"/>
                <a:cs typeface="Roboto" panose="02000000000000000000" pitchFamily="2" charset="0"/>
              </a:rPr>
              <a:t> -</a:t>
            </a:r>
            <a:r>
              <a:rPr lang="tr-TR" sz="1400" b="1" dirty="0" err="1">
                <a:latin typeface="Roboto" panose="02000000000000000000" pitchFamily="2" charset="0"/>
                <a:ea typeface="Roboto" panose="02000000000000000000" pitchFamily="2" charset="0"/>
                <a:cs typeface="Roboto" panose="02000000000000000000" pitchFamily="2" charset="0"/>
              </a:rPr>
              <a:t>cf</a:t>
            </a:r>
            <a:r>
              <a:rPr lang="tr-TR" sz="1400" b="1" dirty="0">
                <a:latin typeface="Roboto" panose="02000000000000000000" pitchFamily="2" charset="0"/>
                <a:ea typeface="Roboto" panose="02000000000000000000" pitchFamily="2" charset="0"/>
                <a:cs typeface="Roboto" panose="02000000000000000000" pitchFamily="2" charset="0"/>
              </a:rPr>
              <a:t> filename.jpg -</a:t>
            </a:r>
            <a:r>
              <a:rPr lang="tr-TR" sz="1400" b="1" dirty="0" err="1">
                <a:latin typeface="Roboto" panose="02000000000000000000" pitchFamily="2" charset="0"/>
                <a:ea typeface="Roboto" panose="02000000000000000000" pitchFamily="2" charset="0"/>
                <a:cs typeface="Roboto" panose="02000000000000000000" pitchFamily="2" charset="0"/>
              </a:rPr>
              <a:t>ef</a:t>
            </a:r>
            <a:r>
              <a:rPr lang="tr-TR" sz="1400" b="1" dirty="0">
                <a:latin typeface="Roboto" panose="02000000000000000000" pitchFamily="2" charset="0"/>
                <a:ea typeface="Roboto" panose="02000000000000000000" pitchFamily="2" charset="0"/>
                <a:cs typeface="Roboto" panose="02000000000000000000" pitchFamily="2" charset="0"/>
              </a:rPr>
              <a:t> filename.txt </a:t>
            </a:r>
          </a:p>
          <a:p>
            <a:pPr marL="457200" lvl="1" indent="0">
              <a:buNone/>
            </a:pPr>
            <a:r>
              <a:rPr lang="tr-TR" sz="1400" b="1" dirty="0" err="1">
                <a:latin typeface="Roboto" panose="02000000000000000000" pitchFamily="2" charset="0"/>
                <a:ea typeface="Roboto" panose="02000000000000000000" pitchFamily="2" charset="0"/>
                <a:cs typeface="Roboto" panose="02000000000000000000" pitchFamily="2" charset="0"/>
              </a:rPr>
              <a:t>steghide</a:t>
            </a:r>
            <a:r>
              <a:rPr lang="tr-TR" sz="1400" b="1" dirty="0">
                <a:latin typeface="Roboto" panose="02000000000000000000" pitchFamily="2" charset="0"/>
                <a:ea typeface="Roboto" panose="02000000000000000000" pitchFamily="2" charset="0"/>
                <a:cs typeface="Roboto" panose="02000000000000000000" pitchFamily="2" charset="0"/>
              </a:rPr>
              <a:t> </a:t>
            </a:r>
            <a:r>
              <a:rPr lang="tr-TR" sz="1400" b="1" dirty="0" err="1">
                <a:latin typeface="Roboto" panose="02000000000000000000" pitchFamily="2" charset="0"/>
                <a:ea typeface="Roboto" panose="02000000000000000000" pitchFamily="2" charset="0"/>
                <a:cs typeface="Roboto" panose="02000000000000000000" pitchFamily="2" charset="0"/>
              </a:rPr>
              <a:t>extract</a:t>
            </a:r>
            <a:r>
              <a:rPr lang="tr-TR" sz="1400" b="1" dirty="0">
                <a:latin typeface="Roboto" panose="02000000000000000000" pitchFamily="2" charset="0"/>
                <a:ea typeface="Roboto" panose="02000000000000000000" pitchFamily="2" charset="0"/>
                <a:cs typeface="Roboto" panose="02000000000000000000" pitchFamily="2" charset="0"/>
              </a:rPr>
              <a:t> -</a:t>
            </a:r>
            <a:r>
              <a:rPr lang="tr-TR" sz="1400" b="1" dirty="0" err="1">
                <a:latin typeface="Roboto" panose="02000000000000000000" pitchFamily="2" charset="0"/>
                <a:ea typeface="Roboto" panose="02000000000000000000" pitchFamily="2" charset="0"/>
                <a:cs typeface="Roboto" panose="02000000000000000000" pitchFamily="2" charset="0"/>
              </a:rPr>
              <a:t>sf</a:t>
            </a:r>
            <a:r>
              <a:rPr lang="tr-TR" sz="1400" b="1" dirty="0">
                <a:latin typeface="Roboto" panose="02000000000000000000" pitchFamily="2" charset="0"/>
                <a:ea typeface="Roboto" panose="02000000000000000000" pitchFamily="2" charset="0"/>
                <a:cs typeface="Roboto" panose="02000000000000000000" pitchFamily="2" charset="0"/>
              </a:rPr>
              <a:t> filename.jpg </a:t>
            </a:r>
          </a:p>
          <a:p>
            <a:pPr lvl="1"/>
            <a:endParaRPr lang="tr-TR" sz="14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8357227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130BA1-F4E3-B8E4-4A07-6E54CD3A7B4F}"/>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B2BC56C9-F380-3FB9-E7B0-B1F89873A1A0}"/>
              </a:ext>
            </a:extLst>
          </p:cNvPr>
          <p:cNvSpPr>
            <a:spLocks noGrp="1"/>
          </p:cNvSpPr>
          <p:nvPr>
            <p:ph type="title"/>
          </p:nvPr>
        </p:nvSpPr>
        <p:spPr/>
        <p:txBody>
          <a:bodyPr>
            <a:normAutofit/>
          </a:bodyPr>
          <a:lstStyle/>
          <a:p>
            <a:r>
              <a:rPr lang="tr-TR" dirty="0" err="1"/>
              <a:t>Steghide</a:t>
            </a:r>
            <a:r>
              <a:rPr lang="tr-TR" dirty="0"/>
              <a:t> Alternatifleri</a:t>
            </a:r>
          </a:p>
        </p:txBody>
      </p:sp>
      <p:sp>
        <p:nvSpPr>
          <p:cNvPr id="3" name="İçerik Yer Tutucusu 2">
            <a:extLst>
              <a:ext uri="{FF2B5EF4-FFF2-40B4-BE49-F238E27FC236}">
                <a16:creationId xmlns:a16="http://schemas.microsoft.com/office/drawing/2014/main" id="{6650E3AF-F499-372E-4DCD-52D4B0F1992C}"/>
              </a:ext>
            </a:extLst>
          </p:cNvPr>
          <p:cNvSpPr>
            <a:spLocks noGrp="1"/>
          </p:cNvSpPr>
          <p:nvPr>
            <p:ph idx="1"/>
          </p:nvPr>
        </p:nvSpPr>
        <p:spPr/>
        <p:txBody>
          <a:bodyPr>
            <a:normAutofit lnSpcReduction="10000"/>
          </a:bodyPr>
          <a:lstStyle/>
          <a:p>
            <a:r>
              <a:rPr lang="tr-TR" sz="1800" dirty="0" err="1">
                <a:latin typeface="Roboto" panose="02000000000000000000" pitchFamily="2" charset="0"/>
                <a:ea typeface="Roboto" panose="02000000000000000000" pitchFamily="2" charset="0"/>
                <a:cs typeface="Roboto" panose="02000000000000000000" pitchFamily="2" charset="0"/>
              </a:rPr>
              <a:t>Steghide</a:t>
            </a:r>
            <a:r>
              <a:rPr lang="tr-TR" sz="1800" dirty="0">
                <a:latin typeface="Roboto" panose="02000000000000000000" pitchFamily="2" charset="0"/>
                <a:ea typeface="Roboto" panose="02000000000000000000" pitchFamily="2" charset="0"/>
                <a:cs typeface="Roboto" panose="02000000000000000000" pitchFamily="2" charset="0"/>
              </a:rPr>
              <a:t>, gizli mesajların dijital medya dosyalarına gömülmesine izin veren bir yazılımdır. Ancak, </a:t>
            </a:r>
            <a:r>
              <a:rPr lang="tr-TR" sz="1800" dirty="0" err="1">
                <a:latin typeface="Roboto" panose="02000000000000000000" pitchFamily="2" charset="0"/>
                <a:ea typeface="Roboto" panose="02000000000000000000" pitchFamily="2" charset="0"/>
                <a:cs typeface="Roboto" panose="02000000000000000000" pitchFamily="2" charset="0"/>
              </a:rPr>
              <a:t>Steghide'in</a:t>
            </a:r>
            <a:r>
              <a:rPr lang="tr-TR" sz="1800" dirty="0">
                <a:latin typeface="Roboto" panose="02000000000000000000" pitchFamily="2" charset="0"/>
                <a:ea typeface="Roboto" panose="02000000000000000000" pitchFamily="2" charset="0"/>
                <a:cs typeface="Roboto" panose="02000000000000000000" pitchFamily="2" charset="0"/>
              </a:rPr>
              <a:t> alternatifleri de mevcuttur ve bazı durumlarda daha iyi bir seçenek olabilirler.</a:t>
            </a:r>
          </a:p>
          <a:p>
            <a:r>
              <a:rPr lang="tr-TR" sz="1800" b="1" dirty="0" err="1">
                <a:latin typeface="Roboto" panose="02000000000000000000" pitchFamily="2" charset="0"/>
                <a:ea typeface="Roboto" panose="02000000000000000000" pitchFamily="2" charset="0"/>
                <a:cs typeface="Roboto" panose="02000000000000000000" pitchFamily="2" charset="0"/>
              </a:rPr>
              <a:t>Steganography</a:t>
            </a:r>
            <a:r>
              <a:rPr lang="tr-TR" sz="1800" b="1" dirty="0">
                <a:latin typeface="Roboto" panose="02000000000000000000" pitchFamily="2" charset="0"/>
                <a:ea typeface="Roboto" panose="02000000000000000000" pitchFamily="2" charset="0"/>
                <a:cs typeface="Roboto" panose="02000000000000000000" pitchFamily="2" charset="0"/>
              </a:rPr>
              <a:t> </a:t>
            </a:r>
            <a:r>
              <a:rPr lang="tr-TR" sz="1800" b="1" dirty="0" err="1">
                <a:latin typeface="Roboto" panose="02000000000000000000" pitchFamily="2" charset="0"/>
                <a:ea typeface="Roboto" panose="02000000000000000000" pitchFamily="2" charset="0"/>
                <a:cs typeface="Roboto" panose="02000000000000000000" pitchFamily="2" charset="0"/>
              </a:rPr>
              <a:t>Studio</a:t>
            </a:r>
            <a:r>
              <a:rPr lang="tr-TR" sz="1800" dirty="0">
                <a:latin typeface="Roboto" panose="02000000000000000000" pitchFamily="2" charset="0"/>
                <a:ea typeface="Roboto" panose="02000000000000000000" pitchFamily="2" charset="0"/>
                <a:cs typeface="Roboto" panose="02000000000000000000" pitchFamily="2" charset="0"/>
              </a:rPr>
              <a:t>: </a:t>
            </a:r>
            <a:r>
              <a:rPr lang="tr-TR" sz="1800" dirty="0" err="1">
                <a:latin typeface="Roboto" panose="02000000000000000000" pitchFamily="2" charset="0"/>
                <a:ea typeface="Roboto" panose="02000000000000000000" pitchFamily="2" charset="0"/>
                <a:cs typeface="Roboto" panose="02000000000000000000" pitchFamily="2" charset="0"/>
              </a:rPr>
              <a:t>Steganography</a:t>
            </a:r>
            <a:r>
              <a:rPr lang="tr-TR" sz="1800" dirty="0">
                <a:latin typeface="Roboto" panose="02000000000000000000" pitchFamily="2" charset="0"/>
                <a:ea typeface="Roboto" panose="02000000000000000000" pitchFamily="2" charset="0"/>
                <a:cs typeface="Roboto" panose="02000000000000000000" pitchFamily="2" charset="0"/>
              </a:rPr>
              <a:t> </a:t>
            </a:r>
            <a:r>
              <a:rPr lang="tr-TR" sz="1800" dirty="0" err="1">
                <a:latin typeface="Roboto" panose="02000000000000000000" pitchFamily="2" charset="0"/>
                <a:ea typeface="Roboto" panose="02000000000000000000" pitchFamily="2" charset="0"/>
                <a:cs typeface="Roboto" panose="02000000000000000000" pitchFamily="2" charset="0"/>
              </a:rPr>
              <a:t>Studio</a:t>
            </a:r>
            <a:r>
              <a:rPr lang="tr-TR" sz="1800" dirty="0">
                <a:latin typeface="Roboto" panose="02000000000000000000" pitchFamily="2" charset="0"/>
                <a:ea typeface="Roboto" panose="02000000000000000000" pitchFamily="2" charset="0"/>
                <a:cs typeface="Roboto" panose="02000000000000000000" pitchFamily="2" charset="0"/>
              </a:rPr>
              <a:t>, gizli mesajların resim, ses ve video dosyalarına gömülmesine izin veren bir yazılımdır. Kullanımı kolaydır ve çeşitli dosya türlerinde gizli mesajlar gömmek için farklı seçenekler sunar.</a:t>
            </a:r>
          </a:p>
          <a:p>
            <a:r>
              <a:rPr lang="tr-TR" sz="1800" b="1" dirty="0" err="1">
                <a:latin typeface="Roboto" panose="02000000000000000000" pitchFamily="2" charset="0"/>
                <a:ea typeface="Roboto" panose="02000000000000000000" pitchFamily="2" charset="0"/>
                <a:cs typeface="Roboto" panose="02000000000000000000" pitchFamily="2" charset="0"/>
              </a:rPr>
              <a:t>OpenStego</a:t>
            </a:r>
            <a:r>
              <a:rPr lang="tr-TR" sz="1800" dirty="0">
                <a:latin typeface="Roboto" panose="02000000000000000000" pitchFamily="2" charset="0"/>
                <a:ea typeface="Roboto" panose="02000000000000000000" pitchFamily="2" charset="0"/>
                <a:cs typeface="Roboto" panose="02000000000000000000" pitchFamily="2" charset="0"/>
              </a:rPr>
              <a:t>: </a:t>
            </a:r>
            <a:r>
              <a:rPr lang="tr-TR" sz="1800" dirty="0" err="1">
                <a:latin typeface="Roboto" panose="02000000000000000000" pitchFamily="2" charset="0"/>
                <a:ea typeface="Roboto" panose="02000000000000000000" pitchFamily="2" charset="0"/>
                <a:cs typeface="Roboto" panose="02000000000000000000" pitchFamily="2" charset="0"/>
              </a:rPr>
              <a:t>OpenStego</a:t>
            </a:r>
            <a:r>
              <a:rPr lang="tr-TR" sz="1800" dirty="0">
                <a:latin typeface="Roboto" panose="02000000000000000000" pitchFamily="2" charset="0"/>
                <a:ea typeface="Roboto" panose="02000000000000000000" pitchFamily="2" charset="0"/>
                <a:cs typeface="Roboto" panose="02000000000000000000" pitchFamily="2" charset="0"/>
              </a:rPr>
              <a:t>, gizli mesajların resim dosyalarına gömülmesine izin veren bir yazılımdır. </a:t>
            </a:r>
            <a:r>
              <a:rPr lang="tr-TR" sz="1800" dirty="0" err="1">
                <a:latin typeface="Roboto" panose="02000000000000000000" pitchFamily="2" charset="0"/>
                <a:ea typeface="Roboto" panose="02000000000000000000" pitchFamily="2" charset="0"/>
                <a:cs typeface="Roboto" panose="02000000000000000000" pitchFamily="2" charset="0"/>
              </a:rPr>
              <a:t>Steghide'a</a:t>
            </a:r>
            <a:r>
              <a:rPr lang="tr-TR" sz="1800" dirty="0">
                <a:latin typeface="Roboto" panose="02000000000000000000" pitchFamily="2" charset="0"/>
                <a:ea typeface="Roboto" panose="02000000000000000000" pitchFamily="2" charset="0"/>
                <a:cs typeface="Roboto" panose="02000000000000000000" pitchFamily="2" charset="0"/>
              </a:rPr>
              <a:t> benzer şekilde çalışır ancak daha fazla dosya türü desteği sunar. Ayrıca, </a:t>
            </a:r>
            <a:r>
              <a:rPr lang="tr-TR" sz="1800" dirty="0" err="1">
                <a:latin typeface="Roboto" panose="02000000000000000000" pitchFamily="2" charset="0"/>
                <a:ea typeface="Roboto" panose="02000000000000000000" pitchFamily="2" charset="0"/>
                <a:cs typeface="Roboto" panose="02000000000000000000" pitchFamily="2" charset="0"/>
              </a:rPr>
              <a:t>OpenStego</a:t>
            </a:r>
            <a:r>
              <a:rPr lang="tr-TR" sz="1800" dirty="0">
                <a:latin typeface="Roboto" panose="02000000000000000000" pitchFamily="2" charset="0"/>
                <a:ea typeface="Roboto" panose="02000000000000000000" pitchFamily="2" charset="0"/>
                <a:cs typeface="Roboto" panose="02000000000000000000" pitchFamily="2" charset="0"/>
              </a:rPr>
              <a:t> açık kaynak kodlu bir yazılımdır.</a:t>
            </a:r>
          </a:p>
          <a:p>
            <a:r>
              <a:rPr lang="tr-TR" sz="1800" b="1" dirty="0" err="1">
                <a:latin typeface="Roboto" panose="02000000000000000000" pitchFamily="2" charset="0"/>
                <a:ea typeface="Roboto" panose="02000000000000000000" pitchFamily="2" charset="0"/>
                <a:cs typeface="Roboto" panose="02000000000000000000" pitchFamily="2" charset="0"/>
              </a:rPr>
              <a:t>SilentEye</a:t>
            </a:r>
            <a:r>
              <a:rPr lang="tr-TR" sz="1800" dirty="0">
                <a:latin typeface="Roboto" panose="02000000000000000000" pitchFamily="2" charset="0"/>
                <a:ea typeface="Roboto" panose="02000000000000000000" pitchFamily="2" charset="0"/>
                <a:cs typeface="Roboto" panose="02000000000000000000" pitchFamily="2" charset="0"/>
              </a:rPr>
              <a:t>: </a:t>
            </a:r>
            <a:r>
              <a:rPr lang="tr-TR" sz="1800" dirty="0" err="1">
                <a:latin typeface="Roboto" panose="02000000000000000000" pitchFamily="2" charset="0"/>
                <a:ea typeface="Roboto" panose="02000000000000000000" pitchFamily="2" charset="0"/>
                <a:cs typeface="Roboto" panose="02000000000000000000" pitchFamily="2" charset="0"/>
              </a:rPr>
              <a:t>SilentEye</a:t>
            </a:r>
            <a:r>
              <a:rPr lang="tr-TR" sz="1800" dirty="0">
                <a:latin typeface="Roboto" panose="02000000000000000000" pitchFamily="2" charset="0"/>
                <a:ea typeface="Roboto" panose="02000000000000000000" pitchFamily="2" charset="0"/>
                <a:cs typeface="Roboto" panose="02000000000000000000" pitchFamily="2" charset="0"/>
              </a:rPr>
              <a:t>, gizli mesajların resim dosyalarına gömülmesine izin veren bir yazılımdır. </a:t>
            </a:r>
            <a:r>
              <a:rPr lang="tr-TR" sz="1800" dirty="0" err="1">
                <a:latin typeface="Roboto" panose="02000000000000000000" pitchFamily="2" charset="0"/>
                <a:ea typeface="Roboto" panose="02000000000000000000" pitchFamily="2" charset="0"/>
                <a:cs typeface="Roboto" panose="02000000000000000000" pitchFamily="2" charset="0"/>
              </a:rPr>
              <a:t>Steghide</a:t>
            </a:r>
            <a:r>
              <a:rPr lang="tr-TR" sz="1800" dirty="0">
                <a:latin typeface="Roboto" panose="02000000000000000000" pitchFamily="2" charset="0"/>
                <a:ea typeface="Roboto" panose="02000000000000000000" pitchFamily="2" charset="0"/>
                <a:cs typeface="Roboto" panose="02000000000000000000" pitchFamily="2" charset="0"/>
              </a:rPr>
              <a:t> ve </a:t>
            </a:r>
            <a:r>
              <a:rPr lang="tr-TR" sz="1800" dirty="0" err="1">
                <a:latin typeface="Roboto" panose="02000000000000000000" pitchFamily="2" charset="0"/>
                <a:ea typeface="Roboto" panose="02000000000000000000" pitchFamily="2" charset="0"/>
                <a:cs typeface="Roboto" panose="02000000000000000000" pitchFamily="2" charset="0"/>
              </a:rPr>
              <a:t>OpenStego'ya</a:t>
            </a:r>
            <a:r>
              <a:rPr lang="tr-TR" sz="1800" dirty="0">
                <a:latin typeface="Roboto" panose="02000000000000000000" pitchFamily="2" charset="0"/>
                <a:ea typeface="Roboto" panose="02000000000000000000" pitchFamily="2" charset="0"/>
                <a:cs typeface="Roboto" panose="02000000000000000000" pitchFamily="2" charset="0"/>
              </a:rPr>
              <a:t> benzer şekilde çalışır ancak daha fazla dosya türü desteği sunar. Ayrıca, görüntü dosyalarını şifrelemek için AES-256 şifreleme kullanır.</a:t>
            </a:r>
          </a:p>
        </p:txBody>
      </p:sp>
    </p:spTree>
    <p:extLst>
      <p:ext uri="{BB962C8B-B14F-4D97-AF65-F5344CB8AC3E}">
        <p14:creationId xmlns:p14="http://schemas.microsoft.com/office/powerpoint/2010/main" val="32205218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5661D-23C3-98DD-0DF6-BFBFF470DD41}"/>
            </a:ext>
          </a:extLst>
        </p:cNvPr>
        <p:cNvGrpSpPr/>
        <p:nvPr/>
      </p:nvGrpSpPr>
      <p:grpSpPr>
        <a:xfrm>
          <a:off x="0" y="0"/>
          <a:ext cx="0" cy="0"/>
          <a:chOff x="0" y="0"/>
          <a:chExt cx="0" cy="0"/>
        </a:xfrm>
      </p:grpSpPr>
      <p:pic>
        <p:nvPicPr>
          <p:cNvPr id="16" name="Picture 3" descr="Mavi neon ışıkları olan altıonal arka plan">
            <a:extLst>
              <a:ext uri="{FF2B5EF4-FFF2-40B4-BE49-F238E27FC236}">
                <a16:creationId xmlns:a16="http://schemas.microsoft.com/office/drawing/2014/main" id="{5033DC1C-487E-824C-FBFA-2792E141ECD3}"/>
              </a:ext>
            </a:extLst>
          </p:cNvPr>
          <p:cNvPicPr>
            <a:picLocks noChangeAspect="1"/>
          </p:cNvPicPr>
          <p:nvPr/>
        </p:nvPicPr>
        <p:blipFill rotWithShape="1">
          <a:blip r:embed="rId2"/>
          <a:srcRect l="13297" r="15603"/>
          <a:stretch/>
        </p:blipFill>
        <p:spPr>
          <a:xfrm>
            <a:off x="3523488" y="0"/>
            <a:ext cx="8668512" cy="6857990"/>
          </a:xfrm>
          <a:prstGeom prst="rect">
            <a:avLst/>
          </a:prstGeom>
        </p:spPr>
      </p:pic>
      <p:sp>
        <p:nvSpPr>
          <p:cNvPr id="2" name="Başlık 1">
            <a:extLst>
              <a:ext uri="{FF2B5EF4-FFF2-40B4-BE49-F238E27FC236}">
                <a16:creationId xmlns:a16="http://schemas.microsoft.com/office/drawing/2014/main" id="{DB91F59F-A845-96D2-5C94-80A1C5D87257}"/>
              </a:ext>
            </a:extLst>
          </p:cNvPr>
          <p:cNvSpPr>
            <a:spLocks noGrp="1"/>
          </p:cNvSpPr>
          <p:nvPr>
            <p:ph type="ctrTitle"/>
          </p:nvPr>
        </p:nvSpPr>
        <p:spPr>
          <a:xfrm>
            <a:off x="477981" y="1122363"/>
            <a:ext cx="4023360" cy="3204134"/>
          </a:xfrm>
        </p:spPr>
        <p:txBody>
          <a:bodyPr anchor="b">
            <a:normAutofit/>
          </a:bodyPr>
          <a:lstStyle/>
          <a:p>
            <a:r>
              <a:rPr lang="tr-TR" sz="4400" dirty="0" err="1"/>
              <a:t>Exiftool</a:t>
            </a:r>
            <a:endParaRPr lang="tr-TR" sz="4400" dirty="0"/>
          </a:p>
        </p:txBody>
      </p:sp>
      <p:sp>
        <p:nvSpPr>
          <p:cNvPr id="3" name="Alt Başlık 2">
            <a:extLst>
              <a:ext uri="{FF2B5EF4-FFF2-40B4-BE49-F238E27FC236}">
                <a16:creationId xmlns:a16="http://schemas.microsoft.com/office/drawing/2014/main" id="{0CE25225-C190-CA39-301F-453BCAB78D87}"/>
              </a:ext>
            </a:extLst>
          </p:cNvPr>
          <p:cNvSpPr>
            <a:spLocks noGrp="1"/>
          </p:cNvSpPr>
          <p:nvPr>
            <p:ph type="subTitle" idx="1"/>
          </p:nvPr>
        </p:nvSpPr>
        <p:spPr>
          <a:xfrm>
            <a:off x="477980" y="4872922"/>
            <a:ext cx="4023359" cy="1208141"/>
          </a:xfrm>
        </p:spPr>
        <p:txBody>
          <a:bodyPr>
            <a:normAutofit/>
          </a:bodyPr>
          <a:lstStyle/>
          <a:p>
            <a:endParaRPr lang="tr-TR" sz="2000" dirty="0"/>
          </a:p>
        </p:txBody>
      </p:sp>
    </p:spTree>
    <p:extLst>
      <p:ext uri="{BB962C8B-B14F-4D97-AF65-F5344CB8AC3E}">
        <p14:creationId xmlns:p14="http://schemas.microsoft.com/office/powerpoint/2010/main" val="39436288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EB997E-A1CA-199F-84C6-B55FC427F575}"/>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A3B7D8F5-FE7A-D59E-2113-12CB6485BB25}"/>
              </a:ext>
            </a:extLst>
          </p:cNvPr>
          <p:cNvSpPr>
            <a:spLocks noGrp="1"/>
          </p:cNvSpPr>
          <p:nvPr>
            <p:ph type="title"/>
          </p:nvPr>
        </p:nvSpPr>
        <p:spPr/>
        <p:txBody>
          <a:bodyPr>
            <a:normAutofit/>
          </a:bodyPr>
          <a:lstStyle/>
          <a:p>
            <a:r>
              <a:rPr lang="tr-TR" dirty="0" err="1"/>
              <a:t>Exiftool</a:t>
            </a:r>
            <a:r>
              <a:rPr lang="tr-TR" dirty="0"/>
              <a:t> Nedir?</a:t>
            </a:r>
          </a:p>
        </p:txBody>
      </p:sp>
      <p:sp>
        <p:nvSpPr>
          <p:cNvPr id="3" name="İçerik Yer Tutucusu 2">
            <a:extLst>
              <a:ext uri="{FF2B5EF4-FFF2-40B4-BE49-F238E27FC236}">
                <a16:creationId xmlns:a16="http://schemas.microsoft.com/office/drawing/2014/main" id="{3B09A73E-5375-7DC3-5AB8-9C4EF2FC1B3C}"/>
              </a:ext>
            </a:extLst>
          </p:cNvPr>
          <p:cNvSpPr>
            <a:spLocks noGrp="1"/>
          </p:cNvSpPr>
          <p:nvPr>
            <p:ph idx="1"/>
          </p:nvPr>
        </p:nvSpPr>
        <p:spPr/>
        <p:txBody>
          <a:bodyPr>
            <a:normAutofit/>
          </a:bodyPr>
          <a:lstStyle/>
          <a:p>
            <a:r>
              <a:rPr lang="tr-TR" sz="1800" dirty="0" err="1">
                <a:latin typeface="Roboto" panose="02000000000000000000" pitchFamily="2" charset="0"/>
                <a:ea typeface="Roboto" panose="02000000000000000000" pitchFamily="2" charset="0"/>
                <a:cs typeface="Roboto" panose="02000000000000000000" pitchFamily="2" charset="0"/>
              </a:rPr>
              <a:t>Exiftool</a:t>
            </a:r>
            <a:r>
              <a:rPr lang="tr-TR" sz="1800" dirty="0">
                <a:latin typeface="Roboto" panose="02000000000000000000" pitchFamily="2" charset="0"/>
                <a:ea typeface="Roboto" panose="02000000000000000000" pitchFamily="2" charset="0"/>
                <a:cs typeface="Roboto" panose="02000000000000000000" pitchFamily="2" charset="0"/>
              </a:rPr>
              <a:t>, fotoğraf ve diğer medya dosyalarının meta verilerini okumak, yazmak ve düzenlemek için kullanılan bir yazılımdır. Bu meta veriler, dosyanın oluşturma tarihi, kamera modeli ve diğer teknik detayları gibi bilgileri içerir.</a:t>
            </a:r>
          </a:p>
          <a:p>
            <a:endParaRPr lang="tr-TR" sz="1800" dirty="0">
              <a:latin typeface="Roboto" panose="02000000000000000000" pitchFamily="2" charset="0"/>
              <a:ea typeface="Roboto" panose="02000000000000000000" pitchFamily="2" charset="0"/>
              <a:cs typeface="Roboto" panose="02000000000000000000" pitchFamily="2" charset="0"/>
            </a:endParaRPr>
          </a:p>
          <a:p>
            <a:r>
              <a:rPr lang="tr-TR" sz="1800" dirty="0" err="1">
                <a:latin typeface="Roboto" panose="02000000000000000000" pitchFamily="2" charset="0"/>
                <a:ea typeface="Roboto" panose="02000000000000000000" pitchFamily="2" charset="0"/>
                <a:cs typeface="Roboto" panose="02000000000000000000" pitchFamily="2" charset="0"/>
              </a:rPr>
              <a:t>Exiftool</a:t>
            </a:r>
            <a:r>
              <a:rPr lang="tr-TR" sz="1800" dirty="0">
                <a:latin typeface="Roboto" panose="02000000000000000000" pitchFamily="2" charset="0"/>
                <a:ea typeface="Roboto" panose="02000000000000000000" pitchFamily="2" charset="0"/>
                <a:cs typeface="Roboto" panose="02000000000000000000" pitchFamily="2" charset="0"/>
              </a:rPr>
              <a:t>, çeşitli dosya formatlarını destekler ve komut satırı arayüzü aracılığıyla kullanılabilir. Ayrıca, </a:t>
            </a:r>
            <a:r>
              <a:rPr lang="tr-TR" sz="1800" dirty="0" err="1">
                <a:latin typeface="Roboto" panose="02000000000000000000" pitchFamily="2" charset="0"/>
                <a:ea typeface="Roboto" panose="02000000000000000000" pitchFamily="2" charset="0"/>
                <a:cs typeface="Roboto" panose="02000000000000000000" pitchFamily="2" charset="0"/>
              </a:rPr>
              <a:t>Exiftool</a:t>
            </a:r>
            <a:r>
              <a:rPr lang="tr-TR" sz="1800" dirty="0">
                <a:latin typeface="Roboto" panose="02000000000000000000" pitchFamily="2" charset="0"/>
                <a:ea typeface="Roboto" panose="02000000000000000000" pitchFamily="2" charset="0"/>
                <a:cs typeface="Roboto" panose="02000000000000000000" pitchFamily="2" charset="0"/>
              </a:rPr>
              <a:t> ile toplu meta veri işlemleri yapmak da mümkündür.</a:t>
            </a:r>
          </a:p>
          <a:p>
            <a:pPr marL="457200" lvl="1" indent="0">
              <a:buNone/>
            </a:pPr>
            <a:endParaRPr lang="tr-TR" sz="1600" b="1" dirty="0">
              <a:latin typeface="Roboto" panose="02000000000000000000" pitchFamily="2" charset="0"/>
              <a:ea typeface="Roboto" panose="02000000000000000000" pitchFamily="2" charset="0"/>
              <a:cs typeface="Roboto" panose="02000000000000000000" pitchFamily="2" charset="0"/>
            </a:endParaRPr>
          </a:p>
          <a:p>
            <a:pPr marL="457200" lvl="1" indent="0">
              <a:buNone/>
            </a:pPr>
            <a:r>
              <a:rPr lang="tr-TR" sz="1600" b="1" dirty="0" err="1">
                <a:latin typeface="Roboto" panose="02000000000000000000" pitchFamily="2" charset="0"/>
                <a:ea typeface="Roboto" panose="02000000000000000000" pitchFamily="2" charset="0"/>
                <a:cs typeface="Roboto" panose="02000000000000000000" pitchFamily="2" charset="0"/>
              </a:rPr>
              <a:t>Exiftool</a:t>
            </a:r>
            <a:r>
              <a:rPr lang="tr-TR" sz="1600" b="1" dirty="0">
                <a:latin typeface="Roboto" panose="02000000000000000000" pitchFamily="2" charset="0"/>
                <a:ea typeface="Roboto" panose="02000000000000000000" pitchFamily="2" charset="0"/>
                <a:cs typeface="Roboto" panose="02000000000000000000" pitchFamily="2" charset="0"/>
              </a:rPr>
              <a:t> filename.jpg</a:t>
            </a:r>
          </a:p>
          <a:p>
            <a:pPr lvl="1"/>
            <a:endParaRPr lang="tr-TR" sz="14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9261746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DB590-A3A1-3F1F-C77F-A2DF52FF99B5}"/>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08324195-5924-B1CC-322A-78269EC27D5D}"/>
              </a:ext>
            </a:extLst>
          </p:cNvPr>
          <p:cNvSpPr>
            <a:spLocks noGrp="1"/>
          </p:cNvSpPr>
          <p:nvPr>
            <p:ph type="title"/>
          </p:nvPr>
        </p:nvSpPr>
        <p:spPr/>
        <p:txBody>
          <a:bodyPr>
            <a:normAutofit/>
          </a:bodyPr>
          <a:lstStyle/>
          <a:p>
            <a:r>
              <a:rPr lang="tr-TR" dirty="0" err="1"/>
              <a:t>Exiftool</a:t>
            </a:r>
            <a:r>
              <a:rPr lang="tr-TR" dirty="0"/>
              <a:t> Nasıl Çalışır?</a:t>
            </a:r>
          </a:p>
        </p:txBody>
      </p:sp>
      <p:sp>
        <p:nvSpPr>
          <p:cNvPr id="3" name="İçerik Yer Tutucusu 2">
            <a:extLst>
              <a:ext uri="{FF2B5EF4-FFF2-40B4-BE49-F238E27FC236}">
                <a16:creationId xmlns:a16="http://schemas.microsoft.com/office/drawing/2014/main" id="{52F5EDBF-3404-60DC-6CF0-548C3652D7B9}"/>
              </a:ext>
            </a:extLst>
          </p:cNvPr>
          <p:cNvSpPr>
            <a:spLocks noGrp="1"/>
          </p:cNvSpPr>
          <p:nvPr>
            <p:ph idx="1"/>
          </p:nvPr>
        </p:nvSpPr>
        <p:spPr/>
        <p:txBody>
          <a:bodyPr>
            <a:normAutofit/>
          </a:bodyPr>
          <a:lstStyle/>
          <a:p>
            <a:r>
              <a:rPr lang="tr-TR" sz="1800" dirty="0">
                <a:latin typeface="Roboto" panose="02000000000000000000" pitchFamily="2" charset="0"/>
                <a:ea typeface="Roboto" panose="02000000000000000000" pitchFamily="2" charset="0"/>
                <a:cs typeface="Roboto" panose="02000000000000000000" pitchFamily="2" charset="0"/>
              </a:rPr>
              <a:t>Bir kullanıcı fotoğrafların EXIF verilerini görüntülemek istiyorsa, aşağıdaki komutu kullanabilir:</a:t>
            </a:r>
          </a:p>
          <a:p>
            <a:pPr marL="0" indent="0">
              <a:buNone/>
            </a:pPr>
            <a:r>
              <a:rPr lang="tr-TR" sz="1800" b="1" dirty="0">
                <a:latin typeface="Roboto" panose="02000000000000000000" pitchFamily="2" charset="0"/>
                <a:ea typeface="Roboto" panose="02000000000000000000" pitchFamily="2" charset="0"/>
                <a:cs typeface="Roboto" panose="02000000000000000000" pitchFamily="2" charset="0"/>
              </a:rPr>
              <a:t>	</a:t>
            </a:r>
            <a:r>
              <a:rPr lang="tr-TR" sz="1800" b="1" dirty="0" err="1">
                <a:latin typeface="Roboto" panose="02000000000000000000" pitchFamily="2" charset="0"/>
                <a:ea typeface="Roboto" panose="02000000000000000000" pitchFamily="2" charset="0"/>
                <a:cs typeface="Roboto" panose="02000000000000000000" pitchFamily="2" charset="0"/>
              </a:rPr>
              <a:t>exiftool</a:t>
            </a:r>
            <a:r>
              <a:rPr lang="tr-TR" sz="1800" b="1" dirty="0">
                <a:latin typeface="Roboto" panose="02000000000000000000" pitchFamily="2" charset="0"/>
                <a:ea typeface="Roboto" panose="02000000000000000000" pitchFamily="2" charset="0"/>
                <a:cs typeface="Roboto" panose="02000000000000000000" pitchFamily="2" charset="0"/>
              </a:rPr>
              <a:t> image.jpg</a:t>
            </a:r>
          </a:p>
          <a:p>
            <a:r>
              <a:rPr lang="tr-TR" sz="1800" dirty="0">
                <a:latin typeface="Roboto" panose="02000000000000000000" pitchFamily="2" charset="0"/>
                <a:ea typeface="Roboto" panose="02000000000000000000" pitchFamily="2" charset="0"/>
                <a:cs typeface="Roboto" panose="02000000000000000000" pitchFamily="2" charset="0"/>
              </a:rPr>
              <a:t>Bu komut, 'image.jpg' dosyasının içindeki EXIF verilerini görüntüler. Kullanıcılar, aynı komutu kullanarak EXIF verilerini düzenleyebilirler. Örneğin, bir kullanıcı fotoğrafların yaratılış tarihini değiştirmek istiyorsa, aşağıdaki komutu kullanabilir:</a:t>
            </a:r>
          </a:p>
          <a:p>
            <a:pPr marL="0" indent="0">
              <a:buNone/>
            </a:pPr>
            <a:r>
              <a:rPr lang="tr-TR" sz="1800" b="1" dirty="0">
                <a:latin typeface="Roboto" panose="02000000000000000000" pitchFamily="2" charset="0"/>
                <a:ea typeface="Roboto" panose="02000000000000000000" pitchFamily="2" charset="0"/>
                <a:cs typeface="Roboto" panose="02000000000000000000" pitchFamily="2" charset="0"/>
              </a:rPr>
              <a:t>	</a:t>
            </a:r>
            <a:r>
              <a:rPr lang="tr-TR" sz="1800" b="1" dirty="0" err="1">
                <a:latin typeface="Roboto" panose="02000000000000000000" pitchFamily="2" charset="0"/>
                <a:ea typeface="Roboto" panose="02000000000000000000" pitchFamily="2" charset="0"/>
                <a:cs typeface="Roboto" panose="02000000000000000000" pitchFamily="2" charset="0"/>
              </a:rPr>
              <a:t>exiftool</a:t>
            </a:r>
            <a:r>
              <a:rPr lang="tr-TR" sz="1800" b="1" dirty="0">
                <a:latin typeface="Roboto" panose="02000000000000000000" pitchFamily="2" charset="0"/>
                <a:ea typeface="Roboto" panose="02000000000000000000" pitchFamily="2" charset="0"/>
                <a:cs typeface="Roboto" panose="02000000000000000000" pitchFamily="2" charset="0"/>
              </a:rPr>
              <a:t> -</a:t>
            </a:r>
            <a:r>
              <a:rPr lang="tr-TR" sz="1800" b="1" dirty="0" err="1">
                <a:latin typeface="Roboto" panose="02000000000000000000" pitchFamily="2" charset="0"/>
                <a:ea typeface="Roboto" panose="02000000000000000000" pitchFamily="2" charset="0"/>
                <a:cs typeface="Roboto" panose="02000000000000000000" pitchFamily="2" charset="0"/>
              </a:rPr>
              <a:t>DateTimeOriginal</a:t>
            </a:r>
            <a:r>
              <a:rPr lang="tr-TR" sz="1800" b="1" dirty="0">
                <a:latin typeface="Roboto" panose="02000000000000000000" pitchFamily="2" charset="0"/>
                <a:ea typeface="Roboto" panose="02000000000000000000" pitchFamily="2" charset="0"/>
                <a:cs typeface="Roboto" panose="02000000000000000000" pitchFamily="2" charset="0"/>
              </a:rPr>
              <a:t>='2022:01:01 12:00:00' image.jpg</a:t>
            </a:r>
          </a:p>
          <a:p>
            <a:r>
              <a:rPr lang="tr-TR" sz="1800" dirty="0">
                <a:latin typeface="Roboto" panose="02000000000000000000" pitchFamily="2" charset="0"/>
                <a:ea typeface="Roboto" panose="02000000000000000000" pitchFamily="2" charset="0"/>
                <a:cs typeface="Roboto" panose="02000000000000000000" pitchFamily="2" charset="0"/>
              </a:rPr>
              <a:t>Bu komut, 'image.jpg' dosyasının yaratılış tarihini '2022:01:01 12:00:00' olarak değiştirir.</a:t>
            </a:r>
          </a:p>
          <a:p>
            <a:endParaRPr lang="tr-TR" sz="1800" dirty="0">
              <a:latin typeface="Roboto" panose="02000000000000000000" pitchFamily="2" charset="0"/>
              <a:ea typeface="Roboto" panose="02000000000000000000" pitchFamily="2" charset="0"/>
              <a:cs typeface="Roboto" panose="02000000000000000000" pitchFamily="2" charset="0"/>
            </a:endParaRPr>
          </a:p>
          <a:p>
            <a:pPr marL="0" indent="0">
              <a:buNone/>
            </a:pPr>
            <a:r>
              <a:rPr lang="tr-TR" sz="1800" b="1" dirty="0">
                <a:latin typeface="Roboto" panose="02000000000000000000" pitchFamily="2" charset="0"/>
                <a:ea typeface="Roboto" panose="02000000000000000000" pitchFamily="2" charset="0"/>
                <a:cs typeface="Roboto" panose="02000000000000000000" pitchFamily="2" charset="0"/>
              </a:rPr>
              <a:t>	https://exiftool.org/exiftool_pod.html</a:t>
            </a:r>
          </a:p>
        </p:txBody>
      </p:sp>
    </p:spTree>
    <p:extLst>
      <p:ext uri="{BB962C8B-B14F-4D97-AF65-F5344CB8AC3E}">
        <p14:creationId xmlns:p14="http://schemas.microsoft.com/office/powerpoint/2010/main" val="235705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venir Next LT Pro"/>
              <a:ea typeface="+mn-ea"/>
              <a:cs typeface="+mn-cs"/>
            </a:endParaRPr>
          </a:p>
        </p:txBody>
      </p:sp>
      <p:pic>
        <p:nvPicPr>
          <p:cNvPr id="16" name="Picture 3" descr="Mavi neon ışıkları olan altıonal arka plan">
            <a:extLst>
              <a:ext uri="{FF2B5EF4-FFF2-40B4-BE49-F238E27FC236}">
                <a16:creationId xmlns:a16="http://schemas.microsoft.com/office/drawing/2014/main" id="{46BB0713-16AF-A92C-4288-A106A63D8E95}"/>
              </a:ext>
            </a:extLst>
          </p:cNvPr>
          <p:cNvPicPr>
            <a:picLocks noChangeAspect="1"/>
          </p:cNvPicPr>
          <p:nvPr/>
        </p:nvPicPr>
        <p:blipFill rotWithShape="1">
          <a:blip r:embed="rId2"/>
          <a:srcRect l="13297" r="15603"/>
          <a:stretch/>
        </p:blipFill>
        <p:spPr>
          <a:xfrm>
            <a:off x="3523488" y="10"/>
            <a:ext cx="8668512" cy="6857990"/>
          </a:xfrm>
          <a:prstGeom prst="rect">
            <a:avLst/>
          </a:prstGeom>
        </p:spPr>
      </p:pic>
      <p:sp>
        <p:nvSpPr>
          <p:cNvPr id="17"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venir Next LT Pro"/>
              <a:ea typeface="+mn-ea"/>
              <a:cs typeface="+mn-cs"/>
            </a:endParaRPr>
          </a:p>
        </p:txBody>
      </p:sp>
      <p:sp>
        <p:nvSpPr>
          <p:cNvPr id="2" name="Başlık 1">
            <a:extLst>
              <a:ext uri="{FF2B5EF4-FFF2-40B4-BE49-F238E27FC236}">
                <a16:creationId xmlns:a16="http://schemas.microsoft.com/office/drawing/2014/main" id="{1BD1CDB1-A639-C277-252F-4193833E6431}"/>
              </a:ext>
            </a:extLst>
          </p:cNvPr>
          <p:cNvSpPr>
            <a:spLocks noGrp="1"/>
          </p:cNvSpPr>
          <p:nvPr>
            <p:ph type="ctrTitle"/>
          </p:nvPr>
        </p:nvSpPr>
        <p:spPr>
          <a:xfrm>
            <a:off x="477981" y="1122363"/>
            <a:ext cx="4023360" cy="3204134"/>
          </a:xfrm>
        </p:spPr>
        <p:txBody>
          <a:bodyPr anchor="b">
            <a:normAutofit/>
          </a:bodyPr>
          <a:lstStyle/>
          <a:p>
            <a:r>
              <a:rPr lang="tr-TR" sz="4800" dirty="0"/>
              <a:t>OSINT</a:t>
            </a:r>
          </a:p>
        </p:txBody>
      </p:sp>
      <p:sp>
        <p:nvSpPr>
          <p:cNvPr id="3" name="Alt Başlık 2">
            <a:extLst>
              <a:ext uri="{FF2B5EF4-FFF2-40B4-BE49-F238E27FC236}">
                <a16:creationId xmlns:a16="http://schemas.microsoft.com/office/drawing/2014/main" id="{181690F4-A2D3-53EF-B4C8-57F3F002DFF0}"/>
              </a:ext>
            </a:extLst>
          </p:cNvPr>
          <p:cNvSpPr>
            <a:spLocks noGrp="1"/>
          </p:cNvSpPr>
          <p:nvPr>
            <p:ph type="subTitle" idx="1"/>
          </p:nvPr>
        </p:nvSpPr>
        <p:spPr>
          <a:xfrm>
            <a:off x="477980" y="4872922"/>
            <a:ext cx="4023359" cy="1208141"/>
          </a:xfrm>
        </p:spPr>
        <p:txBody>
          <a:bodyPr>
            <a:normAutofit/>
          </a:bodyPr>
          <a:lstStyle/>
          <a:p>
            <a:r>
              <a:rPr lang="tr-TR" sz="2000" dirty="0"/>
              <a:t>Open Source </a:t>
            </a:r>
            <a:r>
              <a:rPr lang="tr-TR" sz="2000" dirty="0" err="1"/>
              <a:t>Intelligence</a:t>
            </a:r>
            <a:endParaRPr lang="tr-TR" sz="2000" dirty="0"/>
          </a:p>
          <a:p>
            <a:r>
              <a:rPr lang="tr-TR" sz="2000" dirty="0"/>
              <a:t>Açık Kaynak İstihbaratı</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84724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3156A2-9E83-6F00-1C2E-85C96F0677E0}"/>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76C35410-8D12-FE32-4FC1-164F8B7E0958}"/>
              </a:ext>
            </a:extLst>
          </p:cNvPr>
          <p:cNvSpPr>
            <a:spLocks noGrp="1"/>
          </p:cNvSpPr>
          <p:nvPr>
            <p:ph type="title"/>
          </p:nvPr>
        </p:nvSpPr>
        <p:spPr/>
        <p:txBody>
          <a:bodyPr>
            <a:normAutofit/>
          </a:bodyPr>
          <a:lstStyle/>
          <a:p>
            <a:r>
              <a:rPr lang="tr-TR" dirty="0" err="1"/>
              <a:t>Exiftool</a:t>
            </a:r>
            <a:r>
              <a:rPr lang="tr-TR" dirty="0"/>
              <a:t> Alternatifleri</a:t>
            </a:r>
          </a:p>
        </p:txBody>
      </p:sp>
      <p:sp>
        <p:nvSpPr>
          <p:cNvPr id="3" name="İçerik Yer Tutucusu 2">
            <a:extLst>
              <a:ext uri="{FF2B5EF4-FFF2-40B4-BE49-F238E27FC236}">
                <a16:creationId xmlns:a16="http://schemas.microsoft.com/office/drawing/2014/main" id="{7562EB97-A847-60B3-DDA9-D54D8995F01E}"/>
              </a:ext>
            </a:extLst>
          </p:cNvPr>
          <p:cNvSpPr>
            <a:spLocks noGrp="1"/>
          </p:cNvSpPr>
          <p:nvPr>
            <p:ph idx="1"/>
          </p:nvPr>
        </p:nvSpPr>
        <p:spPr/>
        <p:txBody>
          <a:bodyPr>
            <a:normAutofit/>
          </a:bodyPr>
          <a:lstStyle/>
          <a:p>
            <a:r>
              <a:rPr lang="tr-TR" sz="1800" b="1" dirty="0">
                <a:latin typeface="Roboto" panose="02000000000000000000" pitchFamily="2" charset="0"/>
                <a:ea typeface="Roboto" panose="02000000000000000000" pitchFamily="2" charset="0"/>
                <a:cs typeface="Roboto" panose="02000000000000000000" pitchFamily="2" charset="0"/>
              </a:rPr>
              <a:t>Exiv2: </a:t>
            </a:r>
            <a:r>
              <a:rPr lang="tr-TR" sz="1800" dirty="0">
                <a:latin typeface="Roboto" panose="02000000000000000000" pitchFamily="2" charset="0"/>
                <a:ea typeface="Roboto" panose="02000000000000000000" pitchFamily="2" charset="0"/>
                <a:cs typeface="Roboto" panose="02000000000000000000" pitchFamily="2" charset="0"/>
              </a:rPr>
              <a:t>Exiv2, açık kaynak kodlu bir </a:t>
            </a:r>
            <a:r>
              <a:rPr lang="tr-TR" sz="1800" dirty="0" err="1">
                <a:latin typeface="Roboto" panose="02000000000000000000" pitchFamily="2" charset="0"/>
                <a:ea typeface="Roboto" panose="02000000000000000000" pitchFamily="2" charset="0"/>
                <a:cs typeface="Roboto" panose="02000000000000000000" pitchFamily="2" charset="0"/>
              </a:rPr>
              <a:t>Exif</a:t>
            </a:r>
            <a:r>
              <a:rPr lang="tr-TR" sz="1800" dirty="0">
                <a:latin typeface="Roboto" panose="02000000000000000000" pitchFamily="2" charset="0"/>
                <a:ea typeface="Roboto" panose="02000000000000000000" pitchFamily="2" charset="0"/>
                <a:cs typeface="Roboto" panose="02000000000000000000" pitchFamily="2" charset="0"/>
              </a:rPr>
              <a:t> veri yöneticisidir. </a:t>
            </a:r>
            <a:r>
              <a:rPr lang="tr-TR" sz="1800" dirty="0" err="1">
                <a:latin typeface="Roboto" panose="02000000000000000000" pitchFamily="2" charset="0"/>
                <a:ea typeface="Roboto" panose="02000000000000000000" pitchFamily="2" charset="0"/>
                <a:cs typeface="Roboto" panose="02000000000000000000" pitchFamily="2" charset="0"/>
              </a:rPr>
              <a:t>Exiftool</a:t>
            </a:r>
            <a:r>
              <a:rPr lang="tr-TR" sz="1800" dirty="0">
                <a:latin typeface="Roboto" panose="02000000000000000000" pitchFamily="2" charset="0"/>
                <a:ea typeface="Roboto" panose="02000000000000000000" pitchFamily="2" charset="0"/>
                <a:cs typeface="Roboto" panose="02000000000000000000" pitchFamily="2" charset="0"/>
              </a:rPr>
              <a:t> ile benzer özelliklere sahiptir ve birçok dosya biçimini destekler.</a:t>
            </a:r>
          </a:p>
          <a:p>
            <a:endParaRPr lang="tr-TR" sz="1800" dirty="0">
              <a:latin typeface="Roboto" panose="02000000000000000000" pitchFamily="2" charset="0"/>
              <a:ea typeface="Roboto" panose="02000000000000000000" pitchFamily="2" charset="0"/>
              <a:cs typeface="Roboto" panose="02000000000000000000" pitchFamily="2" charset="0"/>
            </a:endParaRPr>
          </a:p>
          <a:p>
            <a:r>
              <a:rPr lang="tr-TR" sz="1800" b="1" dirty="0" err="1">
                <a:latin typeface="Roboto" panose="02000000000000000000" pitchFamily="2" charset="0"/>
                <a:ea typeface="Roboto" panose="02000000000000000000" pitchFamily="2" charset="0"/>
                <a:cs typeface="Roboto" panose="02000000000000000000" pitchFamily="2" charset="0"/>
              </a:rPr>
              <a:t>PyExifTool</a:t>
            </a:r>
            <a:r>
              <a:rPr lang="tr-TR" sz="1800" b="1" dirty="0">
                <a:latin typeface="Roboto" panose="02000000000000000000" pitchFamily="2" charset="0"/>
                <a:ea typeface="Roboto" panose="02000000000000000000" pitchFamily="2" charset="0"/>
                <a:cs typeface="Roboto" panose="02000000000000000000" pitchFamily="2" charset="0"/>
              </a:rPr>
              <a:t>: </a:t>
            </a:r>
            <a:r>
              <a:rPr lang="tr-TR" sz="1800" dirty="0" err="1">
                <a:latin typeface="Roboto" panose="02000000000000000000" pitchFamily="2" charset="0"/>
                <a:ea typeface="Roboto" panose="02000000000000000000" pitchFamily="2" charset="0"/>
                <a:cs typeface="Roboto" panose="02000000000000000000" pitchFamily="2" charset="0"/>
              </a:rPr>
              <a:t>PyExifTool</a:t>
            </a:r>
            <a:r>
              <a:rPr lang="tr-TR" sz="1800" dirty="0">
                <a:latin typeface="Roboto" panose="02000000000000000000" pitchFamily="2" charset="0"/>
                <a:ea typeface="Roboto" panose="02000000000000000000" pitchFamily="2" charset="0"/>
                <a:cs typeface="Roboto" panose="02000000000000000000" pitchFamily="2" charset="0"/>
              </a:rPr>
              <a:t>, Python tabanlı bir araçtır ve </a:t>
            </a:r>
            <a:r>
              <a:rPr lang="tr-TR" sz="1800" dirty="0" err="1">
                <a:latin typeface="Roboto" panose="02000000000000000000" pitchFamily="2" charset="0"/>
                <a:ea typeface="Roboto" panose="02000000000000000000" pitchFamily="2" charset="0"/>
                <a:cs typeface="Roboto" panose="02000000000000000000" pitchFamily="2" charset="0"/>
              </a:rPr>
              <a:t>Exiftool'un</a:t>
            </a:r>
            <a:r>
              <a:rPr lang="tr-TR" sz="1800" dirty="0">
                <a:latin typeface="Roboto" panose="02000000000000000000" pitchFamily="2" charset="0"/>
                <a:ea typeface="Roboto" panose="02000000000000000000" pitchFamily="2" charset="0"/>
                <a:cs typeface="Roboto" panose="02000000000000000000" pitchFamily="2" charset="0"/>
              </a:rPr>
              <a:t> tüm özelliklerini destekler. Ayrıca, </a:t>
            </a:r>
            <a:r>
              <a:rPr lang="tr-TR" sz="1800" dirty="0" err="1">
                <a:latin typeface="Roboto" panose="02000000000000000000" pitchFamily="2" charset="0"/>
                <a:ea typeface="Roboto" panose="02000000000000000000" pitchFamily="2" charset="0"/>
                <a:cs typeface="Roboto" panose="02000000000000000000" pitchFamily="2" charset="0"/>
              </a:rPr>
              <a:t>Exiftool</a:t>
            </a:r>
            <a:r>
              <a:rPr lang="tr-TR" sz="1800" dirty="0">
                <a:latin typeface="Roboto" panose="02000000000000000000" pitchFamily="2" charset="0"/>
                <a:ea typeface="Roboto" panose="02000000000000000000" pitchFamily="2" charset="0"/>
                <a:cs typeface="Roboto" panose="02000000000000000000" pitchFamily="2" charset="0"/>
              </a:rPr>
              <a:t> gibi bir komut satırı arabirimi sunar.</a:t>
            </a:r>
          </a:p>
          <a:p>
            <a:endParaRPr lang="tr-TR" sz="1800" b="1" dirty="0">
              <a:latin typeface="Roboto" panose="02000000000000000000" pitchFamily="2" charset="0"/>
              <a:ea typeface="Roboto" panose="02000000000000000000" pitchFamily="2" charset="0"/>
              <a:cs typeface="Roboto" panose="02000000000000000000" pitchFamily="2" charset="0"/>
            </a:endParaRPr>
          </a:p>
          <a:p>
            <a:r>
              <a:rPr lang="tr-TR" sz="1800" b="1" dirty="0" err="1">
                <a:latin typeface="Roboto" panose="02000000000000000000" pitchFamily="2" charset="0"/>
                <a:ea typeface="Roboto" panose="02000000000000000000" pitchFamily="2" charset="0"/>
                <a:cs typeface="Roboto" panose="02000000000000000000" pitchFamily="2" charset="0"/>
              </a:rPr>
              <a:t>Exif</a:t>
            </a:r>
            <a:r>
              <a:rPr lang="tr-TR" sz="1800" b="1" dirty="0">
                <a:latin typeface="Roboto" panose="02000000000000000000" pitchFamily="2" charset="0"/>
                <a:ea typeface="Roboto" panose="02000000000000000000" pitchFamily="2" charset="0"/>
                <a:cs typeface="Roboto" panose="02000000000000000000" pitchFamily="2" charset="0"/>
              </a:rPr>
              <a:t> Pilot: </a:t>
            </a:r>
            <a:r>
              <a:rPr lang="tr-TR" sz="1800" dirty="0" err="1">
                <a:latin typeface="Roboto" panose="02000000000000000000" pitchFamily="2" charset="0"/>
                <a:ea typeface="Roboto" panose="02000000000000000000" pitchFamily="2" charset="0"/>
                <a:cs typeface="Roboto" panose="02000000000000000000" pitchFamily="2" charset="0"/>
              </a:rPr>
              <a:t>Exif</a:t>
            </a:r>
            <a:r>
              <a:rPr lang="tr-TR" sz="1800" dirty="0">
                <a:latin typeface="Roboto" panose="02000000000000000000" pitchFamily="2" charset="0"/>
                <a:ea typeface="Roboto" panose="02000000000000000000" pitchFamily="2" charset="0"/>
                <a:cs typeface="Roboto" panose="02000000000000000000" pitchFamily="2" charset="0"/>
              </a:rPr>
              <a:t> Pilot, </a:t>
            </a:r>
            <a:r>
              <a:rPr lang="tr-TR" sz="1800" dirty="0" err="1">
                <a:latin typeface="Roboto" panose="02000000000000000000" pitchFamily="2" charset="0"/>
                <a:ea typeface="Roboto" panose="02000000000000000000" pitchFamily="2" charset="0"/>
                <a:cs typeface="Roboto" panose="02000000000000000000" pitchFamily="2" charset="0"/>
              </a:rPr>
              <a:t>Exif</a:t>
            </a:r>
            <a:r>
              <a:rPr lang="tr-TR" sz="1800" dirty="0">
                <a:latin typeface="Roboto" panose="02000000000000000000" pitchFamily="2" charset="0"/>
                <a:ea typeface="Roboto" panose="02000000000000000000" pitchFamily="2" charset="0"/>
                <a:cs typeface="Roboto" panose="02000000000000000000" pitchFamily="2" charset="0"/>
              </a:rPr>
              <a:t> verilerini düzenlemek ve görüntülemek için kullanılan bir yazılımdır. </a:t>
            </a:r>
            <a:r>
              <a:rPr lang="tr-TR" sz="1800" dirty="0" err="1">
                <a:latin typeface="Roboto" panose="02000000000000000000" pitchFamily="2" charset="0"/>
                <a:ea typeface="Roboto" panose="02000000000000000000" pitchFamily="2" charset="0"/>
                <a:cs typeface="Roboto" panose="02000000000000000000" pitchFamily="2" charset="0"/>
              </a:rPr>
              <a:t>Exiftool'un</a:t>
            </a:r>
            <a:r>
              <a:rPr lang="tr-TR" sz="1800" dirty="0">
                <a:latin typeface="Roboto" panose="02000000000000000000" pitchFamily="2" charset="0"/>
                <a:ea typeface="Roboto" panose="02000000000000000000" pitchFamily="2" charset="0"/>
                <a:cs typeface="Roboto" panose="02000000000000000000" pitchFamily="2" charset="0"/>
              </a:rPr>
              <a:t> bazı özelliklerini destekler, ancak sadece JPEG ve TIFF dosyalarını işleyebilir.</a:t>
            </a:r>
          </a:p>
          <a:p>
            <a:endParaRPr lang="tr-TR" sz="18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262096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0649D2-2DC0-F673-1EF7-001480476578}"/>
              </a:ext>
            </a:extLst>
          </p:cNvPr>
          <p:cNvSpPr>
            <a:spLocks noGrp="1"/>
          </p:cNvSpPr>
          <p:nvPr>
            <p:ph type="title"/>
          </p:nvPr>
        </p:nvSpPr>
        <p:spPr/>
        <p:txBody>
          <a:bodyPr/>
          <a:lstStyle/>
          <a:p>
            <a:r>
              <a:rPr lang="tr-TR" dirty="0"/>
              <a:t>OSINT nedir ?</a:t>
            </a:r>
          </a:p>
        </p:txBody>
      </p:sp>
      <p:sp>
        <p:nvSpPr>
          <p:cNvPr id="3" name="İçerik Yer Tutucusu 2">
            <a:extLst>
              <a:ext uri="{FF2B5EF4-FFF2-40B4-BE49-F238E27FC236}">
                <a16:creationId xmlns:a16="http://schemas.microsoft.com/office/drawing/2014/main" id="{2E319CE3-9215-7D3C-2C11-7B19AD7BEF84}"/>
              </a:ext>
            </a:extLst>
          </p:cNvPr>
          <p:cNvSpPr>
            <a:spLocks noGrp="1"/>
          </p:cNvSpPr>
          <p:nvPr>
            <p:ph idx="1"/>
          </p:nvPr>
        </p:nvSpPr>
        <p:spPr/>
        <p:txBody>
          <a:bodyPr>
            <a:normAutofit fontScale="62500" lnSpcReduction="20000"/>
          </a:bodyPr>
          <a:lstStyle/>
          <a:p>
            <a:r>
              <a:rPr lang="tr-TR" dirty="0">
                <a:latin typeface="Roboto" panose="02000000000000000000" pitchFamily="2" charset="0"/>
                <a:ea typeface="Roboto" panose="02000000000000000000" pitchFamily="2" charset="0"/>
                <a:cs typeface="Roboto" panose="02000000000000000000" pitchFamily="2" charset="0"/>
              </a:rPr>
              <a:t>OSINT, temel yapısı olan bilgiden oluşur. İnternet üzerinde paylaşmış olduğunuz içeriklerden, beğenmeleriniz ve yorumlarınıza kadar bütün veriler </a:t>
            </a:r>
            <a:r>
              <a:rPr lang="tr-TR" dirty="0" err="1">
                <a:latin typeface="Roboto" panose="02000000000000000000" pitchFamily="2" charset="0"/>
                <a:ea typeface="Roboto" panose="02000000000000000000" pitchFamily="2" charset="0"/>
                <a:cs typeface="Roboto" panose="02000000000000000000" pitchFamily="2" charset="0"/>
              </a:rPr>
              <a:t>OSINT’in</a:t>
            </a:r>
            <a:r>
              <a:rPr lang="tr-TR" dirty="0">
                <a:latin typeface="Roboto" panose="02000000000000000000" pitchFamily="2" charset="0"/>
                <a:ea typeface="Roboto" panose="02000000000000000000" pitchFamily="2" charset="0"/>
                <a:cs typeface="Roboto" panose="02000000000000000000" pitchFamily="2" charset="0"/>
              </a:rPr>
              <a:t> oluşmasını sağlamaktadır. İnternet üzerinde bilgi paylaşmanın kolaylığı ve bilginin yayılma hızı sayesinde yapmış olduğunuz her bağlantı, bırakmış olduğunuz her ayak izi </a:t>
            </a:r>
            <a:r>
              <a:rPr lang="tr-TR" dirty="0" err="1">
                <a:latin typeface="Roboto" panose="02000000000000000000" pitchFamily="2" charset="0"/>
                <a:ea typeface="Roboto" panose="02000000000000000000" pitchFamily="2" charset="0"/>
                <a:cs typeface="Roboto" panose="02000000000000000000" pitchFamily="2" charset="0"/>
              </a:rPr>
              <a:t>OSINT’i</a:t>
            </a:r>
            <a:r>
              <a:rPr lang="tr-TR" dirty="0">
                <a:latin typeface="Roboto" panose="02000000000000000000" pitchFamily="2" charset="0"/>
                <a:ea typeface="Roboto" panose="02000000000000000000" pitchFamily="2" charset="0"/>
                <a:cs typeface="Roboto" panose="02000000000000000000" pitchFamily="2" charset="0"/>
              </a:rPr>
              <a:t> oluşturmaktadır.</a:t>
            </a:r>
          </a:p>
          <a:p>
            <a:endParaRPr lang="tr-TR" dirty="0">
              <a:latin typeface="Roboto" panose="02000000000000000000" pitchFamily="2" charset="0"/>
              <a:ea typeface="Roboto" panose="02000000000000000000" pitchFamily="2" charset="0"/>
              <a:cs typeface="Roboto" panose="02000000000000000000" pitchFamily="2" charset="0"/>
            </a:endParaRPr>
          </a:p>
          <a:p>
            <a:r>
              <a:rPr lang="tr-TR" dirty="0">
                <a:latin typeface="Roboto" panose="02000000000000000000" pitchFamily="2" charset="0"/>
                <a:ea typeface="Roboto" panose="02000000000000000000" pitchFamily="2" charset="0"/>
                <a:cs typeface="Roboto" panose="02000000000000000000" pitchFamily="2" charset="0"/>
              </a:rPr>
              <a:t>Genel anlamda OSINT, sızma testlerinde hedefe dair açık olarak bulunan verilerin analiz edilmesi ve bu veriler ile hedefe sızmayı kolaylaştıracak yolların tespit edilmesidir. Bu analizin yapılması ile sisteminizi daha güvenli bir hale getirmek için uygulanması gereken işlemler belirlenmektedir.</a:t>
            </a:r>
          </a:p>
          <a:p>
            <a:endParaRPr lang="tr-TR" dirty="0">
              <a:latin typeface="Roboto" panose="02000000000000000000" pitchFamily="2" charset="0"/>
              <a:ea typeface="Roboto" panose="02000000000000000000" pitchFamily="2" charset="0"/>
              <a:cs typeface="Roboto" panose="02000000000000000000" pitchFamily="2" charset="0"/>
            </a:endParaRPr>
          </a:p>
          <a:p>
            <a:r>
              <a:rPr lang="tr-TR" dirty="0">
                <a:latin typeface="Roboto" panose="02000000000000000000" pitchFamily="2" charset="0"/>
                <a:ea typeface="Roboto" panose="02000000000000000000" pitchFamily="2" charset="0"/>
                <a:cs typeface="Roboto" panose="02000000000000000000" pitchFamily="2" charset="0"/>
              </a:rPr>
              <a:t>OSINT tamamen açık veriden oluştuğundan dolayı yasal olarak kabul edilebilir. Ancak OSINT ile açığa çıkmaması gereken ilişkiler veya bağlantılar ortaya çıkabilir. Bundan dolayı sızma testleri gibi işlemlerde hedef taraf ile anlaşmalı olunmadığı sürece OSINT yöntemine başvurulmamalıdır.</a:t>
            </a:r>
          </a:p>
        </p:txBody>
      </p:sp>
    </p:spTree>
    <p:extLst>
      <p:ext uri="{BB962C8B-B14F-4D97-AF65-F5344CB8AC3E}">
        <p14:creationId xmlns:p14="http://schemas.microsoft.com/office/powerpoint/2010/main" val="3984867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15582C-0AFC-202F-33B9-A515313585C8}"/>
              </a:ext>
            </a:extLst>
          </p:cNvPr>
          <p:cNvSpPr>
            <a:spLocks noGrp="1"/>
          </p:cNvSpPr>
          <p:nvPr>
            <p:ph type="title"/>
          </p:nvPr>
        </p:nvSpPr>
        <p:spPr/>
        <p:txBody>
          <a:bodyPr>
            <a:normAutofit/>
          </a:bodyPr>
          <a:lstStyle/>
          <a:p>
            <a:r>
              <a:rPr lang="tr-TR" dirty="0"/>
              <a:t>OSINT ile Neler Yapılabilir?</a:t>
            </a:r>
          </a:p>
        </p:txBody>
      </p:sp>
      <p:sp>
        <p:nvSpPr>
          <p:cNvPr id="3" name="İçerik Yer Tutucusu 2">
            <a:extLst>
              <a:ext uri="{FF2B5EF4-FFF2-40B4-BE49-F238E27FC236}">
                <a16:creationId xmlns:a16="http://schemas.microsoft.com/office/drawing/2014/main" id="{A2144E8A-5E8C-6FFB-DC6B-E1ADAAB397E3}"/>
              </a:ext>
            </a:extLst>
          </p:cNvPr>
          <p:cNvSpPr>
            <a:spLocks noGrp="1"/>
          </p:cNvSpPr>
          <p:nvPr>
            <p:ph idx="1"/>
          </p:nvPr>
        </p:nvSpPr>
        <p:spPr/>
        <p:txBody>
          <a:bodyPr>
            <a:normAutofit/>
          </a:bodyPr>
          <a:lstStyle/>
          <a:p>
            <a:r>
              <a:rPr lang="tr-TR" sz="1800" dirty="0">
                <a:latin typeface="Roboto" panose="02000000000000000000" pitchFamily="2" charset="0"/>
                <a:ea typeface="Roboto" panose="02000000000000000000" pitchFamily="2" charset="0"/>
                <a:cs typeface="Roboto" panose="02000000000000000000" pitchFamily="2" charset="0"/>
              </a:rPr>
              <a:t>Çoğu OSINT aracının ücretsiz olmasından dolayı bilgi toplama aşamasında yüksek bütçe gerektirmez, maliyeti azaltır.</a:t>
            </a:r>
          </a:p>
          <a:p>
            <a:r>
              <a:rPr lang="tr-TR" sz="1800" dirty="0">
                <a:latin typeface="Roboto" panose="02000000000000000000" pitchFamily="2" charset="0"/>
                <a:ea typeface="Roboto" panose="02000000000000000000" pitchFamily="2" charset="0"/>
                <a:cs typeface="Roboto" panose="02000000000000000000" pitchFamily="2" charset="0"/>
              </a:rPr>
              <a:t>Hedef ile direkt temas kurulmadığından dolayı gizlilik ve güvenlik açısından korunma ihtiyacı gerektirmez. Bundan dolayı sızma testlerinde ek zaman kazancı sağlar.</a:t>
            </a:r>
          </a:p>
          <a:p>
            <a:r>
              <a:rPr lang="tr-TR" sz="1800" dirty="0">
                <a:latin typeface="Roboto" panose="02000000000000000000" pitchFamily="2" charset="0"/>
                <a:ea typeface="Roboto" panose="02000000000000000000" pitchFamily="2" charset="0"/>
                <a:cs typeface="Roboto" panose="02000000000000000000" pitchFamily="2" charset="0"/>
              </a:rPr>
              <a:t>OSINT araçları ile hedef üzerinde farklı alanlardan bilgi toplama yapılabilir. Sosyal medya hesaplarının taranması, alan adları ile DNS adresi bilgilerinin keşfedilmesi ve mail adreslerinin tespit edilmesi gibi birçok bilgiye ulaşılabilir.</a:t>
            </a:r>
          </a:p>
          <a:p>
            <a:r>
              <a:rPr lang="tr-TR" sz="1800" dirty="0">
                <a:latin typeface="Roboto" panose="02000000000000000000" pitchFamily="2" charset="0"/>
                <a:ea typeface="Roboto" panose="02000000000000000000" pitchFamily="2" charset="0"/>
                <a:cs typeface="Roboto" panose="02000000000000000000" pitchFamily="2" charset="0"/>
                <a:hlinkClick r:id="rId2"/>
              </a:rPr>
              <a:t>https://www.youtube.com/watch?v=F7pYHN9iC9I&amp;t</a:t>
            </a:r>
            <a:endParaRPr lang="tr-TR" sz="1800" dirty="0">
              <a:latin typeface="Roboto" panose="02000000000000000000" pitchFamily="2" charset="0"/>
              <a:ea typeface="Roboto" panose="02000000000000000000" pitchFamily="2" charset="0"/>
              <a:cs typeface="Roboto" panose="02000000000000000000" pitchFamily="2" charset="0"/>
            </a:endParaRPr>
          </a:p>
          <a:p>
            <a:r>
              <a:rPr lang="tr-TR" sz="1800" dirty="0">
                <a:latin typeface="Roboto" panose="02000000000000000000" pitchFamily="2" charset="0"/>
                <a:ea typeface="Roboto" panose="02000000000000000000" pitchFamily="2" charset="0"/>
                <a:cs typeface="Roboto" panose="02000000000000000000" pitchFamily="2" charset="0"/>
                <a:hlinkClick r:id="rId3"/>
              </a:rPr>
              <a:t>https://www.youtube.com/watch?v=nd5W82KN9B8</a:t>
            </a:r>
            <a:endParaRPr lang="tr-TR" sz="1800" dirty="0">
              <a:latin typeface="Roboto" panose="02000000000000000000" pitchFamily="2" charset="0"/>
              <a:ea typeface="Roboto" panose="02000000000000000000" pitchFamily="2" charset="0"/>
              <a:cs typeface="Roboto" panose="02000000000000000000" pitchFamily="2" charset="0"/>
            </a:endParaRPr>
          </a:p>
          <a:p>
            <a:endParaRPr lang="tr-TR" sz="18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883735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15582C-0AFC-202F-33B9-A515313585C8}"/>
              </a:ext>
            </a:extLst>
          </p:cNvPr>
          <p:cNvSpPr>
            <a:spLocks noGrp="1"/>
          </p:cNvSpPr>
          <p:nvPr>
            <p:ph type="title"/>
          </p:nvPr>
        </p:nvSpPr>
        <p:spPr/>
        <p:txBody>
          <a:bodyPr>
            <a:normAutofit/>
          </a:bodyPr>
          <a:lstStyle/>
          <a:p>
            <a:r>
              <a:rPr lang="tr-TR" dirty="0"/>
              <a:t>OSINT Tarihi</a:t>
            </a:r>
          </a:p>
        </p:txBody>
      </p:sp>
      <p:sp>
        <p:nvSpPr>
          <p:cNvPr id="3" name="İçerik Yer Tutucusu 2">
            <a:extLst>
              <a:ext uri="{FF2B5EF4-FFF2-40B4-BE49-F238E27FC236}">
                <a16:creationId xmlns:a16="http://schemas.microsoft.com/office/drawing/2014/main" id="{A2144E8A-5E8C-6FFB-DC6B-E1ADAAB397E3}"/>
              </a:ext>
            </a:extLst>
          </p:cNvPr>
          <p:cNvSpPr>
            <a:spLocks noGrp="1"/>
          </p:cNvSpPr>
          <p:nvPr>
            <p:ph idx="1"/>
          </p:nvPr>
        </p:nvSpPr>
        <p:spPr/>
        <p:txBody>
          <a:bodyPr>
            <a:normAutofit/>
          </a:bodyPr>
          <a:lstStyle/>
          <a:p>
            <a:r>
              <a:rPr lang="tr-TR" sz="1800" dirty="0">
                <a:latin typeface="Roboto" panose="02000000000000000000" pitchFamily="2" charset="0"/>
                <a:ea typeface="Roboto" panose="02000000000000000000" pitchFamily="2" charset="0"/>
                <a:cs typeface="Roboto" panose="02000000000000000000" pitchFamily="2" charset="0"/>
              </a:rPr>
              <a:t>OSINT terimi ilk olarak ordu ve istihbarat toplulukları tarafından, ulusal güvenlik konularında stratejik açıdan önemli, kamuya açık bilgileri toplayan istihbarat faaliyetlerini ifade etmek için kullanılmıştır.</a:t>
            </a:r>
          </a:p>
          <a:p>
            <a:endParaRPr lang="tr-TR" sz="1800" dirty="0">
              <a:latin typeface="Roboto" panose="02000000000000000000" pitchFamily="2" charset="0"/>
              <a:ea typeface="Roboto" panose="02000000000000000000" pitchFamily="2" charset="0"/>
              <a:cs typeface="Roboto" panose="02000000000000000000" pitchFamily="2" charset="0"/>
            </a:endParaRPr>
          </a:p>
          <a:p>
            <a:r>
              <a:rPr lang="tr-TR" sz="1800" dirty="0">
                <a:latin typeface="Roboto" panose="02000000000000000000" pitchFamily="2" charset="0"/>
                <a:ea typeface="Roboto" panose="02000000000000000000" pitchFamily="2" charset="0"/>
                <a:cs typeface="Roboto" panose="02000000000000000000" pitchFamily="2" charset="0"/>
              </a:rPr>
              <a:t>Soğuk savaş döneminde casusluk, insan kaynakları (HUMINT) veya elektronik sinyaller (SIGINT) yoluyla bilgi edinmeye odaklanmış ve 1980'lerde OSINT, istihbarat toplamanın ek bir yöntemi olarak önem kazanmıştır.</a:t>
            </a:r>
          </a:p>
        </p:txBody>
      </p:sp>
    </p:spTree>
    <p:extLst>
      <p:ext uri="{BB962C8B-B14F-4D97-AF65-F5344CB8AC3E}">
        <p14:creationId xmlns:p14="http://schemas.microsoft.com/office/powerpoint/2010/main" val="594552891"/>
      </p:ext>
    </p:extLst>
  </p:cSld>
  <p:clrMapOvr>
    <a:masterClrMapping/>
  </p:clrMapOvr>
</p:sld>
</file>

<file path=ppt/theme/theme1.xml><?xml version="1.0" encoding="utf-8"?>
<a:theme xmlns:a="http://schemas.openxmlformats.org/drawingml/2006/main" name="AccentBox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1993</TotalTime>
  <Words>2998</Words>
  <Application>Microsoft Office PowerPoint</Application>
  <PresentationFormat>Geniş ekran</PresentationFormat>
  <Paragraphs>303</Paragraphs>
  <Slides>60</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60</vt:i4>
      </vt:variant>
    </vt:vector>
  </HeadingPairs>
  <TitlesOfParts>
    <vt:vector size="67" baseType="lpstr">
      <vt:lpstr>Aptos</vt:lpstr>
      <vt:lpstr>Arial</vt:lpstr>
      <vt:lpstr>Avenir Next LT Pro</vt:lpstr>
      <vt:lpstr>Calibri</vt:lpstr>
      <vt:lpstr>Quicksand</vt:lpstr>
      <vt:lpstr>Roboto</vt:lpstr>
      <vt:lpstr>AccentBoxVTI</vt:lpstr>
      <vt:lpstr>Ben kimim?</vt:lpstr>
      <vt:lpstr>İzlence</vt:lpstr>
      <vt:lpstr>İzlence</vt:lpstr>
      <vt:lpstr>İzlence</vt:lpstr>
      <vt:lpstr>İzlence</vt:lpstr>
      <vt:lpstr>OSINT</vt:lpstr>
      <vt:lpstr>OSINT nedir ?</vt:lpstr>
      <vt:lpstr>OSINT ile Neler Yapılabilir?</vt:lpstr>
      <vt:lpstr>OSINT Tarihi</vt:lpstr>
      <vt:lpstr>OSINT Tarihi</vt:lpstr>
      <vt:lpstr>OSINT Çeşitleri</vt:lpstr>
      <vt:lpstr>OSINT Çeşitleri</vt:lpstr>
      <vt:lpstr>OSINT Çeşitleri</vt:lpstr>
      <vt:lpstr>OSINT Çeşitleri</vt:lpstr>
      <vt:lpstr>OSINT Çeşitleri</vt:lpstr>
      <vt:lpstr>OSINT Çeşitleri</vt:lpstr>
      <vt:lpstr>OSINT Çeşitleri</vt:lpstr>
      <vt:lpstr>OSINT Çeşitleri</vt:lpstr>
      <vt:lpstr>OSINT Çeşitleri</vt:lpstr>
      <vt:lpstr>OSINT Çeşitleri</vt:lpstr>
      <vt:lpstr>OSINT Çeşitleri</vt:lpstr>
      <vt:lpstr>OSINT Çeşitleri</vt:lpstr>
      <vt:lpstr>OSINT'i kimler kullanıyor?</vt:lpstr>
      <vt:lpstr>OSINT Kaynakları</vt:lpstr>
      <vt:lpstr>Google Dorking </vt:lpstr>
      <vt:lpstr>Google Dorking Nedir?</vt:lpstr>
      <vt:lpstr>Google Dorking'in Tarihi</vt:lpstr>
      <vt:lpstr>Google Dorking Kullanım Alanları</vt:lpstr>
      <vt:lpstr>Google Dorking'in Avantajları</vt:lpstr>
      <vt:lpstr>Google Dorking Arama Yöntemleri</vt:lpstr>
      <vt:lpstr>Google Dorking Arama Yöntemleri</vt:lpstr>
      <vt:lpstr>Google Dorking Arama Yöntemleri</vt:lpstr>
      <vt:lpstr>Google Dorking Riskleri</vt:lpstr>
      <vt:lpstr>Google Dorking İle Sosyal Medya Hesapları Bulmak</vt:lpstr>
      <vt:lpstr>Google Dorking İle E-Posta Adresleri Bulmak</vt:lpstr>
      <vt:lpstr>https://dorksearch.com/</vt:lpstr>
      <vt:lpstr>https://dorksearch.com/</vt:lpstr>
      <vt:lpstr>https://dorksearch.com/</vt:lpstr>
      <vt:lpstr>https://www.exploit-db.com/google-hacking-database</vt:lpstr>
      <vt:lpstr>Robotx.txt nedir ? </vt:lpstr>
      <vt:lpstr>Robotx.txt nedir ? </vt:lpstr>
      <vt:lpstr>User-Agent Ne İşe Yarar?</vt:lpstr>
      <vt:lpstr>Sitemap Ne İşe Yarar?</vt:lpstr>
      <vt:lpstr>Sitemap Ne İşe Yarar?</vt:lpstr>
      <vt:lpstr>Allow ve DisAllow Ne İşe Yarar?</vt:lpstr>
      <vt:lpstr>Robotx.txt nedir ? </vt:lpstr>
      <vt:lpstr>LINUX TEMELLERİ</vt:lpstr>
      <vt:lpstr>KALI LINUX</vt:lpstr>
      <vt:lpstr>KALI LINUX</vt:lpstr>
      <vt:lpstr>KALI LINUX</vt:lpstr>
      <vt:lpstr>Steghide</vt:lpstr>
      <vt:lpstr>Steghide Nedir?</vt:lpstr>
      <vt:lpstr>Steghide Kullanırken Dikkat Edilmesi Gerekenler</vt:lpstr>
      <vt:lpstr>Steghide Kullanmanın Dezavantajları</vt:lpstr>
      <vt:lpstr>Steghide ile Veri Çıkarma</vt:lpstr>
      <vt:lpstr>Steghide Alternatifleri</vt:lpstr>
      <vt:lpstr>Exiftool</vt:lpstr>
      <vt:lpstr>Exiftool Nedir?</vt:lpstr>
      <vt:lpstr>Exiftool Nasıl Çalışır?</vt:lpstr>
      <vt:lpstr>Exiftool Alternatifleri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Utku Yıldız (RSU)</dc:creator>
  <cp:lastModifiedBy>Utku Yıldız (RSU)</cp:lastModifiedBy>
  <cp:revision>50</cp:revision>
  <dcterms:created xsi:type="dcterms:W3CDTF">2024-08-03T11:05:55Z</dcterms:created>
  <dcterms:modified xsi:type="dcterms:W3CDTF">2024-08-06T15:25:57Z</dcterms:modified>
</cp:coreProperties>
</file>