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6" r:id="rId6"/>
    <p:sldId id="260" r:id="rId7"/>
    <p:sldId id="261" r:id="rId8"/>
    <p:sldId id="267" r:id="rId9"/>
    <p:sldId id="262" r:id="rId10"/>
    <p:sldId id="263" r:id="rId11"/>
    <p:sldId id="269" r:id="rId12"/>
    <p:sldId id="270" r:id="rId13"/>
    <p:sldId id="271" r:id="rId14"/>
    <p:sldId id="272" r:id="rId15"/>
    <p:sldId id="264" r:id="rId16"/>
    <p:sldId id="265" r:id="rId17"/>
    <p:sldId id="273"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A23720DD-5B6D-40BF-8493-A6B52D484E6B}" type="datetimeFigureOut">
              <a:rPr lang="tr-TR" smtClean="0"/>
              <a:t>9.01.2025</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9.01.2025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A23720DD-5B6D-40BF-8493-A6B52D484E6B}" type="datetimeFigureOut">
              <a:rPr lang="tr-TR" smtClean="0"/>
              <a:t>9.01.2025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A23720DD-5B6D-40BF-8493-A6B52D484E6B}" type="datetimeFigureOut">
              <a:rPr lang="tr-TR" smtClean="0"/>
              <a:t>9.01.2025</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A23720DD-5B6D-40BF-8493-A6B52D484E6B}" type="datetimeFigureOut">
              <a:rPr lang="tr-TR" smtClean="0"/>
              <a:t>9.01.2025</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F302176B-0E47-46AC-8F43-DAB4B8A37D06}"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A23720DD-5B6D-40BF-8493-A6B52D484E6B}" type="datetimeFigureOut">
              <a:rPr lang="tr-TR" smtClean="0"/>
              <a:t>9.01.2025</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A23720DD-5B6D-40BF-8493-A6B52D484E6B}" type="datetimeFigureOut">
              <a:rPr lang="tr-TR" smtClean="0"/>
              <a:t>9.01.2025</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A23720DD-5B6D-40BF-8493-A6B52D484E6B}" type="datetimeFigureOut">
              <a:rPr lang="tr-TR" smtClean="0"/>
              <a:t>9.01.2025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A23720DD-5B6D-40BF-8493-A6B52D484E6B}" type="datetimeFigureOut">
              <a:rPr lang="tr-TR" smtClean="0"/>
              <a:t>9.01.2025</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A23720DD-5B6D-40BF-8493-A6B52D484E6B}" type="datetimeFigureOut">
              <a:rPr lang="tr-TR" smtClean="0"/>
              <a:t>9.01.2025</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A23720DD-5B6D-40BF-8493-A6B52D484E6B}" type="datetimeFigureOut">
              <a:rPr lang="tr-TR" smtClean="0"/>
              <a:t>9.01.2025</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A23720DD-5B6D-40BF-8493-A6B52D484E6B}" type="datetimeFigureOut">
              <a:rPr lang="tr-TR" smtClean="0"/>
              <a:t>9.01.2025</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302176B-0E47-46AC-8F43-DAB4B8A37D06}"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solidFill>
                  <a:srgbClr val="FFFFFF"/>
                </a:solidFill>
              </a:rPr>
              <a:t>ARTIFICIAL INTELLIGENCE PROJECT</a:t>
            </a:r>
            <a:endParaRPr lang="tr-TR" dirty="0"/>
          </a:p>
        </p:txBody>
      </p:sp>
      <p:sp>
        <p:nvSpPr>
          <p:cNvPr id="3" name="Alt Başlık 2"/>
          <p:cNvSpPr>
            <a:spLocks noGrp="1"/>
          </p:cNvSpPr>
          <p:nvPr>
            <p:ph type="subTitle" idx="1"/>
          </p:nvPr>
        </p:nvSpPr>
        <p:spPr/>
        <p:txBody>
          <a:bodyPr/>
          <a:lstStyle/>
          <a:p>
            <a:r>
              <a:rPr lang="tr-TR" dirty="0"/>
              <a:t>Brain </a:t>
            </a:r>
            <a:r>
              <a:rPr lang="tr-TR" dirty="0" err="1"/>
              <a:t>Tumor</a:t>
            </a:r>
            <a:r>
              <a:rPr lang="tr-TR" dirty="0"/>
              <a:t> </a:t>
            </a:r>
            <a:r>
              <a:rPr lang="tr-TR" dirty="0" err="1" smtClean="0"/>
              <a:t>Classificaiton</a:t>
            </a:r>
            <a:endParaRPr lang="tr-TR" dirty="0" smtClean="0"/>
          </a:p>
          <a:p>
            <a:endParaRPr lang="tr-TR" dirty="0"/>
          </a:p>
          <a:p>
            <a:r>
              <a:rPr lang="tr-TR" dirty="0"/>
              <a:t>Mert Metin ERDEMLİ </a:t>
            </a:r>
            <a:r>
              <a:rPr lang="tr-TR" dirty="0" smtClean="0"/>
              <a:t>- Musa </a:t>
            </a:r>
            <a:r>
              <a:rPr lang="tr-TR" dirty="0"/>
              <a:t>ALAGÖZ </a:t>
            </a:r>
            <a:endParaRPr lang="tr-TR" dirty="0"/>
          </a:p>
        </p:txBody>
      </p:sp>
      <p:pic>
        <p:nvPicPr>
          <p:cNvPr id="4" name="Resim 3" descr="metin, grafik, yazı tipi, kalp içeren bir resim&#10;&#10;Açıklama otomatik olarak oluşturuldu">
            <a:extLst>
              <a:ext uri="{FF2B5EF4-FFF2-40B4-BE49-F238E27FC236}">
                <a16:creationId xmlns:a16="http://schemas.microsoft.com/office/drawing/2014/main" xmlns="" id="{4B993C1B-E22C-F244-F774-885471187964}"/>
              </a:ext>
            </a:extLst>
          </p:cNvPr>
          <p:cNvPicPr>
            <a:picLocks noChangeAspect="1"/>
          </p:cNvPicPr>
          <p:nvPr/>
        </p:nvPicPr>
        <p:blipFill>
          <a:blip r:embed="rId2"/>
          <a:stretch>
            <a:fillRect/>
          </a:stretch>
        </p:blipFill>
        <p:spPr>
          <a:xfrm>
            <a:off x="251520" y="4789424"/>
            <a:ext cx="4005249" cy="2068576"/>
          </a:xfrm>
          <a:prstGeom prst="roundRect">
            <a:avLst>
              <a:gd name="adj" fmla="val 3876"/>
            </a:avLst>
          </a:prstGeom>
          <a:ln>
            <a:noFill/>
          </a:ln>
          <a:effectLst/>
        </p:spPr>
      </p:pic>
    </p:spTree>
    <p:extLst>
      <p:ext uri="{BB962C8B-B14F-4D97-AF65-F5344CB8AC3E}">
        <p14:creationId xmlns:p14="http://schemas.microsoft.com/office/powerpoint/2010/main" val="14982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 </a:t>
            </a:r>
            <a:r>
              <a:rPr lang="tr-TR" dirty="0" err="1"/>
              <a:t>Results</a:t>
            </a:r>
            <a:endParaRPr lang="tr-TR" dirty="0"/>
          </a:p>
        </p:txBody>
      </p:sp>
      <p:sp>
        <p:nvSpPr>
          <p:cNvPr id="3" name="İçerik Yer Tutucusu 2"/>
          <p:cNvSpPr>
            <a:spLocks noGrp="1"/>
          </p:cNvSpPr>
          <p:nvPr>
            <p:ph idx="1"/>
          </p:nvPr>
        </p:nvSpPr>
        <p:spPr/>
        <p:txBody>
          <a:bodyPr>
            <a:normAutofit fontScale="77500" lnSpcReduction="20000"/>
          </a:bodyPr>
          <a:lstStyle/>
          <a:p>
            <a:pPr marL="64008" indent="0">
              <a:buNone/>
            </a:pPr>
            <a:r>
              <a:rPr lang="tr-TR" b="1" dirty="0" smtClean="0"/>
              <a:t>5.</a:t>
            </a:r>
            <a:r>
              <a:rPr lang="en-US" b="1" dirty="0" smtClean="0"/>
              <a:t>1 </a:t>
            </a:r>
            <a:r>
              <a:rPr lang="en-US" b="1" dirty="0"/>
              <a:t>Training and Validation Results</a:t>
            </a:r>
            <a:endParaRPr lang="en-US" dirty="0"/>
          </a:p>
          <a:p>
            <a:pPr marL="64008" indent="0">
              <a:buNone/>
            </a:pPr>
            <a:r>
              <a:rPr lang="en-US" dirty="0"/>
              <a:t>The training process showed that the loss decreased and accuracy improved over epochs, reaching over </a:t>
            </a:r>
            <a:r>
              <a:rPr lang="en-US" b="1" dirty="0"/>
              <a:t>95%</a:t>
            </a:r>
            <a:r>
              <a:rPr lang="en-US" dirty="0"/>
              <a:t> accuracy on the validation set.</a:t>
            </a:r>
          </a:p>
          <a:p>
            <a:pPr marL="64008" indent="0">
              <a:buNone/>
            </a:pPr>
            <a:r>
              <a:rPr lang="en-US" b="1" dirty="0"/>
              <a:t>Training vs Validation Loss:</a:t>
            </a:r>
            <a:endParaRPr lang="en-US" dirty="0"/>
          </a:p>
          <a:p>
            <a:pPr marL="64008" indent="0">
              <a:buNone/>
            </a:pPr>
            <a:r>
              <a:rPr lang="tr-TR" dirty="0" smtClean="0"/>
              <a:t>	</a:t>
            </a:r>
            <a:r>
              <a:rPr lang="en-US" dirty="0" smtClean="0"/>
              <a:t>The </a:t>
            </a:r>
            <a:r>
              <a:rPr lang="en-US" dirty="0"/>
              <a:t>model showed steady learning with no signs of overfitting.</a:t>
            </a:r>
          </a:p>
          <a:p>
            <a:pPr marL="64008" indent="0">
              <a:buNone/>
            </a:pPr>
            <a:r>
              <a:rPr lang="en-US" b="1" dirty="0"/>
              <a:t>Training Set Class Distribution:</a:t>
            </a:r>
            <a:endParaRPr lang="en-US" dirty="0"/>
          </a:p>
          <a:p>
            <a:pPr marL="64008" indent="0">
              <a:buNone/>
            </a:pPr>
            <a:r>
              <a:rPr lang="tr-TR" dirty="0" smtClean="0"/>
              <a:t>	</a:t>
            </a:r>
            <a:r>
              <a:rPr lang="en-US" dirty="0" smtClean="0"/>
              <a:t>The </a:t>
            </a:r>
            <a:r>
              <a:rPr lang="en-US" dirty="0"/>
              <a:t>training set showed a well-distributed class structure.</a:t>
            </a:r>
          </a:p>
          <a:p>
            <a:pPr marL="64008" indent="0">
              <a:buNone/>
            </a:pPr>
            <a:r>
              <a:rPr lang="en-US" b="1" dirty="0"/>
              <a:t>Validation Set Class Distribution:</a:t>
            </a:r>
            <a:endParaRPr lang="en-US" dirty="0"/>
          </a:p>
          <a:p>
            <a:pPr marL="64008" indent="0">
              <a:buNone/>
            </a:pPr>
            <a:r>
              <a:rPr lang="tr-TR" dirty="0" smtClean="0"/>
              <a:t>	</a:t>
            </a:r>
            <a:r>
              <a:rPr lang="en-US" dirty="0" smtClean="0"/>
              <a:t>The </a:t>
            </a:r>
            <a:r>
              <a:rPr lang="en-US" dirty="0"/>
              <a:t>model's performance on the validation set confirmed its ability to generalize</a:t>
            </a:r>
            <a:r>
              <a:rPr lang="en-US" dirty="0" smtClean="0"/>
              <a:t>.</a:t>
            </a:r>
            <a:endParaRPr lang="en-US" dirty="0"/>
          </a:p>
        </p:txBody>
      </p:sp>
    </p:spTree>
    <p:extLst>
      <p:ext uri="{BB962C8B-B14F-4D97-AF65-F5344CB8AC3E}">
        <p14:creationId xmlns:p14="http://schemas.microsoft.com/office/powerpoint/2010/main" val="356005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6146" name="Picture 2" descr="C:\Users\musaa\Desktop\CNNMRIBrainTumorClassificaiton\CNNMRIBrainTumorClassificaiton\plots\Training vs Validation Lo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5851525" cy="43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25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64008" indent="0">
              <a:buNone/>
            </a:pPr>
            <a:r>
              <a:rPr lang="en-US" b="1" dirty="0"/>
              <a:t>5.2 Model Performance Evaluation</a:t>
            </a:r>
            <a:endParaRPr lang="en-US" dirty="0"/>
          </a:p>
          <a:p>
            <a:pPr marL="64008" indent="0">
              <a:buNone/>
            </a:pPr>
            <a:r>
              <a:rPr lang="en-US" dirty="0"/>
              <a:t>The model's correct and incorrect predictions were visualized to understand where it succeeded and where improvements are needed.</a:t>
            </a:r>
          </a:p>
          <a:p>
            <a:r>
              <a:rPr lang="tr-TR" b="1" dirty="0" smtClean="0"/>
              <a:t>	</a:t>
            </a:r>
            <a:r>
              <a:rPr lang="en-US" b="1" dirty="0" smtClean="0"/>
              <a:t>Visualizations</a:t>
            </a:r>
            <a:r>
              <a:rPr lang="en-US" b="1" dirty="0"/>
              <a:t>:</a:t>
            </a:r>
            <a:endParaRPr lang="en-US" dirty="0"/>
          </a:p>
          <a:p>
            <a:r>
              <a:rPr lang="tr-TR" b="1" dirty="0" smtClean="0"/>
              <a:t>	</a:t>
            </a:r>
            <a:r>
              <a:rPr lang="en-US" b="1" dirty="0" smtClean="0"/>
              <a:t>Correct </a:t>
            </a:r>
            <a:r>
              <a:rPr lang="en-US" b="1" dirty="0"/>
              <a:t>Predictions</a:t>
            </a:r>
            <a:endParaRPr lang="en-US" dirty="0"/>
          </a:p>
          <a:p>
            <a:r>
              <a:rPr lang="tr-TR" b="1" dirty="0" smtClean="0"/>
              <a:t>	</a:t>
            </a:r>
            <a:r>
              <a:rPr lang="en-US" b="1" dirty="0" smtClean="0"/>
              <a:t>Incorrect </a:t>
            </a:r>
            <a:r>
              <a:rPr lang="en-US" b="1" dirty="0"/>
              <a:t>Predictions</a:t>
            </a:r>
            <a:endParaRPr lang="en-US" dirty="0"/>
          </a:p>
          <a:p>
            <a:endParaRPr lang="tr-TR" dirty="0"/>
          </a:p>
        </p:txBody>
      </p:sp>
    </p:spTree>
    <p:extLst>
      <p:ext uri="{BB962C8B-B14F-4D97-AF65-F5344CB8AC3E}">
        <p14:creationId xmlns:p14="http://schemas.microsoft.com/office/powerpoint/2010/main" val="195908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a:t>Correct Predictions</a:t>
            </a:r>
            <a:r>
              <a:rPr lang="en-US" dirty="0"/>
              <a:t/>
            </a:r>
            <a:br>
              <a:rPr lang="en-US" dirty="0"/>
            </a:br>
            <a:endParaRPr lang="tr-TR" dirty="0"/>
          </a:p>
        </p:txBody>
      </p:sp>
      <p:sp>
        <p:nvSpPr>
          <p:cNvPr id="3" name="İçerik Yer Tutucusu 2"/>
          <p:cNvSpPr>
            <a:spLocks noGrp="1"/>
          </p:cNvSpPr>
          <p:nvPr>
            <p:ph idx="1"/>
          </p:nvPr>
        </p:nvSpPr>
        <p:spPr/>
        <p:txBody>
          <a:bodyPr/>
          <a:lstStyle/>
          <a:p>
            <a:pPr marL="64008" indent="0">
              <a:buNone/>
            </a:pPr>
            <a:r>
              <a:rPr lang="tr-TR" b="1" dirty="0" smtClean="0"/>
              <a:t>	</a:t>
            </a:r>
            <a:endParaRPr lang="tr-TR" dirty="0"/>
          </a:p>
        </p:txBody>
      </p:sp>
      <p:pic>
        <p:nvPicPr>
          <p:cNvPr id="7170" name="Picture 2" descr="C:\Users\musaa\Desktop\CNNMRIBrainTumorClassificaiton\CNNMRIBrainTumorClassificaiton\plots\Predictions\correct_prediction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12" y="1658740"/>
            <a:ext cx="2865512" cy="2149522"/>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usaa\Desktop\CNNMRIBrainTumorClassificaiton\CNNMRIBrainTumorClassificaiton\plots\Predictions\correct_prediction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084" y="4021040"/>
            <a:ext cx="2839888" cy="224349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musaa\Desktop\CNNMRIBrainTumorClassificaiton\CNNMRIBrainTumorClassificaiton\plots\Predictions\correct_prediction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12" y="4091919"/>
            <a:ext cx="2865512" cy="2172613"/>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 descr="C:\Users\musaa\Desktop\CNNMRIBrainTumorClassificaiton\CNNMRIBrainTumorClassificaiton\plots\Predictions\correct_prediction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1751" y="1658739"/>
            <a:ext cx="2865513" cy="21495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musaa\Desktop\CNNMRIBrainTumorClassificaiton\CNNMRIBrainTumorClassificaiton\plots\Predictions\correct_prediction_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084" y="1658738"/>
            <a:ext cx="2839888" cy="213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47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b="1" dirty="0"/>
              <a:t>Incorrect Predictions</a:t>
            </a:r>
            <a:r>
              <a:rPr lang="en-US" dirty="0"/>
              <a:t/>
            </a:r>
            <a:br>
              <a:rPr lang="en-US" dirty="0"/>
            </a:br>
            <a:endParaRPr lang="tr-TR" dirty="0"/>
          </a:p>
        </p:txBody>
      </p:sp>
      <p:pic>
        <p:nvPicPr>
          <p:cNvPr id="8194" name="Picture 2" descr="C:\Users\musaa\Desktop\CNNMRIBrainTumorClassificaiton\CNNMRIBrainTumorClassificaiton\plots\Predictions\incorrect_prediction_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556792"/>
            <a:ext cx="2647901" cy="198628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usaa\Desktop\CNNMRIBrainTumorClassificaiton\CNNMRIBrainTumorClassificaiton\plots\Predictions\incorrect_prediction_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3" y="3822176"/>
            <a:ext cx="2647901" cy="198628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musaa\Desktop\CNNMRIBrainTumorClassificaiton\CNNMRIBrainTumorClassificaiton\plots\Predictions\incorrect_predi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2200" y="1556791"/>
            <a:ext cx="2647901" cy="198628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C:\Users\musaa\Desktop\CNNMRIBrainTumorClassificaiton\CNNMRIBrainTumorClassificaiton\plots\Predictions\incorrect_prediction_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64" y="1556792"/>
            <a:ext cx="2647901" cy="198628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C:\Users\musaa\Desktop\CNNMRIBrainTumorClassificaiton\CNNMRIBrainTumorClassificaiton\plots\Predictions\incorrect_prediction_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19" y="3822176"/>
            <a:ext cx="2647901" cy="1986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76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dirty="0"/>
              <a:t>6. Discussion and Future Work</a:t>
            </a:r>
            <a:endParaRPr lang="tr-TR" dirty="0"/>
          </a:p>
        </p:txBody>
      </p:sp>
      <p:sp>
        <p:nvSpPr>
          <p:cNvPr id="3" name="İçerik Yer Tutucusu 2"/>
          <p:cNvSpPr>
            <a:spLocks noGrp="1"/>
          </p:cNvSpPr>
          <p:nvPr>
            <p:ph idx="1"/>
          </p:nvPr>
        </p:nvSpPr>
        <p:spPr/>
        <p:txBody>
          <a:bodyPr>
            <a:noAutofit/>
          </a:bodyPr>
          <a:lstStyle/>
          <a:p>
            <a:pPr marL="64008" indent="0">
              <a:buNone/>
            </a:pPr>
            <a:r>
              <a:rPr lang="en-US" sz="1400" b="1" dirty="0"/>
              <a:t>6.1 Limitations of the Work:</a:t>
            </a:r>
            <a:endParaRPr lang="en-US" sz="1400" dirty="0"/>
          </a:p>
          <a:p>
            <a:r>
              <a:rPr lang="tr-TR" sz="1400" b="1" dirty="0" smtClean="0"/>
              <a:t>	</a:t>
            </a:r>
            <a:r>
              <a:rPr lang="en-US" sz="1400" b="1" dirty="0" smtClean="0"/>
              <a:t>Limited </a:t>
            </a:r>
            <a:r>
              <a:rPr lang="en-US" sz="1400" b="1" dirty="0"/>
              <a:t>Dataset:</a:t>
            </a:r>
            <a:r>
              <a:rPr lang="en-US" sz="1400" dirty="0"/>
              <a:t> The dataset's size was small, and increasing the dataset could help improve generalization.</a:t>
            </a:r>
          </a:p>
          <a:p>
            <a:r>
              <a:rPr lang="tr-TR" sz="1400" b="1" dirty="0" smtClean="0"/>
              <a:t>	</a:t>
            </a:r>
            <a:r>
              <a:rPr lang="en-US" sz="1400" b="1" dirty="0" smtClean="0"/>
              <a:t>Misclassifications</a:t>
            </a:r>
            <a:r>
              <a:rPr lang="en-US" sz="1400" b="1" dirty="0"/>
              <a:t>:</a:t>
            </a:r>
            <a:r>
              <a:rPr lang="en-US" sz="1400" dirty="0"/>
              <a:t> Some images were misclassified, indicating room for model improvement.</a:t>
            </a:r>
          </a:p>
          <a:p>
            <a:pPr marL="64008" indent="0">
              <a:buNone/>
            </a:pPr>
            <a:r>
              <a:rPr lang="en-US" sz="1400" b="1" dirty="0"/>
              <a:t>6.2 </a:t>
            </a:r>
            <a:r>
              <a:rPr lang="en-US" sz="1100" b="1" dirty="0"/>
              <a:t>Suggestions</a:t>
            </a:r>
            <a:r>
              <a:rPr lang="en-US" sz="1400" b="1" dirty="0"/>
              <a:t> for Future Improvements:</a:t>
            </a:r>
            <a:endParaRPr lang="en-US" sz="1400" dirty="0"/>
          </a:p>
          <a:p>
            <a:r>
              <a:rPr lang="tr-TR" sz="1400" b="1" dirty="0" smtClean="0"/>
              <a:t>	</a:t>
            </a:r>
            <a:r>
              <a:rPr lang="en-US" sz="1400" b="1" dirty="0" smtClean="0"/>
              <a:t>Larger </a:t>
            </a:r>
            <a:r>
              <a:rPr lang="en-US" sz="1400" b="1" dirty="0"/>
              <a:t>Dataset:</a:t>
            </a:r>
            <a:r>
              <a:rPr lang="en-US" sz="1400" dirty="0"/>
              <a:t> Adding more MRI images and more tumor types can improve accuracy.</a:t>
            </a:r>
          </a:p>
          <a:p>
            <a:r>
              <a:rPr lang="tr-TR" sz="1400" b="1" dirty="0" smtClean="0"/>
              <a:t>	</a:t>
            </a:r>
            <a:r>
              <a:rPr lang="en-US" sz="1400" b="1" dirty="0" smtClean="0"/>
              <a:t>Network </a:t>
            </a:r>
            <a:r>
              <a:rPr lang="en-US" sz="1400" b="1" dirty="0"/>
              <a:t>Architecture:</a:t>
            </a:r>
            <a:r>
              <a:rPr lang="en-US" sz="1400" dirty="0"/>
              <a:t> Using deeper CNN models or applying </a:t>
            </a:r>
            <a:r>
              <a:rPr lang="en-US" sz="1400" b="1" dirty="0"/>
              <a:t>Transfer Learning</a:t>
            </a:r>
            <a:r>
              <a:rPr lang="en-US" sz="1400" dirty="0"/>
              <a:t> could enhance performance.</a:t>
            </a:r>
          </a:p>
          <a:p>
            <a:r>
              <a:rPr lang="tr-TR" sz="1400" b="1" dirty="0" smtClean="0"/>
              <a:t>	</a:t>
            </a:r>
            <a:r>
              <a:rPr lang="en-US" sz="1400" b="1" dirty="0" smtClean="0"/>
              <a:t>Evaluation </a:t>
            </a:r>
            <a:r>
              <a:rPr lang="en-US" sz="1400" b="1" dirty="0"/>
              <a:t>on Real-World Data:</a:t>
            </a:r>
            <a:r>
              <a:rPr lang="en-US" sz="1400" dirty="0"/>
              <a:t> Testing on real-world data would ensure better generalization.</a:t>
            </a:r>
          </a:p>
          <a:p>
            <a:r>
              <a:rPr lang="tr-TR" sz="1400" b="1" dirty="0" smtClean="0"/>
              <a:t>	</a:t>
            </a:r>
            <a:r>
              <a:rPr lang="en-US" sz="1400" b="1" dirty="0" smtClean="0"/>
              <a:t>Incorporation </a:t>
            </a:r>
            <a:r>
              <a:rPr lang="en-US" sz="1400" b="1" dirty="0"/>
              <a:t>of Other Modalities:</a:t>
            </a:r>
            <a:r>
              <a:rPr lang="en-US" sz="1400" dirty="0"/>
              <a:t> Using different MRI modalities could improve classification accuracy.</a:t>
            </a:r>
          </a:p>
          <a:p>
            <a:endParaRPr lang="tr-TR" sz="1400" dirty="0"/>
          </a:p>
        </p:txBody>
      </p:sp>
    </p:spTree>
    <p:extLst>
      <p:ext uri="{BB962C8B-B14F-4D97-AF65-F5344CB8AC3E}">
        <p14:creationId xmlns:p14="http://schemas.microsoft.com/office/powerpoint/2010/main" val="105243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 </a:t>
            </a:r>
            <a:r>
              <a:rPr lang="tr-TR" dirty="0" err="1"/>
              <a:t>Conclusion</a:t>
            </a:r>
            <a:endParaRPr lang="tr-TR" dirty="0"/>
          </a:p>
        </p:txBody>
      </p:sp>
      <p:sp>
        <p:nvSpPr>
          <p:cNvPr id="3" name="İçerik Yer Tutucusu 2"/>
          <p:cNvSpPr>
            <a:spLocks noGrp="1"/>
          </p:cNvSpPr>
          <p:nvPr>
            <p:ph idx="1"/>
          </p:nvPr>
        </p:nvSpPr>
        <p:spPr/>
        <p:txBody>
          <a:bodyPr>
            <a:normAutofit fontScale="62500" lnSpcReduction="20000"/>
          </a:bodyPr>
          <a:lstStyle/>
          <a:p>
            <a:pPr marL="64008" indent="0">
              <a:buNone/>
            </a:pPr>
            <a:r>
              <a:rPr lang="en-US" dirty="0"/>
              <a:t>This project demonstrated the potential of CNNs in classifying brain tumors from MRI images. The model achieved high accuracy (&gt;95%) and showed transparency through Grad-CAM visualizations, which highlighted key regions the model focused on during prediction.</a:t>
            </a:r>
          </a:p>
          <a:p>
            <a:pPr marL="64008" indent="0">
              <a:buNone/>
            </a:pPr>
            <a:r>
              <a:rPr lang="en-US" b="1" dirty="0"/>
              <a:t>Key Findings:</a:t>
            </a:r>
            <a:endParaRPr lang="en-US" dirty="0"/>
          </a:p>
          <a:p>
            <a:r>
              <a:rPr lang="tr-TR" dirty="0" smtClean="0"/>
              <a:t>	</a:t>
            </a:r>
            <a:r>
              <a:rPr lang="en-US" dirty="0" smtClean="0"/>
              <a:t>High </a:t>
            </a:r>
            <a:r>
              <a:rPr lang="en-US" b="1" dirty="0"/>
              <a:t>accuracy</a:t>
            </a:r>
            <a:r>
              <a:rPr lang="en-US" dirty="0"/>
              <a:t> and </a:t>
            </a:r>
            <a:r>
              <a:rPr lang="en-US" b="1" dirty="0"/>
              <a:t>generalization</a:t>
            </a:r>
            <a:r>
              <a:rPr lang="en-US" dirty="0"/>
              <a:t> on unseen data.</a:t>
            </a:r>
          </a:p>
          <a:p>
            <a:r>
              <a:rPr lang="tr-TR" dirty="0" smtClean="0"/>
              <a:t>	</a:t>
            </a:r>
            <a:r>
              <a:rPr lang="en-US" dirty="0" smtClean="0"/>
              <a:t>Effective </a:t>
            </a:r>
            <a:r>
              <a:rPr lang="en-US" b="1" dirty="0"/>
              <a:t>Grad-CAM</a:t>
            </a:r>
            <a:r>
              <a:rPr lang="en-US" dirty="0"/>
              <a:t> visualizations provided transparency in the decision-making process.</a:t>
            </a:r>
          </a:p>
          <a:p>
            <a:r>
              <a:rPr lang="tr-TR" dirty="0" smtClean="0"/>
              <a:t>	</a:t>
            </a:r>
            <a:r>
              <a:rPr lang="en-US" dirty="0" smtClean="0"/>
              <a:t>The </a:t>
            </a:r>
            <a:r>
              <a:rPr lang="en-US" dirty="0"/>
              <a:t>model’s performance can be further improved by increasing the dataset and refining the model architecture.</a:t>
            </a:r>
          </a:p>
          <a:p>
            <a:pPr marL="64008" indent="0">
              <a:buNone/>
            </a:pPr>
            <a:r>
              <a:rPr lang="en-US" b="1" dirty="0"/>
              <a:t>Future Work:</a:t>
            </a:r>
            <a:endParaRPr lang="en-US" dirty="0"/>
          </a:p>
          <a:p>
            <a:r>
              <a:rPr lang="tr-TR" dirty="0" smtClean="0"/>
              <a:t>	</a:t>
            </a:r>
            <a:r>
              <a:rPr lang="en-US" dirty="0" smtClean="0"/>
              <a:t>A </a:t>
            </a:r>
            <a:r>
              <a:rPr lang="en-US" dirty="0"/>
              <a:t>larger and more diverse dataset can improve the model's accuracy.</a:t>
            </a:r>
          </a:p>
          <a:p>
            <a:r>
              <a:rPr lang="tr-TR" dirty="0" smtClean="0"/>
              <a:t>	</a:t>
            </a:r>
            <a:r>
              <a:rPr lang="en-US" dirty="0" smtClean="0"/>
              <a:t>Exploring </a:t>
            </a:r>
            <a:r>
              <a:rPr lang="en-US" dirty="0"/>
              <a:t>deeper models and real-world MRI scans will enhance the model's real-world application.</a:t>
            </a:r>
          </a:p>
          <a:p>
            <a:pPr marL="64008" indent="0">
              <a:buNone/>
            </a:pPr>
            <a:endParaRPr lang="tr-TR" dirty="0"/>
          </a:p>
        </p:txBody>
      </p:sp>
    </p:spTree>
    <p:extLst>
      <p:ext uri="{BB962C8B-B14F-4D97-AF65-F5344CB8AC3E}">
        <p14:creationId xmlns:p14="http://schemas.microsoft.com/office/powerpoint/2010/main" val="4991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3999" cy="699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773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07504" y="1412776"/>
            <a:ext cx="8229600" cy="1399032"/>
          </a:xfrm>
        </p:spPr>
        <p:txBody>
          <a:bodyPr/>
          <a:lstStyle/>
          <a:p>
            <a:r>
              <a:rPr lang="tr-TR" sz="4400" dirty="0">
                <a:solidFill>
                  <a:schemeClr val="tx1"/>
                </a:solidFill>
              </a:rPr>
              <a:t>CONTENTS</a:t>
            </a:r>
            <a:endParaRPr lang="tr-TR" dirty="0"/>
          </a:p>
        </p:txBody>
      </p:sp>
      <p:sp>
        <p:nvSpPr>
          <p:cNvPr id="3" name="İçerik Yer Tutucusu 2"/>
          <p:cNvSpPr>
            <a:spLocks noGrp="1"/>
          </p:cNvSpPr>
          <p:nvPr>
            <p:ph idx="1"/>
          </p:nvPr>
        </p:nvSpPr>
        <p:spPr>
          <a:xfrm>
            <a:off x="3851920" y="548680"/>
            <a:ext cx="8229600" cy="4572000"/>
          </a:xfrm>
        </p:spPr>
        <p:txBody>
          <a:bodyPr>
            <a:noAutofit/>
          </a:bodyPr>
          <a:lstStyle/>
          <a:p>
            <a:pPr marL="578358" indent="-514350">
              <a:buFont typeface="+mj-lt"/>
              <a:buAutoNum type="arabicPeriod"/>
            </a:pPr>
            <a:r>
              <a:rPr lang="tr-TR" sz="1400" b="1" dirty="0" err="1" smtClean="0"/>
              <a:t>Introduction</a:t>
            </a:r>
            <a:endParaRPr lang="tr-TR" sz="1400" b="1" dirty="0" smtClean="0"/>
          </a:p>
          <a:p>
            <a:pPr marL="1051560" lvl="1" indent="-514350">
              <a:buFont typeface="+mj-lt"/>
              <a:buAutoNum type="arabicPeriod"/>
            </a:pPr>
            <a:r>
              <a:rPr lang="tr-TR" sz="1400" dirty="0" err="1" smtClean="0"/>
              <a:t>Objective</a:t>
            </a:r>
            <a:r>
              <a:rPr lang="tr-TR" sz="1400" dirty="0" smtClean="0"/>
              <a:t> </a:t>
            </a:r>
            <a:r>
              <a:rPr lang="tr-TR" sz="1400" dirty="0"/>
              <a:t>of </a:t>
            </a:r>
            <a:r>
              <a:rPr lang="tr-TR" sz="1400" dirty="0" err="1"/>
              <a:t>the</a:t>
            </a:r>
            <a:r>
              <a:rPr lang="tr-TR" sz="1400" dirty="0"/>
              <a:t> Project</a:t>
            </a:r>
          </a:p>
          <a:p>
            <a:pPr marL="1051560" lvl="1" indent="-514350">
              <a:buFont typeface="+mj-lt"/>
              <a:buAutoNum type="arabicPeriod"/>
            </a:pPr>
            <a:r>
              <a:rPr lang="tr-TR" sz="1400" dirty="0"/>
              <a:t>Problem Definition</a:t>
            </a:r>
          </a:p>
          <a:p>
            <a:pPr marL="1051560" lvl="1" indent="-514350">
              <a:buFont typeface="+mj-lt"/>
              <a:buAutoNum type="arabicPeriod"/>
            </a:pPr>
            <a:r>
              <a:rPr lang="tr-TR" sz="1400" dirty="0" err="1"/>
              <a:t>Motivation</a:t>
            </a:r>
            <a:r>
              <a:rPr lang="tr-TR" sz="1400" dirty="0"/>
              <a:t> </a:t>
            </a:r>
            <a:r>
              <a:rPr lang="tr-TR" sz="1400" dirty="0" err="1"/>
              <a:t>and</a:t>
            </a:r>
            <a:r>
              <a:rPr lang="tr-TR" sz="1400" dirty="0"/>
              <a:t> </a:t>
            </a:r>
            <a:r>
              <a:rPr lang="tr-TR" sz="1400" dirty="0" err="1"/>
              <a:t>Significance</a:t>
            </a:r>
            <a:endParaRPr lang="tr-TR" sz="1400" dirty="0"/>
          </a:p>
          <a:p>
            <a:pPr marL="578358" indent="-514350">
              <a:buFont typeface="+mj-lt"/>
              <a:buAutoNum type="arabicPeriod"/>
            </a:pPr>
            <a:r>
              <a:rPr lang="tr-TR" sz="1400" b="1" dirty="0" err="1"/>
              <a:t>Dataset</a:t>
            </a:r>
            <a:r>
              <a:rPr lang="tr-TR" sz="1400" b="1" dirty="0"/>
              <a:t> </a:t>
            </a:r>
            <a:r>
              <a:rPr lang="tr-TR" sz="1400" b="1" dirty="0" smtClean="0"/>
              <a:t>Information</a:t>
            </a:r>
          </a:p>
          <a:p>
            <a:pPr marL="953262" lvl="1" indent="-514350">
              <a:buFont typeface="+mj-lt"/>
              <a:buAutoNum type="arabicPeriod"/>
            </a:pPr>
            <a:r>
              <a:rPr lang="tr-TR" sz="1400" dirty="0" err="1" smtClean="0"/>
              <a:t>Dataset</a:t>
            </a:r>
            <a:r>
              <a:rPr lang="tr-TR" sz="1400" dirty="0" smtClean="0"/>
              <a:t> </a:t>
            </a:r>
            <a:r>
              <a:rPr lang="tr-TR" sz="1400" dirty="0" err="1"/>
              <a:t>Arrangement</a:t>
            </a:r>
            <a:r>
              <a:rPr lang="tr-TR" sz="1400" dirty="0"/>
              <a:t> &amp; </a:t>
            </a:r>
            <a:r>
              <a:rPr lang="tr-TR" sz="1400" dirty="0" err="1"/>
              <a:t>Optimization</a:t>
            </a:r>
            <a:endParaRPr lang="tr-TR" sz="1400" dirty="0"/>
          </a:p>
          <a:p>
            <a:pPr marL="578358" indent="-514350">
              <a:buFont typeface="+mj-lt"/>
              <a:buAutoNum type="arabicPeriod"/>
            </a:pPr>
            <a:r>
              <a:rPr lang="tr-TR" sz="1400" b="1" dirty="0"/>
              <a:t>Training </a:t>
            </a:r>
            <a:r>
              <a:rPr lang="tr-TR" sz="1400" b="1" dirty="0" smtClean="0"/>
              <a:t>Model</a:t>
            </a:r>
          </a:p>
          <a:p>
            <a:pPr marL="953262" lvl="1" indent="-514350">
              <a:buFont typeface="+mj-lt"/>
              <a:buAutoNum type="arabicPeriod"/>
            </a:pPr>
            <a:r>
              <a:rPr lang="tr-TR" sz="1400" dirty="0" smtClean="0"/>
              <a:t>Model </a:t>
            </a:r>
            <a:r>
              <a:rPr lang="tr-TR" sz="1400" dirty="0" err="1"/>
              <a:t>Features</a:t>
            </a:r>
            <a:r>
              <a:rPr lang="tr-TR" sz="1400" dirty="0"/>
              <a:t> &amp; </a:t>
            </a:r>
            <a:r>
              <a:rPr lang="tr-TR" sz="1400" dirty="0" err="1"/>
              <a:t>Advantages</a:t>
            </a:r>
            <a:endParaRPr lang="tr-TR" sz="1400" dirty="0"/>
          </a:p>
          <a:p>
            <a:pPr marL="953262" lvl="1" indent="-514350">
              <a:buFont typeface="+mj-lt"/>
              <a:buAutoNum type="arabicPeriod"/>
            </a:pPr>
            <a:r>
              <a:rPr lang="tr-TR" sz="1400" dirty="0"/>
              <a:t>Network Architecture</a:t>
            </a:r>
          </a:p>
          <a:p>
            <a:pPr marL="578358" indent="-514350">
              <a:buFont typeface="+mj-lt"/>
              <a:buAutoNum type="arabicPeriod"/>
            </a:pPr>
            <a:r>
              <a:rPr lang="tr-TR" sz="1400" b="1" dirty="0" err="1"/>
              <a:t>Performance</a:t>
            </a:r>
            <a:r>
              <a:rPr lang="tr-TR" sz="1400" b="1" dirty="0"/>
              <a:t> </a:t>
            </a:r>
            <a:r>
              <a:rPr lang="tr-TR" sz="1400" b="1" dirty="0" err="1" smtClean="0"/>
              <a:t>Metrics</a:t>
            </a:r>
            <a:endParaRPr lang="tr-TR" sz="1400" b="1" dirty="0" smtClean="0"/>
          </a:p>
          <a:p>
            <a:pPr marL="953262" lvl="1" indent="-514350">
              <a:buFont typeface="+mj-lt"/>
              <a:buAutoNum type="arabicPeriod"/>
            </a:pPr>
            <a:r>
              <a:rPr lang="tr-TR" sz="1400" dirty="0" smtClean="0"/>
              <a:t>Evaluation </a:t>
            </a:r>
            <a:r>
              <a:rPr lang="tr-TR" sz="1400" dirty="0" err="1"/>
              <a:t>Methods</a:t>
            </a:r>
            <a:endParaRPr lang="tr-TR" sz="1400" dirty="0"/>
          </a:p>
          <a:p>
            <a:pPr marL="953262" lvl="1" indent="-514350">
              <a:buFont typeface="+mj-lt"/>
              <a:buAutoNum type="arabicPeriod"/>
            </a:pPr>
            <a:r>
              <a:rPr lang="tr-TR" sz="1400" dirty="0" err="1"/>
              <a:t>Feature</a:t>
            </a:r>
            <a:r>
              <a:rPr lang="tr-TR" sz="1400" dirty="0"/>
              <a:t> </a:t>
            </a:r>
            <a:r>
              <a:rPr lang="tr-TR" sz="1400" dirty="0" err="1"/>
              <a:t>Importance</a:t>
            </a:r>
            <a:endParaRPr lang="tr-TR" sz="1400" dirty="0"/>
          </a:p>
          <a:p>
            <a:pPr marL="953262" lvl="1" indent="-514350">
              <a:buFont typeface="+mj-lt"/>
              <a:buAutoNum type="arabicPeriod"/>
            </a:pPr>
            <a:r>
              <a:rPr lang="tr-TR" sz="1400" dirty="0"/>
              <a:t>True </a:t>
            </a:r>
            <a:r>
              <a:rPr lang="tr-TR" sz="1400" dirty="0" err="1"/>
              <a:t>vs</a:t>
            </a:r>
            <a:r>
              <a:rPr lang="tr-TR" sz="1400" dirty="0"/>
              <a:t> </a:t>
            </a:r>
            <a:r>
              <a:rPr lang="tr-TR" sz="1400" dirty="0" err="1"/>
              <a:t>Predicted</a:t>
            </a:r>
            <a:endParaRPr lang="tr-TR" sz="1400" dirty="0"/>
          </a:p>
          <a:p>
            <a:pPr marL="578358" indent="-514350">
              <a:buFont typeface="+mj-lt"/>
              <a:buAutoNum type="arabicPeriod"/>
            </a:pPr>
            <a:r>
              <a:rPr lang="tr-TR" sz="1400" b="1" dirty="0" err="1"/>
              <a:t>Experiments</a:t>
            </a:r>
            <a:r>
              <a:rPr lang="tr-TR" sz="1400" b="1" dirty="0"/>
              <a:t> </a:t>
            </a:r>
            <a:r>
              <a:rPr lang="tr-TR" sz="1400" b="1" dirty="0" err="1"/>
              <a:t>and</a:t>
            </a:r>
            <a:r>
              <a:rPr lang="tr-TR" sz="1400" b="1" dirty="0"/>
              <a:t> </a:t>
            </a:r>
            <a:r>
              <a:rPr lang="tr-TR" sz="1400" b="1" dirty="0" smtClean="0"/>
              <a:t>Analysis</a:t>
            </a:r>
          </a:p>
          <a:p>
            <a:pPr marL="953262" lvl="1" indent="-514350">
              <a:buFont typeface="+mj-lt"/>
              <a:buAutoNum type="arabicPeriod"/>
            </a:pPr>
            <a:r>
              <a:rPr lang="tr-TR" sz="1400" dirty="0" smtClean="0"/>
              <a:t>Model </a:t>
            </a:r>
            <a:r>
              <a:rPr lang="tr-TR" sz="1400" dirty="0" err="1"/>
              <a:t>Performance</a:t>
            </a:r>
            <a:r>
              <a:rPr lang="tr-TR" sz="1400" dirty="0"/>
              <a:t> Evaluation</a:t>
            </a:r>
          </a:p>
          <a:p>
            <a:pPr marL="953262" lvl="1" indent="-514350">
              <a:buFont typeface="+mj-lt"/>
              <a:buAutoNum type="arabicPeriod"/>
            </a:pPr>
            <a:r>
              <a:rPr lang="tr-TR" sz="1400" dirty="0"/>
              <a:t>Model </a:t>
            </a:r>
            <a:r>
              <a:rPr lang="tr-TR" sz="1400" dirty="0" err="1"/>
              <a:t>Weight</a:t>
            </a:r>
            <a:r>
              <a:rPr lang="tr-TR" sz="1400" dirty="0"/>
              <a:t> Distribution</a:t>
            </a:r>
          </a:p>
          <a:p>
            <a:pPr marL="578358" indent="-514350">
              <a:buFont typeface="+mj-lt"/>
              <a:buAutoNum type="arabicPeriod"/>
            </a:pPr>
            <a:r>
              <a:rPr lang="tr-TR" sz="1400" b="1" dirty="0" err="1" smtClean="0"/>
              <a:t>Results</a:t>
            </a:r>
            <a:endParaRPr lang="tr-TR" sz="1400" b="1" dirty="0" smtClean="0"/>
          </a:p>
          <a:p>
            <a:pPr marL="953262" lvl="1" indent="-514350">
              <a:buFont typeface="+mj-lt"/>
              <a:buAutoNum type="arabicPeriod"/>
            </a:pPr>
            <a:r>
              <a:rPr lang="tr-TR" sz="1400" dirty="0" smtClean="0"/>
              <a:t>Training </a:t>
            </a:r>
            <a:r>
              <a:rPr lang="tr-TR" sz="1400" dirty="0"/>
              <a:t>&amp; </a:t>
            </a:r>
            <a:r>
              <a:rPr lang="tr-TR" sz="1400" dirty="0" err="1"/>
              <a:t>Validation</a:t>
            </a:r>
            <a:r>
              <a:rPr lang="tr-TR" sz="1400" dirty="0"/>
              <a:t> </a:t>
            </a:r>
            <a:r>
              <a:rPr lang="tr-TR" sz="1400" dirty="0" err="1"/>
              <a:t>Results</a:t>
            </a:r>
            <a:endParaRPr lang="tr-TR" sz="1400" dirty="0"/>
          </a:p>
          <a:p>
            <a:pPr marL="953262" lvl="1" indent="-514350">
              <a:buFont typeface="+mj-lt"/>
              <a:buAutoNum type="arabicPeriod"/>
            </a:pPr>
            <a:r>
              <a:rPr lang="tr-TR" sz="1400" dirty="0"/>
              <a:t>Model </a:t>
            </a:r>
            <a:r>
              <a:rPr lang="tr-TR" sz="1400" dirty="0" err="1"/>
              <a:t>Performance</a:t>
            </a:r>
            <a:r>
              <a:rPr lang="tr-TR" sz="1400" dirty="0"/>
              <a:t> Evaluation</a:t>
            </a:r>
          </a:p>
          <a:p>
            <a:pPr marL="578358" indent="-514350">
              <a:buFont typeface="+mj-lt"/>
              <a:buAutoNum type="arabicPeriod"/>
            </a:pPr>
            <a:r>
              <a:rPr lang="tr-TR" sz="1400" b="1" dirty="0" err="1"/>
              <a:t>Discussion</a:t>
            </a:r>
            <a:r>
              <a:rPr lang="tr-TR" sz="1400" b="1" dirty="0"/>
              <a:t> </a:t>
            </a:r>
            <a:r>
              <a:rPr lang="tr-TR" sz="1400" b="1" dirty="0" err="1"/>
              <a:t>and</a:t>
            </a:r>
            <a:r>
              <a:rPr lang="tr-TR" sz="1400" b="1" dirty="0"/>
              <a:t> </a:t>
            </a:r>
            <a:r>
              <a:rPr lang="tr-TR" sz="1400" b="1" dirty="0" err="1"/>
              <a:t>Future</a:t>
            </a:r>
            <a:r>
              <a:rPr lang="tr-TR" sz="1400" b="1" dirty="0"/>
              <a:t> </a:t>
            </a:r>
            <a:r>
              <a:rPr lang="tr-TR" sz="1400" b="1" dirty="0" err="1" smtClean="0"/>
              <a:t>Work</a:t>
            </a:r>
            <a:endParaRPr lang="tr-TR" sz="1400" b="1" dirty="0" smtClean="0"/>
          </a:p>
          <a:p>
            <a:pPr marL="953262" lvl="1" indent="-514350">
              <a:buFont typeface="+mj-lt"/>
              <a:buAutoNum type="arabicPeriod"/>
            </a:pPr>
            <a:r>
              <a:rPr lang="tr-TR" sz="1400" dirty="0" err="1" smtClean="0"/>
              <a:t>Limitations</a:t>
            </a:r>
            <a:endParaRPr lang="tr-TR" sz="1400" dirty="0"/>
          </a:p>
          <a:p>
            <a:pPr marL="953262" lvl="1" indent="-514350">
              <a:buFont typeface="+mj-lt"/>
              <a:buAutoNum type="arabicPeriod"/>
            </a:pPr>
            <a:r>
              <a:rPr lang="tr-TR" sz="1400" dirty="0" err="1"/>
              <a:t>Suggestions</a:t>
            </a:r>
            <a:r>
              <a:rPr lang="tr-TR" sz="1400" dirty="0"/>
              <a:t> </a:t>
            </a:r>
            <a:r>
              <a:rPr lang="tr-TR" sz="1400" dirty="0" err="1"/>
              <a:t>for</a:t>
            </a:r>
            <a:r>
              <a:rPr lang="tr-TR" sz="1400" dirty="0"/>
              <a:t> </a:t>
            </a:r>
            <a:r>
              <a:rPr lang="tr-TR" sz="1400" dirty="0" err="1"/>
              <a:t>Future</a:t>
            </a:r>
            <a:r>
              <a:rPr lang="tr-TR" sz="1400" dirty="0"/>
              <a:t> </a:t>
            </a:r>
            <a:r>
              <a:rPr lang="tr-TR" sz="1400" dirty="0" err="1"/>
              <a:t>Improvements</a:t>
            </a:r>
            <a:endParaRPr lang="tr-TR" sz="1400" dirty="0"/>
          </a:p>
          <a:p>
            <a:pPr marL="578358" indent="-514350">
              <a:buFont typeface="+mj-lt"/>
              <a:buAutoNum type="arabicPeriod"/>
            </a:pPr>
            <a:r>
              <a:rPr lang="tr-TR" sz="1400" b="1" dirty="0" err="1"/>
              <a:t>Conclusion</a:t>
            </a:r>
            <a:endParaRPr lang="tr-TR" sz="1400" dirty="0"/>
          </a:p>
        </p:txBody>
      </p:sp>
    </p:spTree>
    <p:extLst>
      <p:ext uri="{BB962C8B-B14F-4D97-AF65-F5344CB8AC3E}">
        <p14:creationId xmlns:p14="http://schemas.microsoft.com/office/powerpoint/2010/main" val="249867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 </a:t>
            </a:r>
            <a:r>
              <a:rPr lang="tr-TR" dirty="0" err="1"/>
              <a:t>Introduction</a:t>
            </a:r>
            <a:endParaRPr lang="tr-TR" dirty="0"/>
          </a:p>
        </p:txBody>
      </p:sp>
      <p:sp>
        <p:nvSpPr>
          <p:cNvPr id="3" name="İçerik Yer Tutucusu 2"/>
          <p:cNvSpPr>
            <a:spLocks noGrp="1"/>
          </p:cNvSpPr>
          <p:nvPr>
            <p:ph idx="1"/>
          </p:nvPr>
        </p:nvSpPr>
        <p:spPr/>
        <p:txBody>
          <a:bodyPr>
            <a:normAutofit fontScale="55000" lnSpcReduction="20000"/>
          </a:bodyPr>
          <a:lstStyle/>
          <a:p>
            <a:pPr marL="64008" indent="0">
              <a:buNone/>
            </a:pPr>
            <a:r>
              <a:rPr lang="en-US" b="1" dirty="0"/>
              <a:t>1. Introduction</a:t>
            </a:r>
          </a:p>
          <a:p>
            <a:pPr marL="64008" indent="0">
              <a:buNone/>
            </a:pPr>
            <a:r>
              <a:rPr lang="en-US" b="1" dirty="0"/>
              <a:t>1.1 Objective of the Project</a:t>
            </a:r>
            <a:endParaRPr lang="en-US" dirty="0"/>
          </a:p>
          <a:p>
            <a:pPr marL="64008" indent="0">
              <a:buNone/>
            </a:pPr>
            <a:r>
              <a:rPr lang="en-US" dirty="0"/>
              <a:t>The primary goal of this project was to develop a deep learning-based model using </a:t>
            </a:r>
            <a:r>
              <a:rPr lang="en-US" b="1" dirty="0"/>
              <a:t>Convolutional Neural Networks (CNN)</a:t>
            </a:r>
            <a:r>
              <a:rPr lang="en-US" dirty="0"/>
              <a:t> to classify brain tumors from </a:t>
            </a:r>
            <a:r>
              <a:rPr lang="en-US" b="1" dirty="0"/>
              <a:t>MRI images</a:t>
            </a:r>
            <a:r>
              <a:rPr lang="en-US" dirty="0"/>
              <a:t>. The model classifies tumors into four categories: glioma, meningioma, pituitary tumor, and no tumor. This classification system can assist healthcare professionals by providing quick and reliable tumor diagnosis.</a:t>
            </a:r>
          </a:p>
          <a:p>
            <a:pPr marL="64008" indent="0">
              <a:buNone/>
            </a:pPr>
            <a:r>
              <a:rPr lang="en-US" b="1" dirty="0"/>
              <a:t>1.2 Problem Definition</a:t>
            </a:r>
            <a:endParaRPr lang="en-US" dirty="0"/>
          </a:p>
          <a:p>
            <a:pPr marL="64008" indent="0">
              <a:buNone/>
            </a:pPr>
            <a:r>
              <a:rPr lang="en-US" dirty="0"/>
              <a:t>Brain tumor classification using MRI images aims to automate the detection process to reduce human error and speed up diagnosis. By leveraging CNN, this project focuses on building a model that can accurately identify various brain tumor types.</a:t>
            </a:r>
          </a:p>
          <a:p>
            <a:pPr marL="64008" indent="0">
              <a:buNone/>
            </a:pPr>
            <a:r>
              <a:rPr lang="en-US" b="1" dirty="0"/>
              <a:t>1.3 Motivation and Significance</a:t>
            </a:r>
            <a:endParaRPr lang="en-US" dirty="0"/>
          </a:p>
          <a:p>
            <a:pPr marL="64008" indent="0">
              <a:buNone/>
            </a:pPr>
            <a:r>
              <a:rPr lang="en-US" dirty="0"/>
              <a:t>Accurate brain tumor detection significantly impacts the early treatment of patients. This project helps enhance diagnostic accuracy and assists medical professionals in making more informed decisions.</a:t>
            </a:r>
          </a:p>
          <a:p>
            <a:pPr marL="64008" indent="0">
              <a:buNone/>
            </a:pPr>
            <a:endParaRPr lang="tr-TR" dirty="0"/>
          </a:p>
        </p:txBody>
      </p:sp>
    </p:spTree>
    <p:extLst>
      <p:ext uri="{BB962C8B-B14F-4D97-AF65-F5344CB8AC3E}">
        <p14:creationId xmlns:p14="http://schemas.microsoft.com/office/powerpoint/2010/main" val="90727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9512" y="-99392"/>
            <a:ext cx="8229600" cy="1399032"/>
          </a:xfrm>
        </p:spPr>
        <p:txBody>
          <a:bodyPr/>
          <a:lstStyle/>
          <a:p>
            <a:r>
              <a:rPr lang="tr-TR" dirty="0"/>
              <a:t>2. </a:t>
            </a:r>
            <a:r>
              <a:rPr lang="tr-TR" dirty="0" err="1"/>
              <a:t>Dataset</a:t>
            </a:r>
            <a:r>
              <a:rPr lang="tr-TR" dirty="0"/>
              <a:t> Information</a:t>
            </a:r>
          </a:p>
        </p:txBody>
      </p:sp>
      <p:sp>
        <p:nvSpPr>
          <p:cNvPr id="3" name="İçerik Yer Tutucusu 2"/>
          <p:cNvSpPr>
            <a:spLocks noGrp="1"/>
          </p:cNvSpPr>
          <p:nvPr>
            <p:ph idx="1"/>
          </p:nvPr>
        </p:nvSpPr>
        <p:spPr>
          <a:xfrm>
            <a:off x="467544" y="1052736"/>
            <a:ext cx="8229600" cy="4572000"/>
          </a:xfrm>
        </p:spPr>
        <p:txBody>
          <a:bodyPr>
            <a:normAutofit fontScale="70000" lnSpcReduction="20000"/>
          </a:bodyPr>
          <a:lstStyle/>
          <a:p>
            <a:pPr marL="64008" indent="0">
              <a:buNone/>
            </a:pPr>
            <a:r>
              <a:rPr lang="tr-TR" b="1" dirty="0" err="1"/>
              <a:t>Dataset</a:t>
            </a:r>
            <a:r>
              <a:rPr lang="tr-TR" b="1" dirty="0"/>
              <a:t> </a:t>
            </a:r>
            <a:r>
              <a:rPr lang="tr-TR" b="1" dirty="0" err="1"/>
              <a:t>Overview</a:t>
            </a:r>
            <a:r>
              <a:rPr lang="tr-TR" b="1" dirty="0"/>
              <a:t>:</a:t>
            </a:r>
            <a:endParaRPr lang="tr-TR" dirty="0"/>
          </a:p>
          <a:p>
            <a:pPr marL="64008" indent="0">
              <a:buNone/>
            </a:pPr>
            <a:r>
              <a:rPr lang="tr-TR" dirty="0" err="1"/>
              <a:t>The</a:t>
            </a:r>
            <a:r>
              <a:rPr lang="tr-TR" dirty="0"/>
              <a:t> </a:t>
            </a:r>
            <a:r>
              <a:rPr lang="tr-TR" dirty="0" err="1"/>
              <a:t>dataset</a:t>
            </a:r>
            <a:r>
              <a:rPr lang="tr-TR" dirty="0"/>
              <a:t> </a:t>
            </a:r>
            <a:r>
              <a:rPr lang="tr-TR" dirty="0" err="1"/>
              <a:t>used</a:t>
            </a:r>
            <a:r>
              <a:rPr lang="tr-TR" dirty="0"/>
              <a:t> in </a:t>
            </a:r>
            <a:r>
              <a:rPr lang="tr-TR" dirty="0" err="1"/>
              <a:t>this</a:t>
            </a:r>
            <a:r>
              <a:rPr lang="tr-TR" dirty="0"/>
              <a:t> </a:t>
            </a:r>
            <a:r>
              <a:rPr lang="tr-TR" dirty="0" err="1"/>
              <a:t>project</a:t>
            </a:r>
            <a:r>
              <a:rPr lang="tr-TR" dirty="0"/>
              <a:t> </a:t>
            </a:r>
            <a:r>
              <a:rPr lang="tr-TR" dirty="0" err="1"/>
              <a:t>was</a:t>
            </a:r>
            <a:r>
              <a:rPr lang="tr-TR" dirty="0"/>
              <a:t> </a:t>
            </a:r>
            <a:r>
              <a:rPr lang="tr-TR" dirty="0" err="1"/>
              <a:t>sourced</a:t>
            </a:r>
            <a:r>
              <a:rPr lang="tr-TR" dirty="0"/>
              <a:t> </a:t>
            </a:r>
            <a:r>
              <a:rPr lang="tr-TR" dirty="0" err="1"/>
              <a:t>from</a:t>
            </a:r>
            <a:r>
              <a:rPr lang="tr-TR" dirty="0"/>
              <a:t> </a:t>
            </a:r>
            <a:r>
              <a:rPr lang="tr-TR" b="1" dirty="0" err="1"/>
              <a:t>Kaggle's</a:t>
            </a:r>
            <a:r>
              <a:rPr lang="tr-TR" b="1" dirty="0"/>
              <a:t> MRI Brain </a:t>
            </a:r>
            <a:r>
              <a:rPr lang="tr-TR" b="1" dirty="0" err="1"/>
              <a:t>Tumor</a:t>
            </a:r>
            <a:r>
              <a:rPr lang="tr-TR" b="1" dirty="0"/>
              <a:t> </a:t>
            </a:r>
            <a:r>
              <a:rPr lang="tr-TR" b="1" dirty="0" err="1"/>
              <a:t>dataset</a:t>
            </a:r>
            <a:r>
              <a:rPr lang="tr-TR" dirty="0"/>
              <a:t>, </a:t>
            </a:r>
            <a:r>
              <a:rPr lang="tr-TR" dirty="0" err="1"/>
              <a:t>which</a:t>
            </a:r>
            <a:r>
              <a:rPr lang="tr-TR" dirty="0"/>
              <a:t> </a:t>
            </a:r>
            <a:r>
              <a:rPr lang="tr-TR" dirty="0" err="1"/>
              <a:t>includes</a:t>
            </a:r>
            <a:r>
              <a:rPr lang="tr-TR" dirty="0"/>
              <a:t> 3000+ </a:t>
            </a:r>
            <a:r>
              <a:rPr lang="tr-TR" dirty="0" err="1"/>
              <a:t>images</a:t>
            </a:r>
            <a:r>
              <a:rPr lang="tr-TR" dirty="0"/>
              <a:t> </a:t>
            </a:r>
            <a:r>
              <a:rPr lang="tr-TR" dirty="0" err="1"/>
              <a:t>divided</a:t>
            </a:r>
            <a:r>
              <a:rPr lang="tr-TR" dirty="0"/>
              <a:t> </a:t>
            </a:r>
            <a:r>
              <a:rPr lang="tr-TR" dirty="0" err="1"/>
              <a:t>into</a:t>
            </a:r>
            <a:r>
              <a:rPr lang="tr-TR" dirty="0"/>
              <a:t> </a:t>
            </a:r>
            <a:r>
              <a:rPr lang="tr-TR" dirty="0" err="1"/>
              <a:t>four</a:t>
            </a:r>
            <a:r>
              <a:rPr lang="tr-TR" dirty="0"/>
              <a:t> </a:t>
            </a:r>
            <a:r>
              <a:rPr lang="tr-TR" dirty="0" err="1"/>
              <a:t>categories</a:t>
            </a:r>
            <a:r>
              <a:rPr lang="tr-TR" dirty="0"/>
              <a:t>. </a:t>
            </a:r>
            <a:r>
              <a:rPr lang="tr-TR" dirty="0" err="1"/>
              <a:t>The</a:t>
            </a:r>
            <a:r>
              <a:rPr lang="tr-TR" dirty="0"/>
              <a:t> </a:t>
            </a:r>
            <a:r>
              <a:rPr lang="tr-TR" dirty="0" err="1"/>
              <a:t>dataset</a:t>
            </a:r>
            <a:r>
              <a:rPr lang="tr-TR" dirty="0"/>
              <a:t> </a:t>
            </a:r>
            <a:r>
              <a:rPr lang="tr-TR" dirty="0" err="1"/>
              <a:t>was</a:t>
            </a:r>
            <a:r>
              <a:rPr lang="tr-TR" dirty="0"/>
              <a:t> </a:t>
            </a:r>
            <a:r>
              <a:rPr lang="tr-TR" dirty="0" err="1"/>
              <a:t>preprocessed</a:t>
            </a:r>
            <a:r>
              <a:rPr lang="tr-TR" dirty="0"/>
              <a:t> </a:t>
            </a:r>
            <a:r>
              <a:rPr lang="tr-TR" dirty="0" err="1"/>
              <a:t>for</a:t>
            </a:r>
            <a:r>
              <a:rPr lang="tr-TR" dirty="0"/>
              <a:t> optimal </a:t>
            </a:r>
            <a:r>
              <a:rPr lang="tr-TR" dirty="0" err="1"/>
              <a:t>use</a:t>
            </a:r>
            <a:r>
              <a:rPr lang="tr-TR" dirty="0"/>
              <a:t> in CNN </a:t>
            </a:r>
            <a:r>
              <a:rPr lang="tr-TR" dirty="0" err="1"/>
              <a:t>models</a:t>
            </a:r>
            <a:r>
              <a:rPr lang="tr-TR" dirty="0"/>
              <a:t>, </a:t>
            </a:r>
            <a:r>
              <a:rPr lang="tr-TR" dirty="0" err="1"/>
              <a:t>ensuring</a:t>
            </a:r>
            <a:r>
              <a:rPr lang="tr-TR" dirty="0"/>
              <a:t> </a:t>
            </a:r>
            <a:r>
              <a:rPr lang="tr-TR" dirty="0" err="1"/>
              <a:t>effective</a:t>
            </a:r>
            <a:r>
              <a:rPr lang="tr-TR" dirty="0"/>
              <a:t> </a:t>
            </a:r>
            <a:r>
              <a:rPr lang="tr-TR" dirty="0" err="1"/>
              <a:t>feature</a:t>
            </a:r>
            <a:r>
              <a:rPr lang="tr-TR" dirty="0"/>
              <a:t> </a:t>
            </a:r>
            <a:r>
              <a:rPr lang="tr-TR" dirty="0" err="1"/>
              <a:t>extraction</a:t>
            </a:r>
            <a:r>
              <a:rPr lang="tr-TR" dirty="0"/>
              <a:t> </a:t>
            </a:r>
            <a:r>
              <a:rPr lang="tr-TR" dirty="0" err="1"/>
              <a:t>and</a:t>
            </a:r>
            <a:r>
              <a:rPr lang="tr-TR" dirty="0"/>
              <a:t> </a:t>
            </a:r>
            <a:r>
              <a:rPr lang="tr-TR" dirty="0" err="1"/>
              <a:t>accurate</a:t>
            </a:r>
            <a:r>
              <a:rPr lang="tr-TR" dirty="0"/>
              <a:t> </a:t>
            </a:r>
            <a:r>
              <a:rPr lang="tr-TR" dirty="0" err="1"/>
              <a:t>predictions</a:t>
            </a:r>
            <a:r>
              <a:rPr lang="tr-TR" dirty="0"/>
              <a:t>.</a:t>
            </a:r>
          </a:p>
          <a:p>
            <a:pPr marL="64008" indent="0">
              <a:buNone/>
            </a:pPr>
            <a:r>
              <a:rPr lang="tr-TR" b="1" dirty="0" err="1"/>
              <a:t>Key</a:t>
            </a:r>
            <a:r>
              <a:rPr lang="tr-TR" b="1" dirty="0"/>
              <a:t> </a:t>
            </a:r>
            <a:r>
              <a:rPr lang="tr-TR" b="1" dirty="0" err="1"/>
              <a:t>Features</a:t>
            </a:r>
            <a:r>
              <a:rPr lang="tr-TR" b="1" dirty="0"/>
              <a:t>:</a:t>
            </a:r>
            <a:endParaRPr lang="tr-TR" dirty="0"/>
          </a:p>
          <a:p>
            <a:pPr marL="64008" indent="0">
              <a:buNone/>
            </a:pPr>
            <a:r>
              <a:rPr lang="tr-TR" dirty="0" err="1"/>
              <a:t>Grayscale</a:t>
            </a:r>
            <a:r>
              <a:rPr lang="tr-TR" dirty="0"/>
              <a:t> MRI </a:t>
            </a:r>
            <a:r>
              <a:rPr lang="tr-TR" dirty="0" err="1"/>
              <a:t>images</a:t>
            </a:r>
            <a:endParaRPr lang="tr-TR" dirty="0"/>
          </a:p>
          <a:p>
            <a:pPr marL="64008" indent="0">
              <a:buNone/>
            </a:pPr>
            <a:r>
              <a:rPr lang="tr-TR" dirty="0"/>
              <a:t>Class </a:t>
            </a:r>
            <a:r>
              <a:rPr lang="tr-TR" dirty="0" err="1"/>
              <a:t>labels</a:t>
            </a:r>
            <a:r>
              <a:rPr lang="tr-TR" dirty="0"/>
              <a:t>: </a:t>
            </a:r>
            <a:r>
              <a:rPr lang="tr-TR" dirty="0" err="1"/>
              <a:t>Glioma</a:t>
            </a:r>
            <a:r>
              <a:rPr lang="tr-TR" dirty="0"/>
              <a:t>, </a:t>
            </a:r>
            <a:r>
              <a:rPr lang="tr-TR" dirty="0" err="1"/>
              <a:t>Meningioma</a:t>
            </a:r>
            <a:r>
              <a:rPr lang="tr-TR" dirty="0"/>
              <a:t>, </a:t>
            </a:r>
            <a:r>
              <a:rPr lang="tr-TR" dirty="0" err="1"/>
              <a:t>Pituitary</a:t>
            </a:r>
            <a:r>
              <a:rPr lang="tr-TR" dirty="0"/>
              <a:t>, No </a:t>
            </a:r>
            <a:r>
              <a:rPr lang="tr-TR" dirty="0" err="1"/>
              <a:t>Tumor</a:t>
            </a:r>
            <a:endParaRPr lang="tr-TR" dirty="0"/>
          </a:p>
          <a:p>
            <a:pPr marL="64008" indent="0">
              <a:buNone/>
            </a:pPr>
            <a:r>
              <a:rPr lang="tr-TR" b="1" dirty="0" err="1"/>
              <a:t>Dataset</a:t>
            </a:r>
            <a:r>
              <a:rPr lang="tr-TR" b="1" dirty="0"/>
              <a:t> </a:t>
            </a:r>
            <a:r>
              <a:rPr lang="tr-TR" b="1" dirty="0" err="1"/>
              <a:t>Arrangement</a:t>
            </a:r>
            <a:r>
              <a:rPr lang="tr-TR" b="1" dirty="0"/>
              <a:t> &amp; </a:t>
            </a:r>
            <a:r>
              <a:rPr lang="tr-TR" b="1" dirty="0" err="1"/>
              <a:t>Optimization</a:t>
            </a:r>
            <a:r>
              <a:rPr lang="tr-TR" b="1" dirty="0"/>
              <a:t>:</a:t>
            </a:r>
            <a:endParaRPr lang="tr-TR" dirty="0"/>
          </a:p>
          <a:p>
            <a:pPr marL="64008" indent="0">
              <a:buNone/>
            </a:pPr>
            <a:r>
              <a:rPr lang="tr-TR" dirty="0"/>
              <a:t>Data </a:t>
            </a:r>
            <a:r>
              <a:rPr lang="tr-TR" dirty="0" err="1"/>
              <a:t>cleaning</a:t>
            </a:r>
            <a:r>
              <a:rPr lang="tr-TR" dirty="0"/>
              <a:t>, </a:t>
            </a:r>
            <a:r>
              <a:rPr lang="tr-TR" dirty="0" err="1"/>
              <a:t>resizing</a:t>
            </a:r>
            <a:r>
              <a:rPr lang="tr-TR" dirty="0"/>
              <a:t>, </a:t>
            </a:r>
            <a:r>
              <a:rPr lang="tr-TR" dirty="0" err="1"/>
              <a:t>and</a:t>
            </a:r>
            <a:r>
              <a:rPr lang="tr-TR" dirty="0"/>
              <a:t> </a:t>
            </a:r>
            <a:r>
              <a:rPr lang="tr-TR" dirty="0" err="1"/>
              <a:t>normalization</a:t>
            </a:r>
            <a:endParaRPr lang="tr-TR" dirty="0"/>
          </a:p>
          <a:p>
            <a:pPr marL="64008" indent="0">
              <a:buNone/>
            </a:pPr>
            <a:r>
              <a:rPr lang="tr-TR" dirty="0"/>
              <a:t>Data </a:t>
            </a:r>
            <a:r>
              <a:rPr lang="tr-TR" dirty="0" err="1"/>
              <a:t>augmentation</a:t>
            </a:r>
            <a:r>
              <a:rPr lang="tr-TR" dirty="0"/>
              <a:t> </a:t>
            </a:r>
            <a:r>
              <a:rPr lang="tr-TR" dirty="0" err="1"/>
              <a:t>to</a:t>
            </a:r>
            <a:r>
              <a:rPr lang="tr-TR" dirty="0"/>
              <a:t> </a:t>
            </a:r>
            <a:r>
              <a:rPr lang="tr-TR" dirty="0" err="1"/>
              <a:t>prevent</a:t>
            </a:r>
            <a:r>
              <a:rPr lang="tr-TR" dirty="0"/>
              <a:t> </a:t>
            </a:r>
            <a:r>
              <a:rPr lang="tr-TR" dirty="0" err="1"/>
              <a:t>overfitting</a:t>
            </a:r>
            <a:r>
              <a:rPr lang="tr-TR" dirty="0"/>
              <a:t> (</a:t>
            </a:r>
            <a:r>
              <a:rPr lang="tr-TR" dirty="0" err="1"/>
              <a:t>e.g</a:t>
            </a:r>
            <a:r>
              <a:rPr lang="tr-TR" dirty="0"/>
              <a:t>., </a:t>
            </a:r>
            <a:r>
              <a:rPr lang="tr-TR" dirty="0" err="1"/>
              <a:t>rotations</a:t>
            </a:r>
            <a:r>
              <a:rPr lang="tr-TR" dirty="0"/>
              <a:t>, </a:t>
            </a:r>
            <a:r>
              <a:rPr lang="tr-TR" dirty="0" err="1"/>
              <a:t>zoom</a:t>
            </a:r>
            <a:r>
              <a:rPr lang="tr-TR" dirty="0"/>
              <a:t>, </a:t>
            </a:r>
            <a:r>
              <a:rPr lang="tr-TR" dirty="0" err="1"/>
              <a:t>and</a:t>
            </a:r>
            <a:r>
              <a:rPr lang="tr-TR" dirty="0"/>
              <a:t> </a:t>
            </a:r>
            <a:r>
              <a:rPr lang="tr-TR" dirty="0" err="1"/>
              <a:t>shifts</a:t>
            </a:r>
            <a:r>
              <a:rPr lang="tr-TR" dirty="0"/>
              <a:t>)</a:t>
            </a:r>
          </a:p>
          <a:p>
            <a:pPr marL="64008" indent="0">
              <a:buNone/>
            </a:pPr>
            <a:r>
              <a:rPr lang="tr-TR" dirty="0"/>
              <a:t>Data </a:t>
            </a:r>
            <a:r>
              <a:rPr lang="tr-TR" dirty="0" err="1"/>
              <a:t>split</a:t>
            </a:r>
            <a:r>
              <a:rPr lang="tr-TR" dirty="0"/>
              <a:t> </a:t>
            </a:r>
            <a:r>
              <a:rPr lang="tr-TR" dirty="0" err="1"/>
              <a:t>into</a:t>
            </a:r>
            <a:r>
              <a:rPr lang="tr-TR" dirty="0"/>
              <a:t> </a:t>
            </a:r>
            <a:r>
              <a:rPr lang="tr-TR" b="1" dirty="0" err="1"/>
              <a:t>training</a:t>
            </a:r>
            <a:r>
              <a:rPr lang="tr-TR" dirty="0"/>
              <a:t>, </a:t>
            </a:r>
            <a:r>
              <a:rPr lang="tr-TR" b="1" dirty="0" err="1"/>
              <a:t>validation</a:t>
            </a:r>
            <a:r>
              <a:rPr lang="tr-TR" dirty="0"/>
              <a:t>, </a:t>
            </a:r>
            <a:r>
              <a:rPr lang="tr-TR" dirty="0" err="1"/>
              <a:t>and</a:t>
            </a:r>
            <a:r>
              <a:rPr lang="tr-TR" dirty="0"/>
              <a:t> </a:t>
            </a:r>
            <a:r>
              <a:rPr lang="tr-TR" b="1" dirty="0"/>
              <a:t>test </a:t>
            </a:r>
            <a:r>
              <a:rPr lang="tr-TR" b="1" dirty="0" err="1"/>
              <a:t>sets</a:t>
            </a:r>
            <a:r>
              <a:rPr lang="tr-TR" dirty="0"/>
              <a:t>.</a:t>
            </a:r>
          </a:p>
          <a:p>
            <a:pPr marL="64008" indent="0">
              <a:buNone/>
            </a:pPr>
            <a:endParaRPr lang="tr-TR" dirty="0"/>
          </a:p>
        </p:txBody>
      </p:sp>
    </p:spTree>
    <p:extLst>
      <p:ext uri="{BB962C8B-B14F-4D97-AF65-F5344CB8AC3E}">
        <p14:creationId xmlns:p14="http://schemas.microsoft.com/office/powerpoint/2010/main" val="213600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Picture 2" descr="C:\Users\musaa\Desktop\CNNMRIBrainTumorClassificaiton\CNNMRIBrainTumorClassificaiton\plots\training_set_distribu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44824"/>
            <a:ext cx="4176464" cy="417646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musaa\Desktop\CNNMRIBrainTumorClassificaiton\CNNMRIBrainTumorClassificaiton\plots\validation_set_distri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824224"/>
            <a:ext cx="4197064" cy="419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36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34320"/>
            <a:ext cx="8229600" cy="1399032"/>
          </a:xfrm>
        </p:spPr>
        <p:txBody>
          <a:bodyPr/>
          <a:lstStyle/>
          <a:p>
            <a:r>
              <a:rPr lang="tr-TR" dirty="0"/>
              <a:t>3. Training Model</a:t>
            </a:r>
          </a:p>
        </p:txBody>
      </p:sp>
      <p:sp>
        <p:nvSpPr>
          <p:cNvPr id="3" name="İçerik Yer Tutucusu 2"/>
          <p:cNvSpPr>
            <a:spLocks noGrp="1"/>
          </p:cNvSpPr>
          <p:nvPr>
            <p:ph idx="1"/>
          </p:nvPr>
        </p:nvSpPr>
        <p:spPr>
          <a:xfrm>
            <a:off x="539552" y="1412776"/>
            <a:ext cx="8229600" cy="4572000"/>
          </a:xfrm>
        </p:spPr>
        <p:txBody>
          <a:bodyPr>
            <a:normAutofit fontScale="85000" lnSpcReduction="20000"/>
          </a:bodyPr>
          <a:lstStyle/>
          <a:p>
            <a:pPr marL="64008" indent="0">
              <a:buNone/>
            </a:pPr>
            <a:r>
              <a:rPr lang="en-US" b="1" dirty="0"/>
              <a:t>Training Model Overview:</a:t>
            </a:r>
            <a:endParaRPr lang="en-US" dirty="0"/>
          </a:p>
          <a:p>
            <a:pPr marL="64008" indent="0">
              <a:buNone/>
            </a:pPr>
            <a:r>
              <a:rPr lang="en-US" b="1" dirty="0"/>
              <a:t>Convolutional Layers:</a:t>
            </a:r>
            <a:r>
              <a:rPr lang="en-US" dirty="0"/>
              <a:t> Detect various features like edges and textures.</a:t>
            </a:r>
          </a:p>
          <a:p>
            <a:pPr marL="64008" indent="0">
              <a:buNone/>
            </a:pPr>
            <a:r>
              <a:rPr lang="en-US" b="1" dirty="0"/>
              <a:t>Pooling Layers:</a:t>
            </a:r>
            <a:r>
              <a:rPr lang="en-US" dirty="0"/>
              <a:t> Reduce dimensionality and computational cost.</a:t>
            </a:r>
          </a:p>
          <a:p>
            <a:pPr marL="64008" indent="0">
              <a:buNone/>
            </a:pPr>
            <a:r>
              <a:rPr lang="en-US" b="1" dirty="0"/>
              <a:t>Fully Connected Layers:</a:t>
            </a:r>
            <a:r>
              <a:rPr lang="en-US" dirty="0"/>
              <a:t> Make final predictions based on the features learned.</a:t>
            </a:r>
          </a:p>
          <a:p>
            <a:pPr marL="64008" indent="0">
              <a:buNone/>
            </a:pPr>
            <a:r>
              <a:rPr lang="en-US" b="1" dirty="0"/>
              <a:t>Key Model Features:</a:t>
            </a:r>
            <a:endParaRPr lang="en-US" dirty="0"/>
          </a:p>
          <a:p>
            <a:pPr marL="64008" indent="0">
              <a:buNone/>
            </a:pPr>
            <a:r>
              <a:rPr lang="en-US" b="1" dirty="0"/>
              <a:t>Optimizer:</a:t>
            </a:r>
            <a:r>
              <a:rPr lang="en-US" dirty="0"/>
              <a:t> Adam (for faster convergence)</a:t>
            </a:r>
          </a:p>
          <a:p>
            <a:pPr marL="64008" indent="0">
              <a:buNone/>
            </a:pPr>
            <a:r>
              <a:rPr lang="en-US" b="1" dirty="0"/>
              <a:t>Loss Function:</a:t>
            </a:r>
            <a:r>
              <a:rPr lang="en-US" dirty="0"/>
              <a:t> Categorical Cross-Entropy</a:t>
            </a:r>
          </a:p>
          <a:p>
            <a:pPr marL="64008" indent="0">
              <a:buNone/>
            </a:pPr>
            <a:r>
              <a:rPr lang="en-US" b="1" dirty="0"/>
              <a:t>Activation Functions:</a:t>
            </a:r>
            <a:r>
              <a:rPr lang="en-US" dirty="0"/>
              <a:t> </a:t>
            </a:r>
            <a:r>
              <a:rPr lang="en-US" dirty="0" err="1"/>
              <a:t>ReLU</a:t>
            </a:r>
            <a:r>
              <a:rPr lang="en-US" dirty="0"/>
              <a:t> for hidden layers, </a:t>
            </a:r>
            <a:r>
              <a:rPr lang="en-US" dirty="0" err="1"/>
              <a:t>Softmax</a:t>
            </a:r>
            <a:r>
              <a:rPr lang="en-US" dirty="0"/>
              <a:t> for output</a:t>
            </a:r>
          </a:p>
          <a:p>
            <a:pPr marL="64008" indent="0">
              <a:buNone/>
            </a:pPr>
            <a:endParaRPr lang="tr-TR" dirty="0"/>
          </a:p>
        </p:txBody>
      </p:sp>
    </p:spTree>
    <p:extLst>
      <p:ext uri="{BB962C8B-B14F-4D97-AF65-F5344CB8AC3E}">
        <p14:creationId xmlns:p14="http://schemas.microsoft.com/office/powerpoint/2010/main" val="389224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4. </a:t>
            </a:r>
            <a:r>
              <a:rPr lang="tr-TR" dirty="0" err="1"/>
              <a:t>Performance</a:t>
            </a:r>
            <a:r>
              <a:rPr lang="tr-TR" dirty="0"/>
              <a:t> </a:t>
            </a:r>
            <a:r>
              <a:rPr lang="tr-TR" dirty="0" err="1"/>
              <a:t>Metrics</a:t>
            </a:r>
            <a:endParaRPr lang="tr-TR" dirty="0"/>
          </a:p>
        </p:txBody>
      </p:sp>
      <p:sp>
        <p:nvSpPr>
          <p:cNvPr id="3" name="İçerik Yer Tutucusu 2"/>
          <p:cNvSpPr>
            <a:spLocks noGrp="1"/>
          </p:cNvSpPr>
          <p:nvPr>
            <p:ph idx="1"/>
          </p:nvPr>
        </p:nvSpPr>
        <p:spPr/>
        <p:txBody>
          <a:bodyPr>
            <a:normAutofit fontScale="85000" lnSpcReduction="20000"/>
          </a:bodyPr>
          <a:lstStyle/>
          <a:p>
            <a:pPr marL="64008" indent="0">
              <a:buNone/>
            </a:pPr>
            <a:r>
              <a:rPr lang="tr-TR" b="1" dirty="0"/>
              <a:t>4.1 Model </a:t>
            </a:r>
            <a:r>
              <a:rPr lang="tr-TR" b="1" dirty="0" err="1"/>
              <a:t>Performance</a:t>
            </a:r>
            <a:r>
              <a:rPr lang="tr-TR" b="1" dirty="0"/>
              <a:t> Evaluation</a:t>
            </a:r>
            <a:endParaRPr lang="tr-TR" dirty="0"/>
          </a:p>
          <a:p>
            <a:pPr marL="64008" indent="0">
              <a:buNone/>
            </a:pPr>
            <a:r>
              <a:rPr lang="tr-TR" dirty="0" err="1"/>
              <a:t>The</a:t>
            </a:r>
            <a:r>
              <a:rPr lang="tr-TR" dirty="0"/>
              <a:t> </a:t>
            </a:r>
            <a:r>
              <a:rPr lang="tr-TR" dirty="0" err="1"/>
              <a:t>model's</a:t>
            </a:r>
            <a:r>
              <a:rPr lang="tr-TR" dirty="0"/>
              <a:t> </a:t>
            </a:r>
            <a:r>
              <a:rPr lang="tr-TR" dirty="0" err="1"/>
              <a:t>performance</a:t>
            </a:r>
            <a:r>
              <a:rPr lang="tr-TR" dirty="0"/>
              <a:t> </a:t>
            </a:r>
            <a:r>
              <a:rPr lang="tr-TR" dirty="0" err="1"/>
              <a:t>was</a:t>
            </a:r>
            <a:r>
              <a:rPr lang="tr-TR" dirty="0"/>
              <a:t> </a:t>
            </a:r>
            <a:r>
              <a:rPr lang="tr-TR" dirty="0" err="1"/>
              <a:t>evaluated</a:t>
            </a:r>
            <a:r>
              <a:rPr lang="tr-TR" dirty="0"/>
              <a:t> </a:t>
            </a:r>
            <a:r>
              <a:rPr lang="tr-TR" dirty="0" err="1"/>
              <a:t>using</a:t>
            </a:r>
            <a:r>
              <a:rPr lang="tr-TR" dirty="0"/>
              <a:t> </a:t>
            </a:r>
            <a:r>
              <a:rPr lang="tr-TR" dirty="0" err="1"/>
              <a:t>the</a:t>
            </a:r>
            <a:r>
              <a:rPr lang="tr-TR" dirty="0"/>
              <a:t> </a:t>
            </a:r>
            <a:r>
              <a:rPr lang="tr-TR" dirty="0" err="1"/>
              <a:t>following</a:t>
            </a:r>
            <a:r>
              <a:rPr lang="tr-TR" dirty="0"/>
              <a:t> </a:t>
            </a:r>
            <a:r>
              <a:rPr lang="tr-TR" dirty="0" err="1"/>
              <a:t>metrics</a:t>
            </a:r>
            <a:r>
              <a:rPr lang="tr-TR" dirty="0"/>
              <a:t>:</a:t>
            </a:r>
          </a:p>
          <a:p>
            <a:pPr marL="438912" lvl="1" indent="0">
              <a:buNone/>
            </a:pPr>
            <a:r>
              <a:rPr lang="tr-TR" b="1" dirty="0" err="1"/>
              <a:t>Accuracy</a:t>
            </a:r>
            <a:endParaRPr lang="tr-TR" dirty="0"/>
          </a:p>
          <a:p>
            <a:pPr marL="438912" lvl="1" indent="0">
              <a:buNone/>
            </a:pPr>
            <a:r>
              <a:rPr lang="tr-TR" b="1" dirty="0"/>
              <a:t>Precision</a:t>
            </a:r>
            <a:endParaRPr lang="tr-TR" dirty="0"/>
          </a:p>
          <a:p>
            <a:pPr marL="438912" lvl="1" indent="0">
              <a:buNone/>
            </a:pPr>
            <a:r>
              <a:rPr lang="tr-TR" b="1" dirty="0" err="1"/>
              <a:t>Recall</a:t>
            </a:r>
            <a:endParaRPr lang="tr-TR" dirty="0"/>
          </a:p>
          <a:p>
            <a:pPr marL="438912" lvl="1" indent="0">
              <a:buNone/>
            </a:pPr>
            <a:r>
              <a:rPr lang="tr-TR" b="1" dirty="0"/>
              <a:t>F1 </a:t>
            </a:r>
            <a:r>
              <a:rPr lang="tr-TR" b="1" dirty="0" err="1"/>
              <a:t>Score</a:t>
            </a:r>
            <a:endParaRPr lang="tr-TR" dirty="0"/>
          </a:p>
          <a:p>
            <a:pPr marL="64008" indent="0">
              <a:buNone/>
            </a:pPr>
            <a:r>
              <a:rPr lang="tr-TR" b="1" dirty="0" err="1"/>
              <a:t>Visualizations</a:t>
            </a:r>
            <a:r>
              <a:rPr lang="tr-TR" b="1" dirty="0"/>
              <a:t>:</a:t>
            </a:r>
            <a:endParaRPr lang="tr-TR" dirty="0"/>
          </a:p>
          <a:p>
            <a:pPr marL="438912" lvl="1" indent="0">
              <a:buNone/>
            </a:pPr>
            <a:r>
              <a:rPr lang="tr-TR" b="1" dirty="0" err="1"/>
              <a:t>Confusion</a:t>
            </a:r>
            <a:r>
              <a:rPr lang="tr-TR" b="1" dirty="0"/>
              <a:t> </a:t>
            </a:r>
            <a:r>
              <a:rPr lang="tr-TR" b="1" dirty="0" err="1"/>
              <a:t>Matrix</a:t>
            </a:r>
            <a:endParaRPr lang="tr-TR" dirty="0"/>
          </a:p>
          <a:p>
            <a:pPr marL="438912" lvl="1" indent="0">
              <a:buNone/>
            </a:pPr>
            <a:r>
              <a:rPr lang="tr-TR" b="1" dirty="0" err="1"/>
              <a:t>Normalized</a:t>
            </a:r>
            <a:r>
              <a:rPr lang="tr-TR" b="1" dirty="0"/>
              <a:t> </a:t>
            </a:r>
            <a:r>
              <a:rPr lang="tr-TR" b="1" dirty="0" err="1"/>
              <a:t>Confusion</a:t>
            </a:r>
            <a:r>
              <a:rPr lang="tr-TR" b="1" dirty="0"/>
              <a:t> </a:t>
            </a:r>
            <a:r>
              <a:rPr lang="tr-TR" b="1" dirty="0" err="1"/>
              <a:t>Matrix</a:t>
            </a:r>
            <a:endParaRPr lang="tr-TR" dirty="0"/>
          </a:p>
          <a:p>
            <a:pPr marL="438912" lvl="1" indent="0">
              <a:buNone/>
            </a:pPr>
            <a:r>
              <a:rPr lang="tr-TR" b="1" dirty="0"/>
              <a:t>Per-Class </a:t>
            </a:r>
            <a:r>
              <a:rPr lang="tr-TR" b="1" dirty="0" err="1"/>
              <a:t>Accuracy</a:t>
            </a:r>
            <a:endParaRPr lang="tr-TR" dirty="0"/>
          </a:p>
          <a:p>
            <a:pPr marL="438912" lvl="1" indent="0">
              <a:buNone/>
            </a:pPr>
            <a:r>
              <a:rPr lang="tr-TR" b="1" dirty="0"/>
              <a:t>Precision </a:t>
            </a:r>
            <a:r>
              <a:rPr lang="tr-TR" b="1" dirty="0" err="1"/>
              <a:t>and</a:t>
            </a:r>
            <a:r>
              <a:rPr lang="tr-TR" b="1" dirty="0"/>
              <a:t> </a:t>
            </a:r>
            <a:r>
              <a:rPr lang="tr-TR" b="1" dirty="0" err="1"/>
              <a:t>Recall</a:t>
            </a:r>
            <a:r>
              <a:rPr lang="tr-TR" b="1" dirty="0"/>
              <a:t> </a:t>
            </a:r>
            <a:r>
              <a:rPr lang="tr-TR" b="1" dirty="0" err="1"/>
              <a:t>per</a:t>
            </a:r>
            <a:r>
              <a:rPr lang="tr-TR" b="1" dirty="0"/>
              <a:t> Class</a:t>
            </a:r>
            <a:endParaRPr lang="tr-TR" dirty="0"/>
          </a:p>
          <a:p>
            <a:pPr marL="438912" lvl="1" indent="0">
              <a:buNone/>
            </a:pPr>
            <a:r>
              <a:rPr lang="tr-TR" b="1" dirty="0"/>
              <a:t>ROC </a:t>
            </a:r>
            <a:r>
              <a:rPr lang="tr-TR" b="1" dirty="0" err="1" smtClean="0"/>
              <a:t>Curve</a:t>
            </a:r>
            <a:endParaRPr lang="tr-TR" dirty="0"/>
          </a:p>
          <a:p>
            <a:pPr marL="64008" indent="0">
              <a:buNone/>
            </a:pPr>
            <a:endParaRPr lang="tr-TR" dirty="0"/>
          </a:p>
        </p:txBody>
      </p:sp>
    </p:spTree>
    <p:extLst>
      <p:ext uri="{BB962C8B-B14F-4D97-AF65-F5344CB8AC3E}">
        <p14:creationId xmlns:p14="http://schemas.microsoft.com/office/powerpoint/2010/main" val="26824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musaa\Desktop\CNNMRIBrainTumorClassificaiton\CNNMRIBrainTumorClassificaiton\plots\confusion_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3551752" cy="2664296"/>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usaa\Desktop\CNNMRIBrainTumorClassificaiton\CNNMRIBrainTumorClassificaiton\plots\normalized_confusion_matri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1" y="116632"/>
            <a:ext cx="3551752" cy="26642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musaa\Desktop\CNNMRIBrainTumorClassificaiton\CNNMRIBrainTumorClassificaiton\plots\per_class_accurac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717032"/>
            <a:ext cx="2783806" cy="2088232"/>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musaa\Desktop\CNNMRIBrainTumorClassificaiton\CNNMRIBrainTumorClassificaiton\plots\precision_recall_per_clas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7" y="3717032"/>
            <a:ext cx="2808312" cy="21066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musaa\Desktop\CNNMRIBrainTumorClassificaiton\CNNMRIBrainTumorClassificaiton\plots\roc_curv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296" y="3717032"/>
            <a:ext cx="2709738" cy="203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43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1560" y="0"/>
            <a:ext cx="8229600" cy="4033920"/>
          </a:xfrm>
        </p:spPr>
        <p:txBody>
          <a:bodyPr>
            <a:normAutofit/>
          </a:bodyPr>
          <a:lstStyle/>
          <a:p>
            <a:r>
              <a:rPr lang="en-US" sz="1800" b="1" dirty="0"/>
              <a:t>4.2 Model Weight Distribution</a:t>
            </a:r>
            <a:endParaRPr lang="en-US" sz="1800" dirty="0"/>
          </a:p>
          <a:p>
            <a:r>
              <a:rPr lang="en-US" sz="1800" dirty="0"/>
              <a:t>The weight distribution of various layers helps assess how the model learns and which layers are influential. The CNN's deeper layers handle complex features, while the initial layers detect basic patterns.</a:t>
            </a:r>
          </a:p>
          <a:p>
            <a:r>
              <a:rPr lang="en-US" sz="1800" b="1" dirty="0"/>
              <a:t>Visualizations:</a:t>
            </a:r>
            <a:endParaRPr lang="en-US" sz="1800" dirty="0"/>
          </a:p>
          <a:p>
            <a:endParaRPr lang="tr-TR" dirty="0"/>
          </a:p>
        </p:txBody>
      </p:sp>
      <p:pic>
        <p:nvPicPr>
          <p:cNvPr id="1027" name="Picture 3" descr="C:\Users\musaa\Desktop\CNNMRIBrainTumorClassificaiton\CNNMRIBrainTumorClassificaiton\plots\weight_distributions\weight_distribution_cnn_layers.0.bi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1" y="1984300"/>
            <a:ext cx="2743895" cy="20582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usaa\Desktop\CNNMRIBrainTumorClassificaiton\CNNMRIBrainTumorClassificaiton\plots\weight_distributions\weight_distribution_cnn_layers.0.we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921" y="4239871"/>
            <a:ext cx="2637730" cy="19786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musaa\Desktop\CNNMRIBrainTumorClassificaiton\CNNMRIBrainTumorClassificaiton\plots\weight_distributions\weight_distribution_cnn_layers.3.bia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1984299"/>
            <a:ext cx="2743895" cy="205829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musaa\Desktop\CNNMRIBrainTumorClassificaiton\CNNMRIBrainTumorClassificaiton\plots\weight_distributions\weight_distribution_cnn_layers.3.weig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3" y="4218111"/>
            <a:ext cx="2743895" cy="205829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musaa\Desktop\CNNMRIBrainTumorClassificaiton\CNNMRIBrainTumorClassificaiton\plots\weight_distributions\weight_distribution_fc_layers.1.bia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1984299"/>
            <a:ext cx="2743895" cy="205829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musaa\Desktop\CNNMRIBrainTumorClassificaiton\CNNMRIBrainTumorClassificaiton\plots\weight_distributions\weight_distribution_fc_layers.1.weight.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00" y="4239871"/>
            <a:ext cx="2732718" cy="204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90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22</TotalTime>
  <Words>600</Words>
  <Application>Microsoft Office PowerPoint</Application>
  <PresentationFormat>Ekran Gösterisi (4:3)</PresentationFormat>
  <Paragraphs>106</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Canlı</vt:lpstr>
      <vt:lpstr>ARTIFICIAL INTELLIGENCE PROJECT</vt:lpstr>
      <vt:lpstr>CONTENTS</vt:lpstr>
      <vt:lpstr>1. Introduction</vt:lpstr>
      <vt:lpstr>2. Dataset Information</vt:lpstr>
      <vt:lpstr>PowerPoint Sunusu</vt:lpstr>
      <vt:lpstr>3. Training Model</vt:lpstr>
      <vt:lpstr>4. Performance Metrics</vt:lpstr>
      <vt:lpstr>PowerPoint Sunusu</vt:lpstr>
      <vt:lpstr>PowerPoint Sunusu</vt:lpstr>
      <vt:lpstr>5. Results</vt:lpstr>
      <vt:lpstr>PowerPoint Sunusu</vt:lpstr>
      <vt:lpstr>PowerPoint Sunusu</vt:lpstr>
      <vt:lpstr>Correct Predictions </vt:lpstr>
      <vt:lpstr>Incorrect Predictions </vt:lpstr>
      <vt:lpstr>6. Discussion and Future Work</vt:lpstr>
      <vt:lpstr>7. Conclusion</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PROJECT</dc:title>
  <dc:creator>musa alagöz</dc:creator>
  <cp:lastModifiedBy>musa alagöz</cp:lastModifiedBy>
  <cp:revision>4</cp:revision>
  <dcterms:created xsi:type="dcterms:W3CDTF">2025-01-09T10:14:24Z</dcterms:created>
  <dcterms:modified xsi:type="dcterms:W3CDTF">2025-01-09T10:49:15Z</dcterms:modified>
</cp:coreProperties>
</file>