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59" r:id="rId6"/>
    <p:sldId id="272" r:id="rId7"/>
    <p:sldId id="261" r:id="rId8"/>
    <p:sldId id="262" r:id="rId9"/>
    <p:sldId id="266" r:id="rId10"/>
    <p:sldId id="273" r:id="rId11"/>
    <p:sldId id="270" r:id="rId12"/>
    <p:sldId id="269" r:id="rId13"/>
    <p:sldId id="268" r:id="rId14"/>
    <p:sldId id="264" r:id="rId15"/>
    <p:sldId id="265" r:id="rId16"/>
    <p:sldId id="267"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Açık Stil 3 - Vurgu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FF45A-365A-46BA-B2B8-1DE1C0B66A50}" type="datetimeFigureOut">
              <a:rPr lang="tr-TR" smtClean="0"/>
              <a:t>9.06.2025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DB8BE-1BA0-4614-A113-AF1432536C06}" type="slidenum">
              <a:rPr lang="tr-TR" smtClean="0"/>
              <a:t>‹#›</a:t>
            </a:fld>
            <a:endParaRPr lang="tr-TR"/>
          </a:p>
        </p:txBody>
      </p:sp>
    </p:spTree>
    <p:extLst>
      <p:ext uri="{BB962C8B-B14F-4D97-AF65-F5344CB8AC3E}">
        <p14:creationId xmlns:p14="http://schemas.microsoft.com/office/powerpoint/2010/main" val="85193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36F4214-7E6D-4DBB-952F-264878075FF9}" type="datetimeFigureOut">
              <a:rPr lang="tr-TR" smtClean="0"/>
              <a:t>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094AA-DE0B-4A2C-BF1A-A4B819996A0B}"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94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6F4214-7E6D-4DBB-952F-264878075FF9}" type="datetimeFigureOut">
              <a:rPr lang="tr-TR" smtClean="0"/>
              <a:t>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336935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6F4214-7E6D-4DBB-952F-264878075FF9}" type="datetimeFigureOut">
              <a:rPr lang="tr-TR" smtClean="0"/>
              <a:t>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2449297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36F4214-7E6D-4DBB-952F-264878075FF9}" type="datetimeFigureOut">
              <a:rPr lang="tr-TR" smtClean="0"/>
              <a:t>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216271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36F4214-7E6D-4DBB-952F-264878075FF9}" type="datetimeFigureOut">
              <a:rPr lang="tr-TR" smtClean="0"/>
              <a:t>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2A094AA-DE0B-4A2C-BF1A-A4B819996A0B}"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44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36F4214-7E6D-4DBB-952F-264878075FF9}" type="datetimeFigureOut">
              <a:rPr lang="tr-TR" smtClean="0"/>
              <a:t>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88085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36F4214-7E6D-4DBB-952F-264878075FF9}" type="datetimeFigureOut">
              <a:rPr lang="tr-TR" smtClean="0"/>
              <a:t>9.06.2025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1515220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D36F4214-7E6D-4DBB-952F-264878075FF9}" type="datetimeFigureOut">
              <a:rPr lang="tr-TR" smtClean="0"/>
              <a:t>9.06.2025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196555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6F4214-7E6D-4DBB-952F-264878075FF9}" type="datetimeFigureOut">
              <a:rPr lang="tr-TR" smtClean="0"/>
              <a:t>9.06.2025</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258087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36F4214-7E6D-4DBB-952F-264878075FF9}" type="datetimeFigureOut">
              <a:rPr lang="tr-TR" smtClean="0"/>
              <a:t>9.06.2025</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2A094AA-DE0B-4A2C-BF1A-A4B819996A0B}" type="slidenum">
              <a:rPr lang="tr-TR" smtClean="0"/>
              <a:t>‹#›</a:t>
            </a:fld>
            <a:endParaRPr lang="tr-TR"/>
          </a:p>
        </p:txBody>
      </p:sp>
    </p:spTree>
    <p:extLst>
      <p:ext uri="{BB962C8B-B14F-4D97-AF65-F5344CB8AC3E}">
        <p14:creationId xmlns:p14="http://schemas.microsoft.com/office/powerpoint/2010/main" val="232163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36F4214-7E6D-4DBB-952F-264878075FF9}" type="datetimeFigureOut">
              <a:rPr lang="tr-TR" smtClean="0"/>
              <a:t>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2A094AA-DE0B-4A2C-BF1A-A4B819996A0B}" type="slidenum">
              <a:rPr lang="tr-TR" smtClean="0"/>
              <a:t>‹#›</a:t>
            </a:fld>
            <a:endParaRPr lang="tr-TR"/>
          </a:p>
        </p:txBody>
      </p:sp>
    </p:spTree>
    <p:extLst>
      <p:ext uri="{BB962C8B-B14F-4D97-AF65-F5344CB8AC3E}">
        <p14:creationId xmlns:p14="http://schemas.microsoft.com/office/powerpoint/2010/main" val="34964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36F4214-7E6D-4DBB-952F-264878075FF9}" type="datetimeFigureOut">
              <a:rPr lang="tr-TR" smtClean="0"/>
              <a:t>9.06.2025</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2A094AA-DE0B-4A2C-BF1A-A4B819996A0B}"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508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globalcarbonatlas.org/emissions/land-use/" TargetMode="External"/><Relationship Id="rId13" Type="http://schemas.openxmlformats.org/officeDocument/2006/relationships/hyperlink" Target="https://www.kaggle.com/datasets/moazzimalibhatti/co2-emission-by-countries-year-wise" TargetMode="External"/><Relationship Id="rId18" Type="http://schemas.openxmlformats.org/officeDocument/2006/relationships/hyperlink" Target="https://ourworldindata.org/grapher/meat-consumption-vs-gdp-per-capita" TargetMode="External"/><Relationship Id="rId3" Type="http://schemas.openxmlformats.org/officeDocument/2006/relationships/hyperlink" Target="https://www.ipcc.ch/report/ar6/syr/" TargetMode="External"/><Relationship Id="rId21" Type="http://schemas.openxmlformats.org/officeDocument/2006/relationships/hyperlink" Target="https://ourworldindata.org/grapher/global-warming-fossil" TargetMode="External"/><Relationship Id="rId7" Type="http://schemas.openxmlformats.org/officeDocument/2006/relationships/hyperlink" Target="https://globalcarbonatlas.org/emissions/carbon-emissions/" TargetMode="External"/><Relationship Id="rId12" Type="http://schemas.openxmlformats.org/officeDocument/2006/relationships/hyperlink" Target="https://www.gapminder.org/data/documentation/gd003/" TargetMode="External"/><Relationship Id="rId17" Type="http://schemas.openxmlformats.org/officeDocument/2006/relationships/hyperlink" Target="https://ourworldindata.org/grapher/locations-of-ongoing-armed-conflicts" TargetMode="External"/><Relationship Id="rId25" Type="http://schemas.openxmlformats.org/officeDocument/2006/relationships/hyperlink" Target="https://ourworldindata.org/forest-area" TargetMode="External"/><Relationship Id="rId2" Type="http://schemas.openxmlformats.org/officeDocument/2006/relationships/hyperlink" Target="https://www.ipcc.ch/sr15/" TargetMode="External"/><Relationship Id="rId16" Type="http://schemas.openxmlformats.org/officeDocument/2006/relationships/hyperlink" Target="https://data.worldbank.org/indicator/EN.GHG.CH4.AG.MT.CE.AR5" TargetMode="External"/><Relationship Id="rId20" Type="http://schemas.openxmlformats.org/officeDocument/2006/relationships/hyperlink" Target="https://ourworldindata.org/grapher/carbon-tax-instruments" TargetMode="External"/><Relationship Id="rId1" Type="http://schemas.openxmlformats.org/officeDocument/2006/relationships/slideLayout" Target="../slideLayouts/slideLayout2.xml"/><Relationship Id="rId6" Type="http://schemas.openxmlformats.org/officeDocument/2006/relationships/hyperlink" Target="https://www.kaggle.com/datasets/berkeleyearth/climate-change-earth-surface-temperature-data" TargetMode="External"/><Relationship Id="rId11" Type="http://schemas.openxmlformats.org/officeDocument/2006/relationships/hyperlink" Target="https://www.kaggle.com/datasets/eliasdabbas/migration-data-worldbank-1960-2018" TargetMode="External"/><Relationship Id="rId24" Type="http://schemas.openxmlformats.org/officeDocument/2006/relationships/hyperlink" Target="https://ourworldindata.org/grapher/air-passengers-carried" TargetMode="External"/><Relationship Id="rId5" Type="http://schemas.openxmlformats.org/officeDocument/2006/relationships/hyperlink" Target="https://climate.nasa.gov/evidence/" TargetMode="External"/><Relationship Id="rId15" Type="http://schemas.openxmlformats.org/officeDocument/2006/relationships/hyperlink" Target="https://ourworldindata.org/nuclear-energy" TargetMode="External"/><Relationship Id="rId23" Type="http://schemas.openxmlformats.org/officeDocument/2006/relationships/hyperlink" Target="https://ourworldindata.org/urbanization" TargetMode="External"/><Relationship Id="rId10" Type="http://schemas.openxmlformats.org/officeDocument/2006/relationships/hyperlink" Target="https://www.kaggle.com/datasets/hserdaraltan/countries-by-continent" TargetMode="External"/><Relationship Id="rId19" Type="http://schemas.openxmlformats.org/officeDocument/2006/relationships/hyperlink" Target="https://ourworldindata.org/grapher/sulphur-dioxide-and-coal" TargetMode="External"/><Relationship Id="rId4" Type="http://schemas.openxmlformats.org/officeDocument/2006/relationships/hyperlink" Target="https://www.unep.org/resources/emissions-gap-report-2023" TargetMode="External"/><Relationship Id="rId9" Type="http://schemas.openxmlformats.org/officeDocument/2006/relationships/hyperlink" Target="https://globalcarbonatlas.org/emissions/nitrous-oxide-emissions/" TargetMode="External"/><Relationship Id="rId14" Type="http://schemas.openxmlformats.org/officeDocument/2006/relationships/hyperlink" Target="https://www.kaggle.com/datasets/austinmiller88/global-co2energymethanepopulationtemperature" TargetMode="External"/><Relationship Id="rId22" Type="http://schemas.openxmlformats.org/officeDocument/2006/relationships/hyperlink" Target="https://ourworldindata.org/grapher/emissions-from-foo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841498-1A58-94AE-6996-7E157CECE870}"/>
              </a:ext>
            </a:extLst>
          </p:cNvPr>
          <p:cNvPicPr>
            <a:picLocks noChangeAspect="1"/>
          </p:cNvPicPr>
          <p:nvPr/>
        </p:nvPicPr>
        <p:blipFill>
          <a:blip r:embed="rId2">
            <a:duotone>
              <a:prstClr val="black"/>
              <a:schemeClr val="tx2">
                <a:tint val="45000"/>
                <a:satMod val="400000"/>
              </a:schemeClr>
            </a:duotone>
            <a:alphaModFix amt="40000"/>
          </a:blip>
          <a:srcRect/>
          <a:stretch>
            <a:fillRect/>
          </a:stretch>
        </p:blipFill>
        <p:spPr>
          <a:xfrm>
            <a:off x="20" y="10"/>
            <a:ext cx="12191980" cy="6857991"/>
          </a:xfrm>
          <a:prstGeom prst="rect">
            <a:avLst/>
          </a:prstGeom>
        </p:spPr>
      </p:pic>
      <p:sp>
        <p:nvSpPr>
          <p:cNvPr id="2" name="Başlık 1">
            <a:extLst>
              <a:ext uri="{FF2B5EF4-FFF2-40B4-BE49-F238E27FC236}">
                <a16:creationId xmlns:a16="http://schemas.microsoft.com/office/drawing/2014/main" id="{F80C9F84-B721-2FBD-71AC-D6F37DF96EEA}"/>
              </a:ext>
            </a:extLst>
          </p:cNvPr>
          <p:cNvSpPr>
            <a:spLocks noGrp="1"/>
          </p:cNvSpPr>
          <p:nvPr>
            <p:ph type="ctrTitle"/>
          </p:nvPr>
        </p:nvSpPr>
        <p:spPr>
          <a:xfrm>
            <a:off x="1097280" y="758952"/>
            <a:ext cx="10058400" cy="3566160"/>
          </a:xfrm>
        </p:spPr>
        <p:txBody>
          <a:bodyPr>
            <a:normAutofit/>
          </a:bodyPr>
          <a:lstStyle/>
          <a:p>
            <a:pPr algn="ctr"/>
            <a:r>
              <a:rPr lang="tr-TR" sz="7400" dirty="0"/>
              <a:t>Veri Madenciliği Projesi</a:t>
            </a:r>
            <a:br>
              <a:rPr lang="tr-TR" sz="7400" dirty="0"/>
            </a:br>
            <a:r>
              <a:rPr lang="tr-TR" sz="4400" dirty="0"/>
              <a:t>Küresel Isınma ve Bölgesel Çözüm Önerileri</a:t>
            </a:r>
            <a:endParaRPr lang="tr-TR" sz="7400" dirty="0"/>
          </a:p>
        </p:txBody>
      </p:sp>
      <p:sp>
        <p:nvSpPr>
          <p:cNvPr id="3" name="Alt Başlık 2">
            <a:extLst>
              <a:ext uri="{FF2B5EF4-FFF2-40B4-BE49-F238E27FC236}">
                <a16:creationId xmlns:a16="http://schemas.microsoft.com/office/drawing/2014/main" id="{174CDDC1-BD20-A459-817B-9D1729370E77}"/>
              </a:ext>
            </a:extLst>
          </p:cNvPr>
          <p:cNvSpPr>
            <a:spLocks noGrp="1"/>
          </p:cNvSpPr>
          <p:nvPr>
            <p:ph type="subTitle" idx="1"/>
          </p:nvPr>
        </p:nvSpPr>
        <p:spPr>
          <a:xfrm>
            <a:off x="1100051" y="4455620"/>
            <a:ext cx="10058400" cy="1143000"/>
          </a:xfrm>
        </p:spPr>
        <p:txBody>
          <a:bodyPr>
            <a:normAutofit/>
          </a:bodyPr>
          <a:lstStyle/>
          <a:p>
            <a:pPr algn="ctr"/>
            <a:r>
              <a:rPr lang="tr-TR" dirty="0"/>
              <a:t>Mert Özdemir - 210357047</a:t>
            </a:r>
          </a:p>
        </p:txBody>
      </p:sp>
      <p:cxnSp>
        <p:nvCxnSpPr>
          <p:cNvPr id="9" name="Straight Connector 8">
            <a:extLst>
              <a:ext uri="{FF2B5EF4-FFF2-40B4-BE49-F238E27FC236}">
                <a16:creationId xmlns:a16="http://schemas.microsoft.com/office/drawing/2014/main" id="{E6E50488-8E5E-4E36-9763-092234CAED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8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9E780F8-2452-4595-A281-E594BA83DB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A917F44A-7774-4C79-BEDC-0CC73C8C0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431866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40057D8-73AB-A878-E274-300CF3DAE325}"/>
              </a:ext>
            </a:extLst>
          </p:cNvPr>
          <p:cNvSpPr>
            <a:spLocks noGrp="1"/>
          </p:cNvSpPr>
          <p:nvPr>
            <p:ph type="title"/>
          </p:nvPr>
        </p:nvSpPr>
        <p:spPr>
          <a:xfrm>
            <a:off x="6411685" y="634946"/>
            <a:ext cx="5127171" cy="1450757"/>
          </a:xfrm>
        </p:spPr>
        <p:txBody>
          <a:bodyPr>
            <a:normAutofit/>
          </a:bodyPr>
          <a:lstStyle/>
          <a:p>
            <a:r>
              <a:rPr lang="tr-TR" sz="4400"/>
              <a:t>Ülke Bazlı Sıcaklık Artışı ve Risk Seviyeleri</a:t>
            </a:r>
          </a:p>
        </p:txBody>
      </p:sp>
      <p:pic>
        <p:nvPicPr>
          <p:cNvPr id="5" name="Resim 4" descr="metin, ekran görüntüsü, menü içeren bir resim&#10;&#10;Yapay zeka tarafından oluşturulmuş içerik yanlış olabilir.">
            <a:extLst>
              <a:ext uri="{FF2B5EF4-FFF2-40B4-BE49-F238E27FC236}">
                <a16:creationId xmlns:a16="http://schemas.microsoft.com/office/drawing/2014/main" id="{AA79142D-E9C1-9793-333F-26E1CA28E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933" y="645106"/>
            <a:ext cx="5212144" cy="524774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024FA6C2-252F-7CEB-1CD0-BE3A9D9F8340}"/>
              </a:ext>
            </a:extLst>
          </p:cNvPr>
          <p:cNvSpPr>
            <a:spLocks noGrp="1"/>
          </p:cNvSpPr>
          <p:nvPr>
            <p:ph idx="1"/>
          </p:nvPr>
        </p:nvSpPr>
        <p:spPr>
          <a:xfrm>
            <a:off x="6411684" y="2198914"/>
            <a:ext cx="5127172" cy="3670180"/>
          </a:xfrm>
        </p:spPr>
        <p:txBody>
          <a:bodyPr>
            <a:normAutofit/>
          </a:bodyPr>
          <a:lstStyle/>
          <a:p>
            <a:r>
              <a:rPr lang="tr-TR" sz="1900" dirty="0"/>
              <a:t>Bu tabloda, her ülkenin 2013 yılı ortalama sıcaklığı ile model tarafından tahmin edilen 2100 yılı sıcaklığı arasındaki fark gösterilmektedir. IPCC raporları baz alınarak yapılan sınıflandırma sonucunda, özellikle </a:t>
            </a:r>
            <a:r>
              <a:rPr lang="tr-TR" sz="1900" b="1" dirty="0"/>
              <a:t>Avrupa, Afrika ve Asya</a:t>
            </a:r>
            <a:r>
              <a:rPr lang="tr-TR" sz="1900" dirty="0"/>
              <a:t> kıtalarından birçok ülke “Çok Yüksek Risk” grubuna dâhil olmuştur.</a:t>
            </a:r>
          </a:p>
          <a:p>
            <a:r>
              <a:rPr lang="tr-TR" sz="1900" dirty="0"/>
              <a:t>Bazı ülkelerde sıcaklık farkı 7–10 °C’ye kadar çıkmakta, bu da o ülkelerin iklim değişikliğine karşı </a:t>
            </a:r>
            <a:r>
              <a:rPr lang="tr-TR" sz="1900" b="1" dirty="0"/>
              <a:t>yüksek düzeyde kırılgan</a:t>
            </a:r>
            <a:r>
              <a:rPr lang="tr-TR" sz="1900" dirty="0"/>
              <a:t> olduğunu göstermektedir. Bu analiz, küresel ısınmanın ülke düzeyinde de ciddi etkiler yarattığını ortaya koymaktadır.</a:t>
            </a:r>
          </a:p>
          <a:p>
            <a:endParaRPr lang="tr-TR" sz="1900"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35446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2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D51FD649-F452-77B9-582E-3D806E012D6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dirty="0" err="1">
                <a:solidFill>
                  <a:srgbClr val="FFFFFF"/>
                </a:solidFill>
              </a:rPr>
              <a:t>Kıtalar</a:t>
            </a:r>
            <a:r>
              <a:rPr lang="en-US" sz="3600" dirty="0">
                <a:solidFill>
                  <a:srgbClr val="FFFFFF"/>
                </a:solidFill>
              </a:rPr>
              <a:t> </a:t>
            </a:r>
            <a:r>
              <a:rPr lang="en-US" sz="3600" dirty="0" err="1">
                <a:solidFill>
                  <a:srgbClr val="FFFFFF"/>
                </a:solidFill>
              </a:rPr>
              <a:t>Bazında</a:t>
            </a:r>
            <a:r>
              <a:rPr lang="en-US" sz="3600" dirty="0">
                <a:solidFill>
                  <a:srgbClr val="FFFFFF"/>
                </a:solidFill>
              </a:rPr>
              <a:t> Risk </a:t>
            </a:r>
            <a:r>
              <a:rPr lang="en-US" sz="3600" dirty="0" err="1">
                <a:solidFill>
                  <a:srgbClr val="FFFFFF"/>
                </a:solidFill>
              </a:rPr>
              <a:t>Dağılım</a:t>
            </a:r>
            <a:r>
              <a:rPr lang="en-US" sz="3600" dirty="0">
                <a:solidFill>
                  <a:srgbClr val="FFFFFF"/>
                </a:solidFill>
              </a:rPr>
              <a:t> </a:t>
            </a:r>
            <a:r>
              <a:rPr lang="en-US" sz="3600" dirty="0" err="1">
                <a:solidFill>
                  <a:srgbClr val="FFFFFF"/>
                </a:solidFill>
              </a:rPr>
              <a:t>Çıktısı</a:t>
            </a:r>
            <a:endParaRPr lang="en-US" sz="3600" dirty="0">
              <a:solidFill>
                <a:srgbClr val="FFFFFF"/>
              </a:solidFill>
            </a:endParaRPr>
          </a:p>
        </p:txBody>
      </p:sp>
      <p:sp>
        <p:nvSpPr>
          <p:cNvPr id="5" name="İçerik Yer Tutucusu 2">
            <a:extLst>
              <a:ext uri="{FF2B5EF4-FFF2-40B4-BE49-F238E27FC236}">
                <a16:creationId xmlns:a16="http://schemas.microsoft.com/office/drawing/2014/main" id="{BC829933-B118-3033-4FF7-A57AA396EB55}"/>
              </a:ext>
            </a:extLst>
          </p:cNvPr>
          <p:cNvSpPr txBox="1">
            <a:spLocks/>
          </p:cNvSpPr>
          <p:nvPr/>
        </p:nvSpPr>
        <p:spPr>
          <a:xfrm>
            <a:off x="492371" y="2653800"/>
            <a:ext cx="3084844" cy="3813675"/>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dirty="0">
                <a:solidFill>
                  <a:srgbClr val="FFFFFF"/>
                </a:solidFill>
              </a:rPr>
              <a:t>Bu </a:t>
            </a:r>
            <a:r>
              <a:rPr lang="en-US" sz="1400" dirty="0" err="1">
                <a:solidFill>
                  <a:srgbClr val="FFFFFF"/>
                </a:solidFill>
              </a:rPr>
              <a:t>tablo</a:t>
            </a:r>
            <a:r>
              <a:rPr lang="en-US" sz="1400" dirty="0">
                <a:solidFill>
                  <a:srgbClr val="FFFFFF"/>
                </a:solidFill>
              </a:rPr>
              <a:t>, </a:t>
            </a:r>
            <a:r>
              <a:rPr lang="en-US" sz="1400" dirty="0" err="1">
                <a:solidFill>
                  <a:srgbClr val="FFFFFF"/>
                </a:solidFill>
              </a:rPr>
              <a:t>ülkelerin</a:t>
            </a:r>
            <a:r>
              <a:rPr lang="en-US" sz="1400" dirty="0">
                <a:solidFill>
                  <a:srgbClr val="FFFFFF"/>
                </a:solidFill>
              </a:rPr>
              <a:t> risk </a:t>
            </a:r>
            <a:r>
              <a:rPr lang="en-US" sz="1400" dirty="0" err="1">
                <a:solidFill>
                  <a:srgbClr val="FFFFFF"/>
                </a:solidFill>
              </a:rPr>
              <a:t>seviyelerine</a:t>
            </a:r>
            <a:r>
              <a:rPr lang="en-US" sz="1400" dirty="0">
                <a:solidFill>
                  <a:srgbClr val="FFFFFF"/>
                </a:solidFill>
              </a:rPr>
              <a:t> </a:t>
            </a:r>
            <a:r>
              <a:rPr lang="en-US" sz="1400" dirty="0" err="1">
                <a:solidFill>
                  <a:srgbClr val="FFFFFF"/>
                </a:solidFill>
              </a:rPr>
              <a:t>göre</a:t>
            </a:r>
            <a:r>
              <a:rPr lang="en-US" sz="1400" dirty="0">
                <a:solidFill>
                  <a:srgbClr val="FFFFFF"/>
                </a:solidFill>
              </a:rPr>
              <a:t> </a:t>
            </a:r>
            <a:r>
              <a:rPr lang="en-US" sz="1400" dirty="0" err="1">
                <a:solidFill>
                  <a:srgbClr val="FFFFFF"/>
                </a:solidFill>
              </a:rPr>
              <a:t>kıtalara</a:t>
            </a:r>
            <a:r>
              <a:rPr lang="en-US" sz="1400" dirty="0">
                <a:solidFill>
                  <a:srgbClr val="FFFFFF"/>
                </a:solidFill>
              </a:rPr>
              <a:t> </a:t>
            </a:r>
            <a:r>
              <a:rPr lang="en-US" sz="1400" dirty="0" err="1">
                <a:solidFill>
                  <a:srgbClr val="FFFFFF"/>
                </a:solidFill>
              </a:rPr>
              <a:t>nasıl</a:t>
            </a:r>
            <a:r>
              <a:rPr lang="en-US" sz="1400" dirty="0">
                <a:solidFill>
                  <a:srgbClr val="FFFFFF"/>
                </a:solidFill>
              </a:rPr>
              <a:t> </a:t>
            </a:r>
            <a:r>
              <a:rPr lang="en-US" sz="1400" dirty="0" err="1">
                <a:solidFill>
                  <a:srgbClr val="FFFFFF"/>
                </a:solidFill>
              </a:rPr>
              <a:t>dağıldığını</a:t>
            </a:r>
            <a:r>
              <a:rPr lang="en-US" sz="1400" dirty="0">
                <a:solidFill>
                  <a:srgbClr val="FFFFFF"/>
                </a:solidFill>
              </a:rPr>
              <a:t> </a:t>
            </a:r>
            <a:r>
              <a:rPr lang="en-US" sz="1400" dirty="0" err="1">
                <a:solidFill>
                  <a:srgbClr val="FFFFFF"/>
                </a:solidFill>
              </a:rPr>
              <a:t>göstermektedir</a:t>
            </a:r>
            <a:r>
              <a:rPr lang="en-US" sz="1400" dirty="0">
                <a:solidFill>
                  <a:srgbClr val="FFFFFF"/>
                </a:solidFill>
              </a:rPr>
              <a:t>. Her </a:t>
            </a:r>
            <a:r>
              <a:rPr lang="en-US" sz="1400" dirty="0" err="1">
                <a:solidFill>
                  <a:srgbClr val="FFFFFF"/>
                </a:solidFill>
              </a:rPr>
              <a:t>kıta</a:t>
            </a:r>
            <a:r>
              <a:rPr lang="en-US" sz="1400" dirty="0">
                <a:solidFill>
                  <a:srgbClr val="FFFFFF"/>
                </a:solidFill>
              </a:rPr>
              <a:t> </a:t>
            </a:r>
            <a:r>
              <a:rPr lang="en-US" sz="1400" dirty="0" err="1">
                <a:solidFill>
                  <a:srgbClr val="FFFFFF"/>
                </a:solidFill>
              </a:rPr>
              <a:t>için</a:t>
            </a:r>
            <a:r>
              <a:rPr lang="en-US" sz="1400" dirty="0">
                <a:solidFill>
                  <a:srgbClr val="FFFFFF"/>
                </a:solidFill>
              </a:rPr>
              <a:t>, </a:t>
            </a:r>
            <a:r>
              <a:rPr lang="en-US" sz="1400" dirty="0" err="1">
                <a:solidFill>
                  <a:srgbClr val="FFFFFF"/>
                </a:solidFill>
              </a:rPr>
              <a:t>farklı</a:t>
            </a:r>
            <a:r>
              <a:rPr lang="en-US" sz="1400" dirty="0">
                <a:solidFill>
                  <a:srgbClr val="FFFFFF"/>
                </a:solidFill>
              </a:rPr>
              <a:t> risk </a:t>
            </a:r>
            <a:r>
              <a:rPr lang="en-US" sz="1400" dirty="0" err="1">
                <a:solidFill>
                  <a:srgbClr val="FFFFFF"/>
                </a:solidFill>
              </a:rPr>
              <a:t>sınıflarında</a:t>
            </a:r>
            <a:r>
              <a:rPr lang="en-US" sz="1400" dirty="0">
                <a:solidFill>
                  <a:srgbClr val="FFFFFF"/>
                </a:solidFill>
              </a:rPr>
              <a:t> </a:t>
            </a:r>
            <a:r>
              <a:rPr lang="en-US" sz="1400" dirty="0" err="1">
                <a:solidFill>
                  <a:srgbClr val="FFFFFF"/>
                </a:solidFill>
              </a:rPr>
              <a:t>kaç</a:t>
            </a:r>
            <a:r>
              <a:rPr lang="en-US" sz="1400" dirty="0">
                <a:solidFill>
                  <a:srgbClr val="FFFFFF"/>
                </a:solidFill>
              </a:rPr>
              <a:t> </a:t>
            </a:r>
            <a:r>
              <a:rPr lang="en-US" sz="1400" dirty="0" err="1">
                <a:solidFill>
                  <a:srgbClr val="FFFFFF"/>
                </a:solidFill>
              </a:rPr>
              <a:t>ülke</a:t>
            </a:r>
            <a:r>
              <a:rPr lang="en-US" sz="1400" dirty="0">
                <a:solidFill>
                  <a:srgbClr val="FFFFFF"/>
                </a:solidFill>
              </a:rPr>
              <a:t> </a:t>
            </a:r>
            <a:r>
              <a:rPr lang="en-US" sz="1400" dirty="0" err="1">
                <a:solidFill>
                  <a:srgbClr val="FFFFFF"/>
                </a:solidFill>
              </a:rPr>
              <a:t>bulunduğu</a:t>
            </a:r>
            <a:r>
              <a:rPr lang="en-US" sz="1400" dirty="0">
                <a:solidFill>
                  <a:srgbClr val="FFFFFF"/>
                </a:solidFill>
              </a:rPr>
              <a:t> </a:t>
            </a:r>
            <a:r>
              <a:rPr lang="en-US" sz="1400" dirty="0" err="1">
                <a:solidFill>
                  <a:srgbClr val="FFFFFF"/>
                </a:solidFill>
              </a:rPr>
              <a:t>ve</a:t>
            </a:r>
            <a:r>
              <a:rPr lang="en-US" sz="1400" dirty="0">
                <a:solidFill>
                  <a:srgbClr val="FFFFFF"/>
                </a:solidFill>
              </a:rPr>
              <a:t> </a:t>
            </a:r>
            <a:r>
              <a:rPr lang="en-US" sz="1400" dirty="0" err="1">
                <a:solidFill>
                  <a:srgbClr val="FFFFFF"/>
                </a:solidFill>
              </a:rPr>
              <a:t>toplam</a:t>
            </a:r>
            <a:r>
              <a:rPr lang="en-US" sz="1400" dirty="0">
                <a:solidFill>
                  <a:srgbClr val="FFFFFF"/>
                </a:solidFill>
              </a:rPr>
              <a:t> </a:t>
            </a:r>
            <a:r>
              <a:rPr lang="en-US" sz="1400" dirty="0" err="1">
                <a:solidFill>
                  <a:srgbClr val="FFFFFF"/>
                </a:solidFill>
              </a:rPr>
              <a:t>ülke</a:t>
            </a:r>
            <a:r>
              <a:rPr lang="en-US" sz="1400" dirty="0">
                <a:solidFill>
                  <a:srgbClr val="FFFFFF"/>
                </a:solidFill>
              </a:rPr>
              <a:t> </a:t>
            </a:r>
            <a:r>
              <a:rPr lang="en-US" sz="1400" dirty="0" err="1">
                <a:solidFill>
                  <a:srgbClr val="FFFFFF"/>
                </a:solidFill>
              </a:rPr>
              <a:t>sayısı</a:t>
            </a:r>
            <a:r>
              <a:rPr lang="en-US" sz="1400" dirty="0">
                <a:solidFill>
                  <a:srgbClr val="FFFFFF"/>
                </a:solidFill>
              </a:rPr>
              <a:t> </a:t>
            </a:r>
            <a:r>
              <a:rPr lang="en-US" sz="1400" dirty="0" err="1">
                <a:solidFill>
                  <a:srgbClr val="FFFFFF"/>
                </a:solidFill>
              </a:rPr>
              <a:t>belirtilmiştir</a:t>
            </a:r>
            <a:r>
              <a:rPr lang="en-US" sz="1400" dirty="0">
                <a:solidFill>
                  <a:srgbClr val="FFFFFF"/>
                </a:solidFill>
              </a:rPr>
              <a:t>.</a:t>
            </a:r>
          </a:p>
          <a:p>
            <a:r>
              <a:rPr lang="en-US" sz="1400" dirty="0" err="1">
                <a:solidFill>
                  <a:srgbClr val="FFFFFF"/>
                </a:solidFill>
              </a:rPr>
              <a:t>Veriye</a:t>
            </a:r>
            <a:r>
              <a:rPr lang="en-US" sz="1400" dirty="0">
                <a:solidFill>
                  <a:srgbClr val="FFFFFF"/>
                </a:solidFill>
              </a:rPr>
              <a:t> </a:t>
            </a:r>
            <a:r>
              <a:rPr lang="en-US" sz="1400" dirty="0" err="1">
                <a:solidFill>
                  <a:srgbClr val="FFFFFF"/>
                </a:solidFill>
              </a:rPr>
              <a:t>göre</a:t>
            </a:r>
            <a:r>
              <a:rPr lang="en-US" sz="1400" dirty="0">
                <a:solidFill>
                  <a:srgbClr val="FFFFFF"/>
                </a:solidFill>
              </a:rPr>
              <a:t>:</a:t>
            </a:r>
          </a:p>
          <a:p>
            <a:r>
              <a:rPr lang="en-US" sz="1400" b="1" dirty="0" err="1">
                <a:solidFill>
                  <a:srgbClr val="FFFFFF"/>
                </a:solidFill>
              </a:rPr>
              <a:t>Avrupa</a:t>
            </a:r>
            <a:r>
              <a:rPr lang="en-US" sz="1400" dirty="0">
                <a:solidFill>
                  <a:srgbClr val="FFFFFF"/>
                </a:solidFill>
              </a:rPr>
              <a:t>, 9 </a:t>
            </a:r>
            <a:r>
              <a:rPr lang="en-US" sz="1400" dirty="0" err="1">
                <a:solidFill>
                  <a:srgbClr val="FFFFFF"/>
                </a:solidFill>
              </a:rPr>
              <a:t>ülkeyle</a:t>
            </a:r>
            <a:r>
              <a:rPr lang="en-US" sz="1400" dirty="0">
                <a:solidFill>
                  <a:srgbClr val="FFFFFF"/>
                </a:solidFill>
              </a:rPr>
              <a:t> "</a:t>
            </a:r>
            <a:r>
              <a:rPr lang="en-US" sz="1400" dirty="0" err="1">
                <a:solidFill>
                  <a:srgbClr val="FFFFFF"/>
                </a:solidFill>
              </a:rPr>
              <a:t>Çok</a:t>
            </a:r>
            <a:r>
              <a:rPr lang="en-US" sz="1400" dirty="0">
                <a:solidFill>
                  <a:srgbClr val="FFFFFF"/>
                </a:solidFill>
              </a:rPr>
              <a:t> Yüksek Risk" </a:t>
            </a:r>
            <a:r>
              <a:rPr lang="en-US" sz="1400" dirty="0" err="1">
                <a:solidFill>
                  <a:srgbClr val="FFFFFF"/>
                </a:solidFill>
              </a:rPr>
              <a:t>sınıfında</a:t>
            </a:r>
            <a:r>
              <a:rPr lang="en-US" sz="1400" dirty="0">
                <a:solidFill>
                  <a:srgbClr val="FFFFFF"/>
                </a:solidFill>
              </a:rPr>
              <a:t> </a:t>
            </a:r>
            <a:r>
              <a:rPr lang="en-US" sz="1400" dirty="0" err="1">
                <a:solidFill>
                  <a:srgbClr val="FFFFFF"/>
                </a:solidFill>
              </a:rPr>
              <a:t>en</a:t>
            </a:r>
            <a:r>
              <a:rPr lang="en-US" sz="1400" dirty="0">
                <a:solidFill>
                  <a:srgbClr val="FFFFFF"/>
                </a:solidFill>
              </a:rPr>
              <a:t> </a:t>
            </a:r>
            <a:r>
              <a:rPr lang="en-US" sz="1400" dirty="0" err="1">
                <a:solidFill>
                  <a:srgbClr val="FFFFFF"/>
                </a:solidFill>
              </a:rPr>
              <a:t>fazla</a:t>
            </a:r>
            <a:r>
              <a:rPr lang="en-US" sz="1400" dirty="0">
                <a:solidFill>
                  <a:srgbClr val="FFFFFF"/>
                </a:solidFill>
              </a:rPr>
              <a:t> </a:t>
            </a:r>
            <a:r>
              <a:rPr lang="en-US" sz="1400" dirty="0" err="1">
                <a:solidFill>
                  <a:srgbClr val="FFFFFF"/>
                </a:solidFill>
              </a:rPr>
              <a:t>temsil</a:t>
            </a:r>
            <a:r>
              <a:rPr lang="en-US" sz="1400" dirty="0">
                <a:solidFill>
                  <a:srgbClr val="FFFFFF"/>
                </a:solidFill>
              </a:rPr>
              <a:t> </a:t>
            </a:r>
            <a:r>
              <a:rPr lang="en-US" sz="1400" dirty="0" err="1">
                <a:solidFill>
                  <a:srgbClr val="FFFFFF"/>
                </a:solidFill>
              </a:rPr>
              <a:t>edilen</a:t>
            </a:r>
            <a:r>
              <a:rPr lang="en-US" sz="1400" dirty="0">
                <a:solidFill>
                  <a:srgbClr val="FFFFFF"/>
                </a:solidFill>
              </a:rPr>
              <a:t> </a:t>
            </a:r>
            <a:r>
              <a:rPr lang="en-US" sz="1400" dirty="0" err="1">
                <a:solidFill>
                  <a:srgbClr val="FFFFFF"/>
                </a:solidFill>
              </a:rPr>
              <a:t>kıtadır</a:t>
            </a:r>
            <a:r>
              <a:rPr lang="en-US" sz="1400" dirty="0">
                <a:solidFill>
                  <a:srgbClr val="FFFFFF"/>
                </a:solidFill>
              </a:rPr>
              <a:t>.</a:t>
            </a:r>
          </a:p>
          <a:p>
            <a:r>
              <a:rPr lang="en-US" sz="1400" b="1" dirty="0">
                <a:solidFill>
                  <a:srgbClr val="FFFFFF"/>
                </a:solidFill>
              </a:rPr>
              <a:t>Asya</a:t>
            </a:r>
            <a:r>
              <a:rPr lang="en-US" sz="1400" dirty="0">
                <a:solidFill>
                  <a:srgbClr val="FFFFFF"/>
                </a:solidFill>
              </a:rPr>
              <a:t> </a:t>
            </a:r>
            <a:r>
              <a:rPr lang="en-US" sz="1400" dirty="0" err="1">
                <a:solidFill>
                  <a:srgbClr val="FFFFFF"/>
                </a:solidFill>
              </a:rPr>
              <a:t>ve</a:t>
            </a:r>
            <a:r>
              <a:rPr lang="en-US" sz="1400" dirty="0">
                <a:solidFill>
                  <a:srgbClr val="FFFFFF"/>
                </a:solidFill>
              </a:rPr>
              <a:t> </a:t>
            </a:r>
            <a:r>
              <a:rPr lang="en-US" sz="1400" b="1" dirty="0">
                <a:solidFill>
                  <a:srgbClr val="FFFFFF"/>
                </a:solidFill>
              </a:rPr>
              <a:t>Afrika</a:t>
            </a:r>
            <a:r>
              <a:rPr lang="en-US" sz="1400" dirty="0">
                <a:solidFill>
                  <a:srgbClr val="FFFFFF"/>
                </a:solidFill>
              </a:rPr>
              <a:t>,</a:t>
            </a:r>
            <a:r>
              <a:rPr lang="tr-TR" sz="1400" dirty="0">
                <a:solidFill>
                  <a:srgbClr val="FFFFFF"/>
                </a:solidFill>
              </a:rPr>
              <a:t> yüksek riskli ülke sayısı fazla olsa da yüksek sayıda </a:t>
            </a:r>
            <a:r>
              <a:rPr lang="en-US" sz="1400" dirty="0" err="1">
                <a:solidFill>
                  <a:srgbClr val="FFFFFF"/>
                </a:solidFill>
              </a:rPr>
              <a:t>düşük</a:t>
            </a:r>
            <a:r>
              <a:rPr lang="en-US" sz="1400" dirty="0">
                <a:solidFill>
                  <a:srgbClr val="FFFFFF"/>
                </a:solidFill>
              </a:rPr>
              <a:t> </a:t>
            </a:r>
            <a:r>
              <a:rPr lang="en-US" sz="1400" dirty="0" err="1">
                <a:solidFill>
                  <a:srgbClr val="FFFFFF"/>
                </a:solidFill>
              </a:rPr>
              <a:t>riskli</a:t>
            </a:r>
            <a:r>
              <a:rPr lang="en-US" sz="1400" dirty="0">
                <a:solidFill>
                  <a:srgbClr val="FFFFFF"/>
                </a:solidFill>
              </a:rPr>
              <a:t> </a:t>
            </a:r>
            <a:r>
              <a:rPr lang="en-US" sz="1400" dirty="0" err="1">
                <a:solidFill>
                  <a:srgbClr val="FFFFFF"/>
                </a:solidFill>
              </a:rPr>
              <a:t>ülkeleri</a:t>
            </a:r>
            <a:r>
              <a:rPr lang="tr-TR" sz="1400" dirty="0">
                <a:solidFill>
                  <a:srgbClr val="FFFFFF"/>
                </a:solidFill>
              </a:rPr>
              <a:t> de</a:t>
            </a:r>
            <a:r>
              <a:rPr lang="en-US" sz="1400" dirty="0">
                <a:solidFill>
                  <a:srgbClr val="FFFFFF"/>
                </a:solidFill>
              </a:rPr>
              <a:t> </a:t>
            </a:r>
            <a:r>
              <a:rPr lang="en-US" sz="1400" dirty="0" err="1">
                <a:solidFill>
                  <a:srgbClr val="FFFFFF"/>
                </a:solidFill>
              </a:rPr>
              <a:t>içeren</a:t>
            </a:r>
            <a:r>
              <a:rPr lang="en-US" sz="1400" dirty="0">
                <a:solidFill>
                  <a:srgbClr val="FFFFFF"/>
                </a:solidFill>
              </a:rPr>
              <a:t> </a:t>
            </a:r>
            <a:r>
              <a:rPr lang="en-US" sz="1400" dirty="0" err="1">
                <a:solidFill>
                  <a:srgbClr val="FFFFFF"/>
                </a:solidFill>
              </a:rPr>
              <a:t>karışık</a:t>
            </a:r>
            <a:r>
              <a:rPr lang="tr-TR" sz="1400" dirty="0">
                <a:solidFill>
                  <a:srgbClr val="FFFFFF"/>
                </a:solidFill>
              </a:rPr>
              <a:t> bir</a:t>
            </a:r>
            <a:r>
              <a:rPr lang="en-US" sz="1400" dirty="0">
                <a:solidFill>
                  <a:srgbClr val="FFFFFF"/>
                </a:solidFill>
              </a:rPr>
              <a:t> </a:t>
            </a:r>
            <a:r>
              <a:rPr lang="en-US" sz="1400" dirty="0" err="1">
                <a:solidFill>
                  <a:srgbClr val="FFFFFF"/>
                </a:solidFill>
              </a:rPr>
              <a:t>yapıya</a:t>
            </a:r>
            <a:r>
              <a:rPr lang="en-US" sz="1400" dirty="0">
                <a:solidFill>
                  <a:srgbClr val="FFFFFF"/>
                </a:solidFill>
              </a:rPr>
              <a:t> </a:t>
            </a:r>
            <a:r>
              <a:rPr lang="en-US" sz="1400" dirty="0" err="1">
                <a:solidFill>
                  <a:srgbClr val="FFFFFF"/>
                </a:solidFill>
              </a:rPr>
              <a:t>sahiptir</a:t>
            </a:r>
            <a:r>
              <a:rPr lang="en-US" sz="1400" dirty="0">
                <a:solidFill>
                  <a:srgbClr val="FFFFFF"/>
                </a:solidFill>
              </a:rPr>
              <a:t>.</a:t>
            </a:r>
          </a:p>
          <a:p>
            <a:r>
              <a:rPr lang="en-US" sz="1400" b="1" dirty="0" err="1">
                <a:solidFill>
                  <a:srgbClr val="FFFFFF"/>
                </a:solidFill>
              </a:rPr>
              <a:t>Okyanusya</a:t>
            </a:r>
            <a:r>
              <a:rPr lang="en-US" sz="1400" dirty="0">
                <a:solidFill>
                  <a:srgbClr val="FFFFFF"/>
                </a:solidFill>
              </a:rPr>
              <a:t> </a:t>
            </a:r>
            <a:r>
              <a:rPr lang="en-US" sz="1400" dirty="0" err="1">
                <a:solidFill>
                  <a:srgbClr val="FFFFFF"/>
                </a:solidFill>
              </a:rPr>
              <a:t>ve</a:t>
            </a:r>
            <a:r>
              <a:rPr lang="en-US" sz="1400" dirty="0">
                <a:solidFill>
                  <a:srgbClr val="FFFFFF"/>
                </a:solidFill>
              </a:rPr>
              <a:t> </a:t>
            </a:r>
            <a:r>
              <a:rPr lang="en-US" sz="1400" b="1" dirty="0">
                <a:solidFill>
                  <a:srgbClr val="FFFFFF"/>
                </a:solidFill>
              </a:rPr>
              <a:t>Güney Amerika</a:t>
            </a:r>
            <a:r>
              <a:rPr lang="en-US" sz="1400" dirty="0">
                <a:solidFill>
                  <a:srgbClr val="FFFFFF"/>
                </a:solidFill>
              </a:rPr>
              <a:t>, </a:t>
            </a:r>
            <a:r>
              <a:rPr lang="en-US" sz="1400" dirty="0" err="1">
                <a:solidFill>
                  <a:srgbClr val="FFFFFF"/>
                </a:solidFill>
              </a:rPr>
              <a:t>az</a:t>
            </a:r>
            <a:r>
              <a:rPr lang="en-US" sz="1400" dirty="0">
                <a:solidFill>
                  <a:srgbClr val="FFFFFF"/>
                </a:solidFill>
              </a:rPr>
              <a:t> </a:t>
            </a:r>
            <a:r>
              <a:rPr lang="en-US" sz="1400" dirty="0" err="1">
                <a:solidFill>
                  <a:srgbClr val="FFFFFF"/>
                </a:solidFill>
              </a:rPr>
              <a:t>sayıda</a:t>
            </a:r>
            <a:r>
              <a:rPr lang="en-US" sz="1400" dirty="0">
                <a:solidFill>
                  <a:srgbClr val="FFFFFF"/>
                </a:solidFill>
              </a:rPr>
              <a:t> </a:t>
            </a:r>
            <a:r>
              <a:rPr lang="en-US" sz="1400" dirty="0" err="1">
                <a:solidFill>
                  <a:srgbClr val="FFFFFF"/>
                </a:solidFill>
              </a:rPr>
              <a:t>ülkeye</a:t>
            </a:r>
            <a:r>
              <a:rPr lang="en-US" sz="1400" dirty="0">
                <a:solidFill>
                  <a:srgbClr val="FFFFFF"/>
                </a:solidFill>
              </a:rPr>
              <a:t> </a:t>
            </a:r>
            <a:r>
              <a:rPr lang="en-US" sz="1400" dirty="0" err="1">
                <a:solidFill>
                  <a:srgbClr val="FFFFFF"/>
                </a:solidFill>
              </a:rPr>
              <a:t>sahip</a:t>
            </a:r>
            <a:r>
              <a:rPr lang="en-US" sz="1400" dirty="0">
                <a:solidFill>
                  <a:srgbClr val="FFFFFF"/>
                </a:solidFill>
              </a:rPr>
              <a:t> </a:t>
            </a:r>
            <a:r>
              <a:rPr lang="en-US" sz="1400" dirty="0" err="1">
                <a:solidFill>
                  <a:srgbClr val="FFFFFF"/>
                </a:solidFill>
              </a:rPr>
              <a:t>olmalarına</a:t>
            </a:r>
            <a:r>
              <a:rPr lang="en-US" sz="1400" dirty="0">
                <a:solidFill>
                  <a:srgbClr val="FFFFFF"/>
                </a:solidFill>
              </a:rPr>
              <a:t> </a:t>
            </a:r>
            <a:r>
              <a:rPr lang="en-US" sz="1400" dirty="0" err="1">
                <a:solidFill>
                  <a:srgbClr val="FFFFFF"/>
                </a:solidFill>
              </a:rPr>
              <a:t>rağmen</a:t>
            </a:r>
            <a:r>
              <a:rPr lang="en-US" sz="1400" dirty="0">
                <a:solidFill>
                  <a:srgbClr val="FFFFFF"/>
                </a:solidFill>
              </a:rPr>
              <a:t> </a:t>
            </a:r>
            <a:r>
              <a:rPr lang="en-US" sz="1400" dirty="0" err="1">
                <a:solidFill>
                  <a:srgbClr val="FFFFFF"/>
                </a:solidFill>
              </a:rPr>
              <a:t>yüksek</a:t>
            </a:r>
            <a:r>
              <a:rPr lang="en-US" sz="1400" dirty="0">
                <a:solidFill>
                  <a:srgbClr val="FFFFFF"/>
                </a:solidFill>
              </a:rPr>
              <a:t> risk </a:t>
            </a:r>
            <a:r>
              <a:rPr lang="en-US" sz="1400" dirty="0" err="1">
                <a:solidFill>
                  <a:srgbClr val="FFFFFF"/>
                </a:solidFill>
              </a:rPr>
              <a:t>gruplarında</a:t>
            </a:r>
            <a:r>
              <a:rPr lang="en-US" sz="1400" dirty="0">
                <a:solidFill>
                  <a:srgbClr val="FFFFFF"/>
                </a:solidFill>
              </a:rPr>
              <a:t> </a:t>
            </a:r>
            <a:r>
              <a:rPr lang="en-US" sz="1400" dirty="0" err="1">
                <a:solidFill>
                  <a:srgbClr val="FFFFFF"/>
                </a:solidFill>
              </a:rPr>
              <a:t>yer</a:t>
            </a:r>
            <a:r>
              <a:rPr lang="en-US" sz="1400" dirty="0">
                <a:solidFill>
                  <a:srgbClr val="FFFFFF"/>
                </a:solidFill>
              </a:rPr>
              <a:t> </a:t>
            </a:r>
            <a:r>
              <a:rPr lang="en-US" sz="1400" dirty="0" err="1">
                <a:solidFill>
                  <a:srgbClr val="FFFFFF"/>
                </a:solidFill>
              </a:rPr>
              <a:t>almaktadır</a:t>
            </a:r>
            <a:r>
              <a:rPr lang="en-US" sz="1400" dirty="0">
                <a:solidFill>
                  <a:srgbClr val="FFFFFF"/>
                </a:solidFill>
              </a:rPr>
              <a:t>.</a:t>
            </a:r>
          </a:p>
          <a:p>
            <a:r>
              <a:rPr lang="en-US" sz="1400" dirty="0">
                <a:solidFill>
                  <a:srgbClr val="FFFFFF"/>
                </a:solidFill>
              </a:rPr>
              <a:t>Bu </a:t>
            </a:r>
            <a:r>
              <a:rPr lang="en-US" sz="1400" dirty="0" err="1">
                <a:solidFill>
                  <a:srgbClr val="FFFFFF"/>
                </a:solidFill>
              </a:rPr>
              <a:t>dağılım</a:t>
            </a:r>
            <a:r>
              <a:rPr lang="en-US" sz="1400" dirty="0">
                <a:solidFill>
                  <a:srgbClr val="FFFFFF"/>
                </a:solidFill>
              </a:rPr>
              <a:t>, </a:t>
            </a:r>
            <a:r>
              <a:rPr lang="en-US" sz="1400" dirty="0" err="1">
                <a:solidFill>
                  <a:srgbClr val="FFFFFF"/>
                </a:solidFill>
              </a:rPr>
              <a:t>çözüm</a:t>
            </a:r>
            <a:r>
              <a:rPr lang="en-US" sz="1400" dirty="0">
                <a:solidFill>
                  <a:srgbClr val="FFFFFF"/>
                </a:solidFill>
              </a:rPr>
              <a:t> </a:t>
            </a:r>
            <a:r>
              <a:rPr lang="en-US" sz="1400" dirty="0" err="1">
                <a:solidFill>
                  <a:srgbClr val="FFFFFF"/>
                </a:solidFill>
              </a:rPr>
              <a:t>önerilerinin</a:t>
            </a:r>
            <a:r>
              <a:rPr lang="en-US" sz="1400" dirty="0">
                <a:solidFill>
                  <a:srgbClr val="FFFFFF"/>
                </a:solidFill>
              </a:rPr>
              <a:t> </a:t>
            </a:r>
            <a:r>
              <a:rPr lang="en-US" sz="1400" dirty="0" err="1">
                <a:solidFill>
                  <a:srgbClr val="FFFFFF"/>
                </a:solidFill>
              </a:rPr>
              <a:t>sadece</a:t>
            </a:r>
            <a:r>
              <a:rPr lang="en-US" sz="1400" dirty="0">
                <a:solidFill>
                  <a:srgbClr val="FFFFFF"/>
                </a:solidFill>
              </a:rPr>
              <a:t> </a:t>
            </a:r>
            <a:r>
              <a:rPr lang="en-US" sz="1400" dirty="0" err="1">
                <a:solidFill>
                  <a:srgbClr val="FFFFFF"/>
                </a:solidFill>
              </a:rPr>
              <a:t>ülke</a:t>
            </a:r>
            <a:r>
              <a:rPr lang="en-US" sz="1400" dirty="0">
                <a:solidFill>
                  <a:srgbClr val="FFFFFF"/>
                </a:solidFill>
              </a:rPr>
              <a:t> </a:t>
            </a:r>
            <a:r>
              <a:rPr lang="en-US" sz="1400" dirty="0" err="1">
                <a:solidFill>
                  <a:srgbClr val="FFFFFF"/>
                </a:solidFill>
              </a:rPr>
              <a:t>düzeyinde</a:t>
            </a:r>
            <a:r>
              <a:rPr lang="en-US" sz="1400" dirty="0">
                <a:solidFill>
                  <a:srgbClr val="FFFFFF"/>
                </a:solidFill>
              </a:rPr>
              <a:t> </a:t>
            </a:r>
            <a:r>
              <a:rPr lang="en-US" sz="1400" dirty="0" err="1">
                <a:solidFill>
                  <a:srgbClr val="FFFFFF"/>
                </a:solidFill>
              </a:rPr>
              <a:t>değil</a:t>
            </a:r>
            <a:r>
              <a:rPr lang="en-US" sz="1400" dirty="0">
                <a:solidFill>
                  <a:srgbClr val="FFFFFF"/>
                </a:solidFill>
              </a:rPr>
              <a:t>, </a:t>
            </a:r>
            <a:r>
              <a:rPr lang="en-US" sz="1400" b="1" dirty="0" err="1">
                <a:solidFill>
                  <a:srgbClr val="FFFFFF"/>
                </a:solidFill>
              </a:rPr>
              <a:t>kıtasal</a:t>
            </a:r>
            <a:r>
              <a:rPr lang="en-US" sz="1400" b="1" dirty="0">
                <a:solidFill>
                  <a:srgbClr val="FFFFFF"/>
                </a:solidFill>
              </a:rPr>
              <a:t> </a:t>
            </a:r>
            <a:r>
              <a:rPr lang="en-US" sz="1400" b="1" dirty="0" err="1">
                <a:solidFill>
                  <a:srgbClr val="FFFFFF"/>
                </a:solidFill>
              </a:rPr>
              <a:t>önceliklere</a:t>
            </a:r>
            <a:r>
              <a:rPr lang="en-US" sz="1400" b="1" dirty="0">
                <a:solidFill>
                  <a:srgbClr val="FFFFFF"/>
                </a:solidFill>
              </a:rPr>
              <a:t> </a:t>
            </a:r>
            <a:r>
              <a:rPr lang="en-US" sz="1400" b="1" dirty="0" err="1">
                <a:solidFill>
                  <a:srgbClr val="FFFFFF"/>
                </a:solidFill>
              </a:rPr>
              <a:t>göre</a:t>
            </a:r>
            <a:r>
              <a:rPr lang="en-US" sz="1400" dirty="0">
                <a:solidFill>
                  <a:srgbClr val="FFFFFF"/>
                </a:solidFill>
              </a:rPr>
              <a:t> </a:t>
            </a:r>
            <a:r>
              <a:rPr lang="en-US" sz="1400" dirty="0" err="1">
                <a:solidFill>
                  <a:srgbClr val="FFFFFF"/>
                </a:solidFill>
              </a:rPr>
              <a:t>planlanması</a:t>
            </a:r>
            <a:r>
              <a:rPr lang="en-US" sz="1400" dirty="0">
                <a:solidFill>
                  <a:srgbClr val="FFFFFF"/>
                </a:solidFill>
              </a:rPr>
              <a:t> </a:t>
            </a:r>
            <a:r>
              <a:rPr lang="en-US" sz="1400" dirty="0" err="1">
                <a:solidFill>
                  <a:srgbClr val="FFFFFF"/>
                </a:solidFill>
              </a:rPr>
              <a:t>gerektiğini</a:t>
            </a:r>
            <a:r>
              <a:rPr lang="en-US" sz="1400" dirty="0">
                <a:solidFill>
                  <a:srgbClr val="FFFFFF"/>
                </a:solidFill>
              </a:rPr>
              <a:t> </a:t>
            </a:r>
            <a:r>
              <a:rPr lang="en-US" sz="1400" dirty="0" err="1">
                <a:solidFill>
                  <a:srgbClr val="FFFFFF"/>
                </a:solidFill>
              </a:rPr>
              <a:t>ortaya</a:t>
            </a:r>
            <a:r>
              <a:rPr lang="en-US" sz="1400" dirty="0">
                <a:solidFill>
                  <a:srgbClr val="FFFFFF"/>
                </a:solidFill>
              </a:rPr>
              <a:t> </a:t>
            </a:r>
            <a:r>
              <a:rPr lang="en-US" sz="1400" dirty="0" err="1">
                <a:solidFill>
                  <a:srgbClr val="FFFFFF"/>
                </a:solidFill>
              </a:rPr>
              <a:t>koymaktadır</a:t>
            </a:r>
            <a:r>
              <a:rPr lang="en-US" sz="1400" dirty="0">
                <a:solidFill>
                  <a:srgbClr val="FFFFFF"/>
                </a:solidFill>
              </a:rPr>
              <a:t>.</a:t>
            </a:r>
          </a:p>
        </p:txBody>
      </p:sp>
      <p:sp>
        <p:nvSpPr>
          <p:cNvPr id="27" name="Rectangle 2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9" name="İçerik Yer Tutucusu 8" descr="metin, ekran görüntüsü, sayı, numara, yazı tipi içeren bir resim&#10;&#10;Yapay zeka tarafından oluşturulmuş içerik yanlış olabilir.">
            <a:extLst>
              <a:ext uri="{FF2B5EF4-FFF2-40B4-BE49-F238E27FC236}">
                <a16:creationId xmlns:a16="http://schemas.microsoft.com/office/drawing/2014/main" id="{326180C2-3F91-EE68-116B-60648C196B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2017" y="793009"/>
            <a:ext cx="6798082" cy="5271981"/>
          </a:xfrm>
          <a:prstGeom prst="rect">
            <a:avLst/>
          </a:prstGeom>
        </p:spPr>
      </p:pic>
    </p:spTree>
    <p:extLst>
      <p:ext uri="{BB962C8B-B14F-4D97-AF65-F5344CB8AC3E}">
        <p14:creationId xmlns:p14="http://schemas.microsoft.com/office/powerpoint/2010/main" val="3128829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EF0149-F635-E891-26D4-A50AA7DF4662}"/>
              </a:ext>
            </a:extLst>
          </p:cNvPr>
          <p:cNvSpPr>
            <a:spLocks noGrp="1"/>
          </p:cNvSpPr>
          <p:nvPr>
            <p:ph type="title"/>
          </p:nvPr>
        </p:nvSpPr>
        <p:spPr/>
        <p:txBody>
          <a:bodyPr/>
          <a:lstStyle/>
          <a:p>
            <a:r>
              <a:rPr lang="tr-TR" dirty="0"/>
              <a:t>Çıktıların Görselleştirilmesi</a:t>
            </a:r>
          </a:p>
        </p:txBody>
      </p:sp>
      <p:sp>
        <p:nvSpPr>
          <p:cNvPr id="3" name="İçerik Yer Tutucusu 2">
            <a:extLst>
              <a:ext uri="{FF2B5EF4-FFF2-40B4-BE49-F238E27FC236}">
                <a16:creationId xmlns:a16="http://schemas.microsoft.com/office/drawing/2014/main" id="{61C35F39-8169-85EE-6BCC-59D6680FA90B}"/>
              </a:ext>
            </a:extLst>
          </p:cNvPr>
          <p:cNvSpPr>
            <a:spLocks noGrp="1"/>
          </p:cNvSpPr>
          <p:nvPr>
            <p:ph idx="1"/>
          </p:nvPr>
        </p:nvSpPr>
        <p:spPr/>
        <p:txBody>
          <a:bodyPr>
            <a:normAutofit fontScale="92500" lnSpcReduction="20000"/>
          </a:bodyPr>
          <a:lstStyle/>
          <a:p>
            <a:r>
              <a:rPr lang="tr-TR" dirty="0"/>
              <a:t>Modelden elde edilen sıcaklık tahminleri ve risk sınıflandırmaları, yalnızca sayısal tablolar hâlinde değil; aynı zamanda çeşitli görselleştirme teknikleriyle de desteklenmiştir. Bu görseller, projenin bulgularını daha anlaşılır ve karşılaştırılabilir kılmakla kalmamış, aynı zamanda karar verici odaklı analizlerin geliştirilmesini mümkün kılmıştır.</a:t>
            </a:r>
          </a:p>
          <a:p>
            <a:r>
              <a:rPr lang="tr-TR" dirty="0"/>
              <a:t>Hazırlanan grafiklerden ilki, </a:t>
            </a:r>
            <a:r>
              <a:rPr lang="tr-TR" b="1" dirty="0"/>
              <a:t>en fazla ısınması beklenen ilk 10 ülkeyi</a:t>
            </a:r>
            <a:r>
              <a:rPr lang="tr-TR" dirty="0"/>
              <a:t> bar grafik ile göstermektedir. Bu grafik, aşırı sıcaklık artışı öngörülen ülkelerin belirlenmesi ve bu ülkelere yönelik öncelikli müdahale stratejilerinin geliştirilmesi açısından kritik bir yol haritası sunmaktadır.</a:t>
            </a:r>
          </a:p>
          <a:p>
            <a:r>
              <a:rPr lang="tr-TR" dirty="0"/>
              <a:t>Bir diğer görsel, ülkelerin </a:t>
            </a:r>
            <a:r>
              <a:rPr lang="tr-TR" b="1" dirty="0"/>
              <a:t>kıtasal bazda hangi risk sınıfına ait olduğunu gösteren dağılım tablosu ve çubuk grafiktir</a:t>
            </a:r>
            <a:r>
              <a:rPr lang="tr-TR" dirty="0"/>
              <a:t>. Bu grafik sayesinde, kıtalar arasında risk yoğunluğunun nasıl değiştiği, hangi bölgenin daha kırılgan olduğu ve hangi risk sınıfının hangi kıtada baskın olduğu net bir şekilde izlenebilmektedir.</a:t>
            </a:r>
          </a:p>
          <a:p>
            <a:r>
              <a:rPr lang="tr-TR" dirty="0"/>
              <a:t>Ayrıca, </a:t>
            </a:r>
            <a:r>
              <a:rPr lang="tr-TR" b="1" dirty="0"/>
              <a:t>risk sınıflarının kıtasal harita üzerinde dağılımı</a:t>
            </a:r>
            <a:r>
              <a:rPr lang="tr-TR" dirty="0"/>
              <a:t>, görsel açıdan çarpıcı bir özet sunmaktadır. Bu görsel çıktılar sadece modelin doğruluğunu değil, aynı zamanda küresel ısınma tehdidinin </a:t>
            </a:r>
            <a:r>
              <a:rPr lang="tr-TR" b="1" dirty="0"/>
              <a:t>coğrafi adaletsizliğini</a:t>
            </a:r>
            <a:r>
              <a:rPr lang="tr-TR" dirty="0"/>
              <a:t> de ortaya koymaktadır. Modelin çıktıları, bu sayede yalnızca bilimsel bir tahmin değil; aynı zamanda bölgesel düzeyde eylem planları için somut bir dayanak oluşturmaktadır.</a:t>
            </a:r>
          </a:p>
          <a:p>
            <a:endParaRPr lang="tr-TR" dirty="0"/>
          </a:p>
        </p:txBody>
      </p:sp>
    </p:spTree>
    <p:extLst>
      <p:ext uri="{BB962C8B-B14F-4D97-AF65-F5344CB8AC3E}">
        <p14:creationId xmlns:p14="http://schemas.microsoft.com/office/powerpoint/2010/main" val="421376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DF095-50A7-1F77-D468-B302807CF65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BFFD865-C8F7-16F9-2CF1-7472D63B4531}"/>
              </a:ext>
            </a:extLst>
          </p:cNvPr>
          <p:cNvSpPr>
            <a:spLocks noGrp="1"/>
          </p:cNvSpPr>
          <p:nvPr>
            <p:ph type="title"/>
          </p:nvPr>
        </p:nvSpPr>
        <p:spPr/>
        <p:txBody>
          <a:bodyPr/>
          <a:lstStyle/>
          <a:p>
            <a:r>
              <a:rPr lang="en-US" dirty="0">
                <a:solidFill>
                  <a:schemeClr val="tx1"/>
                </a:solidFill>
              </a:rPr>
              <a:t>En </a:t>
            </a:r>
            <a:r>
              <a:rPr lang="en-US" dirty="0" err="1">
                <a:solidFill>
                  <a:schemeClr val="tx1"/>
                </a:solidFill>
              </a:rPr>
              <a:t>Fazla</a:t>
            </a:r>
            <a:r>
              <a:rPr lang="en-US" dirty="0">
                <a:solidFill>
                  <a:schemeClr val="tx1"/>
                </a:solidFill>
              </a:rPr>
              <a:t> </a:t>
            </a:r>
            <a:r>
              <a:rPr lang="en-US" dirty="0" err="1">
                <a:solidFill>
                  <a:schemeClr val="tx1"/>
                </a:solidFill>
              </a:rPr>
              <a:t>Isınacak</a:t>
            </a:r>
            <a:r>
              <a:rPr lang="en-US" dirty="0">
                <a:solidFill>
                  <a:schemeClr val="tx1"/>
                </a:solidFill>
              </a:rPr>
              <a:t> İlk 10 Ülke</a:t>
            </a:r>
            <a:endParaRPr lang="tr-TR" dirty="0">
              <a:solidFill>
                <a:schemeClr val="tx1"/>
              </a:solidFill>
            </a:endParaRPr>
          </a:p>
        </p:txBody>
      </p:sp>
      <p:pic>
        <p:nvPicPr>
          <p:cNvPr id="4" name="Resim 3" descr="metin, ekran görüntüsü, yazı tipi, çizgi içeren bir resim&#10;&#10;Yapay zeka tarafından oluşturulmuş içerik yanlış olabilir.">
            <a:extLst>
              <a:ext uri="{FF2B5EF4-FFF2-40B4-BE49-F238E27FC236}">
                <a16:creationId xmlns:a16="http://schemas.microsoft.com/office/drawing/2014/main" id="{7777002A-85E5-3901-686B-81C582076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334" y="1810512"/>
            <a:ext cx="7530820" cy="4518490"/>
          </a:xfrm>
          <a:prstGeom prst="rect">
            <a:avLst/>
          </a:prstGeom>
        </p:spPr>
      </p:pic>
    </p:spTree>
    <p:extLst>
      <p:ext uri="{BB962C8B-B14F-4D97-AF65-F5344CB8AC3E}">
        <p14:creationId xmlns:p14="http://schemas.microsoft.com/office/powerpoint/2010/main" val="237850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735AD5-2648-F199-DB33-6B4E5BB81D3B}"/>
              </a:ext>
            </a:extLst>
          </p:cNvPr>
          <p:cNvSpPr>
            <a:spLocks noGrp="1"/>
          </p:cNvSpPr>
          <p:nvPr>
            <p:ph type="title"/>
          </p:nvPr>
        </p:nvSpPr>
        <p:spPr/>
        <p:txBody>
          <a:bodyPr/>
          <a:lstStyle/>
          <a:p>
            <a:r>
              <a:rPr lang="tr-TR" dirty="0"/>
              <a:t>Kıta Bazlı Risk Dağılımı</a:t>
            </a:r>
          </a:p>
        </p:txBody>
      </p:sp>
      <p:pic>
        <p:nvPicPr>
          <p:cNvPr id="5" name="İçerik Yer Tutucusu 4" descr="metin, ekran görüntüsü, diyagram, öykü gelişim çizgisi; kumpas; grafiğini çıkarma içeren bir resim&#10;&#10;Yapay zeka tarafından oluşturulmuş içerik yanlış olabilir.">
            <a:extLst>
              <a:ext uri="{FF2B5EF4-FFF2-40B4-BE49-F238E27FC236}">
                <a16:creationId xmlns:a16="http://schemas.microsoft.com/office/drawing/2014/main" id="{AA45E9C9-7A22-2002-F68C-DB4DCB7B99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3192" y="1814362"/>
            <a:ext cx="9025615" cy="4512808"/>
          </a:xfrm>
        </p:spPr>
      </p:pic>
    </p:spTree>
    <p:extLst>
      <p:ext uri="{BB962C8B-B14F-4D97-AF65-F5344CB8AC3E}">
        <p14:creationId xmlns:p14="http://schemas.microsoft.com/office/powerpoint/2010/main" val="136281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6CB112-1333-6060-ABE6-4CDD80137AF6}"/>
              </a:ext>
            </a:extLst>
          </p:cNvPr>
          <p:cNvSpPr>
            <a:spLocks noGrp="1"/>
          </p:cNvSpPr>
          <p:nvPr>
            <p:ph type="title"/>
          </p:nvPr>
        </p:nvSpPr>
        <p:spPr/>
        <p:txBody>
          <a:bodyPr/>
          <a:lstStyle/>
          <a:p>
            <a:r>
              <a:rPr lang="tr-TR" dirty="0"/>
              <a:t>2100 Sıcaklık Artış Dağılımı</a:t>
            </a:r>
          </a:p>
        </p:txBody>
      </p:sp>
      <p:pic>
        <p:nvPicPr>
          <p:cNvPr id="5" name="İçerik Yer Tutucusu 4" descr="metin, diyagram, ekran görüntüsü, çizgi içeren bir resim&#10;&#10;Yapay zeka tarafından oluşturulmuş içerik yanlış olabilir.">
            <a:extLst>
              <a:ext uri="{FF2B5EF4-FFF2-40B4-BE49-F238E27FC236}">
                <a16:creationId xmlns:a16="http://schemas.microsoft.com/office/drawing/2014/main" id="{0168223F-7EDE-24FA-BA4C-4141C9F46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156" y="1827012"/>
            <a:ext cx="7509688" cy="4505813"/>
          </a:xfrm>
        </p:spPr>
      </p:pic>
    </p:spTree>
    <p:extLst>
      <p:ext uri="{BB962C8B-B14F-4D97-AF65-F5344CB8AC3E}">
        <p14:creationId xmlns:p14="http://schemas.microsoft.com/office/powerpoint/2010/main" val="830047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2111B-EB2A-8937-FDC9-AF4BFDA0EEDE}"/>
              </a:ext>
            </a:extLst>
          </p:cNvPr>
          <p:cNvSpPr>
            <a:spLocks noGrp="1"/>
          </p:cNvSpPr>
          <p:nvPr>
            <p:ph type="title"/>
          </p:nvPr>
        </p:nvSpPr>
        <p:spPr/>
        <p:txBody>
          <a:bodyPr/>
          <a:lstStyle/>
          <a:p>
            <a:r>
              <a:rPr lang="tr-TR" dirty="0"/>
              <a:t>Sonuç ve Bölgesel Çözüm Önerileri</a:t>
            </a:r>
          </a:p>
        </p:txBody>
      </p:sp>
      <p:sp>
        <p:nvSpPr>
          <p:cNvPr id="3" name="İçerik Yer Tutucusu 2">
            <a:extLst>
              <a:ext uri="{FF2B5EF4-FFF2-40B4-BE49-F238E27FC236}">
                <a16:creationId xmlns:a16="http://schemas.microsoft.com/office/drawing/2014/main" id="{C70BF452-C9B5-BA05-32B2-307EE7B7025C}"/>
              </a:ext>
            </a:extLst>
          </p:cNvPr>
          <p:cNvSpPr>
            <a:spLocks noGrp="1"/>
          </p:cNvSpPr>
          <p:nvPr>
            <p:ph idx="1"/>
          </p:nvPr>
        </p:nvSpPr>
        <p:spPr/>
        <p:txBody>
          <a:bodyPr>
            <a:normAutofit fontScale="92500" lnSpcReduction="20000"/>
          </a:bodyPr>
          <a:lstStyle/>
          <a:p>
            <a:r>
              <a:rPr lang="tr-TR" dirty="0"/>
              <a:t>Modelleme ve sınıflandırma süreci sonunda elde edilen veriler, küresel ısınmanın her bölgeyi aynı düzeyde etkilemediğini açıkça göstermektedir. Özellikle Avrupa, Asya ve Afrika kıtalarında "Yüksek" ve "Çok Yüksek Risk" grubunda yer alan ülke sayısının fazla olması, bölgesel önceliklendirme ihtiyacını ortaya koymuştur.</a:t>
            </a:r>
          </a:p>
          <a:p>
            <a:r>
              <a:rPr lang="tr-TR" dirty="0"/>
              <a:t>Bu doğrultuda, bölgelere özel çözüm önerileri geliştirilmiştir:</a:t>
            </a:r>
          </a:p>
          <a:p>
            <a:r>
              <a:rPr lang="tr-TR" b="1" dirty="0"/>
              <a:t>Avrupa</a:t>
            </a:r>
            <a:r>
              <a:rPr lang="tr-TR" dirty="0"/>
              <a:t>: Karbon vergisi uygulamalarının kıta genelinde uyumlaştırılması, yeşil enerji yatırımlarının genişletilmesi</a:t>
            </a:r>
          </a:p>
          <a:p>
            <a:r>
              <a:rPr lang="tr-TR" b="1" dirty="0"/>
              <a:t>Asya</a:t>
            </a:r>
            <a:r>
              <a:rPr lang="tr-TR" dirty="0"/>
              <a:t>: Enerji dönüşüm politikalarının hızlandırılması, ormansızlaşmaya karşı bölgesel iş birliği</a:t>
            </a:r>
          </a:p>
          <a:p>
            <a:r>
              <a:rPr lang="tr-TR" b="1" dirty="0"/>
              <a:t>Afrika</a:t>
            </a:r>
            <a:r>
              <a:rPr lang="tr-TR" dirty="0"/>
              <a:t>: İklim dirençli tarım ve altyapı yatırımları, uluslararası finansman desteği</a:t>
            </a:r>
          </a:p>
          <a:p>
            <a:r>
              <a:rPr lang="tr-TR" b="1" dirty="0"/>
              <a:t>Okyanusya ve Amerika kıtaları</a:t>
            </a:r>
            <a:r>
              <a:rPr lang="tr-TR" dirty="0"/>
              <a:t>: Erken uyarı sistemlerinin güçlendirilmesi, bölgesel koordinasyon ve afet yönetimi kapasitesinin artırılması</a:t>
            </a:r>
          </a:p>
          <a:p>
            <a:r>
              <a:rPr lang="tr-TR" dirty="0"/>
              <a:t>Sonuç olarak bu proje, sadece teknik bir sıcaklık tahmini değil, aynı zamanda </a:t>
            </a:r>
            <a:r>
              <a:rPr lang="tr-TR" b="1" dirty="0"/>
              <a:t>veri temelli bölgesel risk haritalaması</a:t>
            </a:r>
            <a:r>
              <a:rPr lang="tr-TR" dirty="0"/>
              <a:t> ve </a:t>
            </a:r>
            <a:r>
              <a:rPr lang="tr-TR" b="1" dirty="0"/>
              <a:t>karar vericilere yönelik stratejik çözüm önerileri</a:t>
            </a:r>
            <a:r>
              <a:rPr lang="tr-TR" dirty="0"/>
              <a:t> sunan bütüncül bir yaklaşıma dayanmaktadır.</a:t>
            </a:r>
          </a:p>
          <a:p>
            <a:endParaRPr lang="tr-TR" dirty="0"/>
          </a:p>
        </p:txBody>
      </p:sp>
    </p:spTree>
    <p:extLst>
      <p:ext uri="{BB962C8B-B14F-4D97-AF65-F5344CB8AC3E}">
        <p14:creationId xmlns:p14="http://schemas.microsoft.com/office/powerpoint/2010/main" val="398934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A6E848-A397-B539-B40A-70034327F0DC}"/>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8EF7995D-EBBA-5028-3AEA-634FBE699C88}"/>
              </a:ext>
            </a:extLst>
          </p:cNvPr>
          <p:cNvSpPr>
            <a:spLocks noGrp="1"/>
          </p:cNvSpPr>
          <p:nvPr>
            <p:ph idx="1"/>
          </p:nvPr>
        </p:nvSpPr>
        <p:spPr>
          <a:xfrm>
            <a:off x="1097281" y="1737360"/>
            <a:ext cx="4998720" cy="4587240"/>
          </a:xfrm>
        </p:spPr>
        <p:txBody>
          <a:bodyPr>
            <a:normAutofit fontScale="92500"/>
          </a:bodyPr>
          <a:lstStyle/>
          <a:p>
            <a:pPr marL="228600" indent="-228600">
              <a:buFont typeface="+mj-lt"/>
              <a:buAutoNum type="arabicPeriod"/>
            </a:pPr>
            <a:r>
              <a:rPr lang="tr-TR" sz="900" dirty="0" err="1"/>
              <a:t>Intergovernmental</a:t>
            </a:r>
            <a:r>
              <a:rPr lang="tr-TR" sz="900" dirty="0"/>
              <a:t> Panel on </a:t>
            </a:r>
            <a:r>
              <a:rPr lang="tr-TR" sz="900" dirty="0" err="1"/>
              <a:t>Climate</a:t>
            </a:r>
            <a:r>
              <a:rPr lang="tr-TR" sz="900" dirty="0"/>
              <a:t> </a:t>
            </a:r>
            <a:r>
              <a:rPr lang="tr-TR" sz="900" dirty="0" err="1"/>
              <a:t>Change</a:t>
            </a:r>
            <a:r>
              <a:rPr lang="tr-TR" sz="900" dirty="0"/>
              <a:t> (IPCC). (2018). </a:t>
            </a:r>
            <a:r>
              <a:rPr lang="tr-TR" sz="900" i="1" dirty="0"/>
              <a:t>Global </a:t>
            </a:r>
            <a:r>
              <a:rPr lang="tr-TR" sz="900" i="1" dirty="0" err="1"/>
              <a:t>warming</a:t>
            </a:r>
            <a:r>
              <a:rPr lang="tr-TR" sz="900" i="1" dirty="0"/>
              <a:t> of 1.5°C: An IPCC Special Report</a:t>
            </a:r>
            <a:r>
              <a:rPr lang="tr-TR" sz="900" dirty="0"/>
              <a:t>. </a:t>
            </a:r>
            <a:r>
              <a:rPr lang="tr-TR" sz="900" u="sng" dirty="0">
                <a:hlinkClick r:id="rId2"/>
              </a:rPr>
              <a:t>https://www.ipcc.ch/sr15/</a:t>
            </a:r>
            <a:endParaRPr lang="tr-TR" sz="900" dirty="0"/>
          </a:p>
          <a:p>
            <a:pPr marL="228600" indent="-228600">
              <a:buFont typeface="+mj-lt"/>
              <a:buAutoNum type="arabicPeriod"/>
            </a:pPr>
            <a:r>
              <a:rPr lang="tr-TR" sz="900" dirty="0" err="1"/>
              <a:t>Intergovernmental</a:t>
            </a:r>
            <a:r>
              <a:rPr lang="tr-TR" sz="900" dirty="0"/>
              <a:t> Panel on </a:t>
            </a:r>
            <a:r>
              <a:rPr lang="tr-TR" sz="900" dirty="0" err="1"/>
              <a:t>Climate</a:t>
            </a:r>
            <a:r>
              <a:rPr lang="tr-TR" sz="900" dirty="0"/>
              <a:t> </a:t>
            </a:r>
            <a:r>
              <a:rPr lang="tr-TR" sz="900" dirty="0" err="1"/>
              <a:t>Change</a:t>
            </a:r>
            <a:r>
              <a:rPr lang="tr-TR" sz="900" dirty="0"/>
              <a:t> (IPCC). (2023). </a:t>
            </a:r>
            <a:r>
              <a:rPr lang="tr-TR" sz="900" i="1" dirty="0"/>
              <a:t>AR6 </a:t>
            </a:r>
            <a:r>
              <a:rPr lang="tr-TR" sz="900" i="1" dirty="0" err="1"/>
              <a:t>synthesis</a:t>
            </a:r>
            <a:r>
              <a:rPr lang="tr-TR" sz="900" i="1" dirty="0"/>
              <a:t> </a:t>
            </a:r>
            <a:r>
              <a:rPr lang="tr-TR" sz="900" i="1" dirty="0" err="1"/>
              <a:t>report</a:t>
            </a:r>
            <a:r>
              <a:rPr lang="tr-TR" sz="900" i="1" dirty="0"/>
              <a:t>: </a:t>
            </a:r>
            <a:r>
              <a:rPr lang="tr-TR" sz="900" i="1" dirty="0" err="1"/>
              <a:t>Climate</a:t>
            </a:r>
            <a:r>
              <a:rPr lang="tr-TR" sz="900" i="1" dirty="0"/>
              <a:t> </a:t>
            </a:r>
            <a:r>
              <a:rPr lang="tr-TR" sz="900" i="1" dirty="0" err="1"/>
              <a:t>change</a:t>
            </a:r>
            <a:r>
              <a:rPr lang="tr-TR" sz="900" i="1" dirty="0"/>
              <a:t> 2023</a:t>
            </a:r>
            <a:r>
              <a:rPr lang="tr-TR" sz="900" dirty="0"/>
              <a:t>. </a:t>
            </a:r>
            <a:r>
              <a:rPr lang="tr-TR" sz="900" u="sng" dirty="0">
                <a:hlinkClick r:id="rId3"/>
              </a:rPr>
              <a:t>https://www.ipcc.ch/report/ar6/syr/</a:t>
            </a:r>
            <a:endParaRPr lang="tr-TR" sz="900" dirty="0"/>
          </a:p>
          <a:p>
            <a:pPr marL="228600" indent="-228600">
              <a:buFont typeface="+mj-lt"/>
              <a:buAutoNum type="arabicPeriod"/>
            </a:pPr>
            <a:r>
              <a:rPr lang="tr-TR" sz="900" dirty="0"/>
              <a:t>United Nations Environment </a:t>
            </a:r>
            <a:r>
              <a:rPr lang="tr-TR" sz="900" dirty="0" err="1"/>
              <a:t>Programme</a:t>
            </a:r>
            <a:r>
              <a:rPr lang="tr-TR" sz="900" dirty="0"/>
              <a:t> (UNEP). (2023). </a:t>
            </a:r>
            <a:r>
              <a:rPr lang="tr-TR" sz="900" i="1" dirty="0" err="1"/>
              <a:t>Emissions</a:t>
            </a:r>
            <a:r>
              <a:rPr lang="tr-TR" sz="900" i="1" dirty="0"/>
              <a:t> </a:t>
            </a:r>
            <a:r>
              <a:rPr lang="tr-TR" sz="900" i="1" dirty="0" err="1"/>
              <a:t>gap</a:t>
            </a:r>
            <a:r>
              <a:rPr lang="tr-TR" sz="900" i="1" dirty="0"/>
              <a:t> </a:t>
            </a:r>
            <a:r>
              <a:rPr lang="tr-TR" sz="900" i="1" dirty="0" err="1"/>
              <a:t>report</a:t>
            </a:r>
            <a:r>
              <a:rPr lang="tr-TR" sz="900" i="1" dirty="0"/>
              <a:t> 2023: </a:t>
            </a:r>
            <a:r>
              <a:rPr lang="tr-TR" sz="900" i="1" dirty="0" err="1"/>
              <a:t>Broken</a:t>
            </a:r>
            <a:r>
              <a:rPr lang="tr-TR" sz="900" i="1" dirty="0"/>
              <a:t> </a:t>
            </a:r>
            <a:r>
              <a:rPr lang="tr-TR" sz="900" i="1" dirty="0" err="1"/>
              <a:t>record</a:t>
            </a:r>
            <a:r>
              <a:rPr lang="tr-TR" sz="900" dirty="0"/>
              <a:t>. </a:t>
            </a:r>
            <a:r>
              <a:rPr lang="tr-TR" sz="900" u="sng" dirty="0">
                <a:hlinkClick r:id="rId4"/>
              </a:rPr>
              <a:t>https://www.unep.org/resources/emissions-gap-report-2023</a:t>
            </a:r>
            <a:endParaRPr lang="tr-TR" sz="900" dirty="0"/>
          </a:p>
          <a:p>
            <a:pPr marL="228600" indent="-228600">
              <a:buFont typeface="+mj-lt"/>
              <a:buAutoNum type="arabicPeriod"/>
            </a:pPr>
            <a:r>
              <a:rPr lang="tr-TR" sz="900" dirty="0"/>
              <a:t>NASA. (</a:t>
            </a:r>
            <a:r>
              <a:rPr lang="tr-TR" sz="900" dirty="0" err="1"/>
              <a:t>n.d</a:t>
            </a:r>
            <a:r>
              <a:rPr lang="tr-TR" sz="900" dirty="0"/>
              <a:t>.). </a:t>
            </a:r>
            <a:r>
              <a:rPr lang="tr-TR" sz="900" i="1" dirty="0" err="1"/>
              <a:t>Climate</a:t>
            </a:r>
            <a:r>
              <a:rPr lang="tr-TR" sz="900" i="1" dirty="0"/>
              <a:t> </a:t>
            </a:r>
            <a:r>
              <a:rPr lang="tr-TR" sz="900" i="1" dirty="0" err="1"/>
              <a:t>change</a:t>
            </a:r>
            <a:r>
              <a:rPr lang="tr-TR" sz="900" i="1" dirty="0"/>
              <a:t>: How do </a:t>
            </a:r>
            <a:r>
              <a:rPr lang="tr-TR" sz="900" i="1" dirty="0" err="1"/>
              <a:t>we</a:t>
            </a:r>
            <a:r>
              <a:rPr lang="tr-TR" sz="900" i="1" dirty="0"/>
              <a:t> </a:t>
            </a:r>
            <a:r>
              <a:rPr lang="tr-TR" sz="900" i="1" dirty="0" err="1"/>
              <a:t>know</a:t>
            </a:r>
            <a:r>
              <a:rPr lang="tr-TR" sz="900" i="1" dirty="0"/>
              <a:t>?</a:t>
            </a:r>
            <a:r>
              <a:rPr lang="tr-TR" sz="900" dirty="0"/>
              <a:t> </a:t>
            </a:r>
            <a:r>
              <a:rPr lang="tr-TR" sz="900" dirty="0" err="1"/>
              <a:t>Retrieved</a:t>
            </a:r>
            <a:r>
              <a:rPr lang="tr-TR" sz="900" dirty="0"/>
              <a:t> April 2025, </a:t>
            </a:r>
            <a:r>
              <a:rPr lang="tr-TR" sz="900" dirty="0" err="1"/>
              <a:t>from</a:t>
            </a:r>
            <a:r>
              <a:rPr lang="tr-TR" sz="900" dirty="0"/>
              <a:t> </a:t>
            </a:r>
            <a:r>
              <a:rPr lang="tr-TR" sz="900" u="sng" dirty="0">
                <a:hlinkClick r:id="rId5"/>
              </a:rPr>
              <a:t>https://climate.nasa.gov/evidence/</a:t>
            </a:r>
            <a:endParaRPr lang="tr-TR" sz="900" dirty="0"/>
          </a:p>
          <a:p>
            <a:pPr marL="228600" indent="-228600">
              <a:buFont typeface="+mj-lt"/>
              <a:buAutoNum type="arabicPeriod"/>
            </a:pPr>
            <a:r>
              <a:rPr lang="tr-TR" sz="900" dirty="0"/>
              <a:t>Berkeley Earth. (2021). </a:t>
            </a:r>
            <a:r>
              <a:rPr lang="tr-TR" sz="900" i="1" dirty="0" err="1"/>
              <a:t>Climate</a:t>
            </a:r>
            <a:r>
              <a:rPr lang="tr-TR" sz="900" i="1" dirty="0"/>
              <a:t> </a:t>
            </a:r>
            <a:r>
              <a:rPr lang="tr-TR" sz="900" i="1" dirty="0" err="1"/>
              <a:t>change</a:t>
            </a:r>
            <a:r>
              <a:rPr lang="tr-TR" sz="900" i="1" dirty="0"/>
              <a:t>: Earth </a:t>
            </a:r>
            <a:r>
              <a:rPr lang="tr-TR" sz="900" i="1" dirty="0" err="1"/>
              <a:t>surface</a:t>
            </a:r>
            <a:r>
              <a:rPr lang="tr-TR" sz="900" i="1" dirty="0"/>
              <a:t> </a:t>
            </a:r>
            <a:r>
              <a:rPr lang="tr-TR" sz="900" i="1" dirty="0" err="1"/>
              <a:t>temperature</a:t>
            </a:r>
            <a:r>
              <a:rPr lang="tr-TR" sz="900" i="1" dirty="0"/>
              <a:t> data</a:t>
            </a:r>
            <a:r>
              <a:rPr lang="tr-TR" sz="900" dirty="0"/>
              <a:t> [Data set]. </a:t>
            </a:r>
            <a:r>
              <a:rPr lang="tr-TR" sz="900" dirty="0" err="1"/>
              <a:t>Kaggle</a:t>
            </a:r>
            <a:r>
              <a:rPr lang="tr-TR" sz="900" dirty="0"/>
              <a:t>. </a:t>
            </a:r>
            <a:r>
              <a:rPr lang="tr-TR" sz="900" u="sng" dirty="0">
                <a:hlinkClick r:id="rId6"/>
              </a:rPr>
              <a:t>https://www.kaggle.com/datasets/berkeleyearth/climate-change-earth-surface-temperature-data</a:t>
            </a:r>
            <a:endParaRPr lang="tr-TR" sz="900" dirty="0"/>
          </a:p>
          <a:p>
            <a:pPr marL="228600" indent="-228600">
              <a:buFont typeface="+mj-lt"/>
              <a:buAutoNum type="arabicPeriod"/>
            </a:pPr>
            <a:r>
              <a:rPr lang="tr-TR" sz="900" dirty="0"/>
              <a:t>Global </a:t>
            </a:r>
            <a:r>
              <a:rPr lang="tr-TR" sz="900" dirty="0" err="1"/>
              <a:t>Carbon</a:t>
            </a:r>
            <a:r>
              <a:rPr lang="tr-TR" sz="900" dirty="0"/>
              <a:t> Atlas. (</a:t>
            </a:r>
            <a:r>
              <a:rPr lang="tr-TR" sz="900" dirty="0" err="1"/>
              <a:t>n.d</a:t>
            </a:r>
            <a:r>
              <a:rPr lang="tr-TR" sz="900" dirty="0"/>
              <a:t>.). </a:t>
            </a:r>
            <a:r>
              <a:rPr lang="tr-TR" sz="900" i="1" dirty="0" err="1"/>
              <a:t>Carbon</a:t>
            </a:r>
            <a:r>
              <a:rPr lang="tr-TR" sz="900" i="1" dirty="0"/>
              <a:t> </a:t>
            </a:r>
            <a:r>
              <a:rPr lang="tr-TR" sz="900" i="1" dirty="0" err="1"/>
              <a:t>emissions</a:t>
            </a:r>
            <a:r>
              <a:rPr lang="tr-TR" sz="900" dirty="0"/>
              <a:t>. </a:t>
            </a:r>
            <a:r>
              <a:rPr lang="tr-TR" sz="900" dirty="0" err="1"/>
              <a:t>Retrieved</a:t>
            </a:r>
            <a:r>
              <a:rPr lang="tr-TR" sz="900" dirty="0"/>
              <a:t> May 27, 2025, </a:t>
            </a:r>
            <a:r>
              <a:rPr lang="tr-TR" sz="900" dirty="0" err="1"/>
              <a:t>from</a:t>
            </a:r>
            <a:r>
              <a:rPr lang="tr-TR" sz="900" dirty="0"/>
              <a:t> </a:t>
            </a:r>
            <a:r>
              <a:rPr lang="tr-TR" sz="900" u="sng" dirty="0">
                <a:hlinkClick r:id="rId7"/>
              </a:rPr>
              <a:t>https://globalcarbonatlas.org/emissions/carbon-emissions/</a:t>
            </a:r>
            <a:endParaRPr lang="tr-TR" sz="900" dirty="0"/>
          </a:p>
          <a:p>
            <a:pPr marL="228600" indent="-228600">
              <a:buFont typeface="+mj-lt"/>
              <a:buAutoNum type="arabicPeriod"/>
            </a:pPr>
            <a:r>
              <a:rPr lang="tr-TR" sz="900" dirty="0"/>
              <a:t>Global </a:t>
            </a:r>
            <a:r>
              <a:rPr lang="tr-TR" sz="900" dirty="0" err="1"/>
              <a:t>Carbon</a:t>
            </a:r>
            <a:r>
              <a:rPr lang="tr-TR" sz="900" dirty="0"/>
              <a:t> Atlas. (</a:t>
            </a:r>
            <a:r>
              <a:rPr lang="tr-TR" sz="900" dirty="0" err="1"/>
              <a:t>n.d</a:t>
            </a:r>
            <a:r>
              <a:rPr lang="tr-TR" sz="900" dirty="0"/>
              <a:t>.). </a:t>
            </a:r>
            <a:r>
              <a:rPr lang="tr-TR" sz="900" i="1" dirty="0"/>
              <a:t>Land-</a:t>
            </a:r>
            <a:r>
              <a:rPr lang="tr-TR" sz="900" i="1" dirty="0" err="1"/>
              <a:t>use</a:t>
            </a:r>
            <a:r>
              <a:rPr lang="tr-TR" sz="900" i="1" dirty="0"/>
              <a:t> </a:t>
            </a:r>
            <a:r>
              <a:rPr lang="tr-TR" sz="900" i="1" dirty="0" err="1"/>
              <a:t>emissions</a:t>
            </a:r>
            <a:r>
              <a:rPr lang="tr-TR" sz="900" dirty="0"/>
              <a:t>. </a:t>
            </a:r>
            <a:r>
              <a:rPr lang="tr-TR" sz="900" dirty="0" err="1"/>
              <a:t>Retrieved</a:t>
            </a:r>
            <a:r>
              <a:rPr lang="tr-TR" sz="900" dirty="0"/>
              <a:t> May 27, 2025, </a:t>
            </a:r>
            <a:r>
              <a:rPr lang="tr-TR" sz="900" dirty="0" err="1"/>
              <a:t>from</a:t>
            </a:r>
            <a:r>
              <a:rPr lang="tr-TR" sz="900" dirty="0"/>
              <a:t> </a:t>
            </a:r>
            <a:r>
              <a:rPr lang="tr-TR" sz="900" u="sng" dirty="0">
                <a:hlinkClick r:id="rId8"/>
              </a:rPr>
              <a:t>https://globalcarbonatlas.org/emissions/land-use/</a:t>
            </a:r>
            <a:endParaRPr lang="tr-TR" sz="900" dirty="0"/>
          </a:p>
          <a:p>
            <a:pPr marL="228600" indent="-228600">
              <a:buFont typeface="+mj-lt"/>
              <a:buAutoNum type="arabicPeriod"/>
            </a:pPr>
            <a:r>
              <a:rPr lang="tr-TR" sz="900" dirty="0"/>
              <a:t>Global </a:t>
            </a:r>
            <a:r>
              <a:rPr lang="tr-TR" sz="900" dirty="0" err="1"/>
              <a:t>Carbon</a:t>
            </a:r>
            <a:r>
              <a:rPr lang="tr-TR" sz="900" dirty="0"/>
              <a:t> Atlas. (</a:t>
            </a:r>
            <a:r>
              <a:rPr lang="tr-TR" sz="900" dirty="0" err="1"/>
              <a:t>n.d</a:t>
            </a:r>
            <a:r>
              <a:rPr lang="tr-TR" sz="900" dirty="0"/>
              <a:t>.). </a:t>
            </a:r>
            <a:r>
              <a:rPr lang="tr-TR" sz="900" i="1" dirty="0" err="1"/>
              <a:t>Nitrous</a:t>
            </a:r>
            <a:r>
              <a:rPr lang="tr-TR" sz="900" i="1" dirty="0"/>
              <a:t> </a:t>
            </a:r>
            <a:r>
              <a:rPr lang="tr-TR" sz="900" i="1" dirty="0" err="1"/>
              <a:t>oxide</a:t>
            </a:r>
            <a:r>
              <a:rPr lang="tr-TR" sz="900" i="1" dirty="0"/>
              <a:t> </a:t>
            </a:r>
            <a:r>
              <a:rPr lang="tr-TR" sz="900" i="1" dirty="0" err="1"/>
              <a:t>emissions</a:t>
            </a:r>
            <a:r>
              <a:rPr lang="tr-TR" sz="900" dirty="0"/>
              <a:t>. </a:t>
            </a:r>
            <a:r>
              <a:rPr lang="tr-TR" sz="900" dirty="0" err="1"/>
              <a:t>Retrieved</a:t>
            </a:r>
            <a:r>
              <a:rPr lang="tr-TR" sz="900" dirty="0"/>
              <a:t> May 27, 2025, </a:t>
            </a:r>
            <a:r>
              <a:rPr lang="tr-TR" sz="900" dirty="0" err="1"/>
              <a:t>from</a:t>
            </a:r>
            <a:r>
              <a:rPr lang="tr-TR" sz="900" dirty="0"/>
              <a:t> </a:t>
            </a:r>
            <a:r>
              <a:rPr lang="tr-TR" sz="900" u="sng" dirty="0">
                <a:hlinkClick r:id="rId9"/>
              </a:rPr>
              <a:t>https://globalcarbonatlas.org/emissions/nitrous-oxide-emissions/</a:t>
            </a:r>
            <a:endParaRPr lang="tr-TR" sz="900" dirty="0"/>
          </a:p>
          <a:p>
            <a:pPr marL="228600" indent="-228600">
              <a:buFont typeface="+mj-lt"/>
              <a:buAutoNum type="arabicPeriod"/>
            </a:pPr>
            <a:r>
              <a:rPr lang="tr-TR" sz="900" dirty="0"/>
              <a:t>Altan, H. S. (2022). </a:t>
            </a:r>
            <a:r>
              <a:rPr lang="tr-TR" sz="900" i="1" dirty="0" err="1"/>
              <a:t>Countries</a:t>
            </a:r>
            <a:r>
              <a:rPr lang="tr-TR" sz="900" i="1" dirty="0"/>
              <a:t> </a:t>
            </a:r>
            <a:r>
              <a:rPr lang="tr-TR" sz="900" i="1" dirty="0" err="1"/>
              <a:t>by</a:t>
            </a:r>
            <a:r>
              <a:rPr lang="tr-TR" sz="900" i="1" dirty="0"/>
              <a:t> </a:t>
            </a:r>
            <a:r>
              <a:rPr lang="tr-TR" sz="900" i="1" dirty="0" err="1"/>
              <a:t>continent</a:t>
            </a:r>
            <a:r>
              <a:rPr lang="tr-TR" sz="900" dirty="0"/>
              <a:t> [Data set]. </a:t>
            </a:r>
            <a:r>
              <a:rPr lang="tr-TR" sz="900" dirty="0" err="1"/>
              <a:t>Kaggle</a:t>
            </a:r>
            <a:r>
              <a:rPr lang="tr-TR" sz="900" dirty="0"/>
              <a:t>. </a:t>
            </a:r>
            <a:r>
              <a:rPr lang="tr-TR" sz="900" u="sng" dirty="0">
                <a:hlinkClick r:id="rId10"/>
              </a:rPr>
              <a:t>https://www.kaggle.com/datasets/hserdaraltan/countries-by-continent</a:t>
            </a:r>
            <a:endParaRPr lang="tr-TR" sz="900" dirty="0"/>
          </a:p>
          <a:p>
            <a:pPr marL="228600" indent="-228600">
              <a:buFont typeface="+mj-lt"/>
              <a:buAutoNum type="arabicPeriod"/>
            </a:pPr>
            <a:r>
              <a:rPr lang="tr-TR" sz="900" dirty="0" err="1"/>
              <a:t>Dabbas</a:t>
            </a:r>
            <a:r>
              <a:rPr lang="tr-TR" sz="900" dirty="0"/>
              <a:t>, E. (2019). </a:t>
            </a:r>
            <a:r>
              <a:rPr lang="tr-TR" sz="900" i="1" dirty="0"/>
              <a:t>Migration data (World Bank, 1960–2018)</a:t>
            </a:r>
            <a:r>
              <a:rPr lang="tr-TR" sz="900" dirty="0"/>
              <a:t> [Data set]. </a:t>
            </a:r>
            <a:r>
              <a:rPr lang="tr-TR" sz="900" dirty="0" err="1"/>
              <a:t>Kaggle</a:t>
            </a:r>
            <a:r>
              <a:rPr lang="tr-TR" sz="900" dirty="0"/>
              <a:t>. </a:t>
            </a:r>
            <a:r>
              <a:rPr lang="tr-TR" sz="900" u="sng" dirty="0">
                <a:hlinkClick r:id="rId11"/>
              </a:rPr>
              <a:t>https://www.kaggle.com/datasets/eliasdabbas/migration-data-worldbank-1960-2018</a:t>
            </a:r>
            <a:endParaRPr lang="tr-TR" sz="900" dirty="0"/>
          </a:p>
          <a:p>
            <a:pPr marL="228600" indent="-228600">
              <a:buFont typeface="+mj-lt"/>
              <a:buAutoNum type="arabicPeriod"/>
            </a:pPr>
            <a:r>
              <a:rPr lang="tr-TR" sz="900" dirty="0" err="1"/>
              <a:t>Gapminder</a:t>
            </a:r>
            <a:r>
              <a:rPr lang="tr-TR" sz="900" dirty="0"/>
              <a:t>. (</a:t>
            </a:r>
            <a:r>
              <a:rPr lang="tr-TR" sz="900" dirty="0" err="1"/>
              <a:t>n.d</a:t>
            </a:r>
            <a:r>
              <a:rPr lang="tr-TR" sz="900" dirty="0"/>
              <a:t>.). </a:t>
            </a:r>
            <a:r>
              <a:rPr lang="tr-TR" sz="900" i="1" dirty="0"/>
              <a:t>GD003: </a:t>
            </a:r>
            <a:r>
              <a:rPr lang="tr-TR" sz="900" i="1" dirty="0" err="1"/>
              <a:t>Population</a:t>
            </a:r>
            <a:r>
              <a:rPr lang="tr-TR" sz="900" i="1" dirty="0"/>
              <a:t> </a:t>
            </a:r>
            <a:r>
              <a:rPr lang="tr-TR" sz="900" i="1" dirty="0" err="1"/>
              <a:t>by</a:t>
            </a:r>
            <a:r>
              <a:rPr lang="tr-TR" sz="900" i="1" dirty="0"/>
              <a:t> </a:t>
            </a:r>
            <a:r>
              <a:rPr lang="tr-TR" sz="900" i="1" dirty="0" err="1"/>
              <a:t>country</a:t>
            </a:r>
            <a:r>
              <a:rPr lang="tr-TR" sz="900" i="1" dirty="0"/>
              <a:t> </a:t>
            </a:r>
            <a:r>
              <a:rPr lang="tr-TR" sz="900" i="1" dirty="0" err="1"/>
              <a:t>from</a:t>
            </a:r>
            <a:r>
              <a:rPr lang="tr-TR" sz="900" i="1" dirty="0"/>
              <a:t> 1800 </a:t>
            </a:r>
            <a:r>
              <a:rPr lang="tr-TR" sz="900" i="1" dirty="0" err="1"/>
              <a:t>onward</a:t>
            </a:r>
            <a:r>
              <a:rPr lang="tr-TR" sz="900" dirty="0"/>
              <a:t>. </a:t>
            </a:r>
            <a:r>
              <a:rPr lang="tr-TR" sz="900" dirty="0" err="1"/>
              <a:t>Retrieved</a:t>
            </a:r>
            <a:r>
              <a:rPr lang="tr-TR" sz="900" dirty="0"/>
              <a:t> May 27, 2025, </a:t>
            </a:r>
            <a:r>
              <a:rPr lang="tr-TR" sz="900" dirty="0" err="1"/>
              <a:t>from</a:t>
            </a:r>
            <a:r>
              <a:rPr lang="tr-TR" sz="900" dirty="0"/>
              <a:t> </a:t>
            </a:r>
            <a:r>
              <a:rPr lang="tr-TR" sz="900" u="sng" dirty="0">
                <a:hlinkClick r:id="rId12"/>
              </a:rPr>
              <a:t>https://www.gapminder.org/data/documentation/gd003/</a:t>
            </a:r>
            <a:endParaRPr lang="tr-TR" sz="900" dirty="0"/>
          </a:p>
          <a:p>
            <a:pPr marL="228600" indent="-228600">
              <a:buFont typeface="+mj-lt"/>
              <a:buAutoNum type="arabicPeriod"/>
            </a:pPr>
            <a:r>
              <a:rPr lang="tr-TR" sz="900" dirty="0" err="1"/>
              <a:t>Bhatti</a:t>
            </a:r>
            <a:r>
              <a:rPr lang="tr-TR" sz="900" dirty="0"/>
              <a:t>, M. A. (</a:t>
            </a:r>
            <a:r>
              <a:rPr lang="tr-TR" sz="900" dirty="0" err="1"/>
              <a:t>n.d</a:t>
            </a:r>
            <a:r>
              <a:rPr lang="tr-TR" sz="900" dirty="0"/>
              <a:t>.). </a:t>
            </a:r>
            <a:r>
              <a:rPr lang="tr-TR" sz="900" i="1" dirty="0"/>
              <a:t>CO₂ </a:t>
            </a:r>
            <a:r>
              <a:rPr lang="tr-TR" sz="900" i="1" dirty="0" err="1"/>
              <a:t>emission</a:t>
            </a:r>
            <a:r>
              <a:rPr lang="tr-TR" sz="900" i="1" dirty="0"/>
              <a:t> </a:t>
            </a:r>
            <a:r>
              <a:rPr lang="tr-TR" sz="900" i="1" dirty="0" err="1"/>
              <a:t>by</a:t>
            </a:r>
            <a:r>
              <a:rPr lang="tr-TR" sz="900" i="1" dirty="0"/>
              <a:t> </a:t>
            </a:r>
            <a:r>
              <a:rPr lang="tr-TR" sz="900" i="1" dirty="0" err="1"/>
              <a:t>countries</a:t>
            </a:r>
            <a:r>
              <a:rPr lang="tr-TR" sz="900" i="1" dirty="0"/>
              <a:t> </a:t>
            </a:r>
            <a:r>
              <a:rPr lang="tr-TR" sz="900" i="1" dirty="0" err="1"/>
              <a:t>year-wise</a:t>
            </a:r>
            <a:r>
              <a:rPr lang="tr-TR" sz="900" dirty="0"/>
              <a:t> [Data set]. </a:t>
            </a:r>
            <a:r>
              <a:rPr lang="tr-TR" sz="900" dirty="0" err="1"/>
              <a:t>Kaggle</a:t>
            </a:r>
            <a:r>
              <a:rPr lang="tr-TR" sz="900" dirty="0"/>
              <a:t>. </a:t>
            </a:r>
            <a:r>
              <a:rPr lang="tr-TR" sz="900" dirty="0" err="1"/>
              <a:t>Retrieved</a:t>
            </a:r>
            <a:r>
              <a:rPr lang="tr-TR" sz="900" dirty="0"/>
              <a:t> May 27, 2025, </a:t>
            </a:r>
            <a:r>
              <a:rPr lang="tr-TR" sz="900" dirty="0" err="1"/>
              <a:t>from</a:t>
            </a:r>
            <a:r>
              <a:rPr lang="tr-TR" sz="900" dirty="0"/>
              <a:t> </a:t>
            </a:r>
            <a:r>
              <a:rPr lang="tr-TR" sz="900" u="sng" dirty="0">
                <a:hlinkClick r:id="rId13"/>
              </a:rPr>
              <a:t>https://www.kaggle.com/datasets/moazzimalibhatti/co2-emission-by-countries-year-wise</a:t>
            </a:r>
            <a:endParaRPr lang="tr-TR" sz="900" dirty="0"/>
          </a:p>
        </p:txBody>
      </p:sp>
      <p:sp>
        <p:nvSpPr>
          <p:cNvPr id="4" name="İçerik Yer Tutucusu 2">
            <a:extLst>
              <a:ext uri="{FF2B5EF4-FFF2-40B4-BE49-F238E27FC236}">
                <a16:creationId xmlns:a16="http://schemas.microsoft.com/office/drawing/2014/main" id="{CEA73EDF-35EC-3575-C67B-B1BCC7B8ECCD}"/>
              </a:ext>
            </a:extLst>
          </p:cNvPr>
          <p:cNvSpPr txBox="1">
            <a:spLocks/>
          </p:cNvSpPr>
          <p:nvPr/>
        </p:nvSpPr>
        <p:spPr>
          <a:xfrm>
            <a:off x="6096000" y="1737361"/>
            <a:ext cx="5465445" cy="45872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buFont typeface="+mj-lt"/>
              <a:buAutoNum type="arabicPeriod" startAt="13"/>
            </a:pPr>
            <a:r>
              <a:rPr lang="tr-TR" sz="800" dirty="0"/>
              <a:t>Miller, A. (</a:t>
            </a:r>
            <a:r>
              <a:rPr lang="tr-TR" sz="800" dirty="0" err="1"/>
              <a:t>n.d</a:t>
            </a:r>
            <a:r>
              <a:rPr lang="tr-TR" sz="800" dirty="0"/>
              <a:t>.). </a:t>
            </a:r>
            <a:r>
              <a:rPr lang="tr-TR" sz="800" i="1" dirty="0"/>
              <a:t>Global CO₂, </a:t>
            </a:r>
            <a:r>
              <a:rPr lang="tr-TR" sz="800" i="1" dirty="0" err="1"/>
              <a:t>energy</a:t>
            </a:r>
            <a:r>
              <a:rPr lang="tr-TR" sz="800" i="1" dirty="0"/>
              <a:t>, </a:t>
            </a:r>
            <a:r>
              <a:rPr lang="tr-TR" sz="800" i="1" dirty="0" err="1"/>
              <a:t>methane</a:t>
            </a:r>
            <a:r>
              <a:rPr lang="tr-TR" sz="800" i="1" dirty="0"/>
              <a:t>, </a:t>
            </a:r>
            <a:r>
              <a:rPr lang="tr-TR" sz="800" i="1" dirty="0" err="1"/>
              <a:t>population</a:t>
            </a:r>
            <a:r>
              <a:rPr lang="tr-TR" sz="800" i="1" dirty="0"/>
              <a:t>, </a:t>
            </a:r>
            <a:r>
              <a:rPr lang="tr-TR" sz="800" i="1" dirty="0" err="1"/>
              <a:t>temperature</a:t>
            </a:r>
            <a:r>
              <a:rPr lang="tr-TR" sz="800" dirty="0"/>
              <a:t> [Data set]. </a:t>
            </a:r>
            <a:r>
              <a:rPr lang="tr-TR" sz="800" dirty="0" err="1"/>
              <a:t>Kaggle</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14"/>
              </a:rPr>
              <a:t>https://www.kaggle.com/datasets/austinmiller88/global-co2energymethanepopulationtemperature</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Nuclear</a:t>
            </a:r>
            <a:r>
              <a:rPr lang="tr-TR" sz="800" i="1" dirty="0"/>
              <a:t> </a:t>
            </a:r>
            <a:r>
              <a:rPr lang="tr-TR" sz="800" i="1" dirty="0" err="1"/>
              <a:t>energy</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15"/>
              </a:rPr>
              <a:t>https://ourworldindata.org/nuclear-energy</a:t>
            </a:r>
            <a:endParaRPr lang="tr-TR" sz="800" dirty="0"/>
          </a:p>
          <a:p>
            <a:pPr marL="228600" indent="-228600">
              <a:buFont typeface="+mj-lt"/>
              <a:buAutoNum type="arabicPeriod" startAt="13"/>
            </a:pPr>
            <a:r>
              <a:rPr lang="tr-TR" sz="800" dirty="0"/>
              <a:t>World Bank. (</a:t>
            </a:r>
            <a:r>
              <a:rPr lang="tr-TR" sz="800" dirty="0" err="1"/>
              <a:t>n.d</a:t>
            </a:r>
            <a:r>
              <a:rPr lang="tr-TR" sz="800" dirty="0"/>
              <a:t>.). </a:t>
            </a:r>
            <a:r>
              <a:rPr lang="tr-TR" sz="800" i="1" dirty="0"/>
              <a:t>CH₄ </a:t>
            </a:r>
            <a:r>
              <a:rPr lang="tr-TR" sz="800" i="1" dirty="0" err="1"/>
              <a:t>emissions</a:t>
            </a:r>
            <a:r>
              <a:rPr lang="tr-TR" sz="800" i="1" dirty="0"/>
              <a:t> </a:t>
            </a:r>
            <a:r>
              <a:rPr lang="tr-TR" sz="800" i="1" dirty="0" err="1"/>
              <a:t>from</a:t>
            </a:r>
            <a:r>
              <a:rPr lang="tr-TR" sz="800" i="1" dirty="0"/>
              <a:t> </a:t>
            </a:r>
            <a:r>
              <a:rPr lang="tr-TR" sz="800" i="1" dirty="0" err="1"/>
              <a:t>agriculture</a:t>
            </a:r>
            <a:r>
              <a:rPr lang="tr-TR" sz="800" i="1" dirty="0"/>
              <a:t> (EN.GHG.CH4.AG.MT.CE.AR5)</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16"/>
              </a:rPr>
              <a:t>https://data.worldbank.org/indicator/EN.GHG.CH4.AG.MT.CE.AR5</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Locations</a:t>
            </a:r>
            <a:r>
              <a:rPr lang="tr-TR" sz="800" i="1" dirty="0"/>
              <a:t> of </a:t>
            </a:r>
            <a:r>
              <a:rPr lang="tr-TR" sz="800" i="1" dirty="0" err="1"/>
              <a:t>ongoing</a:t>
            </a:r>
            <a:r>
              <a:rPr lang="tr-TR" sz="800" i="1" dirty="0"/>
              <a:t> </a:t>
            </a:r>
            <a:r>
              <a:rPr lang="tr-TR" sz="800" i="1" dirty="0" err="1"/>
              <a:t>armed</a:t>
            </a:r>
            <a:r>
              <a:rPr lang="tr-TR" sz="800" i="1" dirty="0"/>
              <a:t> </a:t>
            </a:r>
            <a:r>
              <a:rPr lang="tr-TR" sz="800" i="1" dirty="0" err="1"/>
              <a:t>conflicts</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17"/>
              </a:rPr>
              <a:t>https://ourworldindata.org/grapher/locations-of-ongoing-armed-conflicts</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Meat</a:t>
            </a:r>
            <a:r>
              <a:rPr lang="tr-TR" sz="800" i="1" dirty="0"/>
              <a:t> </a:t>
            </a:r>
            <a:r>
              <a:rPr lang="tr-TR" sz="800" i="1" dirty="0" err="1"/>
              <a:t>consumption</a:t>
            </a:r>
            <a:r>
              <a:rPr lang="tr-TR" sz="800" i="1" dirty="0"/>
              <a:t> </a:t>
            </a:r>
            <a:r>
              <a:rPr lang="tr-TR" sz="800" i="1" dirty="0" err="1"/>
              <a:t>vs</a:t>
            </a:r>
            <a:r>
              <a:rPr lang="tr-TR" sz="800" i="1" dirty="0"/>
              <a:t> GDP </a:t>
            </a:r>
            <a:r>
              <a:rPr lang="tr-TR" sz="800" i="1" dirty="0" err="1"/>
              <a:t>per</a:t>
            </a:r>
            <a:r>
              <a:rPr lang="tr-TR" sz="800" i="1" dirty="0"/>
              <a:t> </a:t>
            </a:r>
            <a:r>
              <a:rPr lang="tr-TR" sz="800" i="1" dirty="0" err="1"/>
              <a:t>capita</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18"/>
              </a:rPr>
              <a:t>https://ourworldindata.org/grapher/meat-consumption-vs-gdp-per-capita</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Sulphur</a:t>
            </a:r>
            <a:r>
              <a:rPr lang="tr-TR" sz="800" i="1" dirty="0"/>
              <a:t> </a:t>
            </a:r>
            <a:r>
              <a:rPr lang="tr-TR" sz="800" i="1" dirty="0" err="1"/>
              <a:t>dioxide</a:t>
            </a:r>
            <a:r>
              <a:rPr lang="tr-TR" sz="800" i="1" dirty="0"/>
              <a:t> </a:t>
            </a:r>
            <a:r>
              <a:rPr lang="tr-TR" sz="800" i="1" dirty="0" err="1"/>
              <a:t>and</a:t>
            </a:r>
            <a:r>
              <a:rPr lang="tr-TR" sz="800" i="1" dirty="0"/>
              <a:t> </a:t>
            </a:r>
            <a:r>
              <a:rPr lang="tr-TR" sz="800" i="1" dirty="0" err="1"/>
              <a:t>coal</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19"/>
              </a:rPr>
              <a:t>https://ourworldindata.org/grapher/sulphur-dioxide-and-coal</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Carbon</a:t>
            </a:r>
            <a:r>
              <a:rPr lang="tr-TR" sz="800" i="1" dirty="0"/>
              <a:t> </a:t>
            </a:r>
            <a:r>
              <a:rPr lang="tr-TR" sz="800" i="1" dirty="0" err="1"/>
              <a:t>tax</a:t>
            </a:r>
            <a:r>
              <a:rPr lang="tr-TR" sz="800" i="1" dirty="0"/>
              <a:t> </a:t>
            </a:r>
            <a:r>
              <a:rPr lang="tr-TR" sz="800" i="1" dirty="0" err="1"/>
              <a:t>instruments</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20"/>
              </a:rPr>
              <a:t>https://ourworldindata.org/grapher/carbon-tax-instruments</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a:t>Global </a:t>
            </a:r>
            <a:r>
              <a:rPr lang="tr-TR" sz="800" i="1" dirty="0" err="1"/>
              <a:t>warming</a:t>
            </a:r>
            <a:r>
              <a:rPr lang="tr-TR" sz="800" i="1" dirty="0"/>
              <a:t> </a:t>
            </a:r>
            <a:r>
              <a:rPr lang="tr-TR" sz="800" i="1" dirty="0" err="1"/>
              <a:t>from</a:t>
            </a:r>
            <a:r>
              <a:rPr lang="tr-TR" sz="800" i="1" dirty="0"/>
              <a:t> </a:t>
            </a:r>
            <a:r>
              <a:rPr lang="tr-TR" sz="800" i="1" dirty="0" err="1"/>
              <a:t>fossil</a:t>
            </a:r>
            <a:r>
              <a:rPr lang="tr-TR" sz="800" i="1" dirty="0"/>
              <a:t> </a:t>
            </a:r>
            <a:r>
              <a:rPr lang="tr-TR" sz="800" i="1" dirty="0" err="1"/>
              <a:t>fuels</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21"/>
              </a:rPr>
              <a:t>https://ourworldindata.org/grapher/global-warming-fossil</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Emissions</a:t>
            </a:r>
            <a:r>
              <a:rPr lang="tr-TR" sz="800" i="1" dirty="0"/>
              <a:t> </a:t>
            </a:r>
            <a:r>
              <a:rPr lang="tr-TR" sz="800" i="1" dirty="0" err="1"/>
              <a:t>from</a:t>
            </a:r>
            <a:r>
              <a:rPr lang="tr-TR" sz="800" i="1" dirty="0"/>
              <a:t> </a:t>
            </a:r>
            <a:r>
              <a:rPr lang="tr-TR" sz="800" i="1" dirty="0" err="1"/>
              <a:t>food</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22"/>
              </a:rPr>
              <a:t>https://ourworldindata.org/grapher/emissions-from-food</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Urbanization</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23"/>
              </a:rPr>
              <a:t>https://ourworldindata.org/urbanization</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Air</a:t>
            </a:r>
            <a:r>
              <a:rPr lang="tr-TR" sz="800" i="1" dirty="0"/>
              <a:t> </a:t>
            </a:r>
            <a:r>
              <a:rPr lang="tr-TR" sz="800" i="1" dirty="0" err="1"/>
              <a:t>passengers</a:t>
            </a:r>
            <a:r>
              <a:rPr lang="tr-TR" sz="800" i="1" dirty="0"/>
              <a:t> </a:t>
            </a:r>
            <a:r>
              <a:rPr lang="tr-TR" sz="800" i="1" dirty="0" err="1"/>
              <a:t>carried</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24"/>
              </a:rPr>
              <a:t>https://ourworldindata.org/grapher/air-passengers-carried</a:t>
            </a:r>
            <a:endParaRPr lang="tr-TR" sz="800" dirty="0"/>
          </a:p>
          <a:p>
            <a:pPr marL="228600" indent="-228600">
              <a:buFont typeface="+mj-lt"/>
              <a:buAutoNum type="arabicPeriod" startAt="13"/>
            </a:pPr>
            <a:r>
              <a:rPr lang="tr-TR" sz="800" dirty="0" err="1"/>
              <a:t>Our</a:t>
            </a:r>
            <a:r>
              <a:rPr lang="tr-TR" sz="800" dirty="0"/>
              <a:t> World in Data. (</a:t>
            </a:r>
            <a:r>
              <a:rPr lang="tr-TR" sz="800" dirty="0" err="1"/>
              <a:t>n.d</a:t>
            </a:r>
            <a:r>
              <a:rPr lang="tr-TR" sz="800" dirty="0"/>
              <a:t>.). </a:t>
            </a:r>
            <a:r>
              <a:rPr lang="tr-TR" sz="800" i="1" dirty="0" err="1"/>
              <a:t>Forest</a:t>
            </a:r>
            <a:r>
              <a:rPr lang="tr-TR" sz="800" i="1" dirty="0"/>
              <a:t> </a:t>
            </a:r>
            <a:r>
              <a:rPr lang="tr-TR" sz="800" i="1" dirty="0" err="1"/>
              <a:t>area</a:t>
            </a:r>
            <a:r>
              <a:rPr lang="tr-TR" sz="800" dirty="0"/>
              <a:t>. </a:t>
            </a:r>
            <a:r>
              <a:rPr lang="tr-TR" sz="800" dirty="0" err="1"/>
              <a:t>Retrieved</a:t>
            </a:r>
            <a:r>
              <a:rPr lang="tr-TR" sz="800" dirty="0"/>
              <a:t> May 27, 2025, </a:t>
            </a:r>
            <a:r>
              <a:rPr lang="tr-TR" sz="800" dirty="0" err="1"/>
              <a:t>from</a:t>
            </a:r>
            <a:r>
              <a:rPr lang="tr-TR" sz="800" dirty="0"/>
              <a:t> </a:t>
            </a:r>
            <a:r>
              <a:rPr lang="tr-TR" sz="800" u="sng" dirty="0">
                <a:hlinkClick r:id="rId25"/>
              </a:rPr>
              <a:t>https://ourworldindata.org/forest-area</a:t>
            </a:r>
            <a:endParaRPr lang="tr-TR" sz="800" dirty="0"/>
          </a:p>
        </p:txBody>
      </p:sp>
    </p:spTree>
    <p:extLst>
      <p:ext uri="{BB962C8B-B14F-4D97-AF65-F5344CB8AC3E}">
        <p14:creationId xmlns:p14="http://schemas.microsoft.com/office/powerpoint/2010/main" val="19440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2A1E85-1B62-541A-58B9-08D60EE89C7F}"/>
              </a:ext>
            </a:extLst>
          </p:cNvPr>
          <p:cNvSpPr>
            <a:spLocks noGrp="1"/>
          </p:cNvSpPr>
          <p:nvPr>
            <p:ph type="title"/>
          </p:nvPr>
        </p:nvSpPr>
        <p:spPr/>
        <p:txBody>
          <a:bodyPr/>
          <a:lstStyle/>
          <a:p>
            <a:r>
              <a:rPr lang="tr-TR" dirty="0"/>
              <a:t>Küresel Isınma</a:t>
            </a:r>
          </a:p>
        </p:txBody>
      </p:sp>
      <p:sp>
        <p:nvSpPr>
          <p:cNvPr id="3" name="İçerik Yer Tutucusu 2">
            <a:extLst>
              <a:ext uri="{FF2B5EF4-FFF2-40B4-BE49-F238E27FC236}">
                <a16:creationId xmlns:a16="http://schemas.microsoft.com/office/drawing/2014/main" id="{207F5410-5DB9-C9B5-4C9A-AAFB0EC2D3B9}"/>
              </a:ext>
            </a:extLst>
          </p:cNvPr>
          <p:cNvSpPr>
            <a:spLocks noGrp="1"/>
          </p:cNvSpPr>
          <p:nvPr>
            <p:ph idx="1"/>
          </p:nvPr>
        </p:nvSpPr>
        <p:spPr/>
        <p:txBody>
          <a:bodyPr/>
          <a:lstStyle/>
          <a:p>
            <a:r>
              <a:rPr lang="tr-TR" dirty="0"/>
              <a:t>Küresel ısınma, atmosferde biriken sera gazlarının dünya yüzeyinde ısı tutulumunu artırarak, uzun vadede ortalama sıcaklıkların yükselmesine yol açan bir iklim değişikliği olgusudur. Özellikle karbon dioksit (CO₂), metan (CH₄) ve azot oksit (N₂O) gibi gazların sanayi, ulaşım, enerji ve tarım gibi insan kaynaklı faaliyetler sonucu atmosferde yoğunlaşmasıyla ortaya çıkar.</a:t>
            </a:r>
          </a:p>
          <a:p>
            <a:r>
              <a:rPr lang="tr-TR" dirty="0"/>
              <a:t>Bilimsel araştırmalar, sanayi devriminden bu yana küresel sıcaklığın ortalama 1.1 °C oranında arttığını ortaya koymuştur. </a:t>
            </a:r>
            <a:r>
              <a:rPr lang="tr-TR" dirty="0" err="1"/>
              <a:t>IPCC’nin</a:t>
            </a:r>
            <a:r>
              <a:rPr lang="tr-TR" dirty="0"/>
              <a:t> öngörülerine göre bu artışın 1.5 °C’yi geçmesi; kuraklık, sel, buzulların erimesi, deniz seviyesinin yükselmesi ve biyolojik çeşitliliğin azalması gibi geri dönüşü zor etkileri tetikleyebilir.</a:t>
            </a:r>
          </a:p>
          <a:p>
            <a:r>
              <a:rPr lang="tr-TR" dirty="0"/>
              <a:t>Küresel ısınma, yalnızca çevresel bir tehdit değil; aynı zamanda ekonomik, sosyal ve siyasi sonuçlar doğuran çok boyutlu bir krizdir. Her ülkenin bu süreçten etkilenme düzeyi farklıdır. Bu nedenle bilimsel temelli öngörülerle risk düzeylerinin belirlenmesi ve bölgesel çözüm önceliklerinin ortaya konması, iklimle mücadelede temel adımlardan biridir.</a:t>
            </a:r>
          </a:p>
        </p:txBody>
      </p:sp>
    </p:spTree>
    <p:extLst>
      <p:ext uri="{BB962C8B-B14F-4D97-AF65-F5344CB8AC3E}">
        <p14:creationId xmlns:p14="http://schemas.microsoft.com/office/powerpoint/2010/main" val="345410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929009-427E-9904-BE93-B5B9504A459B}"/>
              </a:ext>
            </a:extLst>
          </p:cNvPr>
          <p:cNvSpPr>
            <a:spLocks noGrp="1"/>
          </p:cNvSpPr>
          <p:nvPr>
            <p:ph type="title"/>
          </p:nvPr>
        </p:nvSpPr>
        <p:spPr/>
        <p:txBody>
          <a:bodyPr/>
          <a:lstStyle/>
          <a:p>
            <a:r>
              <a:rPr lang="tr-TR" dirty="0"/>
              <a:t>Projenin Amacı</a:t>
            </a:r>
          </a:p>
        </p:txBody>
      </p:sp>
      <p:sp>
        <p:nvSpPr>
          <p:cNvPr id="3" name="İçerik Yer Tutucusu 2">
            <a:extLst>
              <a:ext uri="{FF2B5EF4-FFF2-40B4-BE49-F238E27FC236}">
                <a16:creationId xmlns:a16="http://schemas.microsoft.com/office/drawing/2014/main" id="{86776DAB-B92B-4F49-F194-D0D613076CEC}"/>
              </a:ext>
            </a:extLst>
          </p:cNvPr>
          <p:cNvSpPr>
            <a:spLocks noGrp="1"/>
          </p:cNvSpPr>
          <p:nvPr>
            <p:ph idx="1"/>
          </p:nvPr>
        </p:nvSpPr>
        <p:spPr/>
        <p:txBody>
          <a:bodyPr/>
          <a:lstStyle/>
          <a:p>
            <a:r>
              <a:rPr lang="tr-TR" dirty="0"/>
              <a:t>Bu çalışmanın temel amacı, ülkelerin geçmiş yıllara ait çok boyutlu verilerini kullanarak, 2100 yılına kadar maruz kalabilecekleri ortalama sıcaklık artışlarını tahmin etmek ve bu tahminlere dayanarak risk sınıflandırması yapmaktır. Modelleme sürecinde, her ülkeye ait 1980–2013 yılları arasındaki çevresel, ekonomik, demografik ve politik göstergeler derlenmiş; bu veriler </a:t>
            </a:r>
            <a:r>
              <a:rPr lang="tr-TR" dirty="0" err="1"/>
              <a:t>Ridge</a:t>
            </a:r>
            <a:r>
              <a:rPr lang="tr-TR" dirty="0"/>
              <a:t> regresyon modeli ile işlenerek 2100 yılı için tahmini sıcaklık değerleri elde edilmiştir.</a:t>
            </a:r>
          </a:p>
          <a:p>
            <a:r>
              <a:rPr lang="tr-TR" dirty="0"/>
              <a:t>Bu tahminler yalnızca teknik bir çıktı üretmek amacıyla değil, aynı zamanda karar vericilere iklim riski açısından öncelikli bölgeleri gösterebilecek bir sınıflandırma yapısına dönüştürülmüştür. Nihai hedef, küresel ısınmanın etkilerini sayısal olarak değerlendirmek, ülkeleri risk düzeylerine göre karşılaştırmak ve elde edilen sonuçları bölgesel çözüm önerileriyle ilişkilendirmektir. Bu yönüyle proje, sadece veri madenciliği yöntemleriyle sıcaklık tahmini yapmakla kalmayıp, aynı zamanda politik karar süreçlerine bilimsel bir temel sunmayı amaçlamaktadır.</a:t>
            </a:r>
          </a:p>
        </p:txBody>
      </p:sp>
    </p:spTree>
    <p:extLst>
      <p:ext uri="{BB962C8B-B14F-4D97-AF65-F5344CB8AC3E}">
        <p14:creationId xmlns:p14="http://schemas.microsoft.com/office/powerpoint/2010/main" val="65745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C4004A-B388-8B3E-0BA1-099D5CCE223F}"/>
              </a:ext>
            </a:extLst>
          </p:cNvPr>
          <p:cNvSpPr>
            <a:spLocks noGrp="1"/>
          </p:cNvSpPr>
          <p:nvPr>
            <p:ph type="title"/>
          </p:nvPr>
        </p:nvSpPr>
        <p:spPr/>
        <p:txBody>
          <a:bodyPr/>
          <a:lstStyle/>
          <a:p>
            <a:r>
              <a:rPr lang="tr-TR" dirty="0"/>
              <a:t>Öznitelikler</a:t>
            </a:r>
          </a:p>
        </p:txBody>
      </p:sp>
      <p:sp>
        <p:nvSpPr>
          <p:cNvPr id="3" name="İçerik Yer Tutucusu 2">
            <a:extLst>
              <a:ext uri="{FF2B5EF4-FFF2-40B4-BE49-F238E27FC236}">
                <a16:creationId xmlns:a16="http://schemas.microsoft.com/office/drawing/2014/main" id="{FE2E842C-079C-BDD3-FFCB-4978B3272642}"/>
              </a:ext>
            </a:extLst>
          </p:cNvPr>
          <p:cNvSpPr>
            <a:spLocks noGrp="1"/>
          </p:cNvSpPr>
          <p:nvPr>
            <p:ph idx="1"/>
          </p:nvPr>
        </p:nvSpPr>
        <p:spPr>
          <a:xfrm>
            <a:off x="1097280" y="1845734"/>
            <a:ext cx="10058400" cy="4152730"/>
          </a:xfrm>
        </p:spPr>
        <p:txBody>
          <a:bodyPr>
            <a:normAutofit/>
          </a:bodyPr>
          <a:lstStyle/>
          <a:p>
            <a:r>
              <a:rPr lang="tr-TR" dirty="0"/>
              <a:t>Bu projede kullanılan veri seti, 1980 ile 2013 yılları arasını kapsayan çok değişkenli ve çok uluslu bir yapıya sahiptir. Veriler, küresel ısınmaya doğrudan ya da dolaylı olarak etki eden faktörleri içerecek şekilde derlenmiştir. Toplamda 111 ülkeye ait 4892 satır ve 29 sütunluk bir veri yapısı oluşturulmuştur. Her satır bir ülkeye ve bir yıla karşılık gelmektedir. Her sütun ise küresel ısınmayı etkileyen öznitelikleri temsil etmektedir. Bu sayede belirtilen ülkede ve yılda, küresel ısınmaya yönelik olarak ne gerçekleşmiş sorusunun cevabı detaylı olarak gözlemlenebilmektedir.</a:t>
            </a:r>
          </a:p>
          <a:p>
            <a:r>
              <a:rPr lang="tr-TR" dirty="0"/>
              <a:t>Veri setinde yer alan öznitelikler belirlenirken hem küresel ölçekte geçerliliği olan hem de bölgesel farklılıkları yansıtabilecek göstergeler tercih edilmiştir. Bu göstergeler; ülkelerin demografik yapıları, sera gazı emisyon miktarları, enerji üretim ve tüketim düzeyleri, karbon vergilendirme uygulamaları ve savaş durumları gibi başlıklar altında toplanmıştır. Böylelikle model, yalnızca çevresel verilerle değil, aynı zamanda sosyoekonomik ve politik değişkenlerle de beslenmiş ve iklim değişikliği gibi karmaşık bir sorunun bütünsel olarak değerlendirilmesine imkân sağlanmıştır.</a:t>
            </a:r>
          </a:p>
          <a:p>
            <a:endParaRPr lang="tr-TR" dirty="0"/>
          </a:p>
        </p:txBody>
      </p:sp>
    </p:spTree>
    <p:extLst>
      <p:ext uri="{BB962C8B-B14F-4D97-AF65-F5344CB8AC3E}">
        <p14:creationId xmlns:p14="http://schemas.microsoft.com/office/powerpoint/2010/main" val="247348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B4FBF2-1D1A-F86C-9FEF-329BAB4314C0}"/>
              </a:ext>
            </a:extLst>
          </p:cNvPr>
          <p:cNvSpPr>
            <a:spLocks noGrp="1"/>
          </p:cNvSpPr>
          <p:nvPr>
            <p:ph type="title"/>
          </p:nvPr>
        </p:nvSpPr>
        <p:spPr/>
        <p:txBody>
          <a:bodyPr>
            <a:normAutofit/>
          </a:bodyPr>
          <a:lstStyle/>
          <a:p>
            <a:r>
              <a:rPr lang="tr-TR" sz="4000" dirty="0"/>
              <a:t>IPCC Verilerine Göre Kümeleme Ve Sınıflandırma</a:t>
            </a:r>
          </a:p>
        </p:txBody>
      </p:sp>
      <p:sp>
        <p:nvSpPr>
          <p:cNvPr id="3" name="İçerik Yer Tutucusu 2">
            <a:extLst>
              <a:ext uri="{FF2B5EF4-FFF2-40B4-BE49-F238E27FC236}">
                <a16:creationId xmlns:a16="http://schemas.microsoft.com/office/drawing/2014/main" id="{1CB9CABA-6539-B6E8-676D-4339816A4A98}"/>
              </a:ext>
            </a:extLst>
          </p:cNvPr>
          <p:cNvSpPr>
            <a:spLocks noGrp="1"/>
          </p:cNvSpPr>
          <p:nvPr>
            <p:ph idx="1"/>
          </p:nvPr>
        </p:nvSpPr>
        <p:spPr>
          <a:xfrm>
            <a:off x="1097280" y="1750695"/>
            <a:ext cx="10058400" cy="4587240"/>
          </a:xfrm>
        </p:spPr>
        <p:txBody>
          <a:bodyPr>
            <a:normAutofit fontScale="92500" lnSpcReduction="20000"/>
          </a:bodyPr>
          <a:lstStyle/>
          <a:p>
            <a:r>
              <a:rPr lang="tr-TR" sz="1600" dirty="0"/>
              <a:t>İlk aşamada, IPCC 2018 ve 2023 raporları incelenmiş ve bu raporlarda bölgesel ortalama sıcaklığın artması durumunda hangi derecelerde risklerin oluşabileceği tespit edilmiştir. Bu rapora göre 1 °C artışta kalıcı hasarların başladığı, 1.5 °C artışta mercan resiflerinin %70’i yok olurken, 2 °C artışta %99’u yok olma tehlikesiyle karşı karşıya olduğu belirtilmiştir. IPCC 2018 ve 2023 yılına ait raporlarda belirtilen riskler dikkate alınarak sıcaklık artışları projedeki verilerde kullanılabilmesi için aşağıdaki gibi kümelenmiştir:</a:t>
            </a:r>
          </a:p>
          <a:p>
            <a:pPr>
              <a:buFont typeface="Arial" panose="020B0604020202020204" pitchFamily="34" charset="0"/>
              <a:buChar char="•"/>
            </a:pPr>
            <a:r>
              <a:rPr lang="tr-TR" sz="1600" b="1" dirty="0"/>
              <a:t>0–1 °C</a:t>
            </a:r>
          </a:p>
          <a:p>
            <a:pPr>
              <a:buFont typeface="Arial" panose="020B0604020202020204" pitchFamily="34" charset="0"/>
              <a:buChar char="•"/>
            </a:pPr>
            <a:r>
              <a:rPr lang="tr-TR" sz="1600" b="1" dirty="0"/>
              <a:t>1–1.5 °C</a:t>
            </a:r>
          </a:p>
          <a:p>
            <a:pPr>
              <a:buFont typeface="Arial" panose="020B0604020202020204" pitchFamily="34" charset="0"/>
              <a:buChar char="•"/>
            </a:pPr>
            <a:r>
              <a:rPr lang="tr-TR" sz="1600" b="1" dirty="0"/>
              <a:t>1.5–2 °C</a:t>
            </a:r>
          </a:p>
          <a:p>
            <a:pPr>
              <a:buFont typeface="Arial" panose="020B0604020202020204" pitchFamily="34" charset="0"/>
              <a:buChar char="•"/>
            </a:pPr>
            <a:r>
              <a:rPr lang="tr-TR" sz="1600" b="1" dirty="0"/>
              <a:t>2+ °C</a:t>
            </a:r>
          </a:p>
          <a:p>
            <a:r>
              <a:rPr lang="tr-TR" sz="1600" dirty="0"/>
              <a:t>İkinci aşamada, modelden geçirilen ve 2100 yılı sıcaklık tahmini üretilen verilerin anlamlandırılabilmesi amacıyla, sıcaklık derecelerine ilişkin oluşturulan kümeler, artan sıcaklık oranlarına göre bu risk sınıfları çerçevesinde sınıflandırılmıştır. Bu sayede hangi ülkedeki sıcaklık artışının ne seviyede olduğu ve ne kadar riskli bir durumda olduğu daha anlaşılabilir hale gelmiştir.</a:t>
            </a:r>
          </a:p>
          <a:p>
            <a:pPr>
              <a:buFont typeface="Arial" panose="020B0604020202020204" pitchFamily="34" charset="0"/>
              <a:buChar char="•"/>
            </a:pPr>
            <a:r>
              <a:rPr lang="tr-TR" sz="1600" b="1" dirty="0"/>
              <a:t>0–1 °C → </a:t>
            </a:r>
            <a:r>
              <a:rPr lang="tr-TR" sz="1600" b="1" i="1" dirty="0"/>
              <a:t>Düşük Risk </a:t>
            </a:r>
          </a:p>
          <a:p>
            <a:pPr>
              <a:buFont typeface="Arial" panose="020B0604020202020204" pitchFamily="34" charset="0"/>
              <a:buChar char="•"/>
            </a:pPr>
            <a:r>
              <a:rPr lang="tr-TR" sz="1600" b="1" dirty="0"/>
              <a:t>1–1.5 °C → </a:t>
            </a:r>
            <a:r>
              <a:rPr lang="tr-TR" sz="1600" b="1" i="1" dirty="0"/>
              <a:t>Orta Risk </a:t>
            </a:r>
          </a:p>
          <a:p>
            <a:pPr>
              <a:buFont typeface="Arial" panose="020B0604020202020204" pitchFamily="34" charset="0"/>
              <a:buChar char="•"/>
            </a:pPr>
            <a:r>
              <a:rPr lang="tr-TR" sz="1600" b="1" dirty="0"/>
              <a:t>1.5–2 °C → </a:t>
            </a:r>
            <a:r>
              <a:rPr lang="tr-TR" sz="1600" b="1" i="1" dirty="0"/>
              <a:t>Yüksek Risk</a:t>
            </a:r>
          </a:p>
          <a:p>
            <a:pPr>
              <a:buFont typeface="Arial" panose="020B0604020202020204" pitchFamily="34" charset="0"/>
              <a:buChar char="•"/>
            </a:pPr>
            <a:r>
              <a:rPr lang="tr-TR" sz="1600" b="1" dirty="0"/>
              <a:t>2+ °C → </a:t>
            </a:r>
            <a:r>
              <a:rPr lang="tr-TR" sz="1600" b="1" i="1" dirty="0"/>
              <a:t>Çok Yüksek Risk</a:t>
            </a:r>
          </a:p>
        </p:txBody>
      </p:sp>
    </p:spTree>
    <p:extLst>
      <p:ext uri="{BB962C8B-B14F-4D97-AF65-F5344CB8AC3E}">
        <p14:creationId xmlns:p14="http://schemas.microsoft.com/office/powerpoint/2010/main" val="325072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D1BBB-4024-1EC0-111B-B001310B2B08}"/>
              </a:ext>
            </a:extLst>
          </p:cNvPr>
          <p:cNvSpPr>
            <a:spLocks noGrp="1"/>
          </p:cNvSpPr>
          <p:nvPr>
            <p:ph type="title"/>
          </p:nvPr>
        </p:nvSpPr>
        <p:spPr/>
        <p:txBody>
          <a:bodyPr/>
          <a:lstStyle/>
          <a:p>
            <a:r>
              <a:rPr lang="tr-TR" dirty="0"/>
              <a:t>Verilerin Ön İşlenme Süreci</a:t>
            </a:r>
          </a:p>
        </p:txBody>
      </p:sp>
      <p:sp>
        <p:nvSpPr>
          <p:cNvPr id="3" name="İçerik Yer Tutucusu 2">
            <a:extLst>
              <a:ext uri="{FF2B5EF4-FFF2-40B4-BE49-F238E27FC236}">
                <a16:creationId xmlns:a16="http://schemas.microsoft.com/office/drawing/2014/main" id="{DE94B58A-B3A2-2B37-1F0E-4134C3C97DAA}"/>
              </a:ext>
            </a:extLst>
          </p:cNvPr>
          <p:cNvSpPr>
            <a:spLocks noGrp="1"/>
          </p:cNvSpPr>
          <p:nvPr>
            <p:ph idx="1"/>
          </p:nvPr>
        </p:nvSpPr>
        <p:spPr/>
        <p:txBody>
          <a:bodyPr>
            <a:normAutofit fontScale="92500" lnSpcReduction="20000"/>
          </a:bodyPr>
          <a:lstStyle/>
          <a:p>
            <a:r>
              <a:rPr lang="tr-TR" dirty="0"/>
              <a:t>Modelleme sürecine geçmeden önce, veri seti üzerinde çeşitli filtreleme ve temizleme işlemleri uygulanmıştır. Bu adımlar, modelin güvenilir ve eksiksiz verilerle çalışmasını sağlamak için kritik öneme sahiptir.</a:t>
            </a:r>
          </a:p>
          <a:p>
            <a:r>
              <a:rPr lang="tr-TR" dirty="0"/>
              <a:t>İlk olarak, </a:t>
            </a:r>
            <a:r>
              <a:rPr lang="tr-TR" b="1" dirty="0"/>
              <a:t>bağımlı değişken olan ortalama sıcaklık verisi</a:t>
            </a:r>
            <a:r>
              <a:rPr lang="tr-TR" dirty="0"/>
              <a:t> eksik olan tüm satırlar modelden çıkarılmıştır. Bu sayede, tahmin edilecek hedef değişkenin kesin olarak tanımlı olduğu bir veri yapısı oluşturulmuştur.</a:t>
            </a:r>
          </a:p>
          <a:p>
            <a:r>
              <a:rPr lang="tr-TR" dirty="0"/>
              <a:t>Daha sonra, </a:t>
            </a:r>
            <a:r>
              <a:rPr lang="tr-TR" b="1" dirty="0"/>
              <a:t>bağımsız değişkenler arasında eksik veriye sahip olanlarda</a:t>
            </a:r>
            <a:r>
              <a:rPr lang="tr-TR" dirty="0"/>
              <a:t> temizlenmiştir. Modelin eğitimi için kullanılan her ülke ve yıl kombinasyonunun tüm özniteliklerinin (nüfus, emisyon, enerji vb.) eksiksiz olması sağlanmıştır.</a:t>
            </a:r>
          </a:p>
          <a:p>
            <a:r>
              <a:rPr lang="tr-TR" dirty="0"/>
              <a:t>Ayrıca, regresyon modeli yalnızca </a:t>
            </a:r>
            <a:r>
              <a:rPr lang="tr-TR" b="1" dirty="0"/>
              <a:t>veri geçmişi en az 5 yıl olan ülkeleri</a:t>
            </a:r>
            <a:r>
              <a:rPr lang="tr-TR" dirty="0"/>
              <a:t> ve özellikle </a:t>
            </a:r>
            <a:r>
              <a:rPr lang="tr-TR" b="1" dirty="0"/>
              <a:t>2013 yılına ait eksiksiz verisi bulunan ülkeleri</a:t>
            </a:r>
            <a:r>
              <a:rPr lang="tr-TR" dirty="0"/>
              <a:t> dikkate almıştır. Çünkü 2100 tahmini, bu yılın verileri temel alınarak yapılmıştır. 2013 verisi olmayan ülkeler, modelin tahmin sürecine dâhil edilmemiştir.</a:t>
            </a:r>
          </a:p>
          <a:p>
            <a:r>
              <a:rPr lang="tr-TR" dirty="0"/>
              <a:t>Bu ön işleme süreci sonucunda, model sadece </a:t>
            </a:r>
            <a:r>
              <a:rPr lang="tr-TR" b="1" dirty="0"/>
              <a:t>güvenilirlik düzeyi yüksek</a:t>
            </a:r>
            <a:r>
              <a:rPr lang="tr-TR" dirty="0"/>
              <a:t>, </a:t>
            </a:r>
            <a:r>
              <a:rPr lang="tr-TR" b="1" dirty="0"/>
              <a:t>eksiksiz ve anlamlı veriler içeren ülke gözlemleriyle</a:t>
            </a:r>
            <a:r>
              <a:rPr lang="tr-TR" dirty="0"/>
              <a:t> çalışmış, böylece hem tahmin performansı hem de sonuçların geçerliliği artırılmıştır.</a:t>
            </a:r>
          </a:p>
          <a:p>
            <a:endParaRPr lang="tr-TR" dirty="0"/>
          </a:p>
        </p:txBody>
      </p:sp>
    </p:spTree>
    <p:extLst>
      <p:ext uri="{BB962C8B-B14F-4D97-AF65-F5344CB8AC3E}">
        <p14:creationId xmlns:p14="http://schemas.microsoft.com/office/powerpoint/2010/main" val="355305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8BB6D6-E655-2C5D-00C6-C3C21E6ED0D4}"/>
              </a:ext>
            </a:extLst>
          </p:cNvPr>
          <p:cNvSpPr>
            <a:spLocks noGrp="1"/>
          </p:cNvSpPr>
          <p:nvPr>
            <p:ph type="title"/>
          </p:nvPr>
        </p:nvSpPr>
        <p:spPr/>
        <p:txBody>
          <a:bodyPr/>
          <a:lstStyle/>
          <a:p>
            <a:r>
              <a:rPr lang="tr-TR" dirty="0" err="1"/>
              <a:t>Ridge</a:t>
            </a:r>
            <a:r>
              <a:rPr lang="tr-TR" dirty="0"/>
              <a:t> Regresyon Modeli</a:t>
            </a:r>
          </a:p>
        </p:txBody>
      </p:sp>
      <p:sp>
        <p:nvSpPr>
          <p:cNvPr id="3" name="İçerik Yer Tutucusu 2">
            <a:extLst>
              <a:ext uri="{FF2B5EF4-FFF2-40B4-BE49-F238E27FC236}">
                <a16:creationId xmlns:a16="http://schemas.microsoft.com/office/drawing/2014/main" id="{E60E8B82-CAAA-FD00-0FC5-E6A52DF6C83A}"/>
              </a:ext>
            </a:extLst>
          </p:cNvPr>
          <p:cNvSpPr>
            <a:spLocks noGrp="1"/>
          </p:cNvSpPr>
          <p:nvPr>
            <p:ph idx="1"/>
          </p:nvPr>
        </p:nvSpPr>
        <p:spPr>
          <a:xfrm>
            <a:off x="1097280" y="1845734"/>
            <a:ext cx="10058400" cy="4353898"/>
          </a:xfrm>
        </p:spPr>
        <p:txBody>
          <a:bodyPr>
            <a:normAutofit fontScale="92500" lnSpcReduction="10000"/>
          </a:bodyPr>
          <a:lstStyle/>
          <a:p>
            <a:r>
              <a:rPr lang="tr-TR" dirty="0"/>
              <a:t>2100 yılına ait ortalama sıcaklık tahminlerini oluşturmak amacıyla bu projede </a:t>
            </a:r>
            <a:r>
              <a:rPr lang="tr-TR" b="1" dirty="0" err="1"/>
              <a:t>Ridge</a:t>
            </a:r>
            <a:r>
              <a:rPr lang="tr-TR" b="1" dirty="0"/>
              <a:t> regresyon modeli</a:t>
            </a:r>
            <a:r>
              <a:rPr lang="tr-TR" dirty="0"/>
              <a:t> tercih edilmiştir. </a:t>
            </a:r>
            <a:r>
              <a:rPr lang="tr-TR" dirty="0" err="1"/>
              <a:t>Ridge</a:t>
            </a:r>
            <a:r>
              <a:rPr lang="tr-TR" dirty="0"/>
              <a:t> regresyon, klasik doğrusal regresyonun geliştirilmiş bir versiyonudur ve özellikle çok sayıda özniteliğin yer aldığı veri setlerinde ortaya çıkabilecek </a:t>
            </a:r>
            <a:r>
              <a:rPr lang="tr-TR" b="1" dirty="0"/>
              <a:t>çoklu doğrusal bağlantı (</a:t>
            </a:r>
            <a:r>
              <a:rPr lang="tr-TR" b="1" dirty="0" err="1"/>
              <a:t>multicollinearity</a:t>
            </a:r>
            <a:r>
              <a:rPr lang="tr-TR" b="1" dirty="0"/>
              <a:t>)</a:t>
            </a:r>
            <a:r>
              <a:rPr lang="tr-TR" dirty="0"/>
              <a:t> sorunlarını azaltma konusunda etkilidir. Bu yönüyle, hem öznitelik sayısı fazla olan hem de değişkenler arasında yüksek korelasyon içeren veri yapıları için uygundur.</a:t>
            </a:r>
          </a:p>
          <a:p>
            <a:r>
              <a:rPr lang="tr-TR" dirty="0"/>
              <a:t>Modelin eğitim sürecinde, ülkelerin 1980–2013 yılları arasındaki demografik, ekonomik, çevresel ve politik göstergelerinden oluşan bağımsız değişkenler kullanılmıştır. Bu veriler, ölçek farklılıklarını ortadan kaldırmak amacıyla </a:t>
            </a:r>
            <a:r>
              <a:rPr lang="tr-TR" b="1" dirty="0" err="1"/>
              <a:t>StandardScaler</a:t>
            </a:r>
            <a:r>
              <a:rPr lang="tr-TR" dirty="0"/>
              <a:t> yöntemiyle standartlaştırılmış, ardından doğrusal olmayan etkilerin de hesaba katılabilmesi için </a:t>
            </a:r>
            <a:r>
              <a:rPr lang="tr-TR" b="1" dirty="0" err="1"/>
              <a:t>PolynomialFeatures</a:t>
            </a:r>
            <a:r>
              <a:rPr lang="tr-TR" dirty="0"/>
              <a:t> dönüşümüne tabi tutulmuştur. Bu işlemlerden sonra, </a:t>
            </a:r>
            <a:r>
              <a:rPr lang="tr-TR" dirty="0" err="1"/>
              <a:t>Ridge</a:t>
            </a:r>
            <a:r>
              <a:rPr lang="tr-TR" dirty="0"/>
              <a:t> regresyon modeli tüm bu değişkenler ile ortalama sıcaklık arasındaki ilişkiyi öğrenmiştir.</a:t>
            </a:r>
          </a:p>
          <a:p>
            <a:r>
              <a:rPr lang="tr-TR" dirty="0"/>
              <a:t>Model eğitildikten sonra, her ülkenin 2013 yılına ait mevcut öznitelikleri modele verilmiş ve bu verilere dayanarak 2100 yılı için ortalama sıcaklık tahminleri elde edilmiştir. Yani model, geçmişteki bağımsız değişkenlerin sıcaklık üzerindeki etkisini öğrenmiş ve bu örüntüyü kullanarak, mevcut yapının devam etmesi durumunda ülkelerin gelecekte karşılaşabileceği sıcaklık değerlerini öngörmüştür. Bu öngörüler, sonraki aşamada risk sınıflandırması ve bölgesel analizler için temel oluşturmuştur.</a:t>
            </a:r>
          </a:p>
        </p:txBody>
      </p:sp>
    </p:spTree>
    <p:extLst>
      <p:ext uri="{BB962C8B-B14F-4D97-AF65-F5344CB8AC3E}">
        <p14:creationId xmlns:p14="http://schemas.microsoft.com/office/powerpoint/2010/main" val="277783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F0EAB3-8890-9480-D23E-ABBF1EE78A06}"/>
              </a:ext>
            </a:extLst>
          </p:cNvPr>
          <p:cNvSpPr>
            <a:spLocks noGrp="1"/>
          </p:cNvSpPr>
          <p:nvPr>
            <p:ph type="title"/>
          </p:nvPr>
        </p:nvSpPr>
        <p:spPr/>
        <p:txBody>
          <a:bodyPr/>
          <a:lstStyle/>
          <a:p>
            <a:r>
              <a:rPr lang="tr-TR" dirty="0"/>
              <a:t>Model Sonuçları ve Sıcaklık Farkı Analizi</a:t>
            </a:r>
          </a:p>
        </p:txBody>
      </p:sp>
      <p:sp>
        <p:nvSpPr>
          <p:cNvPr id="3" name="İçerik Yer Tutucusu 2">
            <a:extLst>
              <a:ext uri="{FF2B5EF4-FFF2-40B4-BE49-F238E27FC236}">
                <a16:creationId xmlns:a16="http://schemas.microsoft.com/office/drawing/2014/main" id="{B23FBFEB-A152-A047-C5DD-F1B88CA0D3EE}"/>
              </a:ext>
            </a:extLst>
          </p:cNvPr>
          <p:cNvSpPr>
            <a:spLocks noGrp="1"/>
          </p:cNvSpPr>
          <p:nvPr>
            <p:ph idx="1"/>
          </p:nvPr>
        </p:nvSpPr>
        <p:spPr/>
        <p:txBody>
          <a:bodyPr/>
          <a:lstStyle/>
          <a:p>
            <a:r>
              <a:rPr lang="tr-TR" dirty="0"/>
              <a:t>Modelin çıktısı olarak her ülke için 2100 yılına ait ortalama sıcaklık tahmini elde edilmiştir. Bu tahminler, 2013 yılına ait mevcut sıcaklık verileriyle karşılaştırılarak </a:t>
            </a:r>
            <a:r>
              <a:rPr lang="tr-TR" b="1" dirty="0"/>
              <a:t>her ülke için bir sıcaklık farkı değeri</a:t>
            </a:r>
            <a:r>
              <a:rPr lang="tr-TR" dirty="0"/>
              <a:t> hesaplanmıştır. Bu fark, iklim değişikliğinin doğrudan göstergesi olarak değerlendirilmiş ve projenin geri kalan analiz aşamalarının temelini oluşturmuştur.</a:t>
            </a:r>
          </a:p>
          <a:p>
            <a:r>
              <a:rPr lang="tr-TR" dirty="0"/>
              <a:t>Bu farklara göre ülkeler arasındaki iklim kırılganlığı karşılaştırılabilir hâle getirilmiş; sonuçlar görsel araçlarla desteklenerek hem bireysel ülke düzeyinde hem de kıtasal düzeyde yorumlanabilir bir yapıya dönüştürülmüştür.</a:t>
            </a:r>
          </a:p>
          <a:p>
            <a:r>
              <a:rPr lang="tr-TR" dirty="0"/>
              <a:t>Analiz sürecinde sıcaklık farkları dağılım grafikleri, histogramlar ve bar grafikler kullanılmıştır. Ayrıca, en fazla ısınması beklenen ilk 10 ülke sıralanarak sunulmuş, küresel ısınma riskinin coğrafi olarak nasıl farklılaştığına dair görsel kanıtlar elde edilmiştir. Bu görseller, model çıktılarının daha somut ve karar verici odaklı kullanılabilmesine olanak tanımaktadır.</a:t>
            </a:r>
          </a:p>
          <a:p>
            <a:endParaRPr lang="tr-TR" dirty="0"/>
          </a:p>
        </p:txBody>
      </p:sp>
    </p:spTree>
    <p:extLst>
      <p:ext uri="{BB962C8B-B14F-4D97-AF65-F5344CB8AC3E}">
        <p14:creationId xmlns:p14="http://schemas.microsoft.com/office/powerpoint/2010/main" val="278427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83C8458-F3F1-99B3-B263-ED96162E7D4B}"/>
              </a:ext>
            </a:extLst>
          </p:cNvPr>
          <p:cNvSpPr>
            <a:spLocks noGrp="1"/>
          </p:cNvSpPr>
          <p:nvPr>
            <p:ph type="title"/>
          </p:nvPr>
        </p:nvSpPr>
        <p:spPr/>
        <p:txBody>
          <a:bodyPr>
            <a:normAutofit/>
          </a:bodyPr>
          <a:lstStyle/>
          <a:p>
            <a:r>
              <a:rPr lang="tr-TR" sz="4000" dirty="0"/>
              <a:t>Risk Sınıflarının Kıtasal Dağılımı ve Yorumlanması</a:t>
            </a:r>
          </a:p>
        </p:txBody>
      </p:sp>
      <p:sp>
        <p:nvSpPr>
          <p:cNvPr id="3" name="İçerik Yer Tutucusu 2">
            <a:extLst>
              <a:ext uri="{FF2B5EF4-FFF2-40B4-BE49-F238E27FC236}">
                <a16:creationId xmlns:a16="http://schemas.microsoft.com/office/drawing/2014/main" id="{0D89E9E8-281C-0686-3D5A-1EEADD94958C}"/>
              </a:ext>
            </a:extLst>
          </p:cNvPr>
          <p:cNvSpPr>
            <a:spLocks noGrp="1"/>
          </p:cNvSpPr>
          <p:nvPr>
            <p:ph idx="1"/>
          </p:nvPr>
        </p:nvSpPr>
        <p:spPr/>
        <p:txBody>
          <a:bodyPr>
            <a:normAutofit/>
          </a:bodyPr>
          <a:lstStyle/>
          <a:p>
            <a:r>
              <a:rPr lang="tr-TR" dirty="0"/>
              <a:t>Sıcaklık farkına dayalı olarak yapılan sınıflandırma sonucunda elde edilen risk sınıfları, sadece ülke bazında yorumlanmakla kalmamış; aynı zamanda </a:t>
            </a:r>
            <a:r>
              <a:rPr lang="tr-TR" b="1" dirty="0"/>
              <a:t>kıtalar üzerinden gruplanarak bölgesel ölçekte analiz edilmiştir</a:t>
            </a:r>
            <a:r>
              <a:rPr lang="tr-TR" dirty="0"/>
              <a:t>. Bu aşamada, ülkeler önce “Düşük”, “Orta”, “Yüksek” ve “Çok Yüksek” risk sınıflarına ayrılmış, ardından her ülke ait olduğu kıta bilgisi ile eşleştirilmiştir.</a:t>
            </a:r>
          </a:p>
          <a:p>
            <a:r>
              <a:rPr lang="tr-TR" dirty="0"/>
              <a:t>Bu yapılandırma sayesinde, belirli bir risk sınıfında hangi kıtalardan kaç ülke bulunduğu tespit </a:t>
            </a:r>
            <a:r>
              <a:rPr lang="tr-TR"/>
              <a:t>edilmiştir. Kıtasal </a:t>
            </a:r>
            <a:r>
              <a:rPr lang="tr-TR" dirty="0"/>
              <a:t>dağılımın görselleştirilmesiyle, özellikle Avrupa, Asya ve Afrika gibi bazı bölgelerde çok yüksek riskli ülke yoğunluğunun dikkat çekici boyutta olduğu görülmüştür.</a:t>
            </a:r>
          </a:p>
          <a:p>
            <a:r>
              <a:rPr lang="tr-TR" dirty="0"/>
              <a:t>Kıtasal analiz, iklim değişikliğiyle mücadelede </a:t>
            </a:r>
            <a:r>
              <a:rPr lang="tr-TR" b="1" dirty="0"/>
              <a:t>ortak strateji geliştirme potansiyeli</a:t>
            </a:r>
            <a:r>
              <a:rPr lang="tr-TR" dirty="0"/>
              <a:t> taşıyan bölgelerin belirlenmesini mümkün kılar. Aynı kıtada yer alan ülkeler çoğunlukla benzer sosyoekonomik, çevresel ve politik koşulları paylaştığı için, bu analiz politika yapıcılar için önceliklendirme ve kaynak tahsisi açısından somut bir rehber niteliği taşımaktadır.</a:t>
            </a:r>
          </a:p>
          <a:p>
            <a:endParaRPr lang="tr-TR" dirty="0"/>
          </a:p>
        </p:txBody>
      </p:sp>
    </p:spTree>
    <p:extLst>
      <p:ext uri="{BB962C8B-B14F-4D97-AF65-F5344CB8AC3E}">
        <p14:creationId xmlns:p14="http://schemas.microsoft.com/office/powerpoint/2010/main" val="4104486188"/>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134</TotalTime>
  <Words>2693</Words>
  <Application>Microsoft Office PowerPoint</Application>
  <PresentationFormat>Geniş ekran</PresentationFormat>
  <Paragraphs>92</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Aptos</vt:lpstr>
      <vt:lpstr>Arial</vt:lpstr>
      <vt:lpstr>Calibri</vt:lpstr>
      <vt:lpstr>Calibri Light</vt:lpstr>
      <vt:lpstr>Geçmişe bakış</vt:lpstr>
      <vt:lpstr>Veri Madenciliği Projesi Küresel Isınma ve Bölgesel Çözüm Önerileri</vt:lpstr>
      <vt:lpstr>Küresel Isınma</vt:lpstr>
      <vt:lpstr>Projenin Amacı</vt:lpstr>
      <vt:lpstr>Öznitelikler</vt:lpstr>
      <vt:lpstr>IPCC Verilerine Göre Kümeleme Ve Sınıflandırma</vt:lpstr>
      <vt:lpstr>Verilerin Ön İşlenme Süreci</vt:lpstr>
      <vt:lpstr>Ridge Regresyon Modeli</vt:lpstr>
      <vt:lpstr>Model Sonuçları ve Sıcaklık Farkı Analizi</vt:lpstr>
      <vt:lpstr>Risk Sınıflarının Kıtasal Dağılımı ve Yorumlanması</vt:lpstr>
      <vt:lpstr>Ülke Bazlı Sıcaklık Artışı ve Risk Seviyeleri</vt:lpstr>
      <vt:lpstr>Kıtalar Bazında Risk Dağılım Çıktısı</vt:lpstr>
      <vt:lpstr>Çıktıların Görselleştirilmesi</vt:lpstr>
      <vt:lpstr>En Fazla Isınacak İlk 10 Ülke</vt:lpstr>
      <vt:lpstr>Kıta Bazlı Risk Dağılımı</vt:lpstr>
      <vt:lpstr>2100 Sıcaklık Artış Dağılımı</vt:lpstr>
      <vt:lpstr>Sonuç ve Bölgesel Çözüm Önerileri</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MERT OZDEMIR</dc:creator>
  <cp:lastModifiedBy>MERT OZDEMIR</cp:lastModifiedBy>
  <cp:revision>22</cp:revision>
  <dcterms:created xsi:type="dcterms:W3CDTF">2025-06-06T22:10:10Z</dcterms:created>
  <dcterms:modified xsi:type="dcterms:W3CDTF">2025-06-08T22:19:14Z</dcterms:modified>
</cp:coreProperties>
</file>