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74" r:id="rId2"/>
    <p:sldId id="482" r:id="rId3"/>
    <p:sldId id="500" r:id="rId4"/>
    <p:sldId id="513" r:id="rId5"/>
    <p:sldId id="505" r:id="rId6"/>
    <p:sldId id="501" r:id="rId7"/>
    <p:sldId id="502" r:id="rId8"/>
    <p:sldId id="503" r:id="rId9"/>
    <p:sldId id="504" r:id="rId10"/>
    <p:sldId id="507" r:id="rId11"/>
    <p:sldId id="508" r:id="rId12"/>
    <p:sldId id="506" r:id="rId13"/>
    <p:sldId id="509" r:id="rId14"/>
    <p:sldId id="511" r:id="rId15"/>
    <p:sldId id="510" r:id="rId16"/>
    <p:sldId id="512" r:id="rId17"/>
    <p:sldId id="412" r:id="rId18"/>
    <p:sldId id="483" r:id="rId19"/>
    <p:sldId id="413" r:id="rId20"/>
    <p:sldId id="485" r:id="rId21"/>
    <p:sldId id="484" r:id="rId22"/>
    <p:sldId id="486" r:id="rId23"/>
    <p:sldId id="414" r:id="rId24"/>
    <p:sldId id="415" r:id="rId25"/>
    <p:sldId id="425" r:id="rId26"/>
    <p:sldId id="428" r:id="rId27"/>
    <p:sldId id="426" r:id="rId28"/>
    <p:sldId id="429" r:id="rId29"/>
    <p:sldId id="430" r:id="rId30"/>
    <p:sldId id="431" r:id="rId31"/>
    <p:sldId id="434" r:id="rId32"/>
    <p:sldId id="427" r:id="rId33"/>
    <p:sldId id="433" r:id="rId34"/>
    <p:sldId id="435" r:id="rId35"/>
    <p:sldId id="432" r:id="rId36"/>
    <p:sldId id="436" r:id="rId37"/>
    <p:sldId id="437" r:id="rId38"/>
    <p:sldId id="438" r:id="rId39"/>
    <p:sldId id="416" r:id="rId40"/>
    <p:sldId id="490" r:id="rId41"/>
    <p:sldId id="439" r:id="rId42"/>
    <p:sldId id="440" r:id="rId43"/>
    <p:sldId id="491" r:id="rId44"/>
    <p:sldId id="447" r:id="rId45"/>
    <p:sldId id="441" r:id="rId46"/>
    <p:sldId id="452" r:id="rId47"/>
    <p:sldId id="492" r:id="rId48"/>
    <p:sldId id="493" r:id="rId49"/>
    <p:sldId id="494" r:id="rId50"/>
    <p:sldId id="495" r:id="rId51"/>
    <p:sldId id="443" r:id="rId52"/>
    <p:sldId id="444" r:id="rId53"/>
    <p:sldId id="454" r:id="rId54"/>
    <p:sldId id="387" r:id="rId55"/>
    <p:sldId id="455" r:id="rId56"/>
    <p:sldId id="424" r:id="rId57"/>
    <p:sldId id="457" r:id="rId58"/>
    <p:sldId id="417" r:id="rId59"/>
    <p:sldId id="456" r:id="rId60"/>
    <p:sldId id="496" r:id="rId61"/>
    <p:sldId id="458" r:id="rId62"/>
    <p:sldId id="418" r:id="rId63"/>
    <p:sldId id="497" r:id="rId64"/>
    <p:sldId id="459" r:id="rId65"/>
    <p:sldId id="487" r:id="rId66"/>
    <p:sldId id="419" r:id="rId67"/>
    <p:sldId id="488" r:id="rId68"/>
    <p:sldId id="420" r:id="rId69"/>
    <p:sldId id="498" r:id="rId70"/>
    <p:sldId id="479" r:id="rId71"/>
    <p:sldId id="422" r:id="rId72"/>
    <p:sldId id="460" r:id="rId73"/>
    <p:sldId id="461" r:id="rId74"/>
    <p:sldId id="499" r:id="rId75"/>
    <p:sldId id="465" r:id="rId76"/>
    <p:sldId id="466" r:id="rId77"/>
    <p:sldId id="467" r:id="rId78"/>
    <p:sldId id="464" r:id="rId79"/>
    <p:sldId id="468" r:id="rId80"/>
    <p:sldId id="423" r:id="rId81"/>
    <p:sldId id="462" r:id="rId82"/>
    <p:sldId id="463" r:id="rId83"/>
    <p:sldId id="469" r:id="rId84"/>
    <p:sldId id="472" r:id="rId85"/>
    <p:sldId id="474" r:id="rId86"/>
    <p:sldId id="473" r:id="rId87"/>
    <p:sldId id="470" r:id="rId88"/>
    <p:sldId id="475" r:id="rId89"/>
    <p:sldId id="477" r:id="rId90"/>
    <p:sldId id="489" r:id="rId91"/>
    <p:sldId id="478" r:id="rId92"/>
    <p:sldId id="476" r:id="rId9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t" initials="m" lastIdx="2" clrIdx="0">
    <p:extLst>
      <p:ext uri="{19B8F6BF-5375-455C-9EA6-DF929625EA0E}">
        <p15:presenceInfo xmlns:p15="http://schemas.microsoft.com/office/powerpoint/2012/main" userId="m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FB9171"/>
    <a:srgbClr val="C4161B"/>
    <a:srgbClr val="67000D"/>
    <a:srgbClr val="01461C"/>
    <a:srgbClr val="347C00"/>
    <a:srgbClr val="BBE0E3"/>
    <a:srgbClr val="89A4A7"/>
    <a:srgbClr val="FF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5" autoAdjust="0"/>
    <p:restoredTop sz="96370" autoAdjust="0"/>
  </p:normalViewPr>
  <p:slideViewPr>
    <p:cSldViewPr>
      <p:cViewPr varScale="1">
        <p:scale>
          <a:sx n="68" d="100"/>
          <a:sy n="68" d="100"/>
        </p:scale>
        <p:origin x="103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26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</c:spPr>
          <c:explosion val="28"/>
          <c:dPt>
            <c:idx val="0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89D-4F7B-8944-14D144AF9EC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89D-4F7B-8944-14D144AF9EC9}"/>
              </c:ext>
            </c:extLst>
          </c:dPt>
          <c:dLbls>
            <c:dLbl>
              <c:idx val="0"/>
              <c:layout>
                <c:manualLayout>
                  <c:x val="0.12513560804899387"/>
                  <c:y val="7.466003404979780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2B5A178-F055-43E2-977E-B3738BD5062B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800" b="1"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757575757575759"/>
                      <c:h val="0.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9D-4F7B-8944-14D144AF9EC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A26D92-98E7-4E4D-BDB7-6497EDD0DB5D}" type="VALU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89D-4F7B-8944-14D144AF9E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0.88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D-4F7B-8944-14D144AF9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48786-E64E-41B0-9854-291014E303C5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997A7-3D09-4BB2-AA6B-06934F39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3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2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49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71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36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8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2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79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57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6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4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başlık stili için tıklatın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metin stillerini düzenlemek için tıklatın</a:t>
            </a:r>
          </a:p>
          <a:p>
            <a:pPr lvl="1"/>
            <a:r>
              <a:rPr lang="tr-TR" altLang="en-US"/>
              <a:t>İkinci düzey</a:t>
            </a:r>
          </a:p>
          <a:p>
            <a:pPr lvl="2"/>
            <a:r>
              <a:rPr lang="tr-TR" altLang="en-US"/>
              <a:t>Üçüncü düzey</a:t>
            </a:r>
          </a:p>
          <a:p>
            <a:pPr lvl="3"/>
            <a:r>
              <a:rPr lang="tr-TR" altLang="en-US"/>
              <a:t>Dördüncü düzey</a:t>
            </a:r>
          </a:p>
          <a:p>
            <a:pPr lvl="4"/>
            <a:r>
              <a:rPr lang="tr-TR" altLang="en-US"/>
              <a:t>Beşinci düzey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9.sv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34.png"/><Relationship Id="rId5" Type="http://schemas.openxmlformats.org/officeDocument/2006/relationships/image" Target="../media/image40.png"/><Relationship Id="rId15" Type="http://schemas.openxmlformats.org/officeDocument/2006/relationships/image" Target="../media/image28.png"/><Relationship Id="rId10" Type="http://schemas.microsoft.com/office/2007/relationships/hdphoto" Target="../media/hdphoto4.wdp"/><Relationship Id="rId19" Type="http://schemas.openxmlformats.org/officeDocument/2006/relationships/image" Target="../media/image49.png"/><Relationship Id="rId4" Type="http://schemas.microsoft.com/office/2007/relationships/hdphoto" Target="../media/hdphoto1.wdp"/><Relationship Id="rId9" Type="http://schemas.openxmlformats.org/officeDocument/2006/relationships/image" Target="../media/image42.png"/><Relationship Id="rId1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34.png"/><Relationship Id="rId5" Type="http://schemas.openxmlformats.org/officeDocument/2006/relationships/image" Target="../media/image40.png"/><Relationship Id="rId15" Type="http://schemas.openxmlformats.org/officeDocument/2006/relationships/image" Target="../media/image28.png"/><Relationship Id="rId10" Type="http://schemas.microsoft.com/office/2007/relationships/hdphoto" Target="../media/hdphoto4.wdp"/><Relationship Id="rId19" Type="http://schemas.openxmlformats.org/officeDocument/2006/relationships/image" Target="../media/image49.png"/><Relationship Id="rId4" Type="http://schemas.microsoft.com/office/2007/relationships/hdphoto" Target="../media/hdphoto1.wdp"/><Relationship Id="rId9" Type="http://schemas.openxmlformats.org/officeDocument/2006/relationships/image" Target="../media/image42.png"/><Relationship Id="rId1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5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43.png"/><Relationship Id="rId1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5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5" Type="http://schemas.openxmlformats.org/officeDocument/2006/relationships/image" Target="../media/image51.jp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43.png"/><Relationship Id="rId1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1.png"/><Relationship Id="rId21" Type="http://schemas.openxmlformats.org/officeDocument/2006/relationships/image" Target="../media/image63.png"/><Relationship Id="rId7" Type="http://schemas.openxmlformats.org/officeDocument/2006/relationships/image" Target="../media/image33.png"/><Relationship Id="rId12" Type="http://schemas.openxmlformats.org/officeDocument/2006/relationships/image" Target="../media/image55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1.wdp"/><Relationship Id="rId5" Type="http://schemas.openxmlformats.org/officeDocument/2006/relationships/image" Target="../media/image42.png"/><Relationship Id="rId15" Type="http://schemas.openxmlformats.org/officeDocument/2006/relationships/image" Target="../media/image56.png"/><Relationship Id="rId10" Type="http://schemas.openxmlformats.org/officeDocument/2006/relationships/image" Target="../media/image39.png"/><Relationship Id="rId19" Type="http://schemas.openxmlformats.org/officeDocument/2006/relationships/image" Target="../media/image27.png"/><Relationship Id="rId4" Type="http://schemas.microsoft.com/office/2007/relationships/hdphoto" Target="../media/hdphoto3.wdp"/><Relationship Id="rId9" Type="http://schemas.microsoft.com/office/2007/relationships/hdphoto" Target="../media/hdphoto5.wdp"/><Relationship Id="rId1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1.png"/><Relationship Id="rId21" Type="http://schemas.openxmlformats.org/officeDocument/2006/relationships/image" Target="../media/image63.png"/><Relationship Id="rId7" Type="http://schemas.openxmlformats.org/officeDocument/2006/relationships/image" Target="../media/image33.png"/><Relationship Id="rId12" Type="http://schemas.openxmlformats.org/officeDocument/2006/relationships/image" Target="../media/image55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1.wdp"/><Relationship Id="rId5" Type="http://schemas.openxmlformats.org/officeDocument/2006/relationships/image" Target="../media/image42.png"/><Relationship Id="rId15" Type="http://schemas.openxmlformats.org/officeDocument/2006/relationships/image" Target="../media/image56.png"/><Relationship Id="rId10" Type="http://schemas.openxmlformats.org/officeDocument/2006/relationships/image" Target="../media/image39.png"/><Relationship Id="rId19" Type="http://schemas.openxmlformats.org/officeDocument/2006/relationships/image" Target="../media/image27.png"/><Relationship Id="rId4" Type="http://schemas.microsoft.com/office/2007/relationships/hdphoto" Target="../media/hdphoto3.wdp"/><Relationship Id="rId9" Type="http://schemas.microsoft.com/office/2007/relationships/hdphoto" Target="../media/hdphoto5.wdp"/><Relationship Id="rId1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12" Type="http://schemas.openxmlformats.org/officeDocument/2006/relationships/image" Target="../media/image27.png"/><Relationship Id="rId17" Type="http://schemas.openxmlformats.org/officeDocument/2006/relationships/image" Target="../media/image24.PNG"/><Relationship Id="rId2" Type="http://schemas.openxmlformats.org/officeDocument/2006/relationships/image" Target="../media/image3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64.png"/><Relationship Id="rId10" Type="http://schemas.microsoft.com/office/2007/relationships/hdphoto" Target="../media/hdphoto2.wdp"/><Relationship Id="rId4" Type="http://schemas.microsoft.com/office/2007/relationships/hdphoto" Target="../media/hdphoto4.wdp"/><Relationship Id="rId9" Type="http://schemas.openxmlformats.org/officeDocument/2006/relationships/image" Target="../media/image40.png"/><Relationship Id="rId1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12" Type="http://schemas.openxmlformats.org/officeDocument/2006/relationships/image" Target="../media/image27.png"/><Relationship Id="rId17" Type="http://schemas.openxmlformats.org/officeDocument/2006/relationships/image" Target="../media/image24.PNG"/><Relationship Id="rId2" Type="http://schemas.openxmlformats.org/officeDocument/2006/relationships/image" Target="../media/image3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64.png"/><Relationship Id="rId10" Type="http://schemas.microsoft.com/office/2007/relationships/hdphoto" Target="../media/hdphoto2.wdp"/><Relationship Id="rId4" Type="http://schemas.microsoft.com/office/2007/relationships/hdphoto" Target="../media/hdphoto4.wdp"/><Relationship Id="rId9" Type="http://schemas.openxmlformats.org/officeDocument/2006/relationships/image" Target="../media/image40.png"/><Relationship Id="rId1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12" Type="http://schemas.openxmlformats.org/officeDocument/2006/relationships/image" Target="../media/image27.png"/><Relationship Id="rId17" Type="http://schemas.openxmlformats.org/officeDocument/2006/relationships/image" Target="../media/image24.PNG"/><Relationship Id="rId2" Type="http://schemas.openxmlformats.org/officeDocument/2006/relationships/image" Target="../media/image3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64.png"/><Relationship Id="rId10" Type="http://schemas.microsoft.com/office/2007/relationships/hdphoto" Target="../media/hdphoto2.wdp"/><Relationship Id="rId4" Type="http://schemas.microsoft.com/office/2007/relationships/hdphoto" Target="../media/hdphoto4.wdp"/><Relationship Id="rId9" Type="http://schemas.openxmlformats.org/officeDocument/2006/relationships/image" Target="../media/image40.png"/><Relationship Id="rId1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12" Type="http://schemas.openxmlformats.org/officeDocument/2006/relationships/image" Target="../media/image27.png"/><Relationship Id="rId17" Type="http://schemas.openxmlformats.org/officeDocument/2006/relationships/image" Target="../media/image24.PNG"/><Relationship Id="rId2" Type="http://schemas.openxmlformats.org/officeDocument/2006/relationships/image" Target="../media/image3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64.png"/><Relationship Id="rId10" Type="http://schemas.microsoft.com/office/2007/relationships/hdphoto" Target="../media/hdphoto2.wdp"/><Relationship Id="rId19" Type="http://schemas.openxmlformats.org/officeDocument/2006/relationships/image" Target="../media/image68.png"/><Relationship Id="rId4" Type="http://schemas.microsoft.com/office/2007/relationships/hdphoto" Target="../media/hdphoto4.wdp"/><Relationship Id="rId9" Type="http://schemas.openxmlformats.org/officeDocument/2006/relationships/image" Target="../media/image40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12" Type="http://schemas.openxmlformats.org/officeDocument/2006/relationships/image" Target="../media/image27.png"/><Relationship Id="rId17" Type="http://schemas.openxmlformats.org/officeDocument/2006/relationships/image" Target="../media/image24.PNG"/><Relationship Id="rId2" Type="http://schemas.openxmlformats.org/officeDocument/2006/relationships/image" Target="../media/image3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64.png"/><Relationship Id="rId10" Type="http://schemas.microsoft.com/office/2007/relationships/hdphoto" Target="../media/hdphoto2.wdp"/><Relationship Id="rId19" Type="http://schemas.openxmlformats.org/officeDocument/2006/relationships/image" Target="../media/image68.png"/><Relationship Id="rId4" Type="http://schemas.microsoft.com/office/2007/relationships/hdphoto" Target="../media/hdphoto4.wdp"/><Relationship Id="rId9" Type="http://schemas.openxmlformats.org/officeDocument/2006/relationships/image" Target="../media/image40.png"/><Relationship Id="rId1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0" Type="http://schemas.microsoft.com/office/2007/relationships/hdphoto" Target="../media/hdphoto3.wdp"/><Relationship Id="rId4" Type="http://schemas.microsoft.com/office/2007/relationships/hdphoto" Target="../media/hdphoto5.wdp"/><Relationship Id="rId9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eg"/><Relationship Id="rId5" Type="http://schemas.openxmlformats.org/officeDocument/2006/relationships/image" Target="../media/image86.jpeg"/><Relationship Id="rId4" Type="http://schemas.openxmlformats.org/officeDocument/2006/relationships/image" Target="../media/image8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eg"/><Relationship Id="rId3" Type="http://schemas.openxmlformats.org/officeDocument/2006/relationships/image" Target="../media/image88.pn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e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image" Target="../media/image89.png"/><Relationship Id="rId7" Type="http://schemas.openxmlformats.org/officeDocument/2006/relationships/image" Target="../media/image8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90.png"/><Relationship Id="rId9" Type="http://schemas.openxmlformats.org/officeDocument/2006/relationships/image" Target="../media/image87.jpe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3.png"/><Relationship Id="rId7" Type="http://schemas.openxmlformats.org/officeDocument/2006/relationships/image" Target="../media/image8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eg"/><Relationship Id="rId5" Type="http://schemas.openxmlformats.org/officeDocument/2006/relationships/image" Target="../media/image85.png"/><Relationship Id="rId4" Type="http://schemas.openxmlformats.org/officeDocument/2006/relationships/image" Target="../media/image91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9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eg"/><Relationship Id="rId5" Type="http://schemas.openxmlformats.org/officeDocument/2006/relationships/image" Target="../media/image85.png"/><Relationship Id="rId4" Type="http://schemas.openxmlformats.org/officeDocument/2006/relationships/image" Target="../media/image9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eg"/><Relationship Id="rId3" Type="http://schemas.openxmlformats.org/officeDocument/2006/relationships/image" Target="../media/image100.png"/><Relationship Id="rId7" Type="http://schemas.openxmlformats.org/officeDocument/2006/relationships/image" Target="../media/image9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eg"/><Relationship Id="rId3" Type="http://schemas.openxmlformats.org/officeDocument/2006/relationships/image" Target="../media/image95.png"/><Relationship Id="rId7" Type="http://schemas.openxmlformats.org/officeDocument/2006/relationships/image" Target="../media/image9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9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eg"/><Relationship Id="rId5" Type="http://schemas.openxmlformats.org/officeDocument/2006/relationships/image" Target="../media/image85.png"/><Relationship Id="rId4" Type="http://schemas.openxmlformats.org/officeDocument/2006/relationships/image" Target="../media/image97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99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eg"/><Relationship Id="rId5" Type="http://schemas.openxmlformats.org/officeDocument/2006/relationships/image" Target="../media/image85.png"/><Relationship Id="rId4" Type="http://schemas.openxmlformats.org/officeDocument/2006/relationships/image" Target="../media/image97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99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eg"/><Relationship Id="rId5" Type="http://schemas.openxmlformats.org/officeDocument/2006/relationships/image" Target="../media/image85.png"/><Relationship Id="rId4" Type="http://schemas.openxmlformats.org/officeDocument/2006/relationships/image" Target="../media/image97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6.png"/><Relationship Id="rId7" Type="http://schemas.openxmlformats.org/officeDocument/2006/relationships/image" Target="../media/image99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eg"/><Relationship Id="rId5" Type="http://schemas.openxmlformats.org/officeDocument/2006/relationships/image" Target="../media/image85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23876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Negative Link Prediction and Its Applications in Online Political Networks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1752600" cy="1655762"/>
          </a:xfrm>
        </p:spPr>
        <p:txBody>
          <a:bodyPr/>
          <a:lstStyle/>
          <a:p>
            <a:r>
              <a:rPr lang="en-US" b="1" dirty="0"/>
              <a:t>Mert Ozer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3571875" y="3276600"/>
            <a:ext cx="200025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Mehmet </a:t>
            </a:r>
            <a:r>
              <a:rPr lang="en-US" dirty="0" err="1"/>
              <a:t>Yigit</a:t>
            </a:r>
            <a:r>
              <a:rPr lang="en-US" dirty="0"/>
              <a:t> </a:t>
            </a:r>
            <a:r>
              <a:rPr lang="en-US" dirty="0" err="1"/>
              <a:t>Yildirim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6248400" y="3602038"/>
            <a:ext cx="22860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Hasan </a:t>
            </a:r>
            <a:r>
              <a:rPr lang="en-US" dirty="0" err="1"/>
              <a:t>Davulcu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3" r="9091"/>
          <a:stretch/>
        </p:blipFill>
        <p:spPr>
          <a:xfrm>
            <a:off x="6781800" y="4038600"/>
            <a:ext cx="1371600" cy="167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8333" r="12500" b="24999"/>
          <a:stretch/>
        </p:blipFill>
        <p:spPr>
          <a:xfrm>
            <a:off x="1338262" y="4038600"/>
            <a:ext cx="1362075" cy="167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3" r="6817"/>
          <a:stretch/>
        </p:blipFill>
        <p:spPr>
          <a:xfrm>
            <a:off x="3886199" y="4038600"/>
            <a:ext cx="137160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9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A7D98-9132-4E9C-AF9B-5CFDF212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47800"/>
            <a:ext cx="206721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B92D8-A055-4981-B8A9-1DD57B90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47800"/>
            <a:ext cx="4153480" cy="4667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E8108C-3E23-4BA9-859A-5D641D754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47800"/>
            <a:ext cx="206721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5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9E9E8-A8F6-4423-ADDB-9685AF1DCF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8333" r="12500" b="24999"/>
          <a:stretch/>
        </p:blipFill>
        <p:spPr>
          <a:xfrm>
            <a:off x="1506086" y="4267200"/>
            <a:ext cx="1362075" cy="167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060571-E147-4E21-91CD-22FBDE8C317F}"/>
              </a:ext>
            </a:extLst>
          </p:cNvPr>
          <p:cNvSpPr/>
          <p:nvPr/>
        </p:nvSpPr>
        <p:spPr>
          <a:xfrm>
            <a:off x="6019800" y="4267200"/>
            <a:ext cx="1371600" cy="1676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2A957-3224-4E39-8708-6C1094F38C14}"/>
              </a:ext>
            </a:extLst>
          </p:cNvPr>
          <p:cNvSpPr txBox="1"/>
          <p:nvPr/>
        </p:nvSpPr>
        <p:spPr>
          <a:xfrm>
            <a:off x="47994" y="37338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Online Political Network Perspective: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9D8D5C-7DB9-4EA4-B0B3-7E803BA3857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68161" y="5105400"/>
            <a:ext cx="31516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2C254F-455A-4C97-828A-327B14662E5E}"/>
              </a:ext>
            </a:extLst>
          </p:cNvPr>
          <p:cNvSpPr txBox="1"/>
          <p:nvPr/>
        </p:nvSpPr>
        <p:spPr>
          <a:xfrm>
            <a:off x="4111627" y="50886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F0A7D-AEDD-4D7A-9A26-4C549A488696}"/>
              </a:ext>
            </a:extLst>
          </p:cNvPr>
          <p:cNvSpPr txBox="1"/>
          <p:nvPr/>
        </p:nvSpPr>
        <p:spPr>
          <a:xfrm>
            <a:off x="47994" y="145363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Social Media Perspective: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4775B6-F517-4099-9B1A-793FF8D121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8333" r="12500" b="24999"/>
          <a:stretch/>
        </p:blipFill>
        <p:spPr>
          <a:xfrm>
            <a:off x="320039" y="2057400"/>
            <a:ext cx="937580" cy="11539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664CC5-0208-4E3F-962E-DFE9C7E01F34}"/>
              </a:ext>
            </a:extLst>
          </p:cNvPr>
          <p:cNvSpPr/>
          <p:nvPr/>
        </p:nvSpPr>
        <p:spPr>
          <a:xfrm>
            <a:off x="2684914" y="2057400"/>
            <a:ext cx="896486" cy="115394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4BCF3-FAB5-4C9E-AB1C-6D920570FE3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257619" y="2634372"/>
            <a:ext cx="14272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2F86CFF-944D-48C4-84B2-FAD82FD882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8333" r="12500" b="24999"/>
          <a:stretch/>
        </p:blipFill>
        <p:spPr>
          <a:xfrm>
            <a:off x="5181600" y="2057400"/>
            <a:ext cx="937580" cy="11539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389236-855B-4657-8FB2-9CE84D12071D}"/>
              </a:ext>
            </a:extLst>
          </p:cNvPr>
          <p:cNvSpPr/>
          <p:nvPr/>
        </p:nvSpPr>
        <p:spPr>
          <a:xfrm>
            <a:off x="7546475" y="2057400"/>
            <a:ext cx="896486" cy="115394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292558-D21F-43CD-A750-9C0F8B96C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29" y="2182903"/>
            <a:ext cx="1043162" cy="3316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6AACFC-FA7D-45D7-8CB3-6383E3D31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87" y="2650668"/>
            <a:ext cx="107647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8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ADF1763-EF87-404A-9D5E-7BB22076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Major social media platforms are not “tailored” to be online political networks.</a:t>
            </a:r>
          </a:p>
        </p:txBody>
      </p:sp>
    </p:spTree>
    <p:extLst>
      <p:ext uri="{BB962C8B-B14F-4D97-AF65-F5344CB8AC3E}">
        <p14:creationId xmlns:p14="http://schemas.microsoft.com/office/powerpoint/2010/main" val="215495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ADF1763-EF87-404A-9D5E-7BB22076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Major social media platforms are not “tailored” to be online political networks.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Negative Link: </a:t>
            </a:r>
            <a:r>
              <a:rPr lang="en-US" altLang="en-US" sz="2400" dirty="0"/>
              <a:t>Any form of overall political disagreement, enmity, or antagonism between two interacting users.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0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ADF1763-EF87-404A-9D5E-7BB22076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Major social media platforms are not “tailored” to be online political networks.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Negative Link:</a:t>
            </a:r>
            <a:r>
              <a:rPr lang="en-US" altLang="en-US" sz="2400" dirty="0"/>
              <a:t> Any form of overall political disagreement, enmity, or antagonism between two interacting users.</a:t>
            </a:r>
            <a:endParaRPr lang="en-US" altLang="en-US" sz="2400" dirty="0">
              <a:solidFill>
                <a:srgbClr val="00B050"/>
              </a:solidFill>
            </a:endParaRPr>
          </a:p>
          <a:p>
            <a:r>
              <a:rPr lang="en-US" altLang="en-US" sz="2400" dirty="0">
                <a:solidFill>
                  <a:srgbClr val="00B050"/>
                </a:solidFill>
              </a:rPr>
              <a:t>Positive Link:</a:t>
            </a:r>
            <a:r>
              <a:rPr lang="en-US" altLang="en-US" sz="2400" dirty="0"/>
              <a:t> Any form of overall political agreement, alignment, or comradeship between two interacting users.</a:t>
            </a:r>
            <a:endParaRPr lang="en-US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5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ADF1763-EF87-404A-9D5E-7BB22076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Major social media platforms are not tailored to be online political networks.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Negative Link:</a:t>
            </a:r>
            <a:r>
              <a:rPr lang="en-US" altLang="en-US" sz="2400" dirty="0"/>
              <a:t> Any form of overall political disagreement, enmity, or antagonism between two interacting users.</a:t>
            </a:r>
            <a:endParaRPr lang="en-US" altLang="en-US" sz="2400" dirty="0">
              <a:solidFill>
                <a:srgbClr val="00B050"/>
              </a:solidFill>
            </a:endParaRPr>
          </a:p>
          <a:p>
            <a:r>
              <a:rPr lang="en-US" altLang="en-US" sz="2400" dirty="0">
                <a:solidFill>
                  <a:srgbClr val="00B050"/>
                </a:solidFill>
              </a:rPr>
              <a:t>Positive Link:</a:t>
            </a:r>
            <a:r>
              <a:rPr lang="en-US" altLang="en-US" sz="2400" dirty="0"/>
              <a:t> Any form of overall political agreement, alignment, or comradeship between two interacting users.</a:t>
            </a:r>
            <a:endParaRPr lang="en-US" alt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1A755-F43E-421B-923C-569D5396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1999"/>
            <a:ext cx="1190625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7A917-D2CA-45AE-94B1-D0F1C8180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19530" r="33333" b="56251"/>
          <a:stretch/>
        </p:blipFill>
        <p:spPr>
          <a:xfrm>
            <a:off x="6743290" y="4572000"/>
            <a:ext cx="1638710" cy="1190624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A4DD3B3D-C623-46CA-92AA-6FB6B90CB405}"/>
              </a:ext>
            </a:extLst>
          </p:cNvPr>
          <p:cNvSpPr/>
          <p:nvPr/>
        </p:nvSpPr>
        <p:spPr>
          <a:xfrm>
            <a:off x="2366757" y="4467224"/>
            <a:ext cx="41910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Inherent, yet implicit</a:t>
            </a:r>
          </a:p>
        </p:txBody>
      </p:sp>
    </p:spTree>
    <p:extLst>
      <p:ext uri="{BB962C8B-B14F-4D97-AF65-F5344CB8AC3E}">
        <p14:creationId xmlns:p14="http://schemas.microsoft.com/office/powerpoint/2010/main" val="403633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Going beyond simple friendship/followership networks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More complete picture of online political landscape.</a:t>
            </a:r>
          </a:p>
          <a:p>
            <a:pPr lvl="1"/>
            <a:r>
              <a:rPr lang="en-US" altLang="en-US" sz="2000" dirty="0"/>
              <a:t>Detecting rivalries, antagonisms, enmities, or disagreements in other words </a:t>
            </a:r>
            <a:r>
              <a:rPr lang="en-US" altLang="en-US" sz="2000" dirty="0">
                <a:solidFill>
                  <a:srgbClr val="FF0000"/>
                </a:solidFill>
              </a:rPr>
              <a:t>negative links</a:t>
            </a:r>
            <a:r>
              <a:rPr lang="en-US" altLang="en-US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2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Train with previously available links, predict future ones.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Why do we need a new model?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948D0-7003-4627-975A-555C3D1CE893}"/>
              </a:ext>
            </a:extLst>
          </p:cNvPr>
          <p:cNvCxnSpPr>
            <a:cxnSpLocks/>
          </p:cNvCxnSpPr>
          <p:nvPr/>
        </p:nvCxnSpPr>
        <p:spPr>
          <a:xfrm flipV="1">
            <a:off x="654460" y="2763604"/>
            <a:ext cx="468136" cy="667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6C286-33D4-42B9-A93A-E80B01A9431D}"/>
              </a:ext>
            </a:extLst>
          </p:cNvPr>
          <p:cNvCxnSpPr>
            <a:cxnSpLocks/>
          </p:cNvCxnSpPr>
          <p:nvPr/>
        </p:nvCxnSpPr>
        <p:spPr>
          <a:xfrm>
            <a:off x="671375" y="3848806"/>
            <a:ext cx="451221" cy="57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5EF576-71F8-4990-98B8-9CC721EEB105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1551860" y="2587484"/>
            <a:ext cx="651144" cy="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D817E-1822-4138-9399-D85D8719B439}"/>
              </a:ext>
            </a:extLst>
          </p:cNvPr>
          <p:cNvCxnSpPr>
            <a:cxnSpLocks/>
          </p:cNvCxnSpPr>
          <p:nvPr/>
        </p:nvCxnSpPr>
        <p:spPr>
          <a:xfrm>
            <a:off x="2666644" y="2841484"/>
            <a:ext cx="463783" cy="57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B30380-2CB2-46AC-8F92-9BBE953E3BA8}"/>
              </a:ext>
            </a:extLst>
          </p:cNvPr>
          <p:cNvCxnSpPr>
            <a:cxnSpLocks/>
          </p:cNvCxnSpPr>
          <p:nvPr/>
        </p:nvCxnSpPr>
        <p:spPr>
          <a:xfrm flipV="1">
            <a:off x="2611204" y="3822072"/>
            <a:ext cx="495875" cy="60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8B7CE6-0958-4CDB-9F27-6A4625185E7D}"/>
              </a:ext>
            </a:extLst>
          </p:cNvPr>
          <p:cNvCxnSpPr>
            <a:cxnSpLocks/>
          </p:cNvCxnSpPr>
          <p:nvPr/>
        </p:nvCxnSpPr>
        <p:spPr>
          <a:xfrm>
            <a:off x="1447800" y="45593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FF26D4-99B1-4D8E-A7F8-388EAABB52CA}"/>
              </a:ext>
            </a:extLst>
          </p:cNvPr>
          <p:cNvCxnSpPr>
            <a:cxnSpLocks/>
          </p:cNvCxnSpPr>
          <p:nvPr/>
        </p:nvCxnSpPr>
        <p:spPr>
          <a:xfrm flipV="1">
            <a:off x="2476500" y="2890251"/>
            <a:ext cx="0" cy="147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C84C832E-027F-44DC-9555-F27DD29A5FB2}"/>
              </a:ext>
            </a:extLst>
          </p:cNvPr>
          <p:cNvSpPr txBox="1"/>
          <p:nvPr/>
        </p:nvSpPr>
        <p:spPr>
          <a:xfrm>
            <a:off x="477604" y="274851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C2465C-4499-41A0-969B-7980DCC475C3}"/>
              </a:ext>
            </a:extLst>
          </p:cNvPr>
          <p:cNvSpPr txBox="1"/>
          <p:nvPr/>
        </p:nvSpPr>
        <p:spPr>
          <a:xfrm>
            <a:off x="1658704" y="456513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645641-2433-4F78-8F05-1799B6CC84C5}"/>
              </a:ext>
            </a:extLst>
          </p:cNvPr>
          <p:cNvSpPr txBox="1"/>
          <p:nvPr/>
        </p:nvSpPr>
        <p:spPr>
          <a:xfrm>
            <a:off x="2883864" y="407940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D7C609-D9C5-41AD-9D43-82366A449FCF}"/>
              </a:ext>
            </a:extLst>
          </p:cNvPr>
          <p:cNvSpPr txBox="1"/>
          <p:nvPr/>
        </p:nvSpPr>
        <p:spPr>
          <a:xfrm>
            <a:off x="1658704" y="2192621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C92F64-5C6C-44DA-8D19-28AC7609CA89}"/>
              </a:ext>
            </a:extLst>
          </p:cNvPr>
          <p:cNvSpPr txBox="1"/>
          <p:nvPr/>
        </p:nvSpPr>
        <p:spPr>
          <a:xfrm>
            <a:off x="2496904" y="33728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733FD8-2B2E-42A7-9A90-5B683F49C0F1}"/>
              </a:ext>
            </a:extLst>
          </p:cNvPr>
          <p:cNvSpPr txBox="1"/>
          <p:nvPr/>
        </p:nvSpPr>
        <p:spPr>
          <a:xfrm>
            <a:off x="2869631" y="276943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31B302-EE04-4BC5-AF8A-9714DAC2531F}"/>
              </a:ext>
            </a:extLst>
          </p:cNvPr>
          <p:cNvSpPr txBox="1"/>
          <p:nvPr/>
        </p:nvSpPr>
        <p:spPr>
          <a:xfrm>
            <a:off x="496654" y="40894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812B7BC8-05CE-404C-975F-FEBE75F90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860" y="2338897"/>
            <a:ext cx="508000" cy="508000"/>
          </a:xfrm>
          <a:prstGeom prst="rect">
            <a:avLst/>
          </a:prstGeom>
        </p:spPr>
      </p:pic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0A9DAA52-0A65-4797-AEEF-60F3DAA18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57" y="3365500"/>
            <a:ext cx="508000" cy="508000"/>
          </a:xfrm>
          <a:prstGeom prst="rect">
            <a:avLst/>
          </a:prstGeom>
        </p:spPr>
      </p:pic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D1F53AD2-2AC3-4D2F-B913-8FD5F82CE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72" y="4348830"/>
            <a:ext cx="508000" cy="5080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2839E23E-F160-4911-A682-25FE91D9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200" y="4348830"/>
            <a:ext cx="508000" cy="508000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8920F421-EEDB-467A-9380-1E644FD76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004" y="2333484"/>
            <a:ext cx="508000" cy="508000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AA9DC46C-EC39-4FA8-9946-E11401BB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343" y="3340806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2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Train with previously available links, predict future ones.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Why do we need a new model?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5C6CA4-CB9A-4397-A918-CCBC5C94D9EB}"/>
              </a:ext>
            </a:extLst>
          </p:cNvPr>
          <p:cNvSpPr txBox="1"/>
          <p:nvPr/>
        </p:nvSpPr>
        <p:spPr>
          <a:xfrm>
            <a:off x="5809675" y="276569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155145-CE99-45A9-A1D4-93D688CA6D47}"/>
              </a:ext>
            </a:extLst>
          </p:cNvPr>
          <p:cNvSpPr txBox="1"/>
          <p:nvPr/>
        </p:nvSpPr>
        <p:spPr>
          <a:xfrm>
            <a:off x="6990775" y="4582313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E0ECDE-4E04-4939-AA7D-4CC38CFB1D81}"/>
              </a:ext>
            </a:extLst>
          </p:cNvPr>
          <p:cNvSpPr txBox="1"/>
          <p:nvPr/>
        </p:nvSpPr>
        <p:spPr>
          <a:xfrm>
            <a:off x="8215935" y="409658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7CC436-6316-4EFB-8112-C04953F47259}"/>
              </a:ext>
            </a:extLst>
          </p:cNvPr>
          <p:cNvSpPr txBox="1"/>
          <p:nvPr/>
        </p:nvSpPr>
        <p:spPr>
          <a:xfrm>
            <a:off x="6990775" y="22098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F0E0D7-E552-406E-BF0D-0198F54A6E1D}"/>
              </a:ext>
            </a:extLst>
          </p:cNvPr>
          <p:cNvSpPr txBox="1"/>
          <p:nvPr/>
        </p:nvSpPr>
        <p:spPr>
          <a:xfrm>
            <a:off x="7830904" y="3389979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24704C-A2BD-4903-A94F-2B07FEF4AEF3}"/>
              </a:ext>
            </a:extLst>
          </p:cNvPr>
          <p:cNvSpPr txBox="1"/>
          <p:nvPr/>
        </p:nvSpPr>
        <p:spPr>
          <a:xfrm>
            <a:off x="8201702" y="278661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7FA553-D216-4569-B335-B16BA7D85504}"/>
              </a:ext>
            </a:extLst>
          </p:cNvPr>
          <p:cNvSpPr txBox="1"/>
          <p:nvPr/>
        </p:nvSpPr>
        <p:spPr>
          <a:xfrm>
            <a:off x="5828725" y="4106579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B44F71-AA7C-46D0-B498-9B28C4E09086}"/>
              </a:ext>
            </a:extLst>
          </p:cNvPr>
          <p:cNvCxnSpPr>
            <a:cxnSpLocks/>
          </p:cNvCxnSpPr>
          <p:nvPr/>
        </p:nvCxnSpPr>
        <p:spPr>
          <a:xfrm flipH="1" flipV="1">
            <a:off x="6813140" y="2846897"/>
            <a:ext cx="995431" cy="1539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6AF8253-A033-4AA1-ABC5-FCD38495F6A2}"/>
              </a:ext>
            </a:extLst>
          </p:cNvPr>
          <p:cNvSpPr txBox="1"/>
          <p:nvPr/>
        </p:nvSpPr>
        <p:spPr>
          <a:xfrm>
            <a:off x="7158943" y="3223736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07DD07-88DB-4E21-BDD9-F2499B53E07F}"/>
              </a:ext>
            </a:extLst>
          </p:cNvPr>
          <p:cNvCxnSpPr>
            <a:cxnSpLocks/>
          </p:cNvCxnSpPr>
          <p:nvPr/>
        </p:nvCxnSpPr>
        <p:spPr>
          <a:xfrm flipV="1">
            <a:off x="6589371" y="2836579"/>
            <a:ext cx="0" cy="1549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03F711E-6E75-4F28-862C-0FD577B02197}"/>
              </a:ext>
            </a:extLst>
          </p:cNvPr>
          <p:cNvSpPr txBox="1"/>
          <p:nvPr/>
        </p:nvSpPr>
        <p:spPr>
          <a:xfrm>
            <a:off x="6553200" y="359306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2056" name="Arrow: Right 2055">
            <a:extLst>
              <a:ext uri="{FF2B5EF4-FFF2-40B4-BE49-F238E27FC236}">
                <a16:creationId xmlns:a16="http://schemas.microsoft.com/office/drawing/2014/main" id="{07A2BB34-EBB3-4034-BEB1-E59E0065F262}"/>
              </a:ext>
            </a:extLst>
          </p:cNvPr>
          <p:cNvSpPr/>
          <p:nvPr/>
        </p:nvSpPr>
        <p:spPr>
          <a:xfrm>
            <a:off x="3888123" y="3315134"/>
            <a:ext cx="1405848" cy="60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748B73-B641-4402-8260-0F9D6ADC75F6}"/>
              </a:ext>
            </a:extLst>
          </p:cNvPr>
          <p:cNvCxnSpPr>
            <a:cxnSpLocks/>
          </p:cNvCxnSpPr>
          <p:nvPr/>
        </p:nvCxnSpPr>
        <p:spPr>
          <a:xfrm flipV="1">
            <a:off x="654460" y="2763604"/>
            <a:ext cx="468136" cy="667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FBF63A-645B-4476-9236-B969C20EB4FE}"/>
              </a:ext>
            </a:extLst>
          </p:cNvPr>
          <p:cNvCxnSpPr>
            <a:cxnSpLocks/>
          </p:cNvCxnSpPr>
          <p:nvPr/>
        </p:nvCxnSpPr>
        <p:spPr>
          <a:xfrm>
            <a:off x="671375" y="3848806"/>
            <a:ext cx="451221" cy="57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CE6C51A-E60E-479D-A74B-DCE9AD179AA5}"/>
              </a:ext>
            </a:extLst>
          </p:cNvPr>
          <p:cNvCxnSpPr>
            <a:cxnSpLocks/>
            <a:stCxn id="82" idx="3"/>
            <a:endCxn id="86" idx="1"/>
          </p:cNvCxnSpPr>
          <p:nvPr/>
        </p:nvCxnSpPr>
        <p:spPr>
          <a:xfrm flipV="1">
            <a:off x="1551860" y="2587484"/>
            <a:ext cx="651144" cy="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884F6F-6636-4A74-816B-4A33AA7C80BF}"/>
              </a:ext>
            </a:extLst>
          </p:cNvPr>
          <p:cNvCxnSpPr>
            <a:cxnSpLocks/>
          </p:cNvCxnSpPr>
          <p:nvPr/>
        </p:nvCxnSpPr>
        <p:spPr>
          <a:xfrm>
            <a:off x="2666644" y="2841484"/>
            <a:ext cx="463783" cy="57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D2C505-8684-4F86-B062-3065634C5DC5}"/>
              </a:ext>
            </a:extLst>
          </p:cNvPr>
          <p:cNvCxnSpPr>
            <a:cxnSpLocks/>
          </p:cNvCxnSpPr>
          <p:nvPr/>
        </p:nvCxnSpPr>
        <p:spPr>
          <a:xfrm flipV="1">
            <a:off x="2611204" y="3822072"/>
            <a:ext cx="495875" cy="60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7D69CC-EE8F-45FF-8B4E-DB2ADDAE2652}"/>
              </a:ext>
            </a:extLst>
          </p:cNvPr>
          <p:cNvCxnSpPr>
            <a:cxnSpLocks/>
          </p:cNvCxnSpPr>
          <p:nvPr/>
        </p:nvCxnSpPr>
        <p:spPr>
          <a:xfrm>
            <a:off x="1447800" y="45593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93735E-BE67-4A12-B16C-A043A11C350F}"/>
              </a:ext>
            </a:extLst>
          </p:cNvPr>
          <p:cNvCxnSpPr>
            <a:cxnSpLocks/>
          </p:cNvCxnSpPr>
          <p:nvPr/>
        </p:nvCxnSpPr>
        <p:spPr>
          <a:xfrm flipV="1">
            <a:off x="2476500" y="2890251"/>
            <a:ext cx="0" cy="147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EA258B0-5A14-4701-936D-790050A69461}"/>
              </a:ext>
            </a:extLst>
          </p:cNvPr>
          <p:cNvSpPr txBox="1"/>
          <p:nvPr/>
        </p:nvSpPr>
        <p:spPr>
          <a:xfrm>
            <a:off x="477604" y="274851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97E9DE-0A0B-4AEF-BB1E-136830D7412B}"/>
              </a:ext>
            </a:extLst>
          </p:cNvPr>
          <p:cNvSpPr txBox="1"/>
          <p:nvPr/>
        </p:nvSpPr>
        <p:spPr>
          <a:xfrm>
            <a:off x="1658704" y="456513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A9F195-98BD-4E90-8029-05F6A245A6D9}"/>
              </a:ext>
            </a:extLst>
          </p:cNvPr>
          <p:cNvSpPr txBox="1"/>
          <p:nvPr/>
        </p:nvSpPr>
        <p:spPr>
          <a:xfrm>
            <a:off x="2883864" y="407940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B8D05F-2152-4962-9FA7-B61198C0AFDB}"/>
              </a:ext>
            </a:extLst>
          </p:cNvPr>
          <p:cNvSpPr txBox="1"/>
          <p:nvPr/>
        </p:nvSpPr>
        <p:spPr>
          <a:xfrm>
            <a:off x="1658704" y="2192621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373434-E3DD-4859-B330-75007FBC155F}"/>
              </a:ext>
            </a:extLst>
          </p:cNvPr>
          <p:cNvSpPr txBox="1"/>
          <p:nvPr/>
        </p:nvSpPr>
        <p:spPr>
          <a:xfrm>
            <a:off x="2496904" y="33728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0C8B30-3FF7-4D37-905A-1F106B9419E3}"/>
              </a:ext>
            </a:extLst>
          </p:cNvPr>
          <p:cNvSpPr txBox="1"/>
          <p:nvPr/>
        </p:nvSpPr>
        <p:spPr>
          <a:xfrm>
            <a:off x="2869631" y="276943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F79AD2-4BD4-4601-AFF5-C002CC2B77F0}"/>
              </a:ext>
            </a:extLst>
          </p:cNvPr>
          <p:cNvSpPr txBox="1"/>
          <p:nvPr/>
        </p:nvSpPr>
        <p:spPr>
          <a:xfrm>
            <a:off x="496654" y="40894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pic>
        <p:nvPicPr>
          <p:cNvPr id="82" name="Graphic 81" descr="User">
            <a:extLst>
              <a:ext uri="{FF2B5EF4-FFF2-40B4-BE49-F238E27FC236}">
                <a16:creationId xmlns:a16="http://schemas.microsoft.com/office/drawing/2014/main" id="{4ABD246E-8237-419F-B5A5-AE0FBC23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860" y="2338897"/>
            <a:ext cx="508000" cy="508000"/>
          </a:xfrm>
          <a:prstGeom prst="rect">
            <a:avLst/>
          </a:prstGeom>
        </p:spPr>
      </p:pic>
      <p:pic>
        <p:nvPicPr>
          <p:cNvPr id="83" name="Graphic 82" descr="User">
            <a:extLst>
              <a:ext uri="{FF2B5EF4-FFF2-40B4-BE49-F238E27FC236}">
                <a16:creationId xmlns:a16="http://schemas.microsoft.com/office/drawing/2014/main" id="{716B0153-551D-4C2D-8869-63E3BA1D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57" y="3365500"/>
            <a:ext cx="508000" cy="508000"/>
          </a:xfrm>
          <a:prstGeom prst="rect">
            <a:avLst/>
          </a:prstGeom>
        </p:spPr>
      </p:pic>
      <p:pic>
        <p:nvPicPr>
          <p:cNvPr id="84" name="Graphic 83" descr="User">
            <a:extLst>
              <a:ext uri="{FF2B5EF4-FFF2-40B4-BE49-F238E27FC236}">
                <a16:creationId xmlns:a16="http://schemas.microsoft.com/office/drawing/2014/main" id="{9B6636BB-775E-4F3C-A2DD-FD72230E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72" y="4348830"/>
            <a:ext cx="508000" cy="508000"/>
          </a:xfrm>
          <a:prstGeom prst="rect">
            <a:avLst/>
          </a:prstGeom>
        </p:spPr>
      </p:pic>
      <p:pic>
        <p:nvPicPr>
          <p:cNvPr id="85" name="Graphic 84" descr="User">
            <a:extLst>
              <a:ext uri="{FF2B5EF4-FFF2-40B4-BE49-F238E27FC236}">
                <a16:creationId xmlns:a16="http://schemas.microsoft.com/office/drawing/2014/main" id="{F61D2D61-A8BD-421A-8ED0-440D573DC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200" y="4348830"/>
            <a:ext cx="508000" cy="508000"/>
          </a:xfrm>
          <a:prstGeom prst="rect">
            <a:avLst/>
          </a:prstGeom>
        </p:spPr>
      </p:pic>
      <p:pic>
        <p:nvPicPr>
          <p:cNvPr id="86" name="Graphic 85" descr="User">
            <a:extLst>
              <a:ext uri="{FF2B5EF4-FFF2-40B4-BE49-F238E27FC236}">
                <a16:creationId xmlns:a16="http://schemas.microsoft.com/office/drawing/2014/main" id="{EC47C0B0-6AC1-4FCC-9455-7FBBE9223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004" y="2333484"/>
            <a:ext cx="508000" cy="508000"/>
          </a:xfrm>
          <a:prstGeom prst="rect">
            <a:avLst/>
          </a:prstGeom>
        </p:spPr>
      </p:pic>
      <p:pic>
        <p:nvPicPr>
          <p:cNvPr id="87" name="Graphic 86" descr="User">
            <a:extLst>
              <a:ext uri="{FF2B5EF4-FFF2-40B4-BE49-F238E27FC236}">
                <a16:creationId xmlns:a16="http://schemas.microsoft.com/office/drawing/2014/main" id="{5EE1DC2A-DF9C-4AC9-981F-77C08EE46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343" y="3340806"/>
            <a:ext cx="508000" cy="508000"/>
          </a:xfrm>
          <a:prstGeom prst="rect">
            <a:avLst/>
          </a:prstGeom>
        </p:spPr>
      </p:pic>
      <p:pic>
        <p:nvPicPr>
          <p:cNvPr id="88" name="Graphic 87" descr="User">
            <a:extLst>
              <a:ext uri="{FF2B5EF4-FFF2-40B4-BE49-F238E27FC236}">
                <a16:creationId xmlns:a16="http://schemas.microsoft.com/office/drawing/2014/main" id="{E8897EF8-C69A-4527-A90A-0D201654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603" y="2367613"/>
            <a:ext cx="508000" cy="508000"/>
          </a:xfrm>
          <a:prstGeom prst="rect">
            <a:avLst/>
          </a:prstGeom>
        </p:spPr>
      </p:pic>
      <p:pic>
        <p:nvPicPr>
          <p:cNvPr id="89" name="Graphic 88" descr="User">
            <a:extLst>
              <a:ext uri="{FF2B5EF4-FFF2-40B4-BE49-F238E27FC236}">
                <a16:creationId xmlns:a16="http://schemas.microsoft.com/office/drawing/2014/main" id="{EB892970-ACDE-46B1-B238-F4EC2054E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394216"/>
            <a:ext cx="508000" cy="508000"/>
          </a:xfrm>
          <a:prstGeom prst="rect">
            <a:avLst/>
          </a:prstGeom>
        </p:spPr>
      </p:pic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24A64153-1E5D-4142-966D-2A36576CE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815" y="4377546"/>
            <a:ext cx="508000" cy="508000"/>
          </a:xfrm>
          <a:prstGeom prst="rect">
            <a:avLst/>
          </a:prstGeom>
        </p:spPr>
      </p:pic>
      <p:pic>
        <p:nvPicPr>
          <p:cNvPr id="91" name="Graphic 90" descr="User">
            <a:extLst>
              <a:ext uri="{FF2B5EF4-FFF2-40B4-BE49-F238E27FC236}">
                <a16:creationId xmlns:a16="http://schemas.microsoft.com/office/drawing/2014/main" id="{143F9BCB-CB43-4F23-B808-BD21AE8A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6943" y="4377546"/>
            <a:ext cx="508000" cy="508000"/>
          </a:xfrm>
          <a:prstGeom prst="rect">
            <a:avLst/>
          </a:prstGeom>
        </p:spPr>
      </p:pic>
      <p:pic>
        <p:nvPicPr>
          <p:cNvPr id="92" name="Graphic 91" descr="User">
            <a:extLst>
              <a:ext uri="{FF2B5EF4-FFF2-40B4-BE49-F238E27FC236}">
                <a16:creationId xmlns:a16="http://schemas.microsoft.com/office/drawing/2014/main" id="{DDA6B37D-306B-445B-9B70-F376A4D5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747" y="2362200"/>
            <a:ext cx="508000" cy="508000"/>
          </a:xfrm>
          <a:prstGeom prst="rect">
            <a:avLst/>
          </a:prstGeom>
        </p:spPr>
      </p:pic>
      <p:pic>
        <p:nvPicPr>
          <p:cNvPr id="93" name="Graphic 92" descr="User">
            <a:extLst>
              <a:ext uri="{FF2B5EF4-FFF2-40B4-BE49-F238E27FC236}">
                <a16:creationId xmlns:a16="http://schemas.microsoft.com/office/drawing/2014/main" id="{A16767BB-CEAD-47A0-B817-F3EFE742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086" y="3369522"/>
            <a:ext cx="508000" cy="50800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EC5EDEB-BFC0-4ED1-ACDB-EC1BED2FBCFF}"/>
              </a:ext>
            </a:extLst>
          </p:cNvPr>
          <p:cNvCxnSpPr>
            <a:cxnSpLocks/>
          </p:cNvCxnSpPr>
          <p:nvPr/>
        </p:nvCxnSpPr>
        <p:spPr>
          <a:xfrm flipV="1">
            <a:off x="6019800" y="2776304"/>
            <a:ext cx="468136" cy="667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8097B14-DBCA-4CEA-8853-4DA5CA55340A}"/>
              </a:ext>
            </a:extLst>
          </p:cNvPr>
          <p:cNvCxnSpPr>
            <a:cxnSpLocks/>
          </p:cNvCxnSpPr>
          <p:nvPr/>
        </p:nvCxnSpPr>
        <p:spPr>
          <a:xfrm>
            <a:off x="6036715" y="3861506"/>
            <a:ext cx="451221" cy="57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281FDE6-A977-4C24-9451-0FEE3052A55D}"/>
              </a:ext>
            </a:extLst>
          </p:cNvPr>
          <p:cNvCxnSpPr>
            <a:cxnSpLocks/>
          </p:cNvCxnSpPr>
          <p:nvPr/>
        </p:nvCxnSpPr>
        <p:spPr>
          <a:xfrm flipV="1">
            <a:off x="6917200" y="2600184"/>
            <a:ext cx="651144" cy="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2C1441-C1FC-4521-981B-40EAF8E4187C}"/>
              </a:ext>
            </a:extLst>
          </p:cNvPr>
          <p:cNvCxnSpPr>
            <a:cxnSpLocks/>
          </p:cNvCxnSpPr>
          <p:nvPr/>
        </p:nvCxnSpPr>
        <p:spPr>
          <a:xfrm>
            <a:off x="8031984" y="2854184"/>
            <a:ext cx="463783" cy="57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5C0F324-CFFA-4399-9C3A-267B18367B56}"/>
              </a:ext>
            </a:extLst>
          </p:cNvPr>
          <p:cNvCxnSpPr>
            <a:cxnSpLocks/>
          </p:cNvCxnSpPr>
          <p:nvPr/>
        </p:nvCxnSpPr>
        <p:spPr>
          <a:xfrm flipV="1">
            <a:off x="7976544" y="3834772"/>
            <a:ext cx="495875" cy="60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82FBB30-6ECF-44BA-AB6A-E8AAC4193F49}"/>
              </a:ext>
            </a:extLst>
          </p:cNvPr>
          <p:cNvCxnSpPr>
            <a:cxnSpLocks/>
          </p:cNvCxnSpPr>
          <p:nvPr/>
        </p:nvCxnSpPr>
        <p:spPr>
          <a:xfrm>
            <a:off x="6813140" y="45720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321451-BC84-485A-BCE9-25940FD8D6C7}"/>
              </a:ext>
            </a:extLst>
          </p:cNvPr>
          <p:cNvCxnSpPr>
            <a:cxnSpLocks/>
          </p:cNvCxnSpPr>
          <p:nvPr/>
        </p:nvCxnSpPr>
        <p:spPr>
          <a:xfrm flipV="1">
            <a:off x="7841840" y="2902951"/>
            <a:ext cx="0" cy="147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06DA841-485B-4159-B91C-3137890B80F3}"/>
              </a:ext>
            </a:extLst>
          </p:cNvPr>
          <p:cNvSpPr txBox="1"/>
          <p:nvPr/>
        </p:nvSpPr>
        <p:spPr>
          <a:xfrm>
            <a:off x="0" y="5850639"/>
            <a:ext cx="5867399" cy="8617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Jure </a:t>
            </a:r>
            <a:r>
              <a:rPr lang="en-US" sz="1000" dirty="0" err="1"/>
              <a:t>Leskovec</a:t>
            </a:r>
            <a:r>
              <a:rPr lang="en-US" sz="1000" dirty="0"/>
              <a:t>, Daniel </a:t>
            </a:r>
            <a:r>
              <a:rPr lang="en-US" sz="1000" dirty="0" err="1"/>
              <a:t>Huttenlocher</a:t>
            </a:r>
            <a:r>
              <a:rPr lang="en-US" sz="1000" dirty="0"/>
              <a:t>, and Jon Kleinberg. 2010. </a:t>
            </a:r>
            <a:r>
              <a:rPr lang="en-US" sz="1000" b="1" dirty="0"/>
              <a:t>Predicting positive and negative links in online social networks.</a:t>
            </a:r>
            <a:r>
              <a:rPr lang="en-US" sz="1000" dirty="0"/>
              <a:t> In Proceedings of the 19th international conference on World wide web. ACM, 641–650.</a:t>
            </a:r>
          </a:p>
          <a:p>
            <a:r>
              <a:rPr lang="en-US" sz="1000" dirty="0"/>
              <a:t>Jure </a:t>
            </a:r>
            <a:r>
              <a:rPr lang="en-US" sz="1000" dirty="0" err="1"/>
              <a:t>Leskovec</a:t>
            </a:r>
            <a:r>
              <a:rPr lang="en-US" sz="1000" dirty="0"/>
              <a:t>, Daniel </a:t>
            </a:r>
            <a:r>
              <a:rPr lang="en-US" sz="1000" dirty="0" err="1"/>
              <a:t>Huttenlocher</a:t>
            </a:r>
            <a:r>
              <a:rPr lang="en-US" sz="1000" dirty="0"/>
              <a:t>, and Jon Kleinberg. 2010. </a:t>
            </a:r>
            <a:r>
              <a:rPr lang="en-US" sz="1000" b="1" dirty="0"/>
              <a:t>Signed networks in social media. </a:t>
            </a:r>
            <a:r>
              <a:rPr lang="en-US" sz="1000" dirty="0"/>
              <a:t>In Proceedings of the SIGCHI Conference on Human Factors in Computing Systems. ACM, 1361–1370.</a:t>
            </a:r>
          </a:p>
        </p:txBody>
      </p:sp>
    </p:spTree>
    <p:extLst>
      <p:ext uri="{BB962C8B-B14F-4D97-AF65-F5344CB8AC3E}">
        <p14:creationId xmlns:p14="http://schemas.microsoft.com/office/powerpoint/2010/main" val="40078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A7070-B00D-45AD-A334-EA5CFB5A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" y="0"/>
            <a:ext cx="9179718" cy="6858000"/>
          </a:xfrm>
        </p:spPr>
      </p:pic>
    </p:spTree>
    <p:extLst>
      <p:ext uri="{BB962C8B-B14F-4D97-AF65-F5344CB8AC3E}">
        <p14:creationId xmlns:p14="http://schemas.microsoft.com/office/powerpoint/2010/main" val="116957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Infer the signs of unsigned links based on attitudes towards items.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Why do we need a new model?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948D0-7003-4627-975A-555C3D1CE893}"/>
              </a:ext>
            </a:extLst>
          </p:cNvPr>
          <p:cNvCxnSpPr>
            <a:cxnSpLocks/>
          </p:cNvCxnSpPr>
          <p:nvPr/>
        </p:nvCxnSpPr>
        <p:spPr>
          <a:xfrm flipV="1">
            <a:off x="591904" y="2763604"/>
            <a:ext cx="530692" cy="72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6C286-33D4-42B9-A93A-E80B01A9431D}"/>
              </a:ext>
            </a:extLst>
          </p:cNvPr>
          <p:cNvCxnSpPr>
            <a:cxnSpLocks/>
          </p:cNvCxnSpPr>
          <p:nvPr/>
        </p:nvCxnSpPr>
        <p:spPr>
          <a:xfrm>
            <a:off x="591904" y="3754204"/>
            <a:ext cx="530692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5EF576-71F8-4990-98B8-9CC721EEB105}"/>
              </a:ext>
            </a:extLst>
          </p:cNvPr>
          <p:cNvCxnSpPr>
            <a:cxnSpLocks/>
          </p:cNvCxnSpPr>
          <p:nvPr/>
        </p:nvCxnSpPr>
        <p:spPr>
          <a:xfrm flipV="1">
            <a:off x="1447800" y="2616200"/>
            <a:ext cx="8382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D817E-1822-4138-9399-D85D8719B439}"/>
              </a:ext>
            </a:extLst>
          </p:cNvPr>
          <p:cNvCxnSpPr>
            <a:cxnSpLocks/>
          </p:cNvCxnSpPr>
          <p:nvPr/>
        </p:nvCxnSpPr>
        <p:spPr>
          <a:xfrm>
            <a:off x="2611204" y="2750904"/>
            <a:ext cx="570721" cy="73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B30380-2CB2-46AC-8F92-9BBE953E3BA8}"/>
              </a:ext>
            </a:extLst>
          </p:cNvPr>
          <p:cNvCxnSpPr>
            <a:cxnSpLocks/>
          </p:cNvCxnSpPr>
          <p:nvPr/>
        </p:nvCxnSpPr>
        <p:spPr>
          <a:xfrm flipV="1">
            <a:off x="2611204" y="3754204"/>
            <a:ext cx="570721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8B7CE6-0958-4CDB-9F27-6A4625185E7D}"/>
              </a:ext>
            </a:extLst>
          </p:cNvPr>
          <p:cNvCxnSpPr>
            <a:cxnSpLocks/>
          </p:cNvCxnSpPr>
          <p:nvPr/>
        </p:nvCxnSpPr>
        <p:spPr>
          <a:xfrm>
            <a:off x="1447800" y="45593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FF26D4-99B1-4D8E-A7F8-388EAABB52CA}"/>
              </a:ext>
            </a:extLst>
          </p:cNvPr>
          <p:cNvCxnSpPr>
            <a:cxnSpLocks/>
          </p:cNvCxnSpPr>
          <p:nvPr/>
        </p:nvCxnSpPr>
        <p:spPr>
          <a:xfrm flipV="1">
            <a:off x="2476500" y="2806700"/>
            <a:ext cx="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1FE202-0A59-4A60-A093-636FD32E53B1}"/>
              </a:ext>
            </a:extLst>
          </p:cNvPr>
          <p:cNvCxnSpPr>
            <a:cxnSpLocks/>
          </p:cNvCxnSpPr>
          <p:nvPr/>
        </p:nvCxnSpPr>
        <p:spPr>
          <a:xfrm flipH="1" flipV="1">
            <a:off x="342900" y="2714056"/>
            <a:ext cx="114300" cy="7149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DA06D7-B1CE-4D79-80C9-0FEFFA05CB7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" y="2523556"/>
            <a:ext cx="533400" cy="1053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F2221A-B712-4473-9AAE-0A3BA2F1A50D}"/>
              </a:ext>
            </a:extLst>
          </p:cNvPr>
          <p:cNvCxnSpPr>
            <a:cxnSpLocks/>
          </p:cNvCxnSpPr>
          <p:nvPr/>
        </p:nvCxnSpPr>
        <p:spPr>
          <a:xfrm flipV="1">
            <a:off x="1392004" y="3733800"/>
            <a:ext cx="446034" cy="69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FC3F32-B708-4153-B916-07E91A025BAD}"/>
              </a:ext>
            </a:extLst>
          </p:cNvPr>
          <p:cNvCxnSpPr>
            <a:cxnSpLocks/>
          </p:cNvCxnSpPr>
          <p:nvPr/>
        </p:nvCxnSpPr>
        <p:spPr>
          <a:xfrm flipH="1" flipV="1">
            <a:off x="1838038" y="3733800"/>
            <a:ext cx="503758" cy="69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026451-E39B-497C-BCC3-B410A780CE83}"/>
              </a:ext>
            </a:extLst>
          </p:cNvPr>
          <p:cNvCxnSpPr>
            <a:cxnSpLocks/>
          </p:cNvCxnSpPr>
          <p:nvPr/>
        </p:nvCxnSpPr>
        <p:spPr>
          <a:xfrm flipV="1">
            <a:off x="1392004" y="2019300"/>
            <a:ext cx="474896" cy="474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358907-CFA3-40DA-ABBB-05C5B3F2206F}"/>
              </a:ext>
            </a:extLst>
          </p:cNvPr>
          <p:cNvCxnSpPr>
            <a:cxnSpLocks/>
          </p:cNvCxnSpPr>
          <p:nvPr/>
        </p:nvCxnSpPr>
        <p:spPr>
          <a:xfrm flipH="1" flipV="1">
            <a:off x="1866900" y="2019300"/>
            <a:ext cx="474896" cy="462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C02A0C-180F-4A82-9A5D-47383FD91B2E}"/>
              </a:ext>
            </a:extLst>
          </p:cNvPr>
          <p:cNvCxnSpPr>
            <a:cxnSpLocks/>
          </p:cNvCxnSpPr>
          <p:nvPr/>
        </p:nvCxnSpPr>
        <p:spPr>
          <a:xfrm flipV="1">
            <a:off x="1838038" y="2750904"/>
            <a:ext cx="503758" cy="601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B8AE66-DAFA-4937-BDF7-1186AB46E41F}"/>
              </a:ext>
            </a:extLst>
          </p:cNvPr>
          <p:cNvSpPr txBox="1"/>
          <p:nvPr/>
        </p:nvSpPr>
        <p:spPr>
          <a:xfrm>
            <a:off x="-29252" y="28067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604F80-6779-4600-AAB8-00DEDF2BC535}"/>
              </a:ext>
            </a:extLst>
          </p:cNvPr>
          <p:cNvSpPr txBox="1"/>
          <p:nvPr/>
        </p:nvSpPr>
        <p:spPr>
          <a:xfrm>
            <a:off x="600752" y="2184722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CA7F70-1B8D-40C4-800A-BA374B813EC0}"/>
              </a:ext>
            </a:extLst>
          </p:cNvPr>
          <p:cNvSpPr txBox="1"/>
          <p:nvPr/>
        </p:nvSpPr>
        <p:spPr>
          <a:xfrm>
            <a:off x="1210352" y="198203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8D561A-0C65-4448-9FBA-A8BC0155EF9A}"/>
              </a:ext>
            </a:extLst>
          </p:cNvPr>
          <p:cNvSpPr txBox="1"/>
          <p:nvPr/>
        </p:nvSpPr>
        <p:spPr>
          <a:xfrm>
            <a:off x="2124752" y="195457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2EEE8E-6D98-4F8D-9200-B2460B572A0D}"/>
              </a:ext>
            </a:extLst>
          </p:cNvPr>
          <p:cNvSpPr txBox="1"/>
          <p:nvPr/>
        </p:nvSpPr>
        <p:spPr>
          <a:xfrm>
            <a:off x="1178420" y="38100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F3F2FA-1D36-456F-84AC-B5ED301A3B48}"/>
              </a:ext>
            </a:extLst>
          </p:cNvPr>
          <p:cNvSpPr txBox="1"/>
          <p:nvPr/>
        </p:nvSpPr>
        <p:spPr>
          <a:xfrm>
            <a:off x="1861902" y="380313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51C365-81DD-4FC1-B287-468A58C6DA04}"/>
              </a:ext>
            </a:extLst>
          </p:cNvPr>
          <p:cNvSpPr txBox="1"/>
          <p:nvPr/>
        </p:nvSpPr>
        <p:spPr>
          <a:xfrm>
            <a:off x="1747227" y="282169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0D72-823C-460F-8CE3-0983FE3C53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20" y="3367121"/>
            <a:ext cx="342984" cy="342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5EF96C-6F9C-404D-BC17-76C15F5F92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62" y="1702094"/>
            <a:ext cx="342901" cy="3429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009B7A4-07DB-4CD9-AD95-86CC78BF42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" y="2278197"/>
            <a:ext cx="509192" cy="509192"/>
          </a:xfrm>
          <a:prstGeom prst="rect">
            <a:avLst/>
          </a:prstGeom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4A7CE9F3-FF89-456C-A98C-4BE85BE3D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860" y="2338897"/>
            <a:ext cx="508000" cy="508000"/>
          </a:xfrm>
          <a:prstGeom prst="rect">
            <a:avLst/>
          </a:prstGeom>
        </p:spPr>
      </p:pic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D4CCC489-B9A4-40E7-BD34-682023E0A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057" y="3365500"/>
            <a:ext cx="508000" cy="508000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CC676762-A3FA-4E4D-AE12-9AF6F2BF3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072" y="4348830"/>
            <a:ext cx="508000" cy="50800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43747710-DD9C-47FD-B246-72E5C06F1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5200" y="4348830"/>
            <a:ext cx="508000" cy="508000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498DE238-B399-49F8-9B28-A1C28FA81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3004" y="2333484"/>
            <a:ext cx="508000" cy="508000"/>
          </a:xfrm>
          <a:prstGeom prst="rect">
            <a:avLst/>
          </a:prstGeom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054451EE-EA5B-4E0C-927B-01C722505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6343" y="3340806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Infer the signs of unsigned links based on attitudes towards items.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Why do we need a new model?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948D0-7003-4627-975A-555C3D1CE893}"/>
              </a:ext>
            </a:extLst>
          </p:cNvPr>
          <p:cNvCxnSpPr>
            <a:cxnSpLocks/>
          </p:cNvCxnSpPr>
          <p:nvPr/>
        </p:nvCxnSpPr>
        <p:spPr>
          <a:xfrm flipV="1">
            <a:off x="591904" y="2763604"/>
            <a:ext cx="530692" cy="72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6C286-33D4-42B9-A93A-E80B01A9431D}"/>
              </a:ext>
            </a:extLst>
          </p:cNvPr>
          <p:cNvCxnSpPr>
            <a:cxnSpLocks/>
          </p:cNvCxnSpPr>
          <p:nvPr/>
        </p:nvCxnSpPr>
        <p:spPr>
          <a:xfrm>
            <a:off x="591904" y="3754204"/>
            <a:ext cx="530692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5EF576-71F8-4990-98B8-9CC721EEB105}"/>
              </a:ext>
            </a:extLst>
          </p:cNvPr>
          <p:cNvCxnSpPr>
            <a:cxnSpLocks/>
          </p:cNvCxnSpPr>
          <p:nvPr/>
        </p:nvCxnSpPr>
        <p:spPr>
          <a:xfrm flipV="1">
            <a:off x="1447800" y="2616200"/>
            <a:ext cx="8382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D817E-1822-4138-9399-D85D8719B439}"/>
              </a:ext>
            </a:extLst>
          </p:cNvPr>
          <p:cNvCxnSpPr>
            <a:cxnSpLocks/>
          </p:cNvCxnSpPr>
          <p:nvPr/>
        </p:nvCxnSpPr>
        <p:spPr>
          <a:xfrm>
            <a:off x="2611204" y="2750904"/>
            <a:ext cx="570721" cy="73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B30380-2CB2-46AC-8F92-9BBE953E3BA8}"/>
              </a:ext>
            </a:extLst>
          </p:cNvPr>
          <p:cNvCxnSpPr>
            <a:cxnSpLocks/>
          </p:cNvCxnSpPr>
          <p:nvPr/>
        </p:nvCxnSpPr>
        <p:spPr>
          <a:xfrm flipV="1">
            <a:off x="2611204" y="3754204"/>
            <a:ext cx="570721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8B7CE6-0958-4CDB-9F27-6A4625185E7D}"/>
              </a:ext>
            </a:extLst>
          </p:cNvPr>
          <p:cNvCxnSpPr>
            <a:cxnSpLocks/>
          </p:cNvCxnSpPr>
          <p:nvPr/>
        </p:nvCxnSpPr>
        <p:spPr>
          <a:xfrm>
            <a:off x="1447800" y="45593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FF26D4-99B1-4D8E-A7F8-388EAABB52CA}"/>
              </a:ext>
            </a:extLst>
          </p:cNvPr>
          <p:cNvCxnSpPr>
            <a:cxnSpLocks/>
          </p:cNvCxnSpPr>
          <p:nvPr/>
        </p:nvCxnSpPr>
        <p:spPr>
          <a:xfrm flipV="1">
            <a:off x="2476500" y="2806700"/>
            <a:ext cx="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1FE202-0A59-4A60-A093-636FD32E53B1}"/>
              </a:ext>
            </a:extLst>
          </p:cNvPr>
          <p:cNvCxnSpPr>
            <a:cxnSpLocks/>
          </p:cNvCxnSpPr>
          <p:nvPr/>
        </p:nvCxnSpPr>
        <p:spPr>
          <a:xfrm flipH="1" flipV="1">
            <a:off x="342900" y="2714056"/>
            <a:ext cx="114300" cy="7149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DA06D7-B1CE-4D79-80C9-0FEFFA05CB7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" y="2523556"/>
            <a:ext cx="533400" cy="1053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F2221A-B712-4473-9AAE-0A3BA2F1A50D}"/>
              </a:ext>
            </a:extLst>
          </p:cNvPr>
          <p:cNvCxnSpPr>
            <a:cxnSpLocks/>
          </p:cNvCxnSpPr>
          <p:nvPr/>
        </p:nvCxnSpPr>
        <p:spPr>
          <a:xfrm flipV="1">
            <a:off x="1392004" y="3733800"/>
            <a:ext cx="446034" cy="69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FC3F32-B708-4153-B916-07E91A025BAD}"/>
              </a:ext>
            </a:extLst>
          </p:cNvPr>
          <p:cNvCxnSpPr>
            <a:cxnSpLocks/>
          </p:cNvCxnSpPr>
          <p:nvPr/>
        </p:nvCxnSpPr>
        <p:spPr>
          <a:xfrm flipH="1" flipV="1">
            <a:off x="1838038" y="3733800"/>
            <a:ext cx="503758" cy="69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026451-E39B-497C-BCC3-B410A780CE83}"/>
              </a:ext>
            </a:extLst>
          </p:cNvPr>
          <p:cNvCxnSpPr>
            <a:cxnSpLocks/>
          </p:cNvCxnSpPr>
          <p:nvPr/>
        </p:nvCxnSpPr>
        <p:spPr>
          <a:xfrm flipV="1">
            <a:off x="1392004" y="2019300"/>
            <a:ext cx="474896" cy="474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358907-CFA3-40DA-ABBB-05C5B3F2206F}"/>
              </a:ext>
            </a:extLst>
          </p:cNvPr>
          <p:cNvCxnSpPr>
            <a:cxnSpLocks/>
          </p:cNvCxnSpPr>
          <p:nvPr/>
        </p:nvCxnSpPr>
        <p:spPr>
          <a:xfrm flipH="1" flipV="1">
            <a:off x="1866900" y="2019300"/>
            <a:ext cx="474896" cy="462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C02A0C-180F-4A82-9A5D-47383FD91B2E}"/>
              </a:ext>
            </a:extLst>
          </p:cNvPr>
          <p:cNvCxnSpPr>
            <a:cxnSpLocks/>
          </p:cNvCxnSpPr>
          <p:nvPr/>
        </p:nvCxnSpPr>
        <p:spPr>
          <a:xfrm flipV="1">
            <a:off x="1838038" y="2750904"/>
            <a:ext cx="503758" cy="601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B8AE66-DAFA-4937-BDF7-1186AB46E41F}"/>
              </a:ext>
            </a:extLst>
          </p:cNvPr>
          <p:cNvSpPr txBox="1"/>
          <p:nvPr/>
        </p:nvSpPr>
        <p:spPr>
          <a:xfrm>
            <a:off x="-29252" y="28067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604F80-6779-4600-AAB8-00DEDF2BC535}"/>
              </a:ext>
            </a:extLst>
          </p:cNvPr>
          <p:cNvSpPr txBox="1"/>
          <p:nvPr/>
        </p:nvSpPr>
        <p:spPr>
          <a:xfrm>
            <a:off x="600752" y="2184722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CA7F70-1B8D-40C4-800A-BA374B813EC0}"/>
              </a:ext>
            </a:extLst>
          </p:cNvPr>
          <p:cNvSpPr txBox="1"/>
          <p:nvPr/>
        </p:nvSpPr>
        <p:spPr>
          <a:xfrm>
            <a:off x="1210352" y="198203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8D561A-0C65-4448-9FBA-A8BC0155EF9A}"/>
              </a:ext>
            </a:extLst>
          </p:cNvPr>
          <p:cNvSpPr txBox="1"/>
          <p:nvPr/>
        </p:nvSpPr>
        <p:spPr>
          <a:xfrm>
            <a:off x="2124752" y="195457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2EEE8E-6D98-4F8D-9200-B2460B572A0D}"/>
              </a:ext>
            </a:extLst>
          </p:cNvPr>
          <p:cNvSpPr txBox="1"/>
          <p:nvPr/>
        </p:nvSpPr>
        <p:spPr>
          <a:xfrm>
            <a:off x="1178420" y="38100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F3F2FA-1D36-456F-84AC-B5ED301A3B48}"/>
              </a:ext>
            </a:extLst>
          </p:cNvPr>
          <p:cNvSpPr txBox="1"/>
          <p:nvPr/>
        </p:nvSpPr>
        <p:spPr>
          <a:xfrm>
            <a:off x="1861902" y="380313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51C365-81DD-4FC1-B287-468A58C6DA04}"/>
              </a:ext>
            </a:extLst>
          </p:cNvPr>
          <p:cNvSpPr txBox="1"/>
          <p:nvPr/>
        </p:nvSpPr>
        <p:spPr>
          <a:xfrm>
            <a:off x="1747227" y="282169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63C399B1-4812-4ABB-B056-B51A927410E2}"/>
              </a:ext>
            </a:extLst>
          </p:cNvPr>
          <p:cNvSpPr/>
          <p:nvPr/>
        </p:nvSpPr>
        <p:spPr>
          <a:xfrm>
            <a:off x="3888123" y="3315134"/>
            <a:ext cx="1405848" cy="60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4D45037-80B0-44B4-92F3-A44959CF0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20" y="3367121"/>
            <a:ext cx="342984" cy="342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A71F7D9-FEAA-4CEC-90CB-908A4547B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62" y="1702094"/>
            <a:ext cx="342901" cy="3429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CED23E0-8995-4FBF-BDB4-3A35A99BB8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" y="2278197"/>
            <a:ext cx="509192" cy="509192"/>
          </a:xfrm>
          <a:prstGeom prst="rect">
            <a:avLst/>
          </a:prstGeom>
        </p:spPr>
      </p:pic>
      <p:pic>
        <p:nvPicPr>
          <p:cNvPr id="82" name="Graphic 81" descr="User">
            <a:extLst>
              <a:ext uri="{FF2B5EF4-FFF2-40B4-BE49-F238E27FC236}">
                <a16:creationId xmlns:a16="http://schemas.microsoft.com/office/drawing/2014/main" id="{26FA36A6-03DE-4133-807B-5631034ED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860" y="2338897"/>
            <a:ext cx="508000" cy="508000"/>
          </a:xfrm>
          <a:prstGeom prst="rect">
            <a:avLst/>
          </a:prstGeom>
        </p:spPr>
      </p:pic>
      <p:pic>
        <p:nvPicPr>
          <p:cNvPr id="84" name="Graphic 83" descr="User">
            <a:extLst>
              <a:ext uri="{FF2B5EF4-FFF2-40B4-BE49-F238E27FC236}">
                <a16:creationId xmlns:a16="http://schemas.microsoft.com/office/drawing/2014/main" id="{F35B0108-FFB2-4C2B-BBB2-966BAC4E9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057" y="3365500"/>
            <a:ext cx="508000" cy="508000"/>
          </a:xfrm>
          <a:prstGeom prst="rect">
            <a:avLst/>
          </a:prstGeom>
        </p:spPr>
      </p:pic>
      <p:pic>
        <p:nvPicPr>
          <p:cNvPr id="85" name="Graphic 84" descr="User">
            <a:extLst>
              <a:ext uri="{FF2B5EF4-FFF2-40B4-BE49-F238E27FC236}">
                <a16:creationId xmlns:a16="http://schemas.microsoft.com/office/drawing/2014/main" id="{D2B5D0EF-6455-41FF-9D93-3DB56E9A5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072" y="4348830"/>
            <a:ext cx="508000" cy="508000"/>
          </a:xfrm>
          <a:prstGeom prst="rect">
            <a:avLst/>
          </a:prstGeom>
        </p:spPr>
      </p:pic>
      <p:pic>
        <p:nvPicPr>
          <p:cNvPr id="86" name="Graphic 85" descr="User">
            <a:extLst>
              <a:ext uri="{FF2B5EF4-FFF2-40B4-BE49-F238E27FC236}">
                <a16:creationId xmlns:a16="http://schemas.microsoft.com/office/drawing/2014/main" id="{2B279135-17BA-4C11-AFD1-A4EF4EE64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5200" y="4348830"/>
            <a:ext cx="508000" cy="508000"/>
          </a:xfrm>
          <a:prstGeom prst="rect">
            <a:avLst/>
          </a:prstGeom>
        </p:spPr>
      </p:pic>
      <p:pic>
        <p:nvPicPr>
          <p:cNvPr id="87" name="Graphic 86" descr="User">
            <a:extLst>
              <a:ext uri="{FF2B5EF4-FFF2-40B4-BE49-F238E27FC236}">
                <a16:creationId xmlns:a16="http://schemas.microsoft.com/office/drawing/2014/main" id="{634FD1D9-48AE-4B33-9F92-095F9FAA1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3004" y="2333484"/>
            <a:ext cx="508000" cy="508000"/>
          </a:xfrm>
          <a:prstGeom prst="rect">
            <a:avLst/>
          </a:prstGeom>
        </p:spPr>
      </p:pic>
      <p:pic>
        <p:nvPicPr>
          <p:cNvPr id="88" name="Graphic 87" descr="User">
            <a:extLst>
              <a:ext uri="{FF2B5EF4-FFF2-40B4-BE49-F238E27FC236}">
                <a16:creationId xmlns:a16="http://schemas.microsoft.com/office/drawing/2014/main" id="{1FB34E31-CB24-443A-A5BD-F9252FCBC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6343" y="3340806"/>
            <a:ext cx="508000" cy="50800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C95697-683D-43D0-8124-1BBB4D9F6A0B}"/>
              </a:ext>
            </a:extLst>
          </p:cNvPr>
          <p:cNvCxnSpPr>
            <a:cxnSpLocks/>
          </p:cNvCxnSpPr>
          <p:nvPr/>
        </p:nvCxnSpPr>
        <p:spPr>
          <a:xfrm flipV="1">
            <a:off x="5940581" y="2757041"/>
            <a:ext cx="468136" cy="667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B3960A-7F31-458B-A205-FAA3E5E31D00}"/>
              </a:ext>
            </a:extLst>
          </p:cNvPr>
          <p:cNvCxnSpPr>
            <a:cxnSpLocks/>
          </p:cNvCxnSpPr>
          <p:nvPr/>
        </p:nvCxnSpPr>
        <p:spPr>
          <a:xfrm>
            <a:off x="5957496" y="3842243"/>
            <a:ext cx="451221" cy="57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B8F0941-3E6D-4994-BDB1-F979F9FFDA25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 flipV="1">
            <a:off x="6837981" y="2580921"/>
            <a:ext cx="651144" cy="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01299C0-6DB0-422A-8A41-F6C101BCAF5B}"/>
              </a:ext>
            </a:extLst>
          </p:cNvPr>
          <p:cNvCxnSpPr>
            <a:cxnSpLocks/>
          </p:cNvCxnSpPr>
          <p:nvPr/>
        </p:nvCxnSpPr>
        <p:spPr>
          <a:xfrm>
            <a:off x="7952765" y="2834921"/>
            <a:ext cx="463783" cy="57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7E08CC1-FDC5-4374-915E-04380D6296E9}"/>
              </a:ext>
            </a:extLst>
          </p:cNvPr>
          <p:cNvCxnSpPr>
            <a:cxnSpLocks/>
          </p:cNvCxnSpPr>
          <p:nvPr/>
        </p:nvCxnSpPr>
        <p:spPr>
          <a:xfrm flipV="1">
            <a:off x="7897325" y="3815509"/>
            <a:ext cx="495875" cy="60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556EA0-5EC7-47BD-82C3-2347542BEDBC}"/>
              </a:ext>
            </a:extLst>
          </p:cNvPr>
          <p:cNvCxnSpPr>
            <a:cxnSpLocks/>
          </p:cNvCxnSpPr>
          <p:nvPr/>
        </p:nvCxnSpPr>
        <p:spPr>
          <a:xfrm>
            <a:off x="6733921" y="4552737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23EE148-E891-4A40-85C5-675AB666C7E9}"/>
              </a:ext>
            </a:extLst>
          </p:cNvPr>
          <p:cNvCxnSpPr>
            <a:cxnSpLocks/>
          </p:cNvCxnSpPr>
          <p:nvPr/>
        </p:nvCxnSpPr>
        <p:spPr>
          <a:xfrm flipV="1">
            <a:off x="7762621" y="2883688"/>
            <a:ext cx="0" cy="147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2DCA3B8-11D2-46E4-9BFF-4F0BE79F4252}"/>
              </a:ext>
            </a:extLst>
          </p:cNvPr>
          <p:cNvSpPr txBox="1"/>
          <p:nvPr/>
        </p:nvSpPr>
        <p:spPr>
          <a:xfrm>
            <a:off x="6944825" y="4558571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80C765-D6A8-48A8-811F-26EFF244AD97}"/>
              </a:ext>
            </a:extLst>
          </p:cNvPr>
          <p:cNvSpPr txBox="1"/>
          <p:nvPr/>
        </p:nvSpPr>
        <p:spPr>
          <a:xfrm>
            <a:off x="8169985" y="4072845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02DAA6-E2B2-4325-A987-EE5126A05B5D}"/>
              </a:ext>
            </a:extLst>
          </p:cNvPr>
          <p:cNvSpPr txBox="1"/>
          <p:nvPr/>
        </p:nvSpPr>
        <p:spPr>
          <a:xfrm>
            <a:off x="6944825" y="218605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686547-F69B-4EE5-937D-C4926658ED19}"/>
              </a:ext>
            </a:extLst>
          </p:cNvPr>
          <p:cNvSpPr txBox="1"/>
          <p:nvPr/>
        </p:nvSpPr>
        <p:spPr>
          <a:xfrm>
            <a:off x="8155752" y="2762875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B152EC-F25D-4D70-B1C8-A499DCB2182A}"/>
              </a:ext>
            </a:extLst>
          </p:cNvPr>
          <p:cNvSpPr txBox="1"/>
          <p:nvPr/>
        </p:nvSpPr>
        <p:spPr>
          <a:xfrm>
            <a:off x="5782775" y="408283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pic>
        <p:nvPicPr>
          <p:cNvPr id="103" name="Graphic 102" descr="User">
            <a:extLst>
              <a:ext uri="{FF2B5EF4-FFF2-40B4-BE49-F238E27FC236}">
                <a16:creationId xmlns:a16="http://schemas.microsoft.com/office/drawing/2014/main" id="{359BFCAE-BB39-4767-A467-A306E29AF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9981" y="2332334"/>
            <a:ext cx="508000" cy="508000"/>
          </a:xfrm>
          <a:prstGeom prst="rect">
            <a:avLst/>
          </a:prstGeom>
        </p:spPr>
      </p:pic>
      <p:pic>
        <p:nvPicPr>
          <p:cNvPr id="104" name="Graphic 103" descr="User">
            <a:extLst>
              <a:ext uri="{FF2B5EF4-FFF2-40B4-BE49-F238E27FC236}">
                <a16:creationId xmlns:a16="http://schemas.microsoft.com/office/drawing/2014/main" id="{ED5CDC4C-1F0F-4F57-A310-4D28C3E38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178" y="3358937"/>
            <a:ext cx="508000" cy="508000"/>
          </a:xfrm>
          <a:prstGeom prst="rect">
            <a:avLst/>
          </a:prstGeom>
        </p:spPr>
      </p:pic>
      <p:pic>
        <p:nvPicPr>
          <p:cNvPr id="105" name="Graphic 104" descr="User">
            <a:extLst>
              <a:ext uri="{FF2B5EF4-FFF2-40B4-BE49-F238E27FC236}">
                <a16:creationId xmlns:a16="http://schemas.microsoft.com/office/drawing/2014/main" id="{C7DBDB4F-228B-47E5-9CB1-C719ADF6C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0193" y="4342267"/>
            <a:ext cx="508000" cy="508000"/>
          </a:xfrm>
          <a:prstGeom prst="rect">
            <a:avLst/>
          </a:prstGeom>
        </p:spPr>
      </p:pic>
      <p:pic>
        <p:nvPicPr>
          <p:cNvPr id="106" name="Graphic 105" descr="User">
            <a:extLst>
              <a:ext uri="{FF2B5EF4-FFF2-40B4-BE49-F238E27FC236}">
                <a16:creationId xmlns:a16="http://schemas.microsoft.com/office/drawing/2014/main" id="{7AC744FA-8CFF-4A6C-993C-14E8CD029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1321" y="4342267"/>
            <a:ext cx="508000" cy="508000"/>
          </a:xfrm>
          <a:prstGeom prst="rect">
            <a:avLst/>
          </a:prstGeom>
        </p:spPr>
      </p:pic>
      <p:pic>
        <p:nvPicPr>
          <p:cNvPr id="107" name="Graphic 106" descr="User">
            <a:extLst>
              <a:ext uri="{FF2B5EF4-FFF2-40B4-BE49-F238E27FC236}">
                <a16:creationId xmlns:a16="http://schemas.microsoft.com/office/drawing/2014/main" id="{24998645-8E7B-4050-8100-D47AEC29C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9125" y="2326921"/>
            <a:ext cx="508000" cy="508000"/>
          </a:xfrm>
          <a:prstGeom prst="rect">
            <a:avLst/>
          </a:prstGeom>
        </p:spPr>
      </p:pic>
      <p:pic>
        <p:nvPicPr>
          <p:cNvPr id="108" name="Graphic 107" descr="User">
            <a:extLst>
              <a:ext uri="{FF2B5EF4-FFF2-40B4-BE49-F238E27FC236}">
                <a16:creationId xmlns:a16="http://schemas.microsoft.com/office/drawing/2014/main" id="{468C116B-5B2C-4478-B5D6-170F81E9B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2464" y="3334243"/>
            <a:ext cx="508000" cy="5080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7E52DC54-3707-4C94-82B0-FC665D9B1AA2}"/>
              </a:ext>
            </a:extLst>
          </p:cNvPr>
          <p:cNvSpPr txBox="1"/>
          <p:nvPr/>
        </p:nvSpPr>
        <p:spPr>
          <a:xfrm>
            <a:off x="5791200" y="267866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2DB636-FABA-42F5-8099-68847FBDE868}"/>
              </a:ext>
            </a:extLst>
          </p:cNvPr>
          <p:cNvSpPr txBox="1"/>
          <p:nvPr/>
        </p:nvSpPr>
        <p:spPr>
          <a:xfrm>
            <a:off x="7702280" y="3392811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571E2A8-265E-4E68-9182-047DDA93FFAA}"/>
              </a:ext>
            </a:extLst>
          </p:cNvPr>
          <p:cNvSpPr/>
          <p:nvPr/>
        </p:nvSpPr>
        <p:spPr>
          <a:xfrm>
            <a:off x="0" y="5943600"/>
            <a:ext cx="6201452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NimbusRomNo9L-Regu"/>
              </a:rPr>
              <a:t>Shuang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-Hong Yang, Alexander J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Smola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, Bo Long,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Hongyuan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Zha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, and Yi Chang. </a:t>
            </a:r>
            <a:r>
              <a:rPr lang="en-US" b="1" dirty="0">
                <a:solidFill>
                  <a:srgbClr val="000000"/>
                </a:solidFill>
                <a:latin typeface="NimbusRomNo9L-Regu"/>
              </a:rPr>
              <a:t>Friend or Frenemy?: predicting signed ties in social networks.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In </a:t>
            </a:r>
            <a:r>
              <a:rPr lang="en-US" i="1" dirty="0">
                <a:solidFill>
                  <a:srgbClr val="000000"/>
                </a:solidFill>
                <a:latin typeface="NimbusRomNo9L-ReguItal"/>
              </a:rPr>
              <a:t>SIGIR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,2012.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46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Previous works experimented with </a:t>
            </a:r>
            <a:r>
              <a:rPr lang="en-US" altLang="en-US" b="1" dirty="0"/>
              <a:t>Slashdot, </a:t>
            </a:r>
            <a:r>
              <a:rPr lang="en-US" altLang="en-US" b="1" dirty="0" err="1"/>
              <a:t>Epinions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/>
              <a:t>Wikipedia</a:t>
            </a:r>
            <a:r>
              <a:rPr lang="en-US" altLang="en-US" dirty="0"/>
              <a:t> </a:t>
            </a:r>
            <a:r>
              <a:rPr lang="en-US" altLang="en-US" b="1" dirty="0" err="1"/>
              <a:t>adminship</a:t>
            </a:r>
            <a:r>
              <a:rPr lang="en-US" altLang="en-US" dirty="0"/>
              <a:t> datasets.</a:t>
            </a:r>
          </a:p>
          <a:p>
            <a:pPr lvl="1"/>
            <a:r>
              <a:rPr lang="en-US" altLang="en-US" dirty="0"/>
              <a:t>Explicit signs of links available.</a:t>
            </a:r>
          </a:p>
          <a:p>
            <a:r>
              <a:rPr lang="en-US" altLang="en-US" dirty="0"/>
              <a:t>Not hotspots where users express their political views.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Why do we need a new model?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6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What is novel about our work?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r>
              <a:rPr lang="en-US" altLang="en-US" b="1" dirty="0"/>
              <a:t>Unsupervised</a:t>
            </a:r>
            <a:r>
              <a:rPr lang="en-US" altLang="en-US" dirty="0"/>
              <a:t> - applicable to platforms in which </a:t>
            </a:r>
            <a:r>
              <a:rPr lang="en-US" altLang="en-US" b="1" dirty="0"/>
              <a:t>no explicit signed link</a:t>
            </a:r>
            <a:r>
              <a:rPr lang="en-US" altLang="en-US" dirty="0"/>
              <a:t> is available</a:t>
            </a:r>
          </a:p>
          <a:p>
            <a:r>
              <a:rPr lang="en-US" altLang="en-US" dirty="0"/>
              <a:t>First analysis of negative link prediction for </a:t>
            </a:r>
            <a:r>
              <a:rPr lang="en-US" altLang="en-US" b="1" dirty="0"/>
              <a:t>Twitter data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21815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D79B10-4C80-4FB5-A541-64B0001DF35B}"/>
              </a:ext>
            </a:extLst>
          </p:cNvPr>
          <p:cNvCxnSpPr>
            <a:cxnSpLocks/>
          </p:cNvCxnSpPr>
          <p:nvPr/>
        </p:nvCxnSpPr>
        <p:spPr>
          <a:xfrm flipV="1">
            <a:off x="6026203" y="1713983"/>
            <a:ext cx="468136" cy="667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BDEDD3-EB57-425D-8167-7CD3676AF2BA}"/>
              </a:ext>
            </a:extLst>
          </p:cNvPr>
          <p:cNvCxnSpPr>
            <a:cxnSpLocks/>
          </p:cNvCxnSpPr>
          <p:nvPr/>
        </p:nvCxnSpPr>
        <p:spPr>
          <a:xfrm>
            <a:off x="6043118" y="2799185"/>
            <a:ext cx="451221" cy="57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6EFD8-100D-450E-BF50-C15F546F026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6923603" y="1537863"/>
            <a:ext cx="651144" cy="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53DDCB-1C22-43FF-AF39-D61FCAC04042}"/>
              </a:ext>
            </a:extLst>
          </p:cNvPr>
          <p:cNvCxnSpPr>
            <a:cxnSpLocks/>
          </p:cNvCxnSpPr>
          <p:nvPr/>
        </p:nvCxnSpPr>
        <p:spPr>
          <a:xfrm>
            <a:off x="8038387" y="1791863"/>
            <a:ext cx="463783" cy="57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5A862E-6F29-4AC5-B69C-26AE1B32DD5A}"/>
              </a:ext>
            </a:extLst>
          </p:cNvPr>
          <p:cNvCxnSpPr>
            <a:cxnSpLocks/>
          </p:cNvCxnSpPr>
          <p:nvPr/>
        </p:nvCxnSpPr>
        <p:spPr>
          <a:xfrm flipV="1">
            <a:off x="7982947" y="2772451"/>
            <a:ext cx="495875" cy="60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39ABE2-965E-42A8-83D7-4087D5D91064}"/>
              </a:ext>
            </a:extLst>
          </p:cNvPr>
          <p:cNvCxnSpPr>
            <a:cxnSpLocks/>
          </p:cNvCxnSpPr>
          <p:nvPr/>
        </p:nvCxnSpPr>
        <p:spPr>
          <a:xfrm>
            <a:off x="6819543" y="3509679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DE9FE6-11C3-49CE-9491-058862379061}"/>
              </a:ext>
            </a:extLst>
          </p:cNvPr>
          <p:cNvCxnSpPr>
            <a:cxnSpLocks/>
          </p:cNvCxnSpPr>
          <p:nvPr/>
        </p:nvCxnSpPr>
        <p:spPr>
          <a:xfrm flipV="1">
            <a:off x="7848243" y="1840630"/>
            <a:ext cx="0" cy="147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292BE2-1712-40D1-86C2-A660E924F8B3}"/>
              </a:ext>
            </a:extLst>
          </p:cNvPr>
          <p:cNvSpPr txBox="1"/>
          <p:nvPr/>
        </p:nvSpPr>
        <p:spPr>
          <a:xfrm>
            <a:off x="5849347" y="169889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29D2F-F7F2-44C7-891E-AAF86A25FFB2}"/>
              </a:ext>
            </a:extLst>
          </p:cNvPr>
          <p:cNvSpPr txBox="1"/>
          <p:nvPr/>
        </p:nvSpPr>
        <p:spPr>
          <a:xfrm>
            <a:off x="7030447" y="3515513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77D43-7C43-4E90-9453-E7FAB3037EFC}"/>
              </a:ext>
            </a:extLst>
          </p:cNvPr>
          <p:cNvSpPr txBox="1"/>
          <p:nvPr/>
        </p:nvSpPr>
        <p:spPr>
          <a:xfrm>
            <a:off x="8255607" y="302978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DE1BD7-17D3-4D1B-A497-4AD6E658D708}"/>
              </a:ext>
            </a:extLst>
          </p:cNvPr>
          <p:cNvSpPr txBox="1"/>
          <p:nvPr/>
        </p:nvSpPr>
        <p:spPr>
          <a:xfrm>
            <a:off x="7030447" y="11430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5A280-1129-44D8-A1BC-3B01AE87C09B}"/>
              </a:ext>
            </a:extLst>
          </p:cNvPr>
          <p:cNvSpPr txBox="1"/>
          <p:nvPr/>
        </p:nvSpPr>
        <p:spPr>
          <a:xfrm>
            <a:off x="7868647" y="2323179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10B96-DAEE-4D1F-A09A-4CFC1F48D313}"/>
              </a:ext>
            </a:extLst>
          </p:cNvPr>
          <p:cNvSpPr txBox="1"/>
          <p:nvPr/>
        </p:nvSpPr>
        <p:spPr>
          <a:xfrm>
            <a:off x="8241374" y="171981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C68DCD-9635-4AC5-B9DD-35E1E8776FC8}"/>
              </a:ext>
            </a:extLst>
          </p:cNvPr>
          <p:cNvSpPr txBox="1"/>
          <p:nvPr/>
        </p:nvSpPr>
        <p:spPr>
          <a:xfrm>
            <a:off x="5868397" y="3039779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C4816D0F-C4A4-41CF-AA9E-E7C34E63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603" y="1289276"/>
            <a:ext cx="508000" cy="508000"/>
          </a:xfrm>
          <a:prstGeom prst="rect">
            <a:avLst/>
          </a:prstGeom>
        </p:spPr>
      </p:pic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19305F26-7A54-41F8-BDB2-C83E2DC39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315879"/>
            <a:ext cx="508000" cy="508000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DA1BE09A-5F3D-4B35-BC39-F8452042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815" y="3299209"/>
            <a:ext cx="508000" cy="508000"/>
          </a:xfrm>
          <a:prstGeom prst="rect">
            <a:avLst/>
          </a:prstGeom>
        </p:spPr>
      </p:pic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3CD969F4-B006-488B-831A-F315F9D0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6943" y="3299209"/>
            <a:ext cx="508000" cy="508000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377616E1-7599-4B03-8239-BB81AA01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747" y="1283863"/>
            <a:ext cx="508000" cy="508000"/>
          </a:xfrm>
          <a:prstGeom prst="rect">
            <a:avLst/>
          </a:prstGeom>
        </p:spPr>
      </p:pic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7623B715-660C-4718-AAC2-BCA9B24E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086" y="2291185"/>
            <a:ext cx="508000" cy="50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60B46F-5AB6-4670-8CBC-D644413DBCDB}"/>
              </a:ext>
            </a:extLst>
          </p:cNvPr>
          <p:cNvSpPr txBox="1"/>
          <p:nvPr/>
        </p:nvSpPr>
        <p:spPr>
          <a:xfrm>
            <a:off x="3487815" y="8183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BBA761-4BAE-40AB-9C7A-1DD3578D48FD}"/>
              </a:ext>
            </a:extLst>
          </p:cNvPr>
          <p:cNvCxnSpPr>
            <a:cxnSpLocks/>
          </p:cNvCxnSpPr>
          <p:nvPr/>
        </p:nvCxnSpPr>
        <p:spPr>
          <a:xfrm flipV="1">
            <a:off x="692203" y="1791538"/>
            <a:ext cx="468136" cy="667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AD8BAA-7556-4DF6-BAA5-49BBAA2BD712}"/>
              </a:ext>
            </a:extLst>
          </p:cNvPr>
          <p:cNvCxnSpPr>
            <a:cxnSpLocks/>
          </p:cNvCxnSpPr>
          <p:nvPr/>
        </p:nvCxnSpPr>
        <p:spPr>
          <a:xfrm>
            <a:off x="709118" y="2876740"/>
            <a:ext cx="451221" cy="57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9349A3-EECB-44D8-96CC-24755DCB0195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1589603" y="1615418"/>
            <a:ext cx="651144" cy="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3C0978-A539-4242-A175-781367CF913B}"/>
              </a:ext>
            </a:extLst>
          </p:cNvPr>
          <p:cNvCxnSpPr>
            <a:cxnSpLocks/>
          </p:cNvCxnSpPr>
          <p:nvPr/>
        </p:nvCxnSpPr>
        <p:spPr>
          <a:xfrm>
            <a:off x="2704387" y="1869418"/>
            <a:ext cx="463783" cy="57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CD5B90-BD50-4725-9368-B4CB6AA6C4DE}"/>
              </a:ext>
            </a:extLst>
          </p:cNvPr>
          <p:cNvCxnSpPr>
            <a:cxnSpLocks/>
          </p:cNvCxnSpPr>
          <p:nvPr/>
        </p:nvCxnSpPr>
        <p:spPr>
          <a:xfrm flipV="1">
            <a:off x="2648947" y="2850006"/>
            <a:ext cx="495875" cy="60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CAF3ED-17B3-438F-950B-736C8A4A0162}"/>
              </a:ext>
            </a:extLst>
          </p:cNvPr>
          <p:cNvCxnSpPr>
            <a:cxnSpLocks/>
          </p:cNvCxnSpPr>
          <p:nvPr/>
        </p:nvCxnSpPr>
        <p:spPr>
          <a:xfrm>
            <a:off x="1485543" y="3587234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20C12B-109D-4500-BFDC-3FCB799989DF}"/>
              </a:ext>
            </a:extLst>
          </p:cNvPr>
          <p:cNvCxnSpPr>
            <a:cxnSpLocks/>
          </p:cNvCxnSpPr>
          <p:nvPr/>
        </p:nvCxnSpPr>
        <p:spPr>
          <a:xfrm flipV="1">
            <a:off x="2514243" y="1918185"/>
            <a:ext cx="0" cy="147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9DDFD4D8-D37A-4907-B914-D0DF88BF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03" y="1366831"/>
            <a:ext cx="508000" cy="50800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BDFEFCF9-421E-4E3F-A895-B1650B8CB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2393434"/>
            <a:ext cx="508000" cy="508000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F8A84047-6AD8-4D3D-AD00-59EB2C662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815" y="3376764"/>
            <a:ext cx="508000" cy="508000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36C1D356-1D41-4AA5-AA95-E4FA12B51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2943" y="3376764"/>
            <a:ext cx="508000" cy="508000"/>
          </a:xfrm>
          <a:prstGeom prst="rect">
            <a:avLst/>
          </a:prstGeom>
        </p:spPr>
      </p:pic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E7DF54A1-09CE-4228-B4AA-AC6C63A66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0747" y="1361418"/>
            <a:ext cx="508000" cy="508000"/>
          </a:xfrm>
          <a:prstGeom prst="rect">
            <a:avLst/>
          </a:prstGeom>
        </p:spPr>
      </p:pic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3E260725-7FB2-4EA1-BEAE-FB58E0D5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086" y="2368740"/>
            <a:ext cx="508000" cy="508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7072FA0-14C8-46AF-A254-344D83954D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1" b="28633"/>
          <a:stretch/>
        </p:blipFill>
        <p:spPr>
          <a:xfrm>
            <a:off x="624861" y="1909763"/>
            <a:ext cx="783189" cy="2126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8ED7DF8-4912-4180-8C27-9F48A2119E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18" y="1668694"/>
            <a:ext cx="250569" cy="2571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9DEF662-CECD-4819-B228-F163810839A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4"/>
          <a:stretch/>
        </p:blipFill>
        <p:spPr>
          <a:xfrm>
            <a:off x="1857676" y="1268594"/>
            <a:ext cx="286158" cy="2803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5434A0D-C73A-472A-9C71-547D24EEB2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1628408" y="1307695"/>
            <a:ext cx="247093" cy="2328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BC7E17A-F7B5-4422-B20C-1AE069B1A6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1" b="28633"/>
          <a:stretch/>
        </p:blipFill>
        <p:spPr>
          <a:xfrm>
            <a:off x="2558787" y="2993202"/>
            <a:ext cx="783189" cy="21260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03B11C-1D17-4872-B235-5A250F6DD2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04" y="3181394"/>
            <a:ext cx="250569" cy="25716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E8376A3-B4F4-4E79-92A3-727EDD4BC8F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4"/>
          <a:stretch/>
        </p:blipFill>
        <p:spPr>
          <a:xfrm>
            <a:off x="1761564" y="3630764"/>
            <a:ext cx="286158" cy="28038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F5BDFA9-D45C-48C9-9D92-0D012A0C83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2028">
            <a:off x="220686" y="2066186"/>
            <a:ext cx="373002" cy="27178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413C5E0-0A9E-4F4F-AD90-2583F791244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4878">
            <a:off x="356349" y="2925215"/>
            <a:ext cx="373002" cy="2717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FA486CC-1F7E-4894-8F06-75DBC3A61C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07191">
            <a:off x="686853" y="3523948"/>
            <a:ext cx="373002" cy="27178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19B98F4-250C-4F84-A702-BBFFF5D5B5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5205">
            <a:off x="2157646" y="1881338"/>
            <a:ext cx="373002" cy="27178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1123EE1-8241-42EE-B909-BFD1B949BC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5205">
            <a:off x="2101330" y="3146533"/>
            <a:ext cx="373002" cy="271785"/>
          </a:xfrm>
          <a:prstGeom prst="rect">
            <a:avLst/>
          </a:prstGeom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30885E12-3DD0-4E47-BAE3-583CFAF087A3}"/>
              </a:ext>
            </a:extLst>
          </p:cNvPr>
          <p:cNvSpPr/>
          <p:nvPr/>
        </p:nvSpPr>
        <p:spPr>
          <a:xfrm>
            <a:off x="3879333" y="2300160"/>
            <a:ext cx="1405848" cy="60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9854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dirty="0"/>
              <a:t>Pieces of information available</a:t>
            </a:r>
          </a:p>
          <a:p>
            <a:pPr lvl="1"/>
            <a:r>
              <a:rPr lang="en-US" altLang="en-US" dirty="0"/>
              <a:t>Sentiment words in interactions</a:t>
            </a:r>
          </a:p>
          <a:p>
            <a:pPr lvl="1"/>
            <a:r>
              <a:rPr lang="en-US" altLang="en-US" dirty="0"/>
              <a:t>Explicit positive platform-specific interactions (likes, retweets)</a:t>
            </a:r>
          </a:p>
          <a:p>
            <a:pPr lvl="1"/>
            <a:r>
              <a:rPr lang="en-US" altLang="en-US" dirty="0"/>
              <a:t>Social psychology theories;</a:t>
            </a:r>
          </a:p>
          <a:p>
            <a:pPr lvl="2"/>
            <a:r>
              <a:rPr lang="en-US" altLang="en-US" sz="2000" dirty="0"/>
              <a:t> Social balance theory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7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Sentiment Words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Textual interactions with negative sentiments may imply negative link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1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Sentiment Words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Textual interactions with negative sentiments may imply negative link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E80ABEC-3765-4A1A-90FD-BFCCB200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28B7BB7-B220-447B-8889-14BD12E1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Sentiment Words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Textual interactions with negative sentiments may imply negative link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E80ABEC-3765-4A1A-90FD-BFCCB200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28B7BB7-B220-447B-8889-14BD12E1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01817-6DE3-444B-A9CA-5AD0906012B2}"/>
              </a:ext>
            </a:extLst>
          </p:cNvPr>
          <p:cNvCxnSpPr>
            <a:stCxn id="4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53760B-1DD3-4CD4-AAAE-D785318EE40C}"/>
              </a:ext>
            </a:extLst>
          </p:cNvPr>
          <p:cNvSpPr txBox="1"/>
          <p:nvPr/>
        </p:nvSpPr>
        <p:spPr>
          <a:xfrm>
            <a:off x="3520412" y="4182503"/>
            <a:ext cx="2095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failed, failed, failed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415D5-3B94-4539-9894-16B35B137383}"/>
              </a:ext>
            </a:extLst>
          </p:cNvPr>
          <p:cNvGrpSpPr/>
          <p:nvPr/>
        </p:nvGrpSpPr>
        <p:grpSpPr>
          <a:xfrm>
            <a:off x="685801" y="1905000"/>
            <a:ext cx="3733800" cy="1193318"/>
            <a:chOff x="1904999" y="2528455"/>
            <a:chExt cx="2667000" cy="80268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809E3E-4948-4970-8D6C-F5E051D0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2528455"/>
              <a:ext cx="2514600" cy="748145"/>
            </a:xfrm>
            <a:prstGeom prst="rect">
              <a:avLst/>
            </a:prstGeom>
          </p:spPr>
        </p:pic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8E57509C-1FBE-431D-89CE-A23E25CE5295}"/>
                </a:ext>
              </a:extLst>
            </p:cNvPr>
            <p:cNvSpPr/>
            <p:nvPr/>
          </p:nvSpPr>
          <p:spPr>
            <a:xfrm>
              <a:off x="1904999" y="2536256"/>
              <a:ext cx="2667000" cy="794888"/>
            </a:xfrm>
            <a:prstGeom prst="wedgeRoundRectCallout">
              <a:avLst>
                <a:gd name="adj1" fmla="val -16083"/>
                <a:gd name="adj2" fmla="val 7254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30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Sentiment Words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Textual interactions with negative sentiments may imply negative link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E80ABEC-3765-4A1A-90FD-BFCCB200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28B7BB7-B220-447B-8889-14BD12E1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01817-6DE3-444B-A9CA-5AD0906012B2}"/>
              </a:ext>
            </a:extLst>
          </p:cNvPr>
          <p:cNvCxnSpPr>
            <a:stCxn id="4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FE229D5-C729-413B-A713-1A896022B6FE}"/>
              </a:ext>
            </a:extLst>
          </p:cNvPr>
          <p:cNvGrpSpPr/>
          <p:nvPr/>
        </p:nvGrpSpPr>
        <p:grpSpPr>
          <a:xfrm>
            <a:off x="5208813" y="2042990"/>
            <a:ext cx="3815444" cy="1219200"/>
            <a:chOff x="5084962" y="2057400"/>
            <a:chExt cx="3815444" cy="1219200"/>
          </a:xfrm>
        </p:grpSpPr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E102679C-C120-433A-9A4F-21374890B51C}"/>
                </a:ext>
              </a:extLst>
            </p:cNvPr>
            <p:cNvSpPr/>
            <p:nvPr/>
          </p:nvSpPr>
          <p:spPr>
            <a:xfrm>
              <a:off x="5084962" y="2057400"/>
              <a:ext cx="3815444" cy="1219200"/>
            </a:xfrm>
            <a:prstGeom prst="wedgeRoundRectCallout">
              <a:avLst>
                <a:gd name="adj1" fmla="val -1111"/>
                <a:gd name="adj2" fmla="val 6112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58DD4D-74DB-4069-B80C-89CB8FE6C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20" y="2119618"/>
              <a:ext cx="3654929" cy="111936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C04FA6-7167-42F1-A304-27F2E8A9731E}"/>
              </a:ext>
            </a:extLst>
          </p:cNvPr>
          <p:cNvSpPr txBox="1"/>
          <p:nvPr/>
        </p:nvSpPr>
        <p:spPr>
          <a:xfrm>
            <a:off x="3520412" y="4182503"/>
            <a:ext cx="2095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failed, failed, failed</a:t>
            </a:r>
          </a:p>
          <a:p>
            <a:r>
              <a:rPr lang="en-US" dirty="0">
                <a:solidFill>
                  <a:srgbClr val="FF0000"/>
                </a:solidFill>
              </a:rPr>
              <a:t>hateful,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39451A-CEF7-4A47-BBAE-4758CE386F8A}"/>
              </a:ext>
            </a:extLst>
          </p:cNvPr>
          <p:cNvGrpSpPr/>
          <p:nvPr/>
        </p:nvGrpSpPr>
        <p:grpSpPr>
          <a:xfrm>
            <a:off x="685801" y="1905000"/>
            <a:ext cx="3733800" cy="1193318"/>
            <a:chOff x="1904999" y="2528455"/>
            <a:chExt cx="2667000" cy="80268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B246BD-F330-4474-8E61-830257BB5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2528455"/>
              <a:ext cx="2514600" cy="748145"/>
            </a:xfrm>
            <a:prstGeom prst="rect">
              <a:avLst/>
            </a:prstGeom>
          </p:spPr>
        </p:pic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A13C485D-C436-4D69-837A-2D5EF2ED55E1}"/>
                </a:ext>
              </a:extLst>
            </p:cNvPr>
            <p:cNvSpPr/>
            <p:nvPr/>
          </p:nvSpPr>
          <p:spPr>
            <a:xfrm>
              <a:off x="1904999" y="2536256"/>
              <a:ext cx="2667000" cy="794888"/>
            </a:xfrm>
            <a:prstGeom prst="wedgeRoundRectCallout">
              <a:avLst>
                <a:gd name="adj1" fmla="val -16083"/>
                <a:gd name="adj2" fmla="val 7254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29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Sentiment Words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Textual interactions with negative sentiments may imply negative link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E80ABEC-3765-4A1A-90FD-BFCCB200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28B7BB7-B220-447B-8889-14BD12E1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01817-6DE3-444B-A9CA-5AD0906012B2}"/>
              </a:ext>
            </a:extLst>
          </p:cNvPr>
          <p:cNvCxnSpPr>
            <a:stCxn id="4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102679C-C120-433A-9A4F-21374890B51C}"/>
              </a:ext>
            </a:extLst>
          </p:cNvPr>
          <p:cNvSpPr/>
          <p:nvPr/>
        </p:nvSpPr>
        <p:spPr>
          <a:xfrm>
            <a:off x="5753100" y="2481712"/>
            <a:ext cx="2667000" cy="794888"/>
          </a:xfrm>
          <a:prstGeom prst="wedgeRoundRectCallout">
            <a:avLst>
              <a:gd name="adj1" fmla="val -1331"/>
              <a:gd name="adj2" fmla="val 625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04FA6-7167-42F1-A304-27F2E8A9731E}"/>
              </a:ext>
            </a:extLst>
          </p:cNvPr>
          <p:cNvSpPr txBox="1"/>
          <p:nvPr/>
        </p:nvSpPr>
        <p:spPr>
          <a:xfrm>
            <a:off x="3520412" y="4182503"/>
            <a:ext cx="2095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failed, failed, failed</a:t>
            </a:r>
          </a:p>
          <a:p>
            <a:r>
              <a:rPr lang="en-US" dirty="0">
                <a:solidFill>
                  <a:srgbClr val="FF0000"/>
                </a:solidFill>
              </a:rPr>
              <a:t>hateful, hypocrite,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3ED16-A0DB-4FAB-A0D3-B7A0645242BA}"/>
              </a:ext>
            </a:extLst>
          </p:cNvPr>
          <p:cNvGrpSpPr/>
          <p:nvPr/>
        </p:nvGrpSpPr>
        <p:grpSpPr>
          <a:xfrm>
            <a:off x="0" y="4251547"/>
            <a:ext cx="3507129" cy="1158653"/>
            <a:chOff x="0" y="4251547"/>
            <a:chExt cx="2667000" cy="8105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A1D2FB-4769-421F-A927-EDB0CBD4D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5" y="4251547"/>
              <a:ext cx="2531069" cy="764417"/>
            </a:xfrm>
            <a:prstGeom prst="rect">
              <a:avLst/>
            </a:prstGeom>
          </p:spPr>
        </p:pic>
        <p:sp>
          <p:nvSpPr>
            <p:cNvPr id="17" name="Speech Bubble: Rectangle with Corners Rounded 16">
              <a:extLst>
                <a:ext uri="{FF2B5EF4-FFF2-40B4-BE49-F238E27FC236}">
                  <a16:creationId xmlns:a16="http://schemas.microsoft.com/office/drawing/2014/main" id="{ECC1619E-4C3E-4264-A7FA-3373C5DB18D0}"/>
                </a:ext>
              </a:extLst>
            </p:cNvPr>
            <p:cNvSpPr/>
            <p:nvPr/>
          </p:nvSpPr>
          <p:spPr>
            <a:xfrm>
              <a:off x="0" y="4267200"/>
              <a:ext cx="2667000" cy="794888"/>
            </a:xfrm>
            <a:prstGeom prst="wedgeRoundRectCallout">
              <a:avLst>
                <a:gd name="adj1" fmla="val -1646"/>
                <a:gd name="adj2" fmla="val -6625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4E06B4-0F0A-4F8C-9FFC-D784A4CED0B7}"/>
              </a:ext>
            </a:extLst>
          </p:cNvPr>
          <p:cNvGrpSpPr/>
          <p:nvPr/>
        </p:nvGrpSpPr>
        <p:grpSpPr>
          <a:xfrm>
            <a:off x="5208813" y="2042990"/>
            <a:ext cx="3815444" cy="1219200"/>
            <a:chOff x="5084962" y="2057400"/>
            <a:chExt cx="3815444" cy="1219200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88EA4E1B-F4FC-40B2-A885-652E55AA8696}"/>
                </a:ext>
              </a:extLst>
            </p:cNvPr>
            <p:cNvSpPr/>
            <p:nvPr/>
          </p:nvSpPr>
          <p:spPr>
            <a:xfrm>
              <a:off x="5084962" y="2057400"/>
              <a:ext cx="3815444" cy="1219200"/>
            </a:xfrm>
            <a:prstGeom prst="wedgeRoundRectCallout">
              <a:avLst>
                <a:gd name="adj1" fmla="val -1111"/>
                <a:gd name="adj2" fmla="val 6112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B1B7F9-84C8-4F68-B0A2-247084541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20" y="2119618"/>
              <a:ext cx="3654929" cy="111936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95A88E-883F-4F54-9F4E-1FC76089B403}"/>
              </a:ext>
            </a:extLst>
          </p:cNvPr>
          <p:cNvGrpSpPr/>
          <p:nvPr/>
        </p:nvGrpSpPr>
        <p:grpSpPr>
          <a:xfrm>
            <a:off x="685801" y="1905000"/>
            <a:ext cx="3733800" cy="1193318"/>
            <a:chOff x="1904999" y="2528455"/>
            <a:chExt cx="2667000" cy="80268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5F6EC58-840A-4975-9B60-4B57902B7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2528455"/>
              <a:ext cx="2514600" cy="748145"/>
            </a:xfrm>
            <a:prstGeom prst="rect">
              <a:avLst/>
            </a:prstGeom>
          </p:spPr>
        </p:pic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2B9AB87-E966-4814-990D-D5E6B8E5EA56}"/>
                </a:ext>
              </a:extLst>
            </p:cNvPr>
            <p:cNvSpPr/>
            <p:nvPr/>
          </p:nvSpPr>
          <p:spPr>
            <a:xfrm>
              <a:off x="1904999" y="2536256"/>
              <a:ext cx="2667000" cy="794888"/>
            </a:xfrm>
            <a:prstGeom prst="wedgeRoundRectCallout">
              <a:avLst>
                <a:gd name="adj1" fmla="val -16083"/>
                <a:gd name="adj2" fmla="val 7254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66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CDA0E-A4DD-4425-8C36-315AE40E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54" y="1371600"/>
            <a:ext cx="4772691" cy="48489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A9FA80-69DE-475A-9520-9A2EE7C25D11}"/>
              </a:ext>
            </a:extLst>
          </p:cNvPr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A16DC-36CA-40FA-B53C-E38D0F305D07}"/>
              </a:ext>
            </a:extLst>
          </p:cNvPr>
          <p:cNvSpPr/>
          <p:nvPr/>
        </p:nvSpPr>
        <p:spPr>
          <a:xfrm>
            <a:off x="3276600" y="1447800"/>
            <a:ext cx="1219200" cy="2286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D1E7D1-AD11-4E60-AF9B-5AFD493AF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86" y="5595921"/>
            <a:ext cx="244826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3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Sentiment Words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Textual interactions with negative sentiments may imply negative link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E80ABEC-3765-4A1A-90FD-BFCCB200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28B7BB7-B220-447B-8889-14BD12E1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01817-6DE3-444B-A9CA-5AD0906012B2}"/>
              </a:ext>
            </a:extLst>
          </p:cNvPr>
          <p:cNvCxnSpPr>
            <a:stCxn id="4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C04FA6-7167-42F1-A304-27F2E8A9731E}"/>
              </a:ext>
            </a:extLst>
          </p:cNvPr>
          <p:cNvSpPr txBox="1"/>
          <p:nvPr/>
        </p:nvSpPr>
        <p:spPr>
          <a:xfrm>
            <a:off x="3520412" y="4182503"/>
            <a:ext cx="20954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failed, failed, failed</a:t>
            </a:r>
          </a:p>
          <a:p>
            <a:r>
              <a:rPr lang="en-US" dirty="0">
                <a:solidFill>
                  <a:srgbClr val="FF0000"/>
                </a:solidFill>
              </a:rPr>
              <a:t>hateful, hypocrite, </a:t>
            </a:r>
          </a:p>
          <a:p>
            <a:r>
              <a:rPr lang="en-US" dirty="0">
                <a:solidFill>
                  <a:srgbClr val="FF0000"/>
                </a:solidFill>
              </a:rPr>
              <a:t>bankrupt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D7B69C-328C-4BCC-946D-D119E56B85B9}"/>
              </a:ext>
            </a:extLst>
          </p:cNvPr>
          <p:cNvGrpSpPr/>
          <p:nvPr/>
        </p:nvGrpSpPr>
        <p:grpSpPr>
          <a:xfrm>
            <a:off x="5615857" y="4267199"/>
            <a:ext cx="3515518" cy="1090969"/>
            <a:chOff x="6464375" y="4267200"/>
            <a:chExt cx="2667000" cy="7948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E53637-6CBA-440A-9C07-9C7340E4C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757" y="4327444"/>
              <a:ext cx="2608278" cy="674400"/>
            </a:xfrm>
            <a:prstGeom prst="rect">
              <a:avLst/>
            </a:prstGeom>
          </p:spPr>
        </p:pic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B6D5C11A-3D44-4839-930F-D3500AAB5B31}"/>
                </a:ext>
              </a:extLst>
            </p:cNvPr>
            <p:cNvSpPr/>
            <p:nvPr/>
          </p:nvSpPr>
          <p:spPr>
            <a:xfrm>
              <a:off x="6464375" y="4267200"/>
              <a:ext cx="2667000" cy="794888"/>
            </a:xfrm>
            <a:prstGeom prst="wedgeRoundRectCallout">
              <a:avLst>
                <a:gd name="adj1" fmla="val 242"/>
                <a:gd name="adj2" fmla="val -6942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125917-F10C-44CC-AFD5-5377A174A70C}"/>
              </a:ext>
            </a:extLst>
          </p:cNvPr>
          <p:cNvGrpSpPr/>
          <p:nvPr/>
        </p:nvGrpSpPr>
        <p:grpSpPr>
          <a:xfrm>
            <a:off x="0" y="4251547"/>
            <a:ext cx="3507129" cy="1158653"/>
            <a:chOff x="0" y="4251547"/>
            <a:chExt cx="2667000" cy="81054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A819DE2-D4FB-4F19-9E1B-2AA5660B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5" y="4251547"/>
              <a:ext cx="2531069" cy="764417"/>
            </a:xfrm>
            <a:prstGeom prst="rect">
              <a:avLst/>
            </a:prstGeom>
          </p:spPr>
        </p:pic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80A72049-7654-45A7-A76D-8FACD1D13A7D}"/>
                </a:ext>
              </a:extLst>
            </p:cNvPr>
            <p:cNvSpPr/>
            <p:nvPr/>
          </p:nvSpPr>
          <p:spPr>
            <a:xfrm>
              <a:off x="0" y="4267200"/>
              <a:ext cx="2667000" cy="794888"/>
            </a:xfrm>
            <a:prstGeom prst="wedgeRoundRectCallout">
              <a:avLst>
                <a:gd name="adj1" fmla="val -1646"/>
                <a:gd name="adj2" fmla="val -6625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F3B8E0-32E1-46A8-9C8D-3356AE0F0D6A}"/>
              </a:ext>
            </a:extLst>
          </p:cNvPr>
          <p:cNvGrpSpPr/>
          <p:nvPr/>
        </p:nvGrpSpPr>
        <p:grpSpPr>
          <a:xfrm>
            <a:off x="5208813" y="2042990"/>
            <a:ext cx="3815444" cy="1219200"/>
            <a:chOff x="5084962" y="2057400"/>
            <a:chExt cx="3815444" cy="1219200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B46C80B2-D2F1-4537-B5F0-A6A6F9A2726E}"/>
                </a:ext>
              </a:extLst>
            </p:cNvPr>
            <p:cNvSpPr/>
            <p:nvPr/>
          </p:nvSpPr>
          <p:spPr>
            <a:xfrm>
              <a:off x="5084962" y="2057400"/>
              <a:ext cx="3815444" cy="1219200"/>
            </a:xfrm>
            <a:prstGeom prst="wedgeRoundRectCallout">
              <a:avLst>
                <a:gd name="adj1" fmla="val -1111"/>
                <a:gd name="adj2" fmla="val 6112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0D9874-EB96-49A2-972D-8C1A5434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20" y="2119618"/>
              <a:ext cx="3654929" cy="111936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E5139C-F843-498B-9442-1D8D427FC443}"/>
              </a:ext>
            </a:extLst>
          </p:cNvPr>
          <p:cNvGrpSpPr/>
          <p:nvPr/>
        </p:nvGrpSpPr>
        <p:grpSpPr>
          <a:xfrm>
            <a:off x="685801" y="1905000"/>
            <a:ext cx="3733800" cy="1193318"/>
            <a:chOff x="1904999" y="2528455"/>
            <a:chExt cx="2667000" cy="80268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63664D3-CC00-40F4-B67A-FC7B879EE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2528455"/>
              <a:ext cx="2514600" cy="748145"/>
            </a:xfrm>
            <a:prstGeom prst="rect">
              <a:avLst/>
            </a:prstGeom>
          </p:spPr>
        </p:pic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650C0000-340F-443A-9F58-FB77CC216DC2}"/>
                </a:ext>
              </a:extLst>
            </p:cNvPr>
            <p:cNvSpPr/>
            <p:nvPr/>
          </p:nvSpPr>
          <p:spPr>
            <a:xfrm>
              <a:off x="1904999" y="2536256"/>
              <a:ext cx="2667000" cy="794888"/>
            </a:xfrm>
            <a:prstGeom prst="wedgeRoundRectCallout">
              <a:avLst>
                <a:gd name="adj1" fmla="val -16083"/>
                <a:gd name="adj2" fmla="val 7254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530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Sentiment Words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Textual interactions with negative sentiments may imply negative link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E80ABEC-3765-4A1A-90FD-BFCCB200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28B7BB7-B220-447B-8889-14BD12E1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01817-6DE3-444B-A9CA-5AD0906012B2}"/>
              </a:ext>
            </a:extLst>
          </p:cNvPr>
          <p:cNvCxnSpPr>
            <a:stCxn id="4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C04FA6-7167-42F1-A304-27F2E8A9731E}"/>
              </a:ext>
            </a:extLst>
          </p:cNvPr>
          <p:cNvSpPr txBox="1"/>
          <p:nvPr/>
        </p:nvSpPr>
        <p:spPr>
          <a:xfrm>
            <a:off x="3520412" y="4182503"/>
            <a:ext cx="20954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failed, failed, failed</a:t>
            </a:r>
          </a:p>
          <a:p>
            <a:r>
              <a:rPr lang="en-US" dirty="0">
                <a:solidFill>
                  <a:srgbClr val="FF0000"/>
                </a:solidFill>
              </a:rPr>
              <a:t>hateful, hypocrite, </a:t>
            </a:r>
          </a:p>
          <a:p>
            <a:r>
              <a:rPr lang="en-US" dirty="0">
                <a:solidFill>
                  <a:srgbClr val="FF0000"/>
                </a:solidFill>
              </a:rPr>
              <a:t>bankrupt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6B4C7-B1EE-471A-B14F-7F2263C0C572}"/>
              </a:ext>
            </a:extLst>
          </p:cNvPr>
          <p:cNvSpPr txBox="1"/>
          <p:nvPr/>
        </p:nvSpPr>
        <p:spPr>
          <a:xfrm>
            <a:off x="3391520" y="5399254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Negative Link?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4CBD11-0971-4634-880C-BB14454E7279}"/>
              </a:ext>
            </a:extLst>
          </p:cNvPr>
          <p:cNvGrpSpPr/>
          <p:nvPr/>
        </p:nvGrpSpPr>
        <p:grpSpPr>
          <a:xfrm>
            <a:off x="5615857" y="4267199"/>
            <a:ext cx="3515518" cy="1090969"/>
            <a:chOff x="6464375" y="4267200"/>
            <a:chExt cx="2667000" cy="79488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6523992-53E5-4E6A-B7B3-07B5F24B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757" y="4327444"/>
              <a:ext cx="2608278" cy="674400"/>
            </a:xfrm>
            <a:prstGeom prst="rect">
              <a:avLst/>
            </a:prstGeom>
          </p:spPr>
        </p:pic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CA5F8548-4807-4A33-BEA3-867183964485}"/>
                </a:ext>
              </a:extLst>
            </p:cNvPr>
            <p:cNvSpPr/>
            <p:nvPr/>
          </p:nvSpPr>
          <p:spPr>
            <a:xfrm>
              <a:off x="6464375" y="4267200"/>
              <a:ext cx="2667000" cy="794888"/>
            </a:xfrm>
            <a:prstGeom prst="wedgeRoundRectCallout">
              <a:avLst>
                <a:gd name="adj1" fmla="val 242"/>
                <a:gd name="adj2" fmla="val -6942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29D8EE-FB32-4F09-8D4D-C66F8219E1E8}"/>
              </a:ext>
            </a:extLst>
          </p:cNvPr>
          <p:cNvGrpSpPr/>
          <p:nvPr/>
        </p:nvGrpSpPr>
        <p:grpSpPr>
          <a:xfrm>
            <a:off x="0" y="4251547"/>
            <a:ext cx="3507129" cy="1158653"/>
            <a:chOff x="0" y="4251547"/>
            <a:chExt cx="2667000" cy="81054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E1E5CFB-369B-4AB3-BEFA-5AE461B59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5" y="4251547"/>
              <a:ext cx="2531069" cy="764417"/>
            </a:xfrm>
            <a:prstGeom prst="rect">
              <a:avLst/>
            </a:prstGeom>
          </p:spPr>
        </p:pic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1860B3B2-C2C4-4E6F-9A71-FDAF743EB998}"/>
                </a:ext>
              </a:extLst>
            </p:cNvPr>
            <p:cNvSpPr/>
            <p:nvPr/>
          </p:nvSpPr>
          <p:spPr>
            <a:xfrm>
              <a:off x="0" y="4267200"/>
              <a:ext cx="2667000" cy="794888"/>
            </a:xfrm>
            <a:prstGeom prst="wedgeRoundRectCallout">
              <a:avLst>
                <a:gd name="adj1" fmla="val -1646"/>
                <a:gd name="adj2" fmla="val -6625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BABA96-9657-4042-8B72-FC510C664D28}"/>
              </a:ext>
            </a:extLst>
          </p:cNvPr>
          <p:cNvGrpSpPr/>
          <p:nvPr/>
        </p:nvGrpSpPr>
        <p:grpSpPr>
          <a:xfrm>
            <a:off x="5208813" y="2042990"/>
            <a:ext cx="3815444" cy="1219200"/>
            <a:chOff x="5084962" y="2057400"/>
            <a:chExt cx="3815444" cy="1219200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09DA3CB2-5CED-48FE-8361-2D3614FF8994}"/>
                </a:ext>
              </a:extLst>
            </p:cNvPr>
            <p:cNvSpPr/>
            <p:nvPr/>
          </p:nvSpPr>
          <p:spPr>
            <a:xfrm>
              <a:off x="5084962" y="2057400"/>
              <a:ext cx="3815444" cy="1219200"/>
            </a:xfrm>
            <a:prstGeom prst="wedgeRoundRectCallout">
              <a:avLst>
                <a:gd name="adj1" fmla="val -1111"/>
                <a:gd name="adj2" fmla="val 6112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35BBA21-E430-41F1-9A39-660E194B8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20" y="2119618"/>
              <a:ext cx="3654929" cy="111936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190305-2C1E-4FA6-B4F0-92435374E26D}"/>
              </a:ext>
            </a:extLst>
          </p:cNvPr>
          <p:cNvGrpSpPr/>
          <p:nvPr/>
        </p:nvGrpSpPr>
        <p:grpSpPr>
          <a:xfrm>
            <a:off x="685801" y="1905000"/>
            <a:ext cx="3733800" cy="1193318"/>
            <a:chOff x="1904999" y="2528455"/>
            <a:chExt cx="2667000" cy="80268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D7BB36-C6A7-4D9F-B568-74AA41320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2528455"/>
              <a:ext cx="2514600" cy="748145"/>
            </a:xfrm>
            <a:prstGeom prst="rect">
              <a:avLst/>
            </a:prstGeom>
          </p:spPr>
        </p:pic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6733A344-7D48-4C4B-A139-2B845AB663FF}"/>
                </a:ext>
              </a:extLst>
            </p:cNvPr>
            <p:cNvSpPr/>
            <p:nvPr/>
          </p:nvSpPr>
          <p:spPr>
            <a:xfrm>
              <a:off x="1904999" y="2536256"/>
              <a:ext cx="2667000" cy="794888"/>
            </a:xfrm>
            <a:prstGeom prst="wedgeRoundRectCallout">
              <a:avLst>
                <a:gd name="adj1" fmla="val -16083"/>
                <a:gd name="adj2" fmla="val 7254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32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Platform-specific Interactions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Major online social network platforms encourage their users to “like” each other.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13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Platform-specific Interactions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Major online social network platforms encourage their users to “like” each other.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5E8C4B72-7349-478B-B174-FC03A7500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C328CFDE-E4D1-42F5-A9D7-CC25DB739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B78FB8-5FE7-4000-B661-462F1224DBB7}"/>
              </a:ext>
            </a:extLst>
          </p:cNvPr>
          <p:cNvCxnSpPr>
            <a:stCxn id="5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12700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941E9E4-0CB4-4A18-AF8E-EB577AB0C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1" b="28633"/>
          <a:stretch/>
        </p:blipFill>
        <p:spPr>
          <a:xfrm>
            <a:off x="3755467" y="3750914"/>
            <a:ext cx="1595316" cy="433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69903-512F-4127-A6F3-A0AA82AE93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4"/>
          <a:stretch/>
        </p:blipFill>
        <p:spPr>
          <a:xfrm>
            <a:off x="4261680" y="3124200"/>
            <a:ext cx="582889" cy="5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1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Platform-specific Interactions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Major online social network platforms encourage their users to “like” each other.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5E8C4B72-7349-478B-B174-FC03A7500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C328CFDE-E4D1-42F5-A9D7-CC25DB739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B78FB8-5FE7-4000-B661-462F1224DBB7}"/>
              </a:ext>
            </a:extLst>
          </p:cNvPr>
          <p:cNvCxnSpPr>
            <a:stCxn id="5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38100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941E9E4-0CB4-4A18-AF8E-EB577AB0C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1" b="28633"/>
          <a:stretch/>
        </p:blipFill>
        <p:spPr>
          <a:xfrm>
            <a:off x="3416365" y="3752522"/>
            <a:ext cx="1595316" cy="433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69903-512F-4127-A6F3-A0AA82AE93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4"/>
          <a:stretch/>
        </p:blipFill>
        <p:spPr>
          <a:xfrm>
            <a:off x="3922578" y="3125808"/>
            <a:ext cx="582889" cy="571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D66B2-6B69-42F0-B70D-462F077BDF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4602084" y="3169658"/>
            <a:ext cx="503316" cy="474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69D21C-E363-4D1C-B518-37B46A44A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27" y="3120033"/>
            <a:ext cx="510397" cy="523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825E92-799A-46E5-896F-E7E6D16B9A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1" b="28633"/>
          <a:stretch/>
        </p:blipFill>
        <p:spPr>
          <a:xfrm>
            <a:off x="3466739" y="3039229"/>
            <a:ext cx="1595316" cy="4330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0DB1C7-5B5F-47F3-B625-7D2A1AFFC7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23" y="4151850"/>
            <a:ext cx="510397" cy="5238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AC56FC-226D-4812-B3A9-0748936510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4717326" y="3844455"/>
            <a:ext cx="503316" cy="474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625CF7-F804-4414-BD41-CD7EE9E610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4"/>
          <a:stretch/>
        </p:blipFill>
        <p:spPr>
          <a:xfrm>
            <a:off x="4435081" y="4381877"/>
            <a:ext cx="582889" cy="5711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63BFA9-F200-42C3-9328-D95C28C819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3968594" y="2577493"/>
            <a:ext cx="503316" cy="4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Platform-specific Interactions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Major online social network platforms encourage their users to “like” each other.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5E8C4B72-7349-478B-B174-FC03A7500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C328CFDE-E4D1-42F5-A9D7-CC25DB739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B78FB8-5FE7-4000-B661-462F1224DBB7}"/>
              </a:ext>
            </a:extLst>
          </p:cNvPr>
          <p:cNvCxnSpPr>
            <a:stCxn id="5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38100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941E9E4-0CB4-4A18-AF8E-EB577AB0C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1" b="28633"/>
          <a:stretch/>
        </p:blipFill>
        <p:spPr>
          <a:xfrm>
            <a:off x="3416365" y="3752522"/>
            <a:ext cx="1595316" cy="433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69903-512F-4127-A6F3-A0AA82AE93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4"/>
          <a:stretch/>
        </p:blipFill>
        <p:spPr>
          <a:xfrm>
            <a:off x="3922578" y="3125808"/>
            <a:ext cx="582889" cy="571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D66B2-6B69-42F0-B70D-462F077BDF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4602084" y="3169658"/>
            <a:ext cx="503316" cy="474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69D21C-E363-4D1C-B518-37B46A44A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27" y="3120033"/>
            <a:ext cx="510397" cy="523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825E92-799A-46E5-896F-E7E6D16B9A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1" b="28633"/>
          <a:stretch/>
        </p:blipFill>
        <p:spPr>
          <a:xfrm>
            <a:off x="3466739" y="3039229"/>
            <a:ext cx="1595316" cy="4330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0DB1C7-5B5F-47F3-B625-7D2A1AFFC7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23" y="4151850"/>
            <a:ext cx="510397" cy="5238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AC56FC-226D-4812-B3A9-0748936510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4717326" y="3844455"/>
            <a:ext cx="503316" cy="474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625CF7-F804-4414-BD41-CD7EE9E610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4"/>
          <a:stretch/>
        </p:blipFill>
        <p:spPr>
          <a:xfrm>
            <a:off x="4435081" y="4381877"/>
            <a:ext cx="582889" cy="5711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63BFA9-F200-42C3-9328-D95C28C819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3968594" y="2577493"/>
            <a:ext cx="503316" cy="4742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870B41-9AF4-45F9-87AE-B310CF978310}"/>
              </a:ext>
            </a:extLst>
          </p:cNvPr>
          <p:cNvSpPr txBox="1"/>
          <p:nvPr/>
        </p:nvSpPr>
        <p:spPr>
          <a:xfrm>
            <a:off x="3391520" y="5399254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47C00"/>
                </a:solidFill>
              </a:rPr>
              <a:t>Positive Link?</a:t>
            </a:r>
          </a:p>
        </p:txBody>
      </p:sp>
    </p:spTree>
    <p:extLst>
      <p:ext uri="{BB962C8B-B14F-4D97-AF65-F5344CB8AC3E}">
        <p14:creationId xmlns:p14="http://schemas.microsoft.com/office/powerpoint/2010/main" val="2158456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Social Balance Theory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Dates back to Heider’s structural balance theory (1958).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47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Social Balance Theory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55056"/>
          </a:xfrm>
        </p:spPr>
        <p:txBody>
          <a:bodyPr/>
          <a:lstStyle/>
          <a:p>
            <a:r>
              <a:rPr lang="en-US" altLang="en-US" sz="2400" dirty="0"/>
              <a:t>Dates back to Heider’s structural balance theory (1958).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1E7B765-61DF-4D5E-83F6-FA8C2ADB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" y="3793705"/>
            <a:ext cx="609600" cy="6096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8A443486-F99F-4C31-A251-826123CA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03105"/>
            <a:ext cx="609600" cy="6096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BBBBA55A-0DB0-4D6A-9B35-AA101951A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3793705"/>
            <a:ext cx="609600" cy="6096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7BEAE1-026A-4521-A7E8-329CB6BEFC48}"/>
              </a:ext>
            </a:extLst>
          </p:cNvPr>
          <p:cNvCxnSpPr>
            <a:cxnSpLocks/>
          </p:cNvCxnSpPr>
          <p:nvPr/>
        </p:nvCxnSpPr>
        <p:spPr>
          <a:xfrm flipV="1">
            <a:off x="533400" y="3412705"/>
            <a:ext cx="457200" cy="490088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38B76D-93AA-463A-B588-083FC74D7176}"/>
              </a:ext>
            </a:extLst>
          </p:cNvPr>
          <p:cNvCxnSpPr>
            <a:cxnSpLocks/>
          </p:cNvCxnSpPr>
          <p:nvPr/>
        </p:nvCxnSpPr>
        <p:spPr>
          <a:xfrm flipH="1" flipV="1">
            <a:off x="1295400" y="3412705"/>
            <a:ext cx="457200" cy="462125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EF33A-BB3F-483B-A380-E95D3225637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85800" y="4098505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D55E99-889F-46B0-8D48-CF440635023F}"/>
              </a:ext>
            </a:extLst>
          </p:cNvPr>
          <p:cNvSpPr txBox="1"/>
          <p:nvPr/>
        </p:nvSpPr>
        <p:spPr>
          <a:xfrm>
            <a:off x="310152" y="33265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148E91-B89E-4D03-97DD-F009394D34B8}"/>
              </a:ext>
            </a:extLst>
          </p:cNvPr>
          <p:cNvSpPr txBox="1"/>
          <p:nvPr/>
        </p:nvSpPr>
        <p:spPr>
          <a:xfrm>
            <a:off x="1499846" y="33038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E8DA5-4D4C-48EB-9A2C-E97B91EE3F5E}"/>
              </a:ext>
            </a:extLst>
          </p:cNvPr>
          <p:cNvSpPr txBox="1"/>
          <p:nvPr/>
        </p:nvSpPr>
        <p:spPr>
          <a:xfrm>
            <a:off x="906397" y="41264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16D5C0B1-43C1-4E54-8911-B761D1030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2200" y="3793705"/>
            <a:ext cx="609600" cy="609600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1A41DE76-08C3-4AC3-A532-D70EF7ED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4200" y="2803105"/>
            <a:ext cx="609600" cy="609600"/>
          </a:xfrm>
          <a:prstGeom prst="rect">
            <a:avLst/>
          </a:prstGeom>
        </p:spPr>
      </p:pic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CE74F04E-F2AB-4DB0-A10D-3F8B2375C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3793705"/>
            <a:ext cx="609600" cy="6096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742E8C-ACC6-4193-AE92-27981FCD2109}"/>
              </a:ext>
            </a:extLst>
          </p:cNvPr>
          <p:cNvCxnSpPr>
            <a:cxnSpLocks/>
          </p:cNvCxnSpPr>
          <p:nvPr/>
        </p:nvCxnSpPr>
        <p:spPr>
          <a:xfrm flipV="1">
            <a:off x="2819400" y="3412705"/>
            <a:ext cx="457200" cy="490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3EA594-3A7D-4C2A-AA08-D242AB2A6EE6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3412705"/>
            <a:ext cx="457200" cy="462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138F5F-3FD7-4D48-A941-5FC872090EC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971800" y="4098505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2A489C-8350-401D-944B-9A1AB609901D}"/>
              </a:ext>
            </a:extLst>
          </p:cNvPr>
          <p:cNvSpPr txBox="1"/>
          <p:nvPr/>
        </p:nvSpPr>
        <p:spPr>
          <a:xfrm>
            <a:off x="2596152" y="3326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CC05E9-FD51-4FEC-8174-965CA1D5EDD5}"/>
              </a:ext>
            </a:extLst>
          </p:cNvPr>
          <p:cNvSpPr txBox="1"/>
          <p:nvPr/>
        </p:nvSpPr>
        <p:spPr>
          <a:xfrm>
            <a:off x="3785846" y="33038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80E4BF-A125-4985-A193-46A59D8E8A95}"/>
              </a:ext>
            </a:extLst>
          </p:cNvPr>
          <p:cNvSpPr txBox="1"/>
          <p:nvPr/>
        </p:nvSpPr>
        <p:spPr>
          <a:xfrm>
            <a:off x="3192397" y="41264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4802DF46-6BCC-46C5-9ACC-A318DE5D1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3810000"/>
            <a:ext cx="609600" cy="609600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D808D172-E8B4-45D1-B215-60EEB11E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0" y="2819400"/>
            <a:ext cx="609600" cy="609600"/>
          </a:xfrm>
          <a:prstGeom prst="rect">
            <a:avLst/>
          </a:prstGeom>
        </p:spPr>
      </p:pic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32700B8B-1166-4A20-BCEE-B691DE02D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810000"/>
            <a:ext cx="609600" cy="6096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C102E3-B950-4199-9706-9F5740AA488A}"/>
              </a:ext>
            </a:extLst>
          </p:cNvPr>
          <p:cNvCxnSpPr>
            <a:cxnSpLocks/>
          </p:cNvCxnSpPr>
          <p:nvPr/>
        </p:nvCxnSpPr>
        <p:spPr>
          <a:xfrm flipV="1">
            <a:off x="5029200" y="3429000"/>
            <a:ext cx="457200" cy="490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739D21-8414-4E82-BD1B-3D8D30508F39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29000"/>
            <a:ext cx="457200" cy="462125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EF79CD-452C-4676-A635-82E3CFEF9081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5181600" y="4114800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0006E32-BBE2-41AB-B607-F83BE68F2DCE}"/>
              </a:ext>
            </a:extLst>
          </p:cNvPr>
          <p:cNvSpPr txBox="1"/>
          <p:nvPr/>
        </p:nvSpPr>
        <p:spPr>
          <a:xfrm>
            <a:off x="4805952" y="33428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604E7C-C231-4FB9-A76B-F26645D90983}"/>
              </a:ext>
            </a:extLst>
          </p:cNvPr>
          <p:cNvSpPr txBox="1"/>
          <p:nvPr/>
        </p:nvSpPr>
        <p:spPr>
          <a:xfrm>
            <a:off x="5995646" y="332015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D9448C-85E3-47C2-B290-09A6EFCF739E}"/>
              </a:ext>
            </a:extLst>
          </p:cNvPr>
          <p:cNvSpPr txBox="1"/>
          <p:nvPr/>
        </p:nvSpPr>
        <p:spPr>
          <a:xfrm>
            <a:off x="5402197" y="41427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108F08D8-F2B2-4065-9E25-ED1C79423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810000"/>
            <a:ext cx="609600" cy="609600"/>
          </a:xfrm>
          <a:prstGeom prst="rect">
            <a:avLst/>
          </a:prstGeom>
        </p:spPr>
      </p:pic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A98CAB68-17AE-4465-9704-38B5A263E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800" y="2819400"/>
            <a:ext cx="609600" cy="609600"/>
          </a:xfrm>
          <a:prstGeom prst="rect">
            <a:avLst/>
          </a:prstGeom>
        </p:spPr>
      </p:pic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195D1AEF-FB99-4BC3-86DB-ED42E00C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800" y="3810000"/>
            <a:ext cx="609600" cy="6096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2C5648-DB78-491F-9BA9-1F9572C3B865}"/>
              </a:ext>
            </a:extLst>
          </p:cNvPr>
          <p:cNvCxnSpPr>
            <a:cxnSpLocks/>
          </p:cNvCxnSpPr>
          <p:nvPr/>
        </p:nvCxnSpPr>
        <p:spPr>
          <a:xfrm flipV="1">
            <a:off x="7239000" y="3429000"/>
            <a:ext cx="457200" cy="490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0D0D07-1E60-4065-935F-2587D2A8D60E}"/>
              </a:ext>
            </a:extLst>
          </p:cNvPr>
          <p:cNvCxnSpPr>
            <a:cxnSpLocks/>
          </p:cNvCxnSpPr>
          <p:nvPr/>
        </p:nvCxnSpPr>
        <p:spPr>
          <a:xfrm flipH="1" flipV="1">
            <a:off x="8001000" y="3429000"/>
            <a:ext cx="457200" cy="462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5EDBA3-9535-4853-ABF6-D0FFBD89B5B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7391400" y="4114800"/>
            <a:ext cx="914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FC66B1F-B3F3-4185-A4FB-ACE4202E4A5F}"/>
              </a:ext>
            </a:extLst>
          </p:cNvPr>
          <p:cNvSpPr txBox="1"/>
          <p:nvPr/>
        </p:nvSpPr>
        <p:spPr>
          <a:xfrm>
            <a:off x="7015752" y="33428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DCEE61-73DC-4CD2-BA71-BAB7F836A00E}"/>
              </a:ext>
            </a:extLst>
          </p:cNvPr>
          <p:cNvSpPr txBox="1"/>
          <p:nvPr/>
        </p:nvSpPr>
        <p:spPr>
          <a:xfrm>
            <a:off x="8205446" y="3320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E133A5-E65A-4E50-A147-16355C9599E1}"/>
              </a:ext>
            </a:extLst>
          </p:cNvPr>
          <p:cNvSpPr txBox="1"/>
          <p:nvPr/>
        </p:nvSpPr>
        <p:spPr>
          <a:xfrm>
            <a:off x="7611997" y="4142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</p:spTree>
    <p:extLst>
      <p:ext uri="{BB962C8B-B14F-4D97-AF65-F5344CB8AC3E}">
        <p14:creationId xmlns:p14="http://schemas.microsoft.com/office/powerpoint/2010/main" val="744016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Social Balance Theory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55056"/>
          </a:xfrm>
        </p:spPr>
        <p:txBody>
          <a:bodyPr/>
          <a:lstStyle/>
          <a:p>
            <a:r>
              <a:rPr lang="en-US" altLang="en-US" sz="2400" dirty="0"/>
              <a:t>Dates back to Heider’s structural balance theory (1958).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1E7B765-61DF-4D5E-83F6-FA8C2ADB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" y="3793705"/>
            <a:ext cx="609600" cy="6096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8A443486-F99F-4C31-A251-826123CA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03105"/>
            <a:ext cx="609600" cy="6096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BBBBA55A-0DB0-4D6A-9B35-AA101951A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3793705"/>
            <a:ext cx="609600" cy="6096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7BEAE1-026A-4521-A7E8-329CB6BEFC48}"/>
              </a:ext>
            </a:extLst>
          </p:cNvPr>
          <p:cNvCxnSpPr>
            <a:cxnSpLocks/>
          </p:cNvCxnSpPr>
          <p:nvPr/>
        </p:nvCxnSpPr>
        <p:spPr>
          <a:xfrm flipV="1">
            <a:off x="533400" y="3412705"/>
            <a:ext cx="457200" cy="490088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38B76D-93AA-463A-B588-083FC74D7176}"/>
              </a:ext>
            </a:extLst>
          </p:cNvPr>
          <p:cNvCxnSpPr>
            <a:cxnSpLocks/>
          </p:cNvCxnSpPr>
          <p:nvPr/>
        </p:nvCxnSpPr>
        <p:spPr>
          <a:xfrm flipH="1" flipV="1">
            <a:off x="1295400" y="3412705"/>
            <a:ext cx="457200" cy="462125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EF33A-BB3F-483B-A380-E95D3225637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85800" y="4098505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D55E99-889F-46B0-8D48-CF440635023F}"/>
              </a:ext>
            </a:extLst>
          </p:cNvPr>
          <p:cNvSpPr txBox="1"/>
          <p:nvPr/>
        </p:nvSpPr>
        <p:spPr>
          <a:xfrm>
            <a:off x="310152" y="33265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148E91-B89E-4D03-97DD-F009394D34B8}"/>
              </a:ext>
            </a:extLst>
          </p:cNvPr>
          <p:cNvSpPr txBox="1"/>
          <p:nvPr/>
        </p:nvSpPr>
        <p:spPr>
          <a:xfrm>
            <a:off x="1499846" y="33038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E8DA5-4D4C-48EB-9A2C-E97B91EE3F5E}"/>
              </a:ext>
            </a:extLst>
          </p:cNvPr>
          <p:cNvSpPr txBox="1"/>
          <p:nvPr/>
        </p:nvSpPr>
        <p:spPr>
          <a:xfrm>
            <a:off x="906397" y="41264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16D5C0B1-43C1-4E54-8911-B761D1030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2200" y="3793705"/>
            <a:ext cx="609600" cy="609600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1A41DE76-08C3-4AC3-A532-D70EF7ED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4200" y="2803105"/>
            <a:ext cx="609600" cy="609600"/>
          </a:xfrm>
          <a:prstGeom prst="rect">
            <a:avLst/>
          </a:prstGeom>
        </p:spPr>
      </p:pic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CE74F04E-F2AB-4DB0-A10D-3F8B2375C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3793705"/>
            <a:ext cx="609600" cy="6096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742E8C-ACC6-4193-AE92-27981FCD2109}"/>
              </a:ext>
            </a:extLst>
          </p:cNvPr>
          <p:cNvCxnSpPr>
            <a:cxnSpLocks/>
          </p:cNvCxnSpPr>
          <p:nvPr/>
        </p:nvCxnSpPr>
        <p:spPr>
          <a:xfrm flipV="1">
            <a:off x="2819400" y="3412705"/>
            <a:ext cx="457200" cy="490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3EA594-3A7D-4C2A-AA08-D242AB2A6EE6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3412705"/>
            <a:ext cx="457200" cy="462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138F5F-3FD7-4D48-A941-5FC872090EC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971800" y="4098505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2A489C-8350-401D-944B-9A1AB609901D}"/>
              </a:ext>
            </a:extLst>
          </p:cNvPr>
          <p:cNvSpPr txBox="1"/>
          <p:nvPr/>
        </p:nvSpPr>
        <p:spPr>
          <a:xfrm>
            <a:off x="2596152" y="3326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CC05E9-FD51-4FEC-8174-965CA1D5EDD5}"/>
              </a:ext>
            </a:extLst>
          </p:cNvPr>
          <p:cNvSpPr txBox="1"/>
          <p:nvPr/>
        </p:nvSpPr>
        <p:spPr>
          <a:xfrm>
            <a:off x="3785846" y="33038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80E4BF-A125-4985-A193-46A59D8E8A95}"/>
              </a:ext>
            </a:extLst>
          </p:cNvPr>
          <p:cNvSpPr txBox="1"/>
          <p:nvPr/>
        </p:nvSpPr>
        <p:spPr>
          <a:xfrm>
            <a:off x="3192397" y="41264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B5273-0DFC-4D18-B936-02BA365B5A09}"/>
              </a:ext>
            </a:extLst>
          </p:cNvPr>
          <p:cNvGrpSpPr/>
          <p:nvPr/>
        </p:nvGrpSpPr>
        <p:grpSpPr>
          <a:xfrm>
            <a:off x="4572000" y="2819400"/>
            <a:ext cx="4343400" cy="1692695"/>
            <a:chOff x="4572000" y="2819400"/>
            <a:chExt cx="4343400" cy="1692695"/>
          </a:xfrm>
        </p:grpSpPr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4802DF46-6BCC-46C5-9ACC-A318DE5D1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0" y="3810000"/>
              <a:ext cx="609600" cy="609600"/>
            </a:xfrm>
            <a:prstGeom prst="rect">
              <a:avLst/>
            </a:prstGeom>
            <a:effectLst/>
          </p:spPr>
        </p:pic>
        <p:pic>
          <p:nvPicPr>
            <p:cNvPr id="43" name="Graphic 42" descr="User">
              <a:extLst>
                <a:ext uri="{FF2B5EF4-FFF2-40B4-BE49-F238E27FC236}">
                  <a16:creationId xmlns:a16="http://schemas.microsoft.com/office/drawing/2014/main" id="{D808D172-E8B4-45D1-B215-60EEB11E0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4000" y="2819400"/>
              <a:ext cx="609600" cy="609600"/>
            </a:xfrm>
            <a:prstGeom prst="rect">
              <a:avLst/>
            </a:prstGeom>
            <a:effectLst/>
          </p:spPr>
        </p:pic>
        <p:pic>
          <p:nvPicPr>
            <p:cNvPr id="44" name="Graphic 43" descr="User">
              <a:extLst>
                <a:ext uri="{FF2B5EF4-FFF2-40B4-BE49-F238E27FC236}">
                  <a16:creationId xmlns:a16="http://schemas.microsoft.com/office/drawing/2014/main" id="{32700B8B-1166-4A20-BCEE-B691DE02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810000"/>
              <a:ext cx="609600" cy="609600"/>
            </a:xfrm>
            <a:prstGeom prst="rect">
              <a:avLst/>
            </a:prstGeom>
            <a:effectLst/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C102E3-B950-4199-9706-9F5740AA4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3429000"/>
              <a:ext cx="457200" cy="490088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739D21-8414-4E82-BD1B-3D8D30508F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1200" y="3429000"/>
              <a:ext cx="457200" cy="462125"/>
            </a:xfrm>
            <a:prstGeom prst="line">
              <a:avLst/>
            </a:prstGeom>
            <a:ln w="28575">
              <a:solidFill>
                <a:srgbClr val="347C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EF79CD-452C-4676-A635-82E3CFEF9081}"/>
                </a:ext>
              </a:extLst>
            </p:cNvPr>
            <p:cNvCxnSpPr>
              <a:cxnSpLocks/>
              <a:stCxn id="42" idx="3"/>
              <a:endCxn id="44" idx="1"/>
            </p:cNvCxnSpPr>
            <p:nvPr/>
          </p:nvCxnSpPr>
          <p:spPr>
            <a:xfrm>
              <a:off x="5181600" y="4114800"/>
              <a:ext cx="914400" cy="0"/>
            </a:xfrm>
            <a:prstGeom prst="line">
              <a:avLst/>
            </a:prstGeom>
            <a:ln w="28575">
              <a:solidFill>
                <a:srgbClr val="347C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006E32-BBE2-41AB-B607-F83BE68F2DCE}"/>
                </a:ext>
              </a:extLst>
            </p:cNvPr>
            <p:cNvSpPr txBox="1"/>
            <p:nvPr/>
          </p:nvSpPr>
          <p:spPr>
            <a:xfrm>
              <a:off x="4805952" y="3342812"/>
              <a:ext cx="41549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(-)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604E7C-C231-4FB9-A76B-F26645D90983}"/>
                </a:ext>
              </a:extLst>
            </p:cNvPr>
            <p:cNvSpPr txBox="1"/>
            <p:nvPr/>
          </p:nvSpPr>
          <p:spPr>
            <a:xfrm>
              <a:off x="5995646" y="3320153"/>
              <a:ext cx="47320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47C00"/>
                  </a:solidFill>
                </a:rPr>
                <a:t>(+)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6D9448C-85E3-47C2-B290-09A6EFCF739E}"/>
                </a:ext>
              </a:extLst>
            </p:cNvPr>
            <p:cNvSpPr txBox="1"/>
            <p:nvPr/>
          </p:nvSpPr>
          <p:spPr>
            <a:xfrm>
              <a:off x="5402197" y="4142763"/>
              <a:ext cx="47320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47C00"/>
                  </a:solidFill>
                </a:rPr>
                <a:t>(+)</a:t>
              </a:r>
            </a:p>
          </p:txBody>
        </p:sp>
        <p:pic>
          <p:nvPicPr>
            <p:cNvPr id="51" name="Graphic 50" descr="User">
              <a:extLst>
                <a:ext uri="{FF2B5EF4-FFF2-40B4-BE49-F238E27FC236}">
                  <a16:creationId xmlns:a16="http://schemas.microsoft.com/office/drawing/2014/main" id="{108F08D8-F2B2-4065-9E25-ED1C79423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81800" y="3810000"/>
              <a:ext cx="609600" cy="609600"/>
            </a:xfrm>
            <a:prstGeom prst="rect">
              <a:avLst/>
            </a:prstGeom>
            <a:effectLst/>
          </p:spPr>
        </p:pic>
        <p:pic>
          <p:nvPicPr>
            <p:cNvPr id="52" name="Graphic 51" descr="User">
              <a:extLst>
                <a:ext uri="{FF2B5EF4-FFF2-40B4-BE49-F238E27FC236}">
                  <a16:creationId xmlns:a16="http://schemas.microsoft.com/office/drawing/2014/main" id="{A98CAB68-17AE-4465-9704-38B5A263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43800" y="2819400"/>
              <a:ext cx="609600" cy="609600"/>
            </a:xfrm>
            <a:prstGeom prst="rect">
              <a:avLst/>
            </a:prstGeom>
            <a:effectLst/>
          </p:spPr>
        </p:pic>
        <p:pic>
          <p:nvPicPr>
            <p:cNvPr id="53" name="Graphic 52" descr="User">
              <a:extLst>
                <a:ext uri="{FF2B5EF4-FFF2-40B4-BE49-F238E27FC236}">
                  <a16:creationId xmlns:a16="http://schemas.microsoft.com/office/drawing/2014/main" id="{195D1AEF-FB99-4BC3-86DB-ED42E00C6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5800" y="3810000"/>
              <a:ext cx="609600" cy="609600"/>
            </a:xfrm>
            <a:prstGeom prst="rect">
              <a:avLst/>
            </a:prstGeom>
            <a:effectLst/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C5648-DB78-491F-9BA9-1F9572C3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9000" y="3429000"/>
              <a:ext cx="457200" cy="490088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D0D07-1E60-4065-935F-2587D2A8D6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1000" y="3429000"/>
              <a:ext cx="457200" cy="462125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5EDBA3-9535-4853-ABF6-D0FFBD89B5B9}"/>
                </a:ext>
              </a:extLst>
            </p:cNvPr>
            <p:cNvCxnSpPr>
              <a:cxnSpLocks/>
              <a:stCxn id="51" idx="3"/>
              <a:endCxn id="53" idx="1"/>
            </p:cNvCxnSpPr>
            <p:nvPr/>
          </p:nvCxnSpPr>
          <p:spPr>
            <a:xfrm>
              <a:off x="7391400" y="4114800"/>
              <a:ext cx="914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C66B1F-B3F3-4185-A4FB-ACE4202E4A5F}"/>
                </a:ext>
              </a:extLst>
            </p:cNvPr>
            <p:cNvSpPr txBox="1"/>
            <p:nvPr/>
          </p:nvSpPr>
          <p:spPr>
            <a:xfrm>
              <a:off x="7015752" y="3342812"/>
              <a:ext cx="41549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0DCEE61-73DC-4CD2-BA71-BAB7F836A00E}"/>
                </a:ext>
              </a:extLst>
            </p:cNvPr>
            <p:cNvSpPr txBox="1"/>
            <p:nvPr/>
          </p:nvSpPr>
          <p:spPr>
            <a:xfrm>
              <a:off x="8205446" y="3320153"/>
              <a:ext cx="41549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(-)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E133A5-E65A-4E50-A147-16355C9599E1}"/>
                </a:ext>
              </a:extLst>
            </p:cNvPr>
            <p:cNvSpPr txBox="1"/>
            <p:nvPr/>
          </p:nvSpPr>
          <p:spPr>
            <a:xfrm>
              <a:off x="7611997" y="4142763"/>
              <a:ext cx="41549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(-)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748BD69-CEB9-4D28-8DB7-41EFFBEFD98E}"/>
              </a:ext>
            </a:extLst>
          </p:cNvPr>
          <p:cNvSpPr/>
          <p:nvPr/>
        </p:nvSpPr>
        <p:spPr>
          <a:xfrm>
            <a:off x="76200" y="2514600"/>
            <a:ext cx="4495800" cy="3352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147AE-09CC-456F-B976-CDB9012D359C}"/>
              </a:ext>
            </a:extLst>
          </p:cNvPr>
          <p:cNvSpPr/>
          <p:nvPr/>
        </p:nvSpPr>
        <p:spPr>
          <a:xfrm>
            <a:off x="4648200" y="2667000"/>
            <a:ext cx="4267200" cy="1845095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effectLst>
            <a:glow rad="152400">
              <a:schemeClr val="bg1">
                <a:lumMod val="75000"/>
                <a:alpha val="3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11EDDE-B760-4E37-98A4-6B429CA6B53E}"/>
              </a:ext>
            </a:extLst>
          </p:cNvPr>
          <p:cNvSpPr txBox="1"/>
          <p:nvPr/>
        </p:nvSpPr>
        <p:spPr>
          <a:xfrm>
            <a:off x="152400" y="451209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7C00"/>
                </a:solidFill>
              </a:rPr>
              <a:t>friend</a:t>
            </a:r>
            <a:r>
              <a:rPr lang="en-US" dirty="0"/>
              <a:t> of my </a:t>
            </a:r>
            <a:r>
              <a:rPr lang="en-US" dirty="0">
                <a:solidFill>
                  <a:srgbClr val="347C00"/>
                </a:solidFill>
              </a:rPr>
              <a:t>friend</a:t>
            </a:r>
            <a:r>
              <a:rPr lang="en-US" dirty="0"/>
              <a:t> is my </a:t>
            </a:r>
            <a:r>
              <a:rPr lang="en-US" dirty="0">
                <a:solidFill>
                  <a:srgbClr val="347C00"/>
                </a:solidFill>
              </a:rPr>
              <a:t>friend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14ACA3-300B-4733-99E4-5485FC111E93}"/>
              </a:ext>
            </a:extLst>
          </p:cNvPr>
          <p:cNvSpPr txBox="1"/>
          <p:nvPr/>
        </p:nvSpPr>
        <p:spPr>
          <a:xfrm>
            <a:off x="2400300" y="4503572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  <a:r>
              <a:rPr lang="en-US" dirty="0"/>
              <a:t> of my </a:t>
            </a:r>
            <a:r>
              <a:rPr lang="en-US" dirty="0">
                <a:solidFill>
                  <a:srgbClr val="FF0000"/>
                </a:solidFill>
              </a:rPr>
              <a:t>enemy</a:t>
            </a:r>
            <a:r>
              <a:rPr lang="en-US" dirty="0"/>
              <a:t> is my </a:t>
            </a:r>
            <a:r>
              <a:rPr lang="en-US" dirty="0">
                <a:solidFill>
                  <a:srgbClr val="347C00"/>
                </a:solidFill>
              </a:rPr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val="3315492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EE6A5-9054-4B68-8114-BD4EAAB323DD}"/>
              </a:ext>
            </a:extLst>
          </p:cNvPr>
          <p:cNvSpPr/>
          <p:nvPr/>
        </p:nvSpPr>
        <p:spPr>
          <a:xfrm>
            <a:off x="0" y="1384380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CDA0E-A4DD-4425-8C36-315AE40E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54" y="1371600"/>
            <a:ext cx="4772691" cy="48489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A9FA80-69DE-475A-9520-9A2EE7C25D11}"/>
              </a:ext>
            </a:extLst>
          </p:cNvPr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A16DC-36CA-40FA-B53C-E38D0F305D07}"/>
              </a:ext>
            </a:extLst>
          </p:cNvPr>
          <p:cNvSpPr/>
          <p:nvPr/>
        </p:nvSpPr>
        <p:spPr>
          <a:xfrm>
            <a:off x="3276600" y="1447800"/>
            <a:ext cx="1219200" cy="2286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D1E7D1-AD11-4E60-AF9B-5AFD493AF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86" y="5595921"/>
            <a:ext cx="2448267" cy="23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80908-F986-422F-829F-29F4501A8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80146" r="32217" b="16592"/>
          <a:stretch/>
        </p:blipFill>
        <p:spPr>
          <a:xfrm>
            <a:off x="0" y="4968866"/>
            <a:ext cx="9144000" cy="4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35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39ED6EE-6D0D-4734-8773-97E9E95639F8}"/>
              </a:ext>
            </a:extLst>
          </p:cNvPr>
          <p:cNvSpPr/>
          <p:nvPr/>
        </p:nvSpPr>
        <p:spPr>
          <a:xfrm>
            <a:off x="0" y="1447801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B79BD6-B057-42F8-B889-9E916E4F2A2D}"/>
              </a:ext>
            </a:extLst>
          </p:cNvPr>
          <p:cNvGrpSpPr/>
          <p:nvPr/>
        </p:nvGrpSpPr>
        <p:grpSpPr>
          <a:xfrm>
            <a:off x="703909" y="3276600"/>
            <a:ext cx="4004304" cy="2709522"/>
            <a:chOff x="164674" y="3751053"/>
            <a:chExt cx="3377776" cy="221933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B9D7D0-5F10-4880-8D47-08B1C54D3507}"/>
                </a:ext>
              </a:extLst>
            </p:cNvPr>
            <p:cNvGrpSpPr/>
            <p:nvPr/>
          </p:nvGrpSpPr>
          <p:grpSpPr>
            <a:xfrm>
              <a:off x="209871" y="3751053"/>
              <a:ext cx="3332579" cy="2219334"/>
              <a:chOff x="974537" y="3585033"/>
              <a:chExt cx="3332579" cy="2219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CB936EA-375D-461A-99D4-0523D60B6BE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537" y="4077826"/>
                    <a:ext cx="2940101" cy="17265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CB936EA-375D-461A-99D4-0523D60B6B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537" y="4077826"/>
                    <a:ext cx="2940101" cy="17265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Metin kutusu 2">
                <a:extLst>
                  <a:ext uri="{FF2B5EF4-FFF2-40B4-BE49-F238E27FC236}">
                    <a16:creationId xmlns:a16="http://schemas.microsoft.com/office/drawing/2014/main" id="{B46911D2-FB2A-4D6C-A8FC-7A046EA9391A}"/>
                  </a:ext>
                </a:extLst>
              </p:cNvPr>
              <p:cNvSpPr txBox="1"/>
              <p:nvPr/>
            </p:nvSpPr>
            <p:spPr>
              <a:xfrm rot="19204943">
                <a:off x="1767942" y="3636803"/>
                <a:ext cx="886761" cy="32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00B050"/>
                    </a:solidFill>
                  </a:rPr>
                  <a:t>support</a:t>
                </a:r>
                <a:endParaRPr lang="tr-T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4A2255-4BEC-479E-82C0-A15E3CD04BAB}"/>
                  </a:ext>
                </a:extLst>
              </p:cNvPr>
              <p:cNvSpPr txBox="1"/>
              <p:nvPr/>
            </p:nvSpPr>
            <p:spPr>
              <a:xfrm rot="19340232">
                <a:off x="2214581" y="3674784"/>
                <a:ext cx="673662" cy="327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failed</a:t>
                </a:r>
                <a:endParaRPr lang="en-US" sz="2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474F9D-4B25-46AA-A1B7-E9609524BC72}"/>
                  </a:ext>
                </a:extLst>
              </p:cNvPr>
              <p:cNvSpPr txBox="1"/>
              <p:nvPr/>
            </p:nvSpPr>
            <p:spPr>
              <a:xfrm rot="19326059">
                <a:off x="3273771" y="3585033"/>
                <a:ext cx="1033345" cy="327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hypocrite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609897-62ED-473E-918C-2ABDA34201BE}"/>
                  </a:ext>
                </a:extLst>
              </p:cNvPr>
              <p:cNvSpPr txBox="1"/>
              <p:nvPr/>
            </p:nvSpPr>
            <p:spPr>
              <a:xfrm rot="19531448">
                <a:off x="2553386" y="3617424"/>
                <a:ext cx="996836" cy="327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bankrupt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727B21-3CBB-4C1E-AC76-2C8D737A6687}"/>
                    </a:ext>
                  </a:extLst>
                </p:cNvPr>
                <p:cNvSpPr txBox="1"/>
                <p:nvPr/>
              </p:nvSpPr>
              <p:spPr>
                <a:xfrm>
                  <a:off x="164674" y="4882484"/>
                  <a:ext cx="332735" cy="4033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727B21-3CBB-4C1E-AC76-2C8D737A6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74" y="4882484"/>
                  <a:ext cx="332735" cy="40335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21AC3E-6C0E-40F3-94F2-777ECF1C3DD0}"/>
              </a:ext>
            </a:extLst>
          </p:cNvPr>
          <p:cNvSpPr txBox="1"/>
          <p:nvPr/>
        </p:nvSpPr>
        <p:spPr>
          <a:xfrm>
            <a:off x="457200" y="6133175"/>
            <a:ext cx="3483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Pair x </a:t>
            </a:r>
            <a:r>
              <a:rPr lang="en-US" sz="2000" dirty="0">
                <a:solidFill>
                  <a:srgbClr val="00B050"/>
                </a:solidFill>
              </a:rPr>
              <a:t>Sentiment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Words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D2E254-E149-40DC-B7C2-EF6C22E1074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11193" r="88363" b="62666"/>
          <a:stretch/>
        </p:blipFill>
        <p:spPr>
          <a:xfrm>
            <a:off x="42300" y="2910977"/>
            <a:ext cx="807894" cy="7040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E29E43-1C3D-4478-BE9E-BDFE2402572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6961" r="88871" b="67075"/>
          <a:stretch/>
        </p:blipFill>
        <p:spPr>
          <a:xfrm>
            <a:off x="854524" y="2822667"/>
            <a:ext cx="846317" cy="787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73A04-07D9-4F48-8DDE-9A6BEA17E1BB}"/>
                  </a:ext>
                </a:extLst>
              </p:cNvPr>
              <p:cNvSpPr txBox="1"/>
              <p:nvPr/>
            </p:nvSpPr>
            <p:spPr>
              <a:xfrm>
                <a:off x="3657579" y="4558248"/>
                <a:ext cx="104434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73A04-07D9-4F48-8DDE-9A6BEA17E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79" y="4558248"/>
                <a:ext cx="1044341" cy="6155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67A6374-A04B-4BB3-90FC-AA7169D93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22468"/>
              </p:ext>
            </p:extLst>
          </p:nvPr>
        </p:nvGraphicFramePr>
        <p:xfrm>
          <a:off x="4548310" y="3885732"/>
          <a:ext cx="669303" cy="20578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725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343578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</a:tblGrid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  <a:tr h="299061">
                <a:tc>
                  <a:txBody>
                    <a:bodyPr/>
                    <a:lstStyle/>
                    <a:p>
                      <a:endParaRPr lang="en-US" sz="3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51167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32976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12981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468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72237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0114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7B00760-5B6B-4FB9-9945-6534999C2CA3}"/>
              </a:ext>
            </a:extLst>
          </p:cNvPr>
          <p:cNvSpPr txBox="1"/>
          <p:nvPr/>
        </p:nvSpPr>
        <p:spPr>
          <a:xfrm>
            <a:off x="4496412" y="3512185"/>
            <a:ext cx="46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F560E0-99AB-4E13-A97C-057A94082D8D}"/>
              </a:ext>
            </a:extLst>
          </p:cNvPr>
          <p:cNvSpPr txBox="1"/>
          <p:nvPr/>
        </p:nvSpPr>
        <p:spPr>
          <a:xfrm>
            <a:off x="4826075" y="3500717"/>
            <a:ext cx="50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9B5944-6224-4FB5-BD12-0C70BB9E90E0}"/>
                  </a:ext>
                </a:extLst>
              </p:cNvPr>
              <p:cNvSpPr txBox="1"/>
              <p:nvPr/>
            </p:nvSpPr>
            <p:spPr>
              <a:xfrm>
                <a:off x="4693877" y="5997886"/>
                <a:ext cx="3397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9B5944-6224-4FB5-BD12-0C70BB9E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77" y="5997886"/>
                <a:ext cx="339742" cy="369332"/>
              </a:xfrm>
              <a:prstGeom prst="rect">
                <a:avLst/>
              </a:prstGeom>
              <a:blipFill>
                <a:blip r:embed="rId17"/>
                <a:stretch>
                  <a:fillRect l="-28571" r="-892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F4B7FA7-9BF8-439F-90E3-5B45E8E4D7A2}"/>
              </a:ext>
            </a:extLst>
          </p:cNvPr>
          <p:cNvSpPr txBox="1"/>
          <p:nvPr/>
        </p:nvSpPr>
        <p:spPr>
          <a:xfrm>
            <a:off x="5332543" y="3781040"/>
            <a:ext cx="52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884941-411E-42D7-B53F-34B0687A0C10}"/>
                  </a:ext>
                </a:extLst>
              </p:cNvPr>
              <p:cNvSpPr/>
              <p:nvPr/>
            </p:nvSpPr>
            <p:spPr>
              <a:xfrm>
                <a:off x="5858649" y="3899308"/>
                <a:ext cx="677951" cy="73322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884941-411E-42D7-B53F-34B0687A0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49" y="3899308"/>
                <a:ext cx="677951" cy="7332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74E7A15-A2FA-402A-9A65-4A29E9BA5A86}"/>
              </a:ext>
            </a:extLst>
          </p:cNvPr>
          <p:cNvSpPr txBox="1"/>
          <p:nvPr/>
        </p:nvSpPr>
        <p:spPr>
          <a:xfrm>
            <a:off x="6522055" y="3812114"/>
            <a:ext cx="52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F4AC8F1-B35D-413E-8025-F1AAB8F9C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33595"/>
              </p:ext>
            </p:extLst>
          </p:nvPr>
        </p:nvGraphicFramePr>
        <p:xfrm>
          <a:off x="7015230" y="3930560"/>
          <a:ext cx="1827312" cy="67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552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3041993806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2422157083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3177564629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3389312828"/>
                    </a:ext>
                  </a:extLst>
                </a:gridCol>
              </a:tblGrid>
              <a:tr h="335200"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09D5C85-D5D6-46F5-9AE8-7CA73EA95775}"/>
              </a:ext>
            </a:extLst>
          </p:cNvPr>
          <p:cNvSpPr txBox="1"/>
          <p:nvPr/>
        </p:nvSpPr>
        <p:spPr>
          <a:xfrm>
            <a:off x="8799934" y="3864018"/>
            <a:ext cx="46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288E2C-75C3-483B-80B1-13EF2FE0A7FA}"/>
              </a:ext>
            </a:extLst>
          </p:cNvPr>
          <p:cNvSpPr txBox="1"/>
          <p:nvPr/>
        </p:nvSpPr>
        <p:spPr>
          <a:xfrm rot="10800000" flipV="1">
            <a:off x="8763000" y="4232422"/>
            <a:ext cx="55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62DDBA-A9D6-4B43-A9E4-D5695B04BF72}"/>
                  </a:ext>
                </a:extLst>
              </p:cNvPr>
              <p:cNvSpPr txBox="1"/>
              <p:nvPr/>
            </p:nvSpPr>
            <p:spPr>
              <a:xfrm>
                <a:off x="7692072" y="4695895"/>
                <a:ext cx="339742" cy="375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62DDBA-A9D6-4B43-A9E4-D5695B04B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072" y="4695895"/>
                <a:ext cx="339742" cy="375872"/>
              </a:xfrm>
              <a:prstGeom prst="rect">
                <a:avLst/>
              </a:prstGeom>
              <a:blipFill>
                <a:blip r:embed="rId19"/>
                <a:stretch>
                  <a:fillRect l="-32143" r="-1428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F7BAEAB-698C-4F01-AA67-4F9D8033F1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213" y="3820292"/>
            <a:ext cx="1022846" cy="461986"/>
          </a:xfrm>
          <a:prstGeom prst="bentConnector3">
            <a:avLst>
              <a:gd name="adj1" fmla="val 996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Metin kutusu 2">
            <a:extLst>
              <a:ext uri="{FF2B5EF4-FFF2-40B4-BE49-F238E27FC236}">
                <a16:creationId xmlns:a16="http://schemas.microsoft.com/office/drawing/2014/main" id="{B0A76DE6-12C5-4A61-BC5F-01905A875F91}"/>
              </a:ext>
            </a:extLst>
          </p:cNvPr>
          <p:cNvSpPr txBox="1"/>
          <p:nvPr/>
        </p:nvSpPr>
        <p:spPr>
          <a:xfrm rot="19204943">
            <a:off x="7066881" y="3422447"/>
            <a:ext cx="10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support</a:t>
            </a:r>
            <a:endParaRPr lang="tr-TR" sz="16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5BC893-ECD3-4E6F-AE4D-8EB941A36959}"/>
              </a:ext>
            </a:extLst>
          </p:cNvPr>
          <p:cNvSpPr txBox="1"/>
          <p:nvPr/>
        </p:nvSpPr>
        <p:spPr>
          <a:xfrm rot="19340232">
            <a:off x="7605039" y="34430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A0C781-FD9B-4C77-881E-FABA583B85E1}"/>
              </a:ext>
            </a:extLst>
          </p:cNvPr>
          <p:cNvSpPr txBox="1"/>
          <p:nvPr/>
        </p:nvSpPr>
        <p:spPr>
          <a:xfrm rot="19326059">
            <a:off x="8229765" y="33724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hypocrite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A3CF7F-C6D3-44EB-B231-5C3044ED9209}"/>
              </a:ext>
            </a:extLst>
          </p:cNvPr>
          <p:cNvSpPr txBox="1"/>
          <p:nvPr/>
        </p:nvSpPr>
        <p:spPr>
          <a:xfrm rot="19286942">
            <a:off x="7882283" y="337368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bankrupt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02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7EF5B67-E9CF-4348-A72F-917827695B28}"/>
              </a:ext>
            </a:extLst>
          </p:cNvPr>
          <p:cNvSpPr/>
          <p:nvPr/>
        </p:nvSpPr>
        <p:spPr>
          <a:xfrm>
            <a:off x="0" y="1447801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B79BD6-B057-42F8-B889-9E916E4F2A2D}"/>
              </a:ext>
            </a:extLst>
          </p:cNvPr>
          <p:cNvGrpSpPr/>
          <p:nvPr/>
        </p:nvGrpSpPr>
        <p:grpSpPr>
          <a:xfrm>
            <a:off x="703909" y="3276600"/>
            <a:ext cx="4004304" cy="2709522"/>
            <a:chOff x="164674" y="3751053"/>
            <a:chExt cx="3377776" cy="221933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B9D7D0-5F10-4880-8D47-08B1C54D3507}"/>
                </a:ext>
              </a:extLst>
            </p:cNvPr>
            <p:cNvGrpSpPr/>
            <p:nvPr/>
          </p:nvGrpSpPr>
          <p:grpSpPr>
            <a:xfrm>
              <a:off x="209871" y="3751053"/>
              <a:ext cx="3332579" cy="2219334"/>
              <a:chOff x="974537" y="3585033"/>
              <a:chExt cx="3332579" cy="2219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CB936EA-375D-461A-99D4-0523D60B6BE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537" y="4077826"/>
                    <a:ext cx="2940101" cy="17265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CB936EA-375D-461A-99D4-0523D60B6B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537" y="4077826"/>
                    <a:ext cx="2940101" cy="17265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Metin kutusu 2">
                <a:extLst>
                  <a:ext uri="{FF2B5EF4-FFF2-40B4-BE49-F238E27FC236}">
                    <a16:creationId xmlns:a16="http://schemas.microsoft.com/office/drawing/2014/main" id="{B46911D2-FB2A-4D6C-A8FC-7A046EA9391A}"/>
                  </a:ext>
                </a:extLst>
              </p:cNvPr>
              <p:cNvSpPr txBox="1"/>
              <p:nvPr/>
            </p:nvSpPr>
            <p:spPr>
              <a:xfrm rot="19204943">
                <a:off x="1767942" y="3636803"/>
                <a:ext cx="886761" cy="32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00B050"/>
                    </a:solidFill>
                  </a:rPr>
                  <a:t>support</a:t>
                </a:r>
                <a:endParaRPr lang="tr-T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4A2255-4BEC-479E-82C0-A15E3CD04BAB}"/>
                  </a:ext>
                </a:extLst>
              </p:cNvPr>
              <p:cNvSpPr txBox="1"/>
              <p:nvPr/>
            </p:nvSpPr>
            <p:spPr>
              <a:xfrm rot="19340232">
                <a:off x="2214581" y="3674784"/>
                <a:ext cx="673662" cy="327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failed</a:t>
                </a:r>
                <a:endParaRPr lang="en-US" sz="2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474F9D-4B25-46AA-A1B7-E9609524BC72}"/>
                  </a:ext>
                </a:extLst>
              </p:cNvPr>
              <p:cNvSpPr txBox="1"/>
              <p:nvPr/>
            </p:nvSpPr>
            <p:spPr>
              <a:xfrm rot="19326059">
                <a:off x="3273771" y="3585033"/>
                <a:ext cx="1033345" cy="327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hypocrite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609897-62ED-473E-918C-2ABDA34201BE}"/>
                  </a:ext>
                </a:extLst>
              </p:cNvPr>
              <p:cNvSpPr txBox="1"/>
              <p:nvPr/>
            </p:nvSpPr>
            <p:spPr>
              <a:xfrm rot="19531448">
                <a:off x="2553386" y="3617424"/>
                <a:ext cx="996836" cy="327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bankrupt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727B21-3CBB-4C1E-AC76-2C8D737A6687}"/>
                    </a:ext>
                  </a:extLst>
                </p:cNvPr>
                <p:cNvSpPr txBox="1"/>
                <p:nvPr/>
              </p:nvSpPr>
              <p:spPr>
                <a:xfrm>
                  <a:off x="164674" y="4882484"/>
                  <a:ext cx="332735" cy="4033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B727B21-3CBB-4C1E-AC76-2C8D737A6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74" y="4882484"/>
                  <a:ext cx="332735" cy="40335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21AC3E-6C0E-40F3-94F2-777ECF1C3DD0}"/>
              </a:ext>
            </a:extLst>
          </p:cNvPr>
          <p:cNvSpPr txBox="1"/>
          <p:nvPr/>
        </p:nvSpPr>
        <p:spPr>
          <a:xfrm>
            <a:off x="457200" y="6133175"/>
            <a:ext cx="3483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Pair x </a:t>
            </a:r>
            <a:r>
              <a:rPr lang="en-US" sz="2000" dirty="0">
                <a:solidFill>
                  <a:srgbClr val="00B050"/>
                </a:solidFill>
              </a:rPr>
              <a:t>Sentiment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Words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D2E254-E149-40DC-B7C2-EF6C22E1074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11193" r="88363" b="62666"/>
          <a:stretch/>
        </p:blipFill>
        <p:spPr>
          <a:xfrm>
            <a:off x="42300" y="2910977"/>
            <a:ext cx="807894" cy="7040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E29E43-1C3D-4478-BE9E-BDFE2402572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6961" r="88871" b="67075"/>
          <a:stretch/>
        </p:blipFill>
        <p:spPr>
          <a:xfrm>
            <a:off x="854524" y="2822667"/>
            <a:ext cx="846317" cy="787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73A04-07D9-4F48-8DDE-9A6BEA17E1BB}"/>
                  </a:ext>
                </a:extLst>
              </p:cNvPr>
              <p:cNvSpPr txBox="1"/>
              <p:nvPr/>
            </p:nvSpPr>
            <p:spPr>
              <a:xfrm>
                <a:off x="3657579" y="4558248"/>
                <a:ext cx="104434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73A04-07D9-4F48-8DDE-9A6BEA17E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79" y="4558248"/>
                <a:ext cx="1044341" cy="6155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67A6374-A04B-4BB3-90FC-AA7169D93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06777"/>
              </p:ext>
            </p:extLst>
          </p:nvPr>
        </p:nvGraphicFramePr>
        <p:xfrm>
          <a:off x="4548310" y="3885732"/>
          <a:ext cx="669303" cy="2094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725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343578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</a:tblGrid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  <a:tr h="29906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3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51167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32976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12981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468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72237"/>
                  </a:ext>
                </a:extLst>
              </a:tr>
              <a:tr h="251258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0114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7B00760-5B6B-4FB9-9945-6534999C2CA3}"/>
              </a:ext>
            </a:extLst>
          </p:cNvPr>
          <p:cNvSpPr txBox="1"/>
          <p:nvPr/>
        </p:nvSpPr>
        <p:spPr>
          <a:xfrm>
            <a:off x="4496412" y="3512185"/>
            <a:ext cx="46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F560E0-99AB-4E13-A97C-057A94082D8D}"/>
              </a:ext>
            </a:extLst>
          </p:cNvPr>
          <p:cNvSpPr txBox="1"/>
          <p:nvPr/>
        </p:nvSpPr>
        <p:spPr>
          <a:xfrm>
            <a:off x="4826075" y="3500717"/>
            <a:ext cx="50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9B5944-6224-4FB5-BD12-0C70BB9E90E0}"/>
                  </a:ext>
                </a:extLst>
              </p:cNvPr>
              <p:cNvSpPr txBox="1"/>
              <p:nvPr/>
            </p:nvSpPr>
            <p:spPr>
              <a:xfrm>
                <a:off x="4693877" y="5997886"/>
                <a:ext cx="3397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9B5944-6224-4FB5-BD12-0C70BB9E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77" y="5997886"/>
                <a:ext cx="339742" cy="369332"/>
              </a:xfrm>
              <a:prstGeom prst="rect">
                <a:avLst/>
              </a:prstGeom>
              <a:blipFill>
                <a:blip r:embed="rId17"/>
                <a:stretch>
                  <a:fillRect l="-28571" r="-892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F4B7FA7-9BF8-439F-90E3-5B45E8E4D7A2}"/>
              </a:ext>
            </a:extLst>
          </p:cNvPr>
          <p:cNvSpPr txBox="1"/>
          <p:nvPr/>
        </p:nvSpPr>
        <p:spPr>
          <a:xfrm>
            <a:off x="5332543" y="3781040"/>
            <a:ext cx="52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884941-411E-42D7-B53F-34B0687A0C10}"/>
                  </a:ext>
                </a:extLst>
              </p:cNvPr>
              <p:cNvSpPr/>
              <p:nvPr/>
            </p:nvSpPr>
            <p:spPr>
              <a:xfrm>
                <a:off x="5858649" y="3899308"/>
                <a:ext cx="677951" cy="73322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884941-411E-42D7-B53F-34B0687A0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49" y="3899308"/>
                <a:ext cx="677951" cy="7332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74E7A15-A2FA-402A-9A65-4A29E9BA5A86}"/>
              </a:ext>
            </a:extLst>
          </p:cNvPr>
          <p:cNvSpPr txBox="1"/>
          <p:nvPr/>
        </p:nvSpPr>
        <p:spPr>
          <a:xfrm>
            <a:off x="6522055" y="3812114"/>
            <a:ext cx="52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F4AC8F1-B35D-413E-8025-F1AAB8F9C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5861"/>
              </p:ext>
            </p:extLst>
          </p:nvPr>
        </p:nvGraphicFramePr>
        <p:xfrm>
          <a:off x="7015230" y="3930560"/>
          <a:ext cx="1827312" cy="67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552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3041993806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2422157083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3177564629"/>
                    </a:ext>
                  </a:extLst>
                </a:gridCol>
                <a:gridCol w="304552">
                  <a:extLst>
                    <a:ext uri="{9D8B030D-6E8A-4147-A177-3AD203B41FA5}">
                      <a16:colId xmlns:a16="http://schemas.microsoft.com/office/drawing/2014/main" val="3389312828"/>
                    </a:ext>
                  </a:extLst>
                </a:gridCol>
              </a:tblGrid>
              <a:tr h="335200"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0000"/>
                          </a:highlight>
                        </a:rPr>
                        <a:t>0</a:t>
                      </a:r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9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09D5C85-D5D6-46F5-9AE8-7CA73EA95775}"/>
              </a:ext>
            </a:extLst>
          </p:cNvPr>
          <p:cNvSpPr txBox="1"/>
          <p:nvPr/>
        </p:nvSpPr>
        <p:spPr>
          <a:xfrm>
            <a:off x="8799934" y="3864018"/>
            <a:ext cx="46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288E2C-75C3-483B-80B1-13EF2FE0A7FA}"/>
              </a:ext>
            </a:extLst>
          </p:cNvPr>
          <p:cNvSpPr txBox="1"/>
          <p:nvPr/>
        </p:nvSpPr>
        <p:spPr>
          <a:xfrm rot="10800000" flipV="1">
            <a:off x="8763000" y="4232422"/>
            <a:ext cx="55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62DDBA-A9D6-4B43-A9E4-D5695B04BF72}"/>
                  </a:ext>
                </a:extLst>
              </p:cNvPr>
              <p:cNvSpPr txBox="1"/>
              <p:nvPr/>
            </p:nvSpPr>
            <p:spPr>
              <a:xfrm>
                <a:off x="7692072" y="4695895"/>
                <a:ext cx="339742" cy="375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62DDBA-A9D6-4B43-A9E4-D5695B04B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072" y="4695895"/>
                <a:ext cx="339742" cy="375872"/>
              </a:xfrm>
              <a:prstGeom prst="rect">
                <a:avLst/>
              </a:prstGeom>
              <a:blipFill>
                <a:blip r:embed="rId19"/>
                <a:stretch>
                  <a:fillRect l="-32143" r="-1428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F7BAEAB-698C-4F01-AA67-4F9D8033F1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213" y="3820292"/>
            <a:ext cx="1022846" cy="461986"/>
          </a:xfrm>
          <a:prstGeom prst="bentConnector3">
            <a:avLst>
              <a:gd name="adj1" fmla="val 996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Metin kutusu 2">
            <a:extLst>
              <a:ext uri="{FF2B5EF4-FFF2-40B4-BE49-F238E27FC236}">
                <a16:creationId xmlns:a16="http://schemas.microsoft.com/office/drawing/2014/main" id="{B0A76DE6-12C5-4A61-BC5F-01905A875F91}"/>
              </a:ext>
            </a:extLst>
          </p:cNvPr>
          <p:cNvSpPr txBox="1"/>
          <p:nvPr/>
        </p:nvSpPr>
        <p:spPr>
          <a:xfrm rot="19204943">
            <a:off x="7066881" y="3422447"/>
            <a:ext cx="10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support</a:t>
            </a:r>
            <a:endParaRPr lang="tr-TR" sz="16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5BC893-ECD3-4E6F-AE4D-8EB941A36959}"/>
              </a:ext>
            </a:extLst>
          </p:cNvPr>
          <p:cNvSpPr txBox="1"/>
          <p:nvPr/>
        </p:nvSpPr>
        <p:spPr>
          <a:xfrm rot="19340232">
            <a:off x="7605039" y="34430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A0C781-FD9B-4C77-881E-FABA583B85E1}"/>
              </a:ext>
            </a:extLst>
          </p:cNvPr>
          <p:cNvSpPr txBox="1"/>
          <p:nvPr/>
        </p:nvSpPr>
        <p:spPr>
          <a:xfrm rot="19326059">
            <a:off x="8229765" y="33724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hypocrite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A3CF7F-C6D3-44EB-B231-5C3044ED9209}"/>
              </a:ext>
            </a:extLst>
          </p:cNvPr>
          <p:cNvSpPr txBox="1"/>
          <p:nvPr/>
        </p:nvSpPr>
        <p:spPr>
          <a:xfrm rot="19286942">
            <a:off x="7882283" y="337368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bankrupt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50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87FE20F-19BD-481D-B4D1-A3965C9F21E2}"/>
              </a:ext>
            </a:extLst>
          </p:cNvPr>
          <p:cNvSpPr/>
          <p:nvPr/>
        </p:nvSpPr>
        <p:spPr>
          <a:xfrm>
            <a:off x="0" y="1447801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BD922A-098B-4C70-890A-996E27BF7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64888"/>
              </p:ext>
            </p:extLst>
          </p:nvPr>
        </p:nvGraphicFramePr>
        <p:xfrm>
          <a:off x="5026215" y="4142299"/>
          <a:ext cx="2901570" cy="8655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595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3041993806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2422157083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3177564629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3389312828"/>
                    </a:ext>
                  </a:extLst>
                </a:gridCol>
              </a:tblGrid>
              <a:tr h="432768">
                <a:tc>
                  <a:txBody>
                    <a:bodyPr/>
                    <a:lstStyle/>
                    <a:p>
                      <a:pPr algn="ctr"/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0000"/>
                          </a:highlight>
                        </a:rPr>
                        <a:t>0</a:t>
                      </a:r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105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432768">
                <a:tc>
                  <a:txBody>
                    <a:bodyPr/>
                    <a:lstStyle/>
                    <a:p>
                      <a:pPr algn="ctr"/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7C191E-0A25-4674-A270-9D5F5F6CCC7F}"/>
                  </a:ext>
                </a:extLst>
              </p:cNvPr>
              <p:cNvSpPr txBox="1"/>
              <p:nvPr/>
            </p:nvSpPr>
            <p:spPr>
              <a:xfrm>
                <a:off x="6477000" y="5133735"/>
                <a:ext cx="339742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7C191E-0A25-4674-A270-9D5F5F6C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133735"/>
                <a:ext cx="339742" cy="393121"/>
              </a:xfrm>
              <a:prstGeom prst="rect">
                <a:avLst/>
              </a:prstGeom>
              <a:blipFill>
                <a:blip r:embed="rId1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7DB311-F739-4272-9BF3-95C6638BC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31079"/>
              </p:ext>
            </p:extLst>
          </p:nvPr>
        </p:nvGraphicFramePr>
        <p:xfrm>
          <a:off x="1085363" y="4153765"/>
          <a:ext cx="2907516" cy="8926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586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3041993806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2422157083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3177564629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3389312828"/>
                    </a:ext>
                  </a:extLst>
                </a:gridCol>
              </a:tblGrid>
              <a:tr h="446342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446342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</a:tbl>
          </a:graphicData>
        </a:graphic>
      </p:graphicFrame>
      <p:sp>
        <p:nvSpPr>
          <p:cNvPr id="20" name="Metin kutusu 2">
            <a:extLst>
              <a:ext uri="{FF2B5EF4-FFF2-40B4-BE49-F238E27FC236}">
                <a16:creationId xmlns:a16="http://schemas.microsoft.com/office/drawing/2014/main" id="{77ACEEA9-0E04-4971-9FFA-FE3A079F619C}"/>
              </a:ext>
            </a:extLst>
          </p:cNvPr>
          <p:cNvSpPr txBox="1"/>
          <p:nvPr/>
        </p:nvSpPr>
        <p:spPr>
          <a:xfrm rot="19204943">
            <a:off x="1430816" y="3676195"/>
            <a:ext cx="109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support</a:t>
            </a:r>
            <a:endParaRPr lang="tr-TR" sz="16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C0938-658A-40CD-AA02-5A89660DC8CC}"/>
              </a:ext>
            </a:extLst>
          </p:cNvPr>
          <p:cNvSpPr txBox="1"/>
          <p:nvPr/>
        </p:nvSpPr>
        <p:spPr>
          <a:xfrm rot="18980325">
            <a:off x="2072489" y="369011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41A3A-4FA3-4E7F-87C9-4E350322ECDD}"/>
              </a:ext>
            </a:extLst>
          </p:cNvPr>
          <p:cNvSpPr txBox="1"/>
          <p:nvPr/>
        </p:nvSpPr>
        <p:spPr>
          <a:xfrm rot="19015162">
            <a:off x="3353831" y="350679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hypocrite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D0DEF3-11FE-4FE5-9637-843B2AF06F07}"/>
              </a:ext>
            </a:extLst>
          </p:cNvPr>
          <p:cNvSpPr txBox="1"/>
          <p:nvPr/>
        </p:nvSpPr>
        <p:spPr>
          <a:xfrm rot="18994702">
            <a:off x="2442091" y="359859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bankrupt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BFEDDD-60C9-4564-AE30-864E39CA0BD4}"/>
              </a:ext>
            </a:extLst>
          </p:cNvPr>
          <p:cNvSpPr txBox="1"/>
          <p:nvPr/>
        </p:nvSpPr>
        <p:spPr>
          <a:xfrm>
            <a:off x="3986935" y="4147998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90AB6-269C-48C7-8980-4D6070927C48}"/>
              </a:ext>
            </a:extLst>
          </p:cNvPr>
          <p:cNvSpPr txBox="1"/>
          <p:nvPr/>
        </p:nvSpPr>
        <p:spPr>
          <a:xfrm>
            <a:off x="3948767" y="4612941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CCBE80-62CD-43A6-AB7D-036DCA1AB341}"/>
                  </a:ext>
                </a:extLst>
              </p:cNvPr>
              <p:cNvSpPr txBox="1"/>
              <p:nvPr/>
            </p:nvSpPr>
            <p:spPr>
              <a:xfrm>
                <a:off x="2244029" y="5150984"/>
                <a:ext cx="339742" cy="375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CCBE80-62CD-43A6-AB7D-036DCA1A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29" y="5150984"/>
                <a:ext cx="339742" cy="375872"/>
              </a:xfrm>
              <a:prstGeom prst="rect">
                <a:avLst/>
              </a:prstGeom>
              <a:blipFill>
                <a:blip r:embed="rId13"/>
                <a:stretch>
                  <a:fillRect l="-30357" r="-16071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F64577-B04D-4DA5-8A57-8E56615F6E1F}"/>
                  </a:ext>
                </a:extLst>
              </p:cNvPr>
              <p:cNvSpPr txBox="1"/>
              <p:nvPr/>
            </p:nvSpPr>
            <p:spPr>
              <a:xfrm>
                <a:off x="4128205" y="4225488"/>
                <a:ext cx="104434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F64577-B04D-4DA5-8A57-8E56615F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05" y="4225488"/>
                <a:ext cx="1044341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Metin kutusu 2">
            <a:extLst>
              <a:ext uri="{FF2B5EF4-FFF2-40B4-BE49-F238E27FC236}">
                <a16:creationId xmlns:a16="http://schemas.microsoft.com/office/drawing/2014/main" id="{33F93DB5-A8D5-4A0F-8847-F824197E2B1E}"/>
              </a:ext>
            </a:extLst>
          </p:cNvPr>
          <p:cNvSpPr txBox="1"/>
          <p:nvPr/>
        </p:nvSpPr>
        <p:spPr>
          <a:xfrm rot="19204943">
            <a:off x="5407790" y="3614145"/>
            <a:ext cx="109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support</a:t>
            </a:r>
            <a:endParaRPr lang="tr-TR" sz="16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531B4-5CFE-42B3-BD56-870A0EDB61F0}"/>
              </a:ext>
            </a:extLst>
          </p:cNvPr>
          <p:cNvSpPr txBox="1"/>
          <p:nvPr/>
        </p:nvSpPr>
        <p:spPr>
          <a:xfrm rot="18980325">
            <a:off x="6049463" y="36280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8DD310-3C2D-4981-9F86-E055AF756E92}"/>
              </a:ext>
            </a:extLst>
          </p:cNvPr>
          <p:cNvSpPr txBox="1"/>
          <p:nvPr/>
        </p:nvSpPr>
        <p:spPr>
          <a:xfrm rot="19015162">
            <a:off x="7330805" y="344474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hypocrite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BE3E8B-46A6-43E6-8113-220B20995242}"/>
              </a:ext>
            </a:extLst>
          </p:cNvPr>
          <p:cNvSpPr txBox="1"/>
          <p:nvPr/>
        </p:nvSpPr>
        <p:spPr>
          <a:xfrm rot="18994702">
            <a:off x="6419065" y="35365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bankrupt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12D89-B1DC-4565-A9E7-A09072ACA560}"/>
              </a:ext>
            </a:extLst>
          </p:cNvPr>
          <p:cNvSpPr txBox="1"/>
          <p:nvPr/>
        </p:nvSpPr>
        <p:spPr>
          <a:xfrm>
            <a:off x="7963909" y="4085948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DFE04D-031A-4169-8031-DBA28F527B81}"/>
              </a:ext>
            </a:extLst>
          </p:cNvPr>
          <p:cNvSpPr txBox="1"/>
          <p:nvPr/>
        </p:nvSpPr>
        <p:spPr>
          <a:xfrm>
            <a:off x="7925741" y="4550891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4827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B21B7C0-49D6-47FB-8F1E-B455F8512B1D}"/>
              </a:ext>
            </a:extLst>
          </p:cNvPr>
          <p:cNvSpPr/>
          <p:nvPr/>
        </p:nvSpPr>
        <p:spPr>
          <a:xfrm>
            <a:off x="0" y="1447801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BD922A-098B-4C70-890A-996E27BF7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11174"/>
              </p:ext>
            </p:extLst>
          </p:nvPr>
        </p:nvGraphicFramePr>
        <p:xfrm>
          <a:off x="5026215" y="4142299"/>
          <a:ext cx="2901570" cy="8655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595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3041993806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2422157083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3177564629"/>
                    </a:ext>
                  </a:extLst>
                </a:gridCol>
                <a:gridCol w="483595">
                  <a:extLst>
                    <a:ext uri="{9D8B030D-6E8A-4147-A177-3AD203B41FA5}">
                      <a16:colId xmlns:a16="http://schemas.microsoft.com/office/drawing/2014/main" val="3389312828"/>
                    </a:ext>
                  </a:extLst>
                </a:gridCol>
              </a:tblGrid>
              <a:tr h="432768">
                <a:tc>
                  <a:txBody>
                    <a:bodyPr/>
                    <a:lstStyle/>
                    <a:p>
                      <a:pPr algn="ctr"/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0000"/>
                          </a:highlight>
                        </a:rPr>
                        <a:t>0</a:t>
                      </a:r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105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432768">
                <a:tc>
                  <a:txBody>
                    <a:bodyPr/>
                    <a:lstStyle/>
                    <a:p>
                      <a:pPr algn="ctr"/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7C191E-0A25-4674-A270-9D5F5F6CCC7F}"/>
                  </a:ext>
                </a:extLst>
              </p:cNvPr>
              <p:cNvSpPr txBox="1"/>
              <p:nvPr/>
            </p:nvSpPr>
            <p:spPr>
              <a:xfrm>
                <a:off x="6477000" y="5133735"/>
                <a:ext cx="339742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7C191E-0A25-4674-A270-9D5F5F6C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133735"/>
                <a:ext cx="339742" cy="393121"/>
              </a:xfrm>
              <a:prstGeom prst="rect">
                <a:avLst/>
              </a:prstGeom>
              <a:blipFill>
                <a:blip r:embed="rId1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7DB311-F739-4272-9BF3-95C6638BCD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5363" y="4153765"/>
          <a:ext cx="2907516" cy="8926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586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3041993806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2422157083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3177564629"/>
                    </a:ext>
                  </a:extLst>
                </a:gridCol>
                <a:gridCol w="484586">
                  <a:extLst>
                    <a:ext uri="{9D8B030D-6E8A-4147-A177-3AD203B41FA5}">
                      <a16:colId xmlns:a16="http://schemas.microsoft.com/office/drawing/2014/main" val="3389312828"/>
                    </a:ext>
                  </a:extLst>
                </a:gridCol>
              </a:tblGrid>
              <a:tr h="446342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446342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</a:tbl>
          </a:graphicData>
        </a:graphic>
      </p:graphicFrame>
      <p:sp>
        <p:nvSpPr>
          <p:cNvPr id="20" name="Metin kutusu 2">
            <a:extLst>
              <a:ext uri="{FF2B5EF4-FFF2-40B4-BE49-F238E27FC236}">
                <a16:creationId xmlns:a16="http://schemas.microsoft.com/office/drawing/2014/main" id="{77ACEEA9-0E04-4971-9FFA-FE3A079F619C}"/>
              </a:ext>
            </a:extLst>
          </p:cNvPr>
          <p:cNvSpPr txBox="1"/>
          <p:nvPr/>
        </p:nvSpPr>
        <p:spPr>
          <a:xfrm rot="19204943">
            <a:off x="1430816" y="3676195"/>
            <a:ext cx="109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support</a:t>
            </a:r>
            <a:endParaRPr lang="tr-TR" sz="16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C0938-658A-40CD-AA02-5A89660DC8CC}"/>
              </a:ext>
            </a:extLst>
          </p:cNvPr>
          <p:cNvSpPr txBox="1"/>
          <p:nvPr/>
        </p:nvSpPr>
        <p:spPr>
          <a:xfrm rot="18980325">
            <a:off x="2072489" y="369011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41A3A-4FA3-4E7F-87C9-4E350322ECDD}"/>
              </a:ext>
            </a:extLst>
          </p:cNvPr>
          <p:cNvSpPr txBox="1"/>
          <p:nvPr/>
        </p:nvSpPr>
        <p:spPr>
          <a:xfrm rot="19015162">
            <a:off x="3353831" y="350679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hypocrite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D0DEF3-11FE-4FE5-9637-843B2AF06F07}"/>
              </a:ext>
            </a:extLst>
          </p:cNvPr>
          <p:cNvSpPr txBox="1"/>
          <p:nvPr/>
        </p:nvSpPr>
        <p:spPr>
          <a:xfrm rot="18994702">
            <a:off x="2442091" y="359859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bankrupt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BFEDDD-60C9-4564-AE30-864E39CA0BD4}"/>
              </a:ext>
            </a:extLst>
          </p:cNvPr>
          <p:cNvSpPr txBox="1"/>
          <p:nvPr/>
        </p:nvSpPr>
        <p:spPr>
          <a:xfrm>
            <a:off x="3986935" y="4147998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90AB6-269C-48C7-8980-4D6070927C48}"/>
              </a:ext>
            </a:extLst>
          </p:cNvPr>
          <p:cNvSpPr txBox="1"/>
          <p:nvPr/>
        </p:nvSpPr>
        <p:spPr>
          <a:xfrm>
            <a:off x="3948767" y="4612941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CCBE80-62CD-43A6-AB7D-036DCA1AB341}"/>
                  </a:ext>
                </a:extLst>
              </p:cNvPr>
              <p:cNvSpPr txBox="1"/>
              <p:nvPr/>
            </p:nvSpPr>
            <p:spPr>
              <a:xfrm>
                <a:off x="2244029" y="5150984"/>
                <a:ext cx="339742" cy="375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CCBE80-62CD-43A6-AB7D-036DCA1A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29" y="5150984"/>
                <a:ext cx="339742" cy="375872"/>
              </a:xfrm>
              <a:prstGeom prst="rect">
                <a:avLst/>
              </a:prstGeom>
              <a:blipFill>
                <a:blip r:embed="rId13"/>
                <a:stretch>
                  <a:fillRect l="-30357" r="-16071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F64577-B04D-4DA5-8A57-8E56615F6E1F}"/>
                  </a:ext>
                </a:extLst>
              </p:cNvPr>
              <p:cNvSpPr txBox="1"/>
              <p:nvPr/>
            </p:nvSpPr>
            <p:spPr>
              <a:xfrm>
                <a:off x="4128205" y="4225488"/>
                <a:ext cx="104434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F64577-B04D-4DA5-8A57-8E56615F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05" y="4225488"/>
                <a:ext cx="1044341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Metin kutusu 2">
            <a:extLst>
              <a:ext uri="{FF2B5EF4-FFF2-40B4-BE49-F238E27FC236}">
                <a16:creationId xmlns:a16="http://schemas.microsoft.com/office/drawing/2014/main" id="{33F93DB5-A8D5-4A0F-8847-F824197E2B1E}"/>
              </a:ext>
            </a:extLst>
          </p:cNvPr>
          <p:cNvSpPr txBox="1"/>
          <p:nvPr/>
        </p:nvSpPr>
        <p:spPr>
          <a:xfrm rot="19204943">
            <a:off x="5407790" y="3614145"/>
            <a:ext cx="109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support</a:t>
            </a:r>
            <a:endParaRPr lang="tr-TR" sz="16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531B4-5CFE-42B3-BD56-870A0EDB61F0}"/>
              </a:ext>
            </a:extLst>
          </p:cNvPr>
          <p:cNvSpPr txBox="1"/>
          <p:nvPr/>
        </p:nvSpPr>
        <p:spPr>
          <a:xfrm rot="18980325">
            <a:off x="6049463" y="36280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8DD310-3C2D-4981-9F86-E055AF756E92}"/>
              </a:ext>
            </a:extLst>
          </p:cNvPr>
          <p:cNvSpPr txBox="1"/>
          <p:nvPr/>
        </p:nvSpPr>
        <p:spPr>
          <a:xfrm rot="19015162">
            <a:off x="7330805" y="344474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hypocrite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BE3E8B-46A6-43E6-8113-220B20995242}"/>
              </a:ext>
            </a:extLst>
          </p:cNvPr>
          <p:cNvSpPr txBox="1"/>
          <p:nvPr/>
        </p:nvSpPr>
        <p:spPr>
          <a:xfrm rot="18994702">
            <a:off x="6419065" y="35365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bankrupt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12D89-B1DC-4565-A9E7-A09072ACA560}"/>
              </a:ext>
            </a:extLst>
          </p:cNvPr>
          <p:cNvSpPr txBox="1"/>
          <p:nvPr/>
        </p:nvSpPr>
        <p:spPr>
          <a:xfrm>
            <a:off x="7963909" y="4085948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DFE04D-031A-4169-8031-DBA28F527B81}"/>
              </a:ext>
            </a:extLst>
          </p:cNvPr>
          <p:cNvSpPr txBox="1"/>
          <p:nvPr/>
        </p:nvSpPr>
        <p:spPr>
          <a:xfrm>
            <a:off x="7925741" y="4550891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9FD780-5E08-4122-B517-4DD03D728F9F}"/>
              </a:ext>
            </a:extLst>
          </p:cNvPr>
          <p:cNvSpPr/>
          <p:nvPr/>
        </p:nvSpPr>
        <p:spPr>
          <a:xfrm rot="19528510">
            <a:off x="4810826" y="5653077"/>
            <a:ext cx="1969278" cy="766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Initial Dictionary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F3AEE1A-C70E-4805-B0DB-B46282CC3A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21" y="4844244"/>
            <a:ext cx="839442" cy="1081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473CBB5-1270-44A9-B0EC-88DF43783909}"/>
              </a:ext>
            </a:extLst>
          </p:cNvPr>
          <p:cNvSpPr txBox="1"/>
          <p:nvPr/>
        </p:nvSpPr>
        <p:spPr>
          <a:xfrm>
            <a:off x="3167044" y="5958742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Opinion Lexicon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2007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4784 negative</a:t>
            </a:r>
          </a:p>
        </p:txBody>
      </p:sp>
    </p:spTree>
    <p:extLst>
      <p:ext uri="{BB962C8B-B14F-4D97-AF65-F5344CB8AC3E}">
        <p14:creationId xmlns:p14="http://schemas.microsoft.com/office/powerpoint/2010/main" val="3129870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B2D842E-F8BA-4098-9CBD-844C6E9AA8C0}"/>
              </a:ext>
            </a:extLst>
          </p:cNvPr>
          <p:cNvSpPr/>
          <p:nvPr/>
        </p:nvSpPr>
        <p:spPr>
          <a:xfrm>
            <a:off x="0" y="1447801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C7E76-15AE-4CE0-87EF-2807316FD464}"/>
              </a:ext>
            </a:extLst>
          </p:cNvPr>
          <p:cNvCxnSpPr>
            <a:cxnSpLocks/>
          </p:cNvCxnSpPr>
          <p:nvPr/>
        </p:nvCxnSpPr>
        <p:spPr>
          <a:xfrm flipH="1">
            <a:off x="5100382" y="5029200"/>
            <a:ext cx="22908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DC0D4B-5F67-44B2-B4CE-BAC8DC0C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40237"/>
              </p:ext>
            </p:extLst>
          </p:nvPr>
        </p:nvGraphicFramePr>
        <p:xfrm>
          <a:off x="2301714" y="3979206"/>
          <a:ext cx="769573" cy="2383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523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395050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</a:tblGrid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b="1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51167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32976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12981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468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72237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011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4880DD-B8D1-48DB-BC01-25E86BDEB0F3}"/>
                  </a:ext>
                </a:extLst>
              </p:cNvPr>
              <p:cNvSpPr txBox="1"/>
              <p:nvPr/>
            </p:nvSpPr>
            <p:spPr>
              <a:xfrm>
                <a:off x="2516629" y="6389750"/>
                <a:ext cx="3397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4880DD-B8D1-48DB-BC01-25E86BDEB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29" y="6389750"/>
                <a:ext cx="339742" cy="369332"/>
              </a:xfrm>
              <a:prstGeom prst="rect">
                <a:avLst/>
              </a:prstGeom>
              <a:blipFill>
                <a:blip r:embed="rId13"/>
                <a:stretch>
                  <a:fillRect l="-28571" r="-892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1048F0-D01F-40CA-A646-B9987606A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65409"/>
              </p:ext>
            </p:extLst>
          </p:nvPr>
        </p:nvGraphicFramePr>
        <p:xfrm>
          <a:off x="4355674" y="3961932"/>
          <a:ext cx="744708" cy="2400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422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382286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</a:tblGrid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51167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32976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12981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468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72237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011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2344B-ACA4-4297-9E28-64AF7EE55D75}"/>
                  </a:ext>
                </a:extLst>
              </p:cNvPr>
              <p:cNvSpPr txBox="1"/>
              <p:nvPr/>
            </p:nvSpPr>
            <p:spPr>
              <a:xfrm>
                <a:off x="4558157" y="6379182"/>
                <a:ext cx="3397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2344B-ACA4-4297-9E28-64AF7EE5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57" y="6379182"/>
                <a:ext cx="339742" cy="369332"/>
              </a:xfrm>
              <a:prstGeom prst="rect">
                <a:avLst/>
              </a:prstGeom>
              <a:blipFill>
                <a:blip r:embed="rId14"/>
                <a:stretch>
                  <a:fillRect l="-32727" r="-54545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8009FA2-4F5E-470F-8753-CE0946C9AA70}"/>
              </a:ext>
            </a:extLst>
          </p:cNvPr>
          <p:cNvGrpSpPr/>
          <p:nvPr/>
        </p:nvGrpSpPr>
        <p:grpSpPr>
          <a:xfrm>
            <a:off x="5322330" y="4168175"/>
            <a:ext cx="1712828" cy="1666958"/>
            <a:chOff x="5337812" y="3961933"/>
            <a:chExt cx="947874" cy="10073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F1A5D15-2CC6-4EEA-B4D2-A11AA9199592}"/>
                </a:ext>
              </a:extLst>
            </p:cNvPr>
            <p:cNvSpPr/>
            <p:nvPr/>
          </p:nvSpPr>
          <p:spPr>
            <a:xfrm>
              <a:off x="5337812" y="3961933"/>
              <a:ext cx="947874" cy="10073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F352878-BDB3-4D8C-9996-2CB676151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518889" y="4647142"/>
              <a:ext cx="613833" cy="1666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F4375AD-E153-467F-8C27-D9FB982AC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353" y="4361341"/>
              <a:ext cx="233604" cy="23975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9931ED7-E970-49D2-A4DF-9D1E97723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696484" y="4087117"/>
              <a:ext cx="258644" cy="25342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6079117-18BD-4739-906F-FB9C8BAED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495611" y="4386590"/>
              <a:ext cx="200873" cy="18925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DA90A25-B190-45AC-B65D-DF325165A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989756" y="4394777"/>
              <a:ext cx="258644" cy="25342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5DEEFF8-FFFA-4149-81D3-FF582139B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971327" y="4154146"/>
              <a:ext cx="200873" cy="18925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E9CAE0-2EFB-4F19-BD69-50DC814B4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482167" y="4024368"/>
              <a:ext cx="613833" cy="166632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AFE3BB3-8862-49DA-9A57-E0D0F032B66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6018" r="88363" b="59436"/>
          <a:stretch/>
        </p:blipFill>
        <p:spPr>
          <a:xfrm>
            <a:off x="7353472" y="4543410"/>
            <a:ext cx="884966" cy="101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0F560-29F2-4420-B4DE-C90D2716C32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-915" b="6659"/>
          <a:stretch/>
        </p:blipFill>
        <p:spPr>
          <a:xfrm>
            <a:off x="8238438" y="4543410"/>
            <a:ext cx="905562" cy="987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252595-8130-49BF-A2A6-E13414E816DD}"/>
                  </a:ext>
                </a:extLst>
              </p:cNvPr>
              <p:cNvSpPr txBox="1"/>
              <p:nvPr/>
            </p:nvSpPr>
            <p:spPr>
              <a:xfrm>
                <a:off x="3200359" y="4905385"/>
                <a:ext cx="104434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252595-8130-49BF-A2A6-E13414E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59" y="4905385"/>
                <a:ext cx="1044341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26E4E5B-0E72-4DE7-A169-1FD934C43BD5}"/>
              </a:ext>
            </a:extLst>
          </p:cNvPr>
          <p:cNvSpPr txBox="1"/>
          <p:nvPr/>
        </p:nvSpPr>
        <p:spPr>
          <a:xfrm>
            <a:off x="2269636" y="3592292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108E5C-AAA7-4102-99CE-A2BB5641D48B}"/>
              </a:ext>
            </a:extLst>
          </p:cNvPr>
          <p:cNvSpPr txBox="1"/>
          <p:nvPr/>
        </p:nvSpPr>
        <p:spPr>
          <a:xfrm>
            <a:off x="2646789" y="359229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2F52B9-9122-4D5A-9C7F-51E1F0C1C28A}"/>
              </a:ext>
            </a:extLst>
          </p:cNvPr>
          <p:cNvSpPr txBox="1"/>
          <p:nvPr/>
        </p:nvSpPr>
        <p:spPr>
          <a:xfrm>
            <a:off x="4300783" y="3581400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E8C6AC-8B8E-42DD-BB26-6529ECC96726}"/>
              </a:ext>
            </a:extLst>
          </p:cNvPr>
          <p:cNvSpPr txBox="1"/>
          <p:nvPr/>
        </p:nvSpPr>
        <p:spPr>
          <a:xfrm>
            <a:off x="4677936" y="358140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9022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556AF13-093B-4749-AB1C-24F350A84365}"/>
              </a:ext>
            </a:extLst>
          </p:cNvPr>
          <p:cNvSpPr/>
          <p:nvPr/>
        </p:nvSpPr>
        <p:spPr>
          <a:xfrm>
            <a:off x="0" y="1447801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951F72-ACA8-4479-A413-F7FF0D5E961E}"/>
              </a:ext>
            </a:extLst>
          </p:cNvPr>
          <p:cNvCxnSpPr>
            <a:cxnSpLocks/>
          </p:cNvCxnSpPr>
          <p:nvPr/>
        </p:nvCxnSpPr>
        <p:spPr>
          <a:xfrm flipH="1">
            <a:off x="5100382" y="5029200"/>
            <a:ext cx="22908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892176C-F690-4CF8-A282-C289FFD6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97525"/>
              </p:ext>
            </p:extLst>
          </p:nvPr>
        </p:nvGraphicFramePr>
        <p:xfrm>
          <a:off x="2301714" y="3979206"/>
          <a:ext cx="769573" cy="2383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523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395050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</a:tblGrid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b="1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51167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32976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12981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468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72237"/>
                  </a:ext>
                </a:extLst>
              </a:tr>
              <a:tr h="297927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011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99C3F2-4308-4757-82C2-F064BCAEBD94}"/>
                  </a:ext>
                </a:extLst>
              </p:cNvPr>
              <p:cNvSpPr txBox="1"/>
              <p:nvPr/>
            </p:nvSpPr>
            <p:spPr>
              <a:xfrm>
                <a:off x="2516629" y="6389750"/>
                <a:ext cx="3397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99C3F2-4308-4757-82C2-F064BCAE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29" y="6389750"/>
                <a:ext cx="339742" cy="369332"/>
              </a:xfrm>
              <a:prstGeom prst="rect">
                <a:avLst/>
              </a:prstGeom>
              <a:blipFill>
                <a:blip r:embed="rId13"/>
                <a:stretch>
                  <a:fillRect l="-28571" r="-892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FECAD48-3315-433C-9C34-D0299F2F9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56538"/>
              </p:ext>
            </p:extLst>
          </p:nvPr>
        </p:nvGraphicFramePr>
        <p:xfrm>
          <a:off x="4355674" y="3961932"/>
          <a:ext cx="744708" cy="24358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422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382286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</a:tblGrid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51167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  <a:endParaRPr lang="en-US" sz="4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32976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12981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468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72237"/>
                  </a:ext>
                </a:extLst>
              </a:tr>
              <a:tr h="30008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011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707E45-6992-47E5-BB66-4E845D9EE1F5}"/>
                  </a:ext>
                </a:extLst>
              </p:cNvPr>
              <p:cNvSpPr txBox="1"/>
              <p:nvPr/>
            </p:nvSpPr>
            <p:spPr>
              <a:xfrm>
                <a:off x="4558157" y="6379182"/>
                <a:ext cx="3397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707E45-6992-47E5-BB66-4E845D9E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57" y="6379182"/>
                <a:ext cx="339742" cy="369332"/>
              </a:xfrm>
              <a:prstGeom prst="rect">
                <a:avLst/>
              </a:prstGeom>
              <a:blipFill>
                <a:blip r:embed="rId14"/>
                <a:stretch>
                  <a:fillRect l="-32727" r="-54545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FBC350F-115D-41CF-AFF1-7CDA3D305B63}"/>
              </a:ext>
            </a:extLst>
          </p:cNvPr>
          <p:cNvGrpSpPr/>
          <p:nvPr/>
        </p:nvGrpSpPr>
        <p:grpSpPr>
          <a:xfrm>
            <a:off x="5322330" y="4168175"/>
            <a:ext cx="1712828" cy="1666958"/>
            <a:chOff x="5337812" y="3961933"/>
            <a:chExt cx="947874" cy="100737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AAEB78-700A-4E1D-89F9-A19BC04290AF}"/>
                </a:ext>
              </a:extLst>
            </p:cNvPr>
            <p:cNvSpPr/>
            <p:nvPr/>
          </p:nvSpPr>
          <p:spPr>
            <a:xfrm>
              <a:off x="5337812" y="3961933"/>
              <a:ext cx="947874" cy="10073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1275AA9-EC3E-4BF7-A89F-9ABF432FF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518889" y="4647142"/>
              <a:ext cx="613833" cy="16663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6B586FB-C111-4859-990C-48434AF49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353" y="4361341"/>
              <a:ext cx="233604" cy="23975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92E5233-75AF-4784-9CDB-E4C6D1B30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696484" y="4087117"/>
              <a:ext cx="258644" cy="25342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CDF651D-307A-4A06-A160-BC90E8C6A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495611" y="4386590"/>
              <a:ext cx="200873" cy="18925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0738454-36D3-4842-A105-ED3621E16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989756" y="4394777"/>
              <a:ext cx="258644" cy="25342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6A2D417-EBE4-496C-9A3B-DF51AD31A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971327" y="4154146"/>
              <a:ext cx="200873" cy="18925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07EB106-3364-47FE-B186-709D71A56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482167" y="4024368"/>
              <a:ext cx="613833" cy="16663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DACEE883-2E13-45F8-8459-D002300BCCA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6018" r="88363" b="59436"/>
          <a:stretch/>
        </p:blipFill>
        <p:spPr>
          <a:xfrm>
            <a:off x="7353472" y="4543410"/>
            <a:ext cx="884966" cy="10191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C58BCE3-B25D-485E-9DD3-B79B952A55F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-915" b="6659"/>
          <a:stretch/>
        </p:blipFill>
        <p:spPr>
          <a:xfrm>
            <a:off x="8238438" y="4543410"/>
            <a:ext cx="905562" cy="987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CCDEF81-4ECC-409E-8705-28956BD453F6}"/>
                  </a:ext>
                </a:extLst>
              </p:cNvPr>
              <p:cNvSpPr txBox="1"/>
              <p:nvPr/>
            </p:nvSpPr>
            <p:spPr>
              <a:xfrm>
                <a:off x="3200359" y="4905385"/>
                <a:ext cx="104434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CCDEF81-4ECC-409E-8705-28956BD45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59" y="4905385"/>
                <a:ext cx="1044341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32DA5E4-70DE-40C3-B86D-D00E47DFE83B}"/>
              </a:ext>
            </a:extLst>
          </p:cNvPr>
          <p:cNvSpPr txBox="1"/>
          <p:nvPr/>
        </p:nvSpPr>
        <p:spPr>
          <a:xfrm>
            <a:off x="2269636" y="3592292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3B5B83-04CC-439F-88E8-926E2F15C88E}"/>
              </a:ext>
            </a:extLst>
          </p:cNvPr>
          <p:cNvSpPr txBox="1"/>
          <p:nvPr/>
        </p:nvSpPr>
        <p:spPr>
          <a:xfrm>
            <a:off x="2646789" y="359229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75B94D-B102-4AFC-9ADA-43F875D64ED1}"/>
              </a:ext>
            </a:extLst>
          </p:cNvPr>
          <p:cNvSpPr txBox="1"/>
          <p:nvPr/>
        </p:nvSpPr>
        <p:spPr>
          <a:xfrm>
            <a:off x="4300783" y="3581400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DA4900-D7D1-446D-8701-5F9E1E879178}"/>
              </a:ext>
            </a:extLst>
          </p:cNvPr>
          <p:cNvSpPr txBox="1"/>
          <p:nvPr/>
        </p:nvSpPr>
        <p:spPr>
          <a:xfrm>
            <a:off x="4677936" y="358140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7200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D38EE6-1381-4E81-99B9-C3F13972249B}"/>
              </a:ext>
            </a:extLst>
          </p:cNvPr>
          <p:cNvSpPr/>
          <p:nvPr/>
        </p:nvSpPr>
        <p:spPr>
          <a:xfrm>
            <a:off x="0" y="1447801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AF4009-944C-47F2-8B0C-7223DAA6E178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3137073" y="6176448"/>
            <a:ext cx="3015974" cy="172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  <a:ln w="25400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BABDA-62B3-482C-B0B5-6747D1D8C0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6018" r="88363" b="59436"/>
          <a:stretch/>
        </p:blipFill>
        <p:spPr>
          <a:xfrm>
            <a:off x="2122182" y="5592037"/>
            <a:ext cx="1014891" cy="11688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D3942C-350C-41FE-9629-3EDA17175D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47" y="5626572"/>
            <a:ext cx="1190071" cy="11342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754C6E-7802-4255-9D09-C36F002F319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8157" r="88378" b="64409"/>
          <a:stretch/>
        </p:blipFill>
        <p:spPr>
          <a:xfrm>
            <a:off x="4086198" y="4259506"/>
            <a:ext cx="1002628" cy="93193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FCF13-5101-4334-8A05-BF8BED14ED03}"/>
              </a:ext>
            </a:extLst>
          </p:cNvPr>
          <p:cNvGrpSpPr/>
          <p:nvPr/>
        </p:nvGrpSpPr>
        <p:grpSpPr>
          <a:xfrm>
            <a:off x="3937263" y="5636391"/>
            <a:ext cx="1321992" cy="1221609"/>
            <a:chOff x="5337812" y="3961933"/>
            <a:chExt cx="947874" cy="10073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2DC99B-7424-456F-BF41-91CEFAF95999}"/>
                </a:ext>
              </a:extLst>
            </p:cNvPr>
            <p:cNvSpPr/>
            <p:nvPr/>
          </p:nvSpPr>
          <p:spPr>
            <a:xfrm>
              <a:off x="5337812" y="3961933"/>
              <a:ext cx="947874" cy="10073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CF6928-683B-4AAC-8C1D-ECE9FB007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518889" y="4647142"/>
              <a:ext cx="613833" cy="166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55B8F2B-5024-4230-9A2D-EF449E6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353" y="4361341"/>
              <a:ext cx="233604" cy="23975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33AB05-F325-4970-9B4B-C3EC49BC7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696484" y="4087117"/>
              <a:ext cx="258644" cy="25342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03F7017-0F68-4D3C-88AB-0892CCE11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495611" y="4386590"/>
              <a:ext cx="200873" cy="18925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AE66DA-0776-41D5-AAAB-B0FBF4F6C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989756" y="4394777"/>
              <a:ext cx="258644" cy="25342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AC33E46-7B1B-4050-8439-6F97B4223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971327" y="4154146"/>
              <a:ext cx="200873" cy="18925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FF9182-3311-414B-9190-2D3DCD1A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482167" y="4024368"/>
              <a:ext cx="613833" cy="166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962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D38EE6-1381-4E81-99B9-C3F13972249B}"/>
              </a:ext>
            </a:extLst>
          </p:cNvPr>
          <p:cNvSpPr/>
          <p:nvPr/>
        </p:nvSpPr>
        <p:spPr>
          <a:xfrm>
            <a:off x="0" y="1447801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AF4009-944C-47F2-8B0C-7223DAA6E178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3137073" y="6176448"/>
            <a:ext cx="3015974" cy="172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  <a:ln w="25400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BABDA-62B3-482C-B0B5-6747D1D8C0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6018" r="88363" b="59436"/>
          <a:stretch/>
        </p:blipFill>
        <p:spPr>
          <a:xfrm>
            <a:off x="2122182" y="5592037"/>
            <a:ext cx="1014891" cy="11688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D3942C-350C-41FE-9629-3EDA17175D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47" y="5626572"/>
            <a:ext cx="1190071" cy="11342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754C6E-7802-4255-9D09-C36F002F319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8157" r="88378" b="64409"/>
          <a:stretch/>
        </p:blipFill>
        <p:spPr>
          <a:xfrm>
            <a:off x="4086198" y="4259506"/>
            <a:ext cx="1002628" cy="93193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FCF13-5101-4334-8A05-BF8BED14ED03}"/>
              </a:ext>
            </a:extLst>
          </p:cNvPr>
          <p:cNvGrpSpPr/>
          <p:nvPr/>
        </p:nvGrpSpPr>
        <p:grpSpPr>
          <a:xfrm>
            <a:off x="3937263" y="5636391"/>
            <a:ext cx="1321992" cy="1221609"/>
            <a:chOff x="5337812" y="3961933"/>
            <a:chExt cx="947874" cy="10073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2DC99B-7424-456F-BF41-91CEFAF95999}"/>
                </a:ext>
              </a:extLst>
            </p:cNvPr>
            <p:cNvSpPr/>
            <p:nvPr/>
          </p:nvSpPr>
          <p:spPr>
            <a:xfrm>
              <a:off x="5337812" y="3961933"/>
              <a:ext cx="947874" cy="10073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CF6928-683B-4AAC-8C1D-ECE9FB007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518889" y="4647142"/>
              <a:ext cx="613833" cy="166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55B8F2B-5024-4230-9A2D-EF449E6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353" y="4361341"/>
              <a:ext cx="233604" cy="23975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33AB05-F325-4970-9B4B-C3EC49BC7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696484" y="4087117"/>
              <a:ext cx="258644" cy="25342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03F7017-0F68-4D3C-88AB-0892CCE11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495611" y="4386590"/>
              <a:ext cx="200873" cy="18925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AE66DA-0776-41D5-AAAB-B0FBF4F6C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989756" y="4394777"/>
              <a:ext cx="258644" cy="25342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AC33E46-7B1B-4050-8439-6F97B4223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971327" y="4154146"/>
              <a:ext cx="200873" cy="18925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FF9182-3311-414B-9190-2D3DCD1A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482167" y="4024368"/>
              <a:ext cx="613833" cy="166632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CB9226-4CA3-4BCD-92F6-125C6B3B1F35}"/>
              </a:ext>
            </a:extLst>
          </p:cNvPr>
          <p:cNvCxnSpPr>
            <a:cxnSpLocks/>
          </p:cNvCxnSpPr>
          <p:nvPr/>
        </p:nvCxnSpPr>
        <p:spPr>
          <a:xfrm flipV="1">
            <a:off x="2819400" y="4953000"/>
            <a:ext cx="1266798" cy="8351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AAB45C-8A28-43DA-B56E-8DC2166C339F}"/>
              </a:ext>
            </a:extLst>
          </p:cNvPr>
          <p:cNvCxnSpPr>
            <a:cxnSpLocks/>
          </p:cNvCxnSpPr>
          <p:nvPr/>
        </p:nvCxnSpPr>
        <p:spPr>
          <a:xfrm flipH="1" flipV="1">
            <a:off x="4994702" y="4953000"/>
            <a:ext cx="1406098" cy="8351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78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D38EE6-1381-4E81-99B9-C3F13972249B}"/>
              </a:ext>
            </a:extLst>
          </p:cNvPr>
          <p:cNvSpPr/>
          <p:nvPr/>
        </p:nvSpPr>
        <p:spPr>
          <a:xfrm>
            <a:off x="0" y="1447801"/>
            <a:ext cx="9448800" cy="5448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AF4009-944C-47F2-8B0C-7223DAA6E178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3137073" y="6176448"/>
            <a:ext cx="3015974" cy="172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  <a:ln w="25400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BABDA-62B3-482C-B0B5-6747D1D8C0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6018" r="88363" b="59436"/>
          <a:stretch/>
        </p:blipFill>
        <p:spPr>
          <a:xfrm>
            <a:off x="2122182" y="5592037"/>
            <a:ext cx="1014891" cy="11688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D3942C-350C-41FE-9629-3EDA17175D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47" y="5626572"/>
            <a:ext cx="1190071" cy="11342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754C6E-7802-4255-9D09-C36F002F319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8157" r="88378" b="64409"/>
          <a:stretch/>
        </p:blipFill>
        <p:spPr>
          <a:xfrm>
            <a:off x="4086198" y="4259506"/>
            <a:ext cx="1002628" cy="93193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FCF13-5101-4334-8A05-BF8BED14ED03}"/>
              </a:ext>
            </a:extLst>
          </p:cNvPr>
          <p:cNvGrpSpPr/>
          <p:nvPr/>
        </p:nvGrpSpPr>
        <p:grpSpPr>
          <a:xfrm>
            <a:off x="3937263" y="5636391"/>
            <a:ext cx="1321992" cy="1221609"/>
            <a:chOff x="5337812" y="3961933"/>
            <a:chExt cx="947874" cy="10073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2DC99B-7424-456F-BF41-91CEFAF95999}"/>
                </a:ext>
              </a:extLst>
            </p:cNvPr>
            <p:cNvSpPr/>
            <p:nvPr/>
          </p:nvSpPr>
          <p:spPr>
            <a:xfrm>
              <a:off x="5337812" y="3961933"/>
              <a:ext cx="947874" cy="10073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CF6928-683B-4AAC-8C1D-ECE9FB007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518889" y="4647142"/>
              <a:ext cx="613833" cy="166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55B8F2B-5024-4230-9A2D-EF449E6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353" y="4361341"/>
              <a:ext cx="233604" cy="23975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33AB05-F325-4970-9B4B-C3EC49BC7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696484" y="4087117"/>
              <a:ext cx="258644" cy="25342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03F7017-0F68-4D3C-88AB-0892CCE11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495611" y="4386590"/>
              <a:ext cx="200873" cy="18925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AE66DA-0776-41D5-AAAB-B0FBF4F6C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989756" y="4394777"/>
              <a:ext cx="258644" cy="25342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AC33E46-7B1B-4050-8439-6F97B4223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971327" y="4154146"/>
              <a:ext cx="200873" cy="18925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FF9182-3311-414B-9190-2D3DCD1A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482167" y="4024368"/>
              <a:ext cx="613833" cy="166632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2ABA57-5BBD-46AC-892F-093EB1BF1E1F}"/>
              </a:ext>
            </a:extLst>
          </p:cNvPr>
          <p:cNvCxnSpPr>
            <a:cxnSpLocks/>
          </p:cNvCxnSpPr>
          <p:nvPr/>
        </p:nvCxnSpPr>
        <p:spPr>
          <a:xfrm flipV="1">
            <a:off x="2819400" y="4953000"/>
            <a:ext cx="1266798" cy="835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CE3B04-40B8-44AE-BACD-EC2F16FBCF03}"/>
              </a:ext>
            </a:extLst>
          </p:cNvPr>
          <p:cNvCxnSpPr>
            <a:cxnSpLocks/>
          </p:cNvCxnSpPr>
          <p:nvPr/>
        </p:nvCxnSpPr>
        <p:spPr>
          <a:xfrm flipH="1" flipV="1">
            <a:off x="4994702" y="4953000"/>
            <a:ext cx="1406098" cy="835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63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D38EE6-1381-4E81-99B9-C3F13972249B}"/>
              </a:ext>
            </a:extLst>
          </p:cNvPr>
          <p:cNvSpPr/>
          <p:nvPr/>
        </p:nvSpPr>
        <p:spPr>
          <a:xfrm>
            <a:off x="0" y="914400"/>
            <a:ext cx="9448800" cy="598162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AF4009-944C-47F2-8B0C-7223DAA6E178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3137073" y="6176448"/>
            <a:ext cx="3015974" cy="172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  <a:ln w="25400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BABDA-62B3-482C-B0B5-6747D1D8C0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6018" r="88363" b="59436"/>
          <a:stretch/>
        </p:blipFill>
        <p:spPr>
          <a:xfrm>
            <a:off x="2122182" y="5592037"/>
            <a:ext cx="1014891" cy="11688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D3942C-350C-41FE-9629-3EDA17175D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47" y="5626572"/>
            <a:ext cx="1190071" cy="11342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754C6E-7802-4255-9D09-C36F002F319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8157" r="88378" b="64409"/>
          <a:stretch/>
        </p:blipFill>
        <p:spPr>
          <a:xfrm>
            <a:off x="4086198" y="4259506"/>
            <a:ext cx="1002628" cy="93193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FCF13-5101-4334-8A05-BF8BED14ED03}"/>
              </a:ext>
            </a:extLst>
          </p:cNvPr>
          <p:cNvGrpSpPr/>
          <p:nvPr/>
        </p:nvGrpSpPr>
        <p:grpSpPr>
          <a:xfrm>
            <a:off x="3937263" y="5636391"/>
            <a:ext cx="1321992" cy="1221609"/>
            <a:chOff x="5337812" y="3961933"/>
            <a:chExt cx="947874" cy="10073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2DC99B-7424-456F-BF41-91CEFAF95999}"/>
                </a:ext>
              </a:extLst>
            </p:cNvPr>
            <p:cNvSpPr/>
            <p:nvPr/>
          </p:nvSpPr>
          <p:spPr>
            <a:xfrm>
              <a:off x="5337812" y="3961933"/>
              <a:ext cx="947874" cy="10073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CF6928-683B-4AAC-8C1D-ECE9FB007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518889" y="4647142"/>
              <a:ext cx="613833" cy="166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55B8F2B-5024-4230-9A2D-EF449E6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353" y="4361341"/>
              <a:ext cx="233604" cy="23975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33AB05-F325-4970-9B4B-C3EC49BC7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696484" y="4087117"/>
              <a:ext cx="258644" cy="25342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03F7017-0F68-4D3C-88AB-0892CCE11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495611" y="4386590"/>
              <a:ext cx="200873" cy="18925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AE66DA-0776-41D5-AAAB-B0FBF4F6C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989756" y="4394777"/>
              <a:ext cx="258644" cy="25342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AC33E46-7B1B-4050-8439-6F97B4223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971327" y="4154146"/>
              <a:ext cx="200873" cy="18925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FF9182-3311-414B-9190-2D3DCD1A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482167" y="4024368"/>
              <a:ext cx="613833" cy="166632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2ABA57-5BBD-46AC-892F-093EB1BF1E1F}"/>
              </a:ext>
            </a:extLst>
          </p:cNvPr>
          <p:cNvCxnSpPr>
            <a:cxnSpLocks/>
          </p:cNvCxnSpPr>
          <p:nvPr/>
        </p:nvCxnSpPr>
        <p:spPr>
          <a:xfrm flipV="1">
            <a:off x="2819400" y="4953000"/>
            <a:ext cx="1266798" cy="835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CE3B04-40B8-44AE-BACD-EC2F16FBCF03}"/>
              </a:ext>
            </a:extLst>
          </p:cNvPr>
          <p:cNvCxnSpPr>
            <a:cxnSpLocks/>
          </p:cNvCxnSpPr>
          <p:nvPr/>
        </p:nvCxnSpPr>
        <p:spPr>
          <a:xfrm flipH="1" flipV="1">
            <a:off x="4994702" y="4953000"/>
            <a:ext cx="1406098" cy="835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73AAD21-2FBD-4651-B7DA-B57BE38C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3429"/>
              </p:ext>
            </p:extLst>
          </p:nvPr>
        </p:nvGraphicFramePr>
        <p:xfrm>
          <a:off x="1800327" y="1285820"/>
          <a:ext cx="2123440" cy="2058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4010024791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621597121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3853480600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3732976049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3042598514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3789228913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1045311974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4070225991"/>
                    </a:ext>
                  </a:extLst>
                </a:gridCol>
              </a:tblGrid>
              <a:tr h="25733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8915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805623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306351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978160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961468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5591505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7459210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36674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C5C63A7F-CFC0-443E-9EA2-F118565DB1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15460" y="1291825"/>
          <a:ext cx="567294" cy="204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81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291213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</a:tblGrid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b="1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51167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32976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12981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468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72237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0114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8530990-3FC7-4F82-B177-07B9A42C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48815"/>
              </p:ext>
            </p:extLst>
          </p:nvPr>
        </p:nvGraphicFramePr>
        <p:xfrm>
          <a:off x="5947056" y="1317887"/>
          <a:ext cx="2130144" cy="449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268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3041993806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2614938894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559854871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2422157083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3177564629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3389312828"/>
                    </a:ext>
                  </a:extLst>
                </a:gridCol>
              </a:tblGrid>
              <a:tr h="22453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22453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81461-7CC8-4AE6-A5DB-7EB8A44B80B7}"/>
                  </a:ext>
                </a:extLst>
              </p:cNvPr>
              <p:cNvSpPr txBox="1"/>
              <p:nvPr/>
            </p:nvSpPr>
            <p:spPr>
              <a:xfrm>
                <a:off x="3802183" y="1965827"/>
                <a:ext cx="104434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81461-7CC8-4AE6-A5DB-7EB8A44B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83" y="1965827"/>
                <a:ext cx="1044341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7178CD6C-FB15-4A7C-B231-544E790C48F2}"/>
              </a:ext>
            </a:extLst>
          </p:cNvPr>
          <p:cNvSpPr txBox="1"/>
          <p:nvPr/>
        </p:nvSpPr>
        <p:spPr>
          <a:xfrm>
            <a:off x="5301853" y="118799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277B9B-72AD-49F8-8566-F446C7AF0A19}"/>
              </a:ext>
            </a:extLst>
          </p:cNvPr>
          <p:cNvSpPr txBox="1"/>
          <p:nvPr/>
        </p:nvSpPr>
        <p:spPr>
          <a:xfrm>
            <a:off x="4453183" y="895290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77188D-4A68-49FB-A8FF-93FC373FF618}"/>
              </a:ext>
            </a:extLst>
          </p:cNvPr>
          <p:cNvSpPr txBox="1"/>
          <p:nvPr/>
        </p:nvSpPr>
        <p:spPr>
          <a:xfrm>
            <a:off x="4830336" y="8952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F00375-3669-4723-8DD7-256B9AB538AC}"/>
              </a:ext>
            </a:extLst>
          </p:cNvPr>
          <p:cNvSpPr txBox="1"/>
          <p:nvPr/>
        </p:nvSpPr>
        <p:spPr>
          <a:xfrm>
            <a:off x="8045115" y="1147293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E69CA-FAC8-49C5-9B66-2924EA3B0F21}"/>
              </a:ext>
            </a:extLst>
          </p:cNvPr>
          <p:cNvSpPr txBox="1"/>
          <p:nvPr/>
        </p:nvSpPr>
        <p:spPr>
          <a:xfrm>
            <a:off x="8045115" y="148658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5980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67D2BF-E048-4669-9C9B-B87162C06B0E}"/>
              </a:ext>
            </a:extLst>
          </p:cNvPr>
          <p:cNvGrpSpPr/>
          <p:nvPr/>
        </p:nvGrpSpPr>
        <p:grpSpPr>
          <a:xfrm>
            <a:off x="2185654" y="1371600"/>
            <a:ext cx="4772691" cy="4848902"/>
            <a:chOff x="2185654" y="1371600"/>
            <a:chExt cx="4772691" cy="48489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0CDA0E-A4DD-4425-8C36-315AE40E1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654" y="1371600"/>
              <a:ext cx="4772691" cy="484890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2280C1-A1CC-44F5-93A0-704485D41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486" y="5595921"/>
              <a:ext cx="2448267" cy="238158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9FA80-69DE-475A-9520-9A2EE7C25D11}"/>
              </a:ext>
            </a:extLst>
          </p:cNvPr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4F3CEF-1671-491A-B422-CDA55BD74688}"/>
              </a:ext>
            </a:extLst>
          </p:cNvPr>
          <p:cNvSpPr/>
          <p:nvPr/>
        </p:nvSpPr>
        <p:spPr>
          <a:xfrm>
            <a:off x="2285999" y="5562600"/>
            <a:ext cx="245875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DADD2-80CE-4656-977F-70A6EB506D55}"/>
              </a:ext>
            </a:extLst>
          </p:cNvPr>
          <p:cNvSpPr/>
          <p:nvPr/>
        </p:nvSpPr>
        <p:spPr>
          <a:xfrm>
            <a:off x="5867400" y="4800600"/>
            <a:ext cx="99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980FD-28E3-4606-974F-5792412C502A}"/>
              </a:ext>
            </a:extLst>
          </p:cNvPr>
          <p:cNvSpPr/>
          <p:nvPr/>
        </p:nvSpPr>
        <p:spPr>
          <a:xfrm>
            <a:off x="3276600" y="1447800"/>
            <a:ext cx="1219200" cy="2286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0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D38EE6-1381-4E81-99B9-C3F13972249B}"/>
              </a:ext>
            </a:extLst>
          </p:cNvPr>
          <p:cNvSpPr/>
          <p:nvPr/>
        </p:nvSpPr>
        <p:spPr>
          <a:xfrm>
            <a:off x="0" y="914400"/>
            <a:ext cx="9448800" cy="598162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AF4009-944C-47F2-8B0C-7223DAA6E178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3137073" y="6176448"/>
            <a:ext cx="3015974" cy="172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  <a:ln w="25400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BABDA-62B3-482C-B0B5-6747D1D8C0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6018" r="88363" b="59436"/>
          <a:stretch/>
        </p:blipFill>
        <p:spPr>
          <a:xfrm>
            <a:off x="2122182" y="5592037"/>
            <a:ext cx="1014891" cy="11688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D3942C-350C-41FE-9629-3EDA17175D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47" y="5626572"/>
            <a:ext cx="1190071" cy="11342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754C6E-7802-4255-9D09-C36F002F319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8157" r="88378" b="64409"/>
          <a:stretch/>
        </p:blipFill>
        <p:spPr>
          <a:xfrm>
            <a:off x="4086198" y="4259506"/>
            <a:ext cx="1002628" cy="93193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FCF13-5101-4334-8A05-BF8BED14ED03}"/>
              </a:ext>
            </a:extLst>
          </p:cNvPr>
          <p:cNvGrpSpPr/>
          <p:nvPr/>
        </p:nvGrpSpPr>
        <p:grpSpPr>
          <a:xfrm>
            <a:off x="3937263" y="5636391"/>
            <a:ext cx="1321992" cy="1221609"/>
            <a:chOff x="5337812" y="3961933"/>
            <a:chExt cx="947874" cy="10073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2DC99B-7424-456F-BF41-91CEFAF95999}"/>
                </a:ext>
              </a:extLst>
            </p:cNvPr>
            <p:cNvSpPr/>
            <p:nvPr/>
          </p:nvSpPr>
          <p:spPr>
            <a:xfrm>
              <a:off x="5337812" y="3961933"/>
              <a:ext cx="947874" cy="10073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CF6928-683B-4AAC-8C1D-ECE9FB007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518889" y="4647142"/>
              <a:ext cx="613833" cy="166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55B8F2B-5024-4230-9A2D-EF449E6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353" y="4361341"/>
              <a:ext cx="233604" cy="23975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33AB05-F325-4970-9B4B-C3EC49BC7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696484" y="4087117"/>
              <a:ext cx="258644" cy="25342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03F7017-0F68-4D3C-88AB-0892CCE11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495611" y="4386590"/>
              <a:ext cx="200873" cy="18925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AE66DA-0776-41D5-AAAB-B0FBF4F6C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444"/>
            <a:stretch/>
          </p:blipFill>
          <p:spPr>
            <a:xfrm>
              <a:off x="5989756" y="4394777"/>
              <a:ext cx="258644" cy="25342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AC33E46-7B1B-4050-8439-6F97B4223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77" b="14414"/>
            <a:stretch/>
          </p:blipFill>
          <p:spPr>
            <a:xfrm>
              <a:off x="5971327" y="4154146"/>
              <a:ext cx="200873" cy="18925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FF9182-3311-414B-9190-2D3DCD1A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21" b="28633"/>
            <a:stretch/>
          </p:blipFill>
          <p:spPr>
            <a:xfrm>
              <a:off x="5482167" y="4024368"/>
              <a:ext cx="613833" cy="166632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2ABA57-5BBD-46AC-892F-093EB1BF1E1F}"/>
              </a:ext>
            </a:extLst>
          </p:cNvPr>
          <p:cNvCxnSpPr>
            <a:cxnSpLocks/>
          </p:cNvCxnSpPr>
          <p:nvPr/>
        </p:nvCxnSpPr>
        <p:spPr>
          <a:xfrm flipV="1">
            <a:off x="2819400" y="4953000"/>
            <a:ext cx="1266798" cy="835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CE3B04-40B8-44AE-BACD-EC2F16FBCF03}"/>
              </a:ext>
            </a:extLst>
          </p:cNvPr>
          <p:cNvCxnSpPr>
            <a:cxnSpLocks/>
          </p:cNvCxnSpPr>
          <p:nvPr/>
        </p:nvCxnSpPr>
        <p:spPr>
          <a:xfrm flipH="1" flipV="1">
            <a:off x="4994702" y="4953000"/>
            <a:ext cx="1406098" cy="835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3159C68-6746-4747-9C69-D6CC5477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30226"/>
              </p:ext>
            </p:extLst>
          </p:nvPr>
        </p:nvGraphicFramePr>
        <p:xfrm>
          <a:off x="1800327" y="1285820"/>
          <a:ext cx="2123440" cy="2136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4010024791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621597121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3853480600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3732976049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3042598514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3789228913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1045311974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4070225991"/>
                    </a:ext>
                  </a:extLst>
                </a:gridCol>
              </a:tblGrid>
              <a:tr h="257339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8915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805623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  <a:endParaRPr lang="en-US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306351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978160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961468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5591505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7459210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36674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D5EFEE4-F250-473C-A41F-5A603693DF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15460" y="1291825"/>
          <a:ext cx="567294" cy="204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81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291213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</a:tblGrid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b="1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51167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32976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12981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468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72237"/>
                  </a:ext>
                </a:extLst>
              </a:tr>
              <a:tr h="255235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0114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E01E06-4ADD-4E57-AB52-20ECB67ED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59140"/>
              </p:ext>
            </p:extLst>
          </p:nvPr>
        </p:nvGraphicFramePr>
        <p:xfrm>
          <a:off x="5947056" y="1317887"/>
          <a:ext cx="2130144" cy="449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268">
                  <a:extLst>
                    <a:ext uri="{9D8B030D-6E8A-4147-A177-3AD203B41FA5}">
                      <a16:colId xmlns:a16="http://schemas.microsoft.com/office/drawing/2014/main" val="227750213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3499725513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3041993806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2614938894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559854871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2422157083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3177564629"/>
                    </a:ext>
                  </a:extLst>
                </a:gridCol>
                <a:gridCol w="266268">
                  <a:extLst>
                    <a:ext uri="{9D8B030D-6E8A-4147-A177-3AD203B41FA5}">
                      <a16:colId xmlns:a16="http://schemas.microsoft.com/office/drawing/2014/main" val="3389312828"/>
                    </a:ext>
                  </a:extLst>
                </a:gridCol>
              </a:tblGrid>
              <a:tr h="22453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0556"/>
                  </a:ext>
                </a:extLst>
              </a:tr>
              <a:tr h="224536">
                <a:tc>
                  <a:txBody>
                    <a:bodyPr/>
                    <a:lstStyle/>
                    <a:p>
                      <a:endParaRPr lang="en-US" sz="4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4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D24DDF-577C-478C-BFC2-88B363E1401B}"/>
                  </a:ext>
                </a:extLst>
              </p:cNvPr>
              <p:cNvSpPr txBox="1"/>
              <p:nvPr/>
            </p:nvSpPr>
            <p:spPr>
              <a:xfrm>
                <a:off x="3802183" y="1965827"/>
                <a:ext cx="104434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D24DDF-577C-478C-BFC2-88B363E14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83" y="1965827"/>
                <a:ext cx="1044341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9153E3B-6162-47DC-AAB8-3883F7AE4868}"/>
              </a:ext>
            </a:extLst>
          </p:cNvPr>
          <p:cNvSpPr txBox="1"/>
          <p:nvPr/>
        </p:nvSpPr>
        <p:spPr>
          <a:xfrm>
            <a:off x="5301853" y="118799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97C4694-0E6F-4D4D-A650-8DBD74854A4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6018" r="88363" b="59436"/>
          <a:stretch/>
        </p:blipFill>
        <p:spPr>
          <a:xfrm>
            <a:off x="27559" y="1519886"/>
            <a:ext cx="709631" cy="8172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0A6525-A042-42B1-B04B-607D9E2C460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2497" r="88378" b="62758"/>
          <a:stretch/>
        </p:blipFill>
        <p:spPr>
          <a:xfrm>
            <a:off x="723913" y="1541940"/>
            <a:ext cx="679825" cy="8002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EDC517-9994-477F-893E-D087FA6173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5" t="4020" b="5132"/>
          <a:stretch/>
        </p:blipFill>
        <p:spPr>
          <a:xfrm>
            <a:off x="1379161" y="159883"/>
            <a:ext cx="748490" cy="72257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BF6A08E-CC04-4238-8824-50051732302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5265" r="88378" b="65326"/>
          <a:stretch/>
        </p:blipFill>
        <p:spPr>
          <a:xfrm>
            <a:off x="646924" y="159883"/>
            <a:ext cx="725213" cy="72257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E6E771-E310-4FB7-8F21-FA6B2A3BBA76}"/>
              </a:ext>
            </a:extLst>
          </p:cNvPr>
          <p:cNvCxnSpPr>
            <a:cxnSpLocks/>
          </p:cNvCxnSpPr>
          <p:nvPr/>
        </p:nvCxnSpPr>
        <p:spPr>
          <a:xfrm>
            <a:off x="1403738" y="1895883"/>
            <a:ext cx="145830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9877E6F-8FA7-40D7-A36C-8DA8B04C7E7B}"/>
              </a:ext>
            </a:extLst>
          </p:cNvPr>
          <p:cNvCxnSpPr>
            <a:cxnSpLocks/>
          </p:cNvCxnSpPr>
          <p:nvPr/>
        </p:nvCxnSpPr>
        <p:spPr>
          <a:xfrm>
            <a:off x="1403738" y="944295"/>
            <a:ext cx="1644263" cy="822663"/>
          </a:xfrm>
          <a:prstGeom prst="bentConnector3">
            <a:avLst>
              <a:gd name="adj1" fmla="val 100205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7BAEA4-B230-45D2-8F50-74A93BDA14A9}"/>
              </a:ext>
            </a:extLst>
          </p:cNvPr>
          <p:cNvSpPr txBox="1"/>
          <p:nvPr/>
        </p:nvSpPr>
        <p:spPr>
          <a:xfrm>
            <a:off x="4453183" y="895290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590567-8D4A-47EC-9027-364F60A1C58A}"/>
              </a:ext>
            </a:extLst>
          </p:cNvPr>
          <p:cNvSpPr txBox="1"/>
          <p:nvPr/>
        </p:nvSpPr>
        <p:spPr>
          <a:xfrm>
            <a:off x="4830336" y="8952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F81C2E-7C6E-43B8-88E4-27C1DB4ADE2E}"/>
              </a:ext>
            </a:extLst>
          </p:cNvPr>
          <p:cNvSpPr txBox="1"/>
          <p:nvPr/>
        </p:nvSpPr>
        <p:spPr>
          <a:xfrm>
            <a:off x="8045115" y="1147293"/>
            <a:ext cx="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(-)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1B2DF1-DE9B-471D-8FB7-EB1D9FD7AFAB}"/>
              </a:ext>
            </a:extLst>
          </p:cNvPr>
          <p:cNvSpPr txBox="1"/>
          <p:nvPr/>
        </p:nvSpPr>
        <p:spPr>
          <a:xfrm>
            <a:off x="8045115" y="148658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</a:rPr>
              <a:t>(+)</a:t>
            </a:r>
            <a:endParaRPr lang="en-US" sz="12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4582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  <a:ln w="22225"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  <a:ln w="25400"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  <a:ln w="25400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13484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 err="1"/>
              <a:t>SocLS</a:t>
            </a:r>
            <a:r>
              <a:rPr lang="en-US" altLang="en-US" dirty="0"/>
              <a:t>-Fact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07" y="0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/>
          <a:lstStyle/>
          <a:p>
            <a:r>
              <a:rPr lang="en-US" b="1" dirty="0"/>
              <a:t>DATA DESCRIPTION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638748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E071D1-43D8-4B74-933A-F74807B69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15646"/>
              </p:ext>
            </p:extLst>
          </p:nvPr>
        </p:nvGraphicFramePr>
        <p:xfrm>
          <a:off x="838200" y="2133600"/>
          <a:ext cx="75438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43090577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8207529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05351986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4792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421</a:t>
                      </a:r>
                      <a:r>
                        <a:rPr lang="en-US" dirty="0"/>
                        <a:t> parliament members’ </a:t>
                      </a:r>
                    </a:p>
                    <a:p>
                      <a:r>
                        <a:rPr lang="en-US" dirty="0"/>
                        <a:t>Twitter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192</a:t>
                      </a:r>
                      <a:r>
                        <a:rPr lang="en-US" dirty="0"/>
                        <a:t> parliament members’ </a:t>
                      </a:r>
                    </a:p>
                    <a:p>
                      <a:r>
                        <a:rPr lang="en-US" dirty="0"/>
                        <a:t>Twitter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603</a:t>
                      </a:r>
                      <a:r>
                        <a:rPr lang="en-US" dirty="0"/>
                        <a:t> senate or congress members’ Twitter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13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3,367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1,291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6,114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3199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382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44A9AE-7846-487F-A114-3431FF231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76936"/>
            <a:ext cx="1255058" cy="627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CAC6B-7AB4-4075-B643-A12A25EF97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71" y="1476936"/>
            <a:ext cx="1255058" cy="627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5DA72-A5C6-4B3B-BF97-F4826A171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76936"/>
            <a:ext cx="1178858" cy="620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B72E33-3E64-4604-97E0-E471C5B39B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35" y="4572000"/>
            <a:ext cx="1289116" cy="12891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3944B-FFD6-4414-BE5F-4382045DF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35" y="5321587"/>
            <a:ext cx="3429000" cy="5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4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9C0F342-E4FE-466C-9DE5-D0C263F230DA}"/>
              </a:ext>
            </a:extLst>
          </p:cNvPr>
          <p:cNvSpPr/>
          <p:nvPr/>
        </p:nvSpPr>
        <p:spPr>
          <a:xfrm>
            <a:off x="1295400" y="5218692"/>
            <a:ext cx="2396460" cy="1146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Dataset – Labelling Links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256A6-30E1-4990-99C8-F244C0C44C64}"/>
              </a:ext>
            </a:extLst>
          </p:cNvPr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1C02B7-EF5A-44DE-97DC-C854C14A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03272"/>
              </p:ext>
            </p:extLst>
          </p:nvPr>
        </p:nvGraphicFramePr>
        <p:xfrm>
          <a:off x="838200" y="2133600"/>
          <a:ext cx="7543800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43090577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8207529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05351986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4792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421</a:t>
                      </a:r>
                      <a:r>
                        <a:rPr lang="en-US" dirty="0"/>
                        <a:t> parliament members’ </a:t>
                      </a:r>
                    </a:p>
                    <a:p>
                      <a:r>
                        <a:rPr lang="en-US" dirty="0"/>
                        <a:t>Twitter account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192</a:t>
                      </a:r>
                      <a:r>
                        <a:rPr lang="en-US" dirty="0"/>
                        <a:t> parliament members’ </a:t>
                      </a:r>
                    </a:p>
                    <a:p>
                      <a:r>
                        <a:rPr lang="en-US" dirty="0"/>
                        <a:t>Twitter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603</a:t>
                      </a:r>
                      <a:r>
                        <a:rPr lang="en-US" dirty="0"/>
                        <a:t> senate or congress members’ Twitter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13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3,367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1,291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6,114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3199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3823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0221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86379D4-5A30-424B-94CE-66B3E1EB2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76936"/>
            <a:ext cx="1255058" cy="627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A36AF-4D30-4AC7-98A4-D94692C50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71" y="1476936"/>
            <a:ext cx="1255058" cy="627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7AB72-628F-4B3E-98B5-3C7C3E29B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76936"/>
            <a:ext cx="1178858" cy="620742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126D281-F4E0-4C7E-82C2-5D42C8B77FDD}"/>
              </a:ext>
            </a:extLst>
          </p:cNvPr>
          <p:cNvCxnSpPr/>
          <p:nvPr/>
        </p:nvCxnSpPr>
        <p:spPr>
          <a:xfrm rot="16200000" flipH="1">
            <a:off x="474980" y="4097020"/>
            <a:ext cx="1412240" cy="685800"/>
          </a:xfrm>
          <a:prstGeom prst="curvedConnector3">
            <a:avLst>
              <a:gd name="adj1" fmla="val 122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E36D72-E9F7-43DE-8F2B-09A4DCA1536A}"/>
              </a:ext>
            </a:extLst>
          </p:cNvPr>
          <p:cNvSpPr txBox="1"/>
          <p:nvPr/>
        </p:nvSpPr>
        <p:spPr>
          <a:xfrm>
            <a:off x="1386367" y="5376466"/>
            <a:ext cx="2211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 pairs interacted with each other more than 3 times.</a:t>
            </a:r>
          </a:p>
        </p:txBody>
      </p:sp>
    </p:spTree>
    <p:extLst>
      <p:ext uri="{BB962C8B-B14F-4D97-AF65-F5344CB8AC3E}">
        <p14:creationId xmlns:p14="http://schemas.microsoft.com/office/powerpoint/2010/main" val="236224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Dataset – Labelling Links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256A6-30E1-4990-99C8-F244C0C44C64}"/>
              </a:ext>
            </a:extLst>
          </p:cNvPr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1C02B7-EF5A-44DE-97DC-C854C14A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3583"/>
              </p:ext>
            </p:extLst>
          </p:nvPr>
        </p:nvGraphicFramePr>
        <p:xfrm>
          <a:off x="838200" y="2133600"/>
          <a:ext cx="7543800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43090577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8207529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05351986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4792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421</a:t>
                      </a:r>
                      <a:r>
                        <a:rPr lang="en-US" dirty="0"/>
                        <a:t> parliament members’ </a:t>
                      </a:r>
                    </a:p>
                    <a:p>
                      <a:r>
                        <a:rPr lang="en-US" dirty="0"/>
                        <a:t>Twitter account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192</a:t>
                      </a:r>
                      <a:r>
                        <a:rPr lang="en-US" dirty="0"/>
                        <a:t> parliament members’ </a:t>
                      </a:r>
                    </a:p>
                    <a:p>
                      <a:r>
                        <a:rPr lang="en-US" dirty="0"/>
                        <a:t>Twitter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603</a:t>
                      </a:r>
                      <a:r>
                        <a:rPr lang="en-US" dirty="0"/>
                        <a:t> senate or congress members’ Twitter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13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3,367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1,291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6,114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3199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3823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1,074</a:t>
                      </a:r>
                      <a:r>
                        <a:rPr lang="en-US" dirty="0"/>
                        <a:t> interacting pairs of users labelled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0221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86379D4-5A30-424B-94CE-66B3E1EB2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76936"/>
            <a:ext cx="1255058" cy="627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A36AF-4D30-4AC7-98A4-D94692C50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71" y="1476936"/>
            <a:ext cx="1255058" cy="627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7AB72-628F-4B3E-98B5-3C7C3E29B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76936"/>
            <a:ext cx="1178858" cy="620742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126D281-F4E0-4C7E-82C2-5D42C8B77FDD}"/>
              </a:ext>
            </a:extLst>
          </p:cNvPr>
          <p:cNvCxnSpPr/>
          <p:nvPr/>
        </p:nvCxnSpPr>
        <p:spPr>
          <a:xfrm rot="16200000" flipH="1">
            <a:off x="474980" y="4097020"/>
            <a:ext cx="1412240" cy="685800"/>
          </a:xfrm>
          <a:prstGeom prst="curvedConnector3">
            <a:avLst>
              <a:gd name="adj1" fmla="val 122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32ADD82-35C4-4A59-BC72-CFC0210BC74F}"/>
              </a:ext>
            </a:extLst>
          </p:cNvPr>
          <p:cNvSpPr/>
          <p:nvPr/>
        </p:nvSpPr>
        <p:spPr>
          <a:xfrm>
            <a:off x="1295400" y="5218692"/>
            <a:ext cx="2396460" cy="1146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E86DB-1FB0-46ED-85B8-511386A39EA3}"/>
              </a:ext>
            </a:extLst>
          </p:cNvPr>
          <p:cNvSpPr txBox="1"/>
          <p:nvPr/>
        </p:nvSpPr>
        <p:spPr>
          <a:xfrm>
            <a:off x="1386367" y="5376466"/>
            <a:ext cx="2211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 pairs interacted with each other more than 3 times.</a:t>
            </a:r>
          </a:p>
        </p:txBody>
      </p:sp>
    </p:spTree>
    <p:extLst>
      <p:ext uri="{BB962C8B-B14F-4D97-AF65-F5344CB8AC3E}">
        <p14:creationId xmlns:p14="http://schemas.microsoft.com/office/powerpoint/2010/main" val="956029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Dataset – Labelling Links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Asked 3 Mechanical Turk Masters to rate the polarity of link between two users as [-4,+4].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07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Dataset – Labelling Links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Asked 3 Mechanical Turk Masters to rate the polarity of link between two users as [-4,+4].</a:t>
            </a:r>
          </a:p>
          <a:p>
            <a:r>
              <a:rPr lang="en-US" altLang="en-US" sz="2400" dirty="0"/>
              <a:t>All textual interactions between two users;</a:t>
            </a:r>
          </a:p>
          <a:p>
            <a:pPr lvl="1"/>
            <a:r>
              <a:rPr lang="en-US" altLang="en-US" sz="2000" dirty="0"/>
              <a:t>Textual interactions that have only one user mentioned are kept.</a:t>
            </a:r>
          </a:p>
          <a:p>
            <a:r>
              <a:rPr lang="en-US" altLang="en-US" sz="2400" dirty="0"/>
              <a:t>Political party affiliations of two users.</a:t>
            </a:r>
          </a:p>
          <a:p>
            <a:r>
              <a:rPr lang="en-US" altLang="en-US" sz="2400" dirty="0"/>
              <a:t>Total retweet count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69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Dataset – Labelling Links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Asked 3 Mechanical Turk Masters to rate the polarity of link between two users as [-4,+4].</a:t>
            </a:r>
          </a:p>
          <a:p>
            <a:r>
              <a:rPr lang="en-US" altLang="en-US" sz="2400" dirty="0"/>
              <a:t>All textual interactions between two users;</a:t>
            </a:r>
          </a:p>
          <a:p>
            <a:pPr lvl="1"/>
            <a:r>
              <a:rPr lang="en-US" altLang="en-US" sz="2000" dirty="0"/>
              <a:t>Textual interactions that have only one user mentioned are kept.</a:t>
            </a:r>
          </a:p>
          <a:p>
            <a:r>
              <a:rPr lang="en-US" altLang="en-US" sz="2400" dirty="0"/>
              <a:t>Political party affiliations of two users.</a:t>
            </a:r>
          </a:p>
          <a:p>
            <a:r>
              <a:rPr lang="en-US" altLang="en-US" sz="2400" dirty="0"/>
              <a:t>Total retweet count between two users.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Inter-rater agreement: </a:t>
            </a:r>
          </a:p>
          <a:p>
            <a:pPr lvl="1"/>
            <a:r>
              <a:rPr lang="en-US" altLang="en-US" sz="2000" dirty="0"/>
              <a:t>Cohen’s Kappa Scores </a:t>
            </a:r>
            <a:r>
              <a:rPr lang="en-US" altLang="en-US" sz="2000" b="1" dirty="0"/>
              <a:t>0.810, 0.898, 0.911</a:t>
            </a:r>
          </a:p>
          <a:p>
            <a:pPr lvl="1"/>
            <a:r>
              <a:rPr lang="en-US" altLang="en-US" sz="2000" dirty="0"/>
              <a:t>Fleiss’ Kappa Score </a:t>
            </a:r>
            <a:r>
              <a:rPr lang="en-US" altLang="en-US" sz="2000" b="1" dirty="0"/>
              <a:t>0.731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1C5D9B-9948-4EDA-98C0-D4F903E78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57600"/>
            <a:ext cx="4157656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E55007-ADCF-4079-B151-B7290904C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6251"/>
          <a:stretch/>
        </p:blipFill>
        <p:spPr>
          <a:xfrm>
            <a:off x="2743200" y="1676400"/>
            <a:ext cx="3657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59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Dataset – Labelling Links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Asked 3 Mechanical Turk Masters to rate the polarity of link between two users as [-4,+4].</a:t>
            </a:r>
          </a:p>
          <a:p>
            <a:r>
              <a:rPr lang="en-US" altLang="en-US" sz="2400" dirty="0"/>
              <a:t>All textual interactions between two users;</a:t>
            </a:r>
          </a:p>
          <a:p>
            <a:pPr lvl="1"/>
            <a:r>
              <a:rPr lang="en-US" altLang="en-US" sz="2000" dirty="0"/>
              <a:t>Textual interactions that have only one user mentioned are kept.</a:t>
            </a:r>
          </a:p>
          <a:p>
            <a:r>
              <a:rPr lang="en-US" altLang="en-US" sz="2400" dirty="0"/>
              <a:t>Political party affiliations of two users.</a:t>
            </a:r>
          </a:p>
          <a:p>
            <a:r>
              <a:rPr lang="en-US" altLang="en-US" sz="2400" dirty="0"/>
              <a:t>Total retweet count between two users.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Inter-rater agreement: </a:t>
            </a:r>
          </a:p>
          <a:p>
            <a:pPr lvl="1"/>
            <a:r>
              <a:rPr lang="en-US" altLang="en-US" sz="2000" dirty="0"/>
              <a:t>Cohen’s Kappa Scores </a:t>
            </a:r>
            <a:r>
              <a:rPr lang="en-US" altLang="en-US" sz="2000" b="1" dirty="0"/>
              <a:t>0.810, 0.898, 0.911</a:t>
            </a:r>
          </a:p>
          <a:p>
            <a:pPr lvl="1"/>
            <a:r>
              <a:rPr lang="en-US" altLang="en-US" sz="2000" dirty="0"/>
              <a:t>Fleiss’ Kappa Score </a:t>
            </a:r>
            <a:r>
              <a:rPr lang="en-US" altLang="en-US" sz="2000" b="1" dirty="0"/>
              <a:t>0.731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35B61-BDCA-4BAB-A76E-7E78FA01D030}"/>
              </a:ext>
            </a:extLst>
          </p:cNvPr>
          <p:cNvSpPr txBox="1"/>
          <p:nvPr/>
        </p:nvSpPr>
        <p:spPr>
          <a:xfrm>
            <a:off x="6934200" y="5297269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948 positive links</a:t>
            </a:r>
          </a:p>
          <a:p>
            <a:r>
              <a:rPr lang="en-US" b="1" dirty="0">
                <a:solidFill>
                  <a:srgbClr val="FF0000"/>
                </a:solidFill>
              </a:rPr>
              <a:t>126 negative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88E29-B48A-4797-86F0-9E11F19D0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65234" y="4917439"/>
            <a:ext cx="1524001" cy="42672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AFE988A-83A1-4955-ABE8-1B8B45E68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647692"/>
              </p:ext>
            </p:extLst>
          </p:nvPr>
        </p:nvGraphicFramePr>
        <p:xfrm>
          <a:off x="6629400" y="3754904"/>
          <a:ext cx="2514600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3564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/>
          <a:lstStyle/>
          <a:p>
            <a:r>
              <a:rPr lang="en-US" b="1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412020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Experimental Questions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How effective is our model at predicting negative links accurately?</a:t>
            </a:r>
          </a:p>
          <a:p>
            <a:r>
              <a:rPr lang="en-US" altLang="en-US" sz="2400" dirty="0"/>
              <a:t>Do predicted negative links contribute to community detection performance?</a:t>
            </a:r>
          </a:p>
          <a:p>
            <a:r>
              <a:rPr lang="en-US" altLang="en-US" sz="2400" dirty="0"/>
              <a:t>What is the added value of predicted negative links at revealing polarization patterns among political party members on social media?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18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Experimental Questions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b="1" dirty="0"/>
              <a:t>How effective is our model at predicting negative links accurately?</a:t>
            </a:r>
          </a:p>
          <a:p>
            <a:r>
              <a:rPr lang="en-US" altLang="en-US" sz="2400" dirty="0"/>
              <a:t>Do predicted negative links contribute to community detection performance?</a:t>
            </a:r>
          </a:p>
          <a:p>
            <a:r>
              <a:rPr lang="en-US" altLang="en-US" sz="2400" dirty="0"/>
              <a:t>What is the added value of predicted negative links at revealing polarization patterns among political party members on social media?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630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Negative Link Prediction Performance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altLang="en-US" sz="2400" dirty="0"/>
              <a:t>Imbalanced dataset;</a:t>
            </a:r>
          </a:p>
          <a:p>
            <a:pPr lvl="1"/>
            <a:r>
              <a:rPr lang="en-US" altLang="en-US" sz="2000" dirty="0"/>
              <a:t>High accuracy scores may be misleading,</a:t>
            </a:r>
          </a:p>
          <a:p>
            <a:pPr lvl="1"/>
            <a:r>
              <a:rPr lang="en-US" altLang="en-US" sz="2000" dirty="0"/>
              <a:t>F-measure and Precision are more informative.</a:t>
            </a:r>
          </a:p>
          <a:p>
            <a:r>
              <a:rPr lang="en-US" altLang="en-US" sz="2400" dirty="0"/>
              <a:t>Compared methods:</a:t>
            </a:r>
          </a:p>
          <a:p>
            <a:pPr lvl="1"/>
            <a:r>
              <a:rPr lang="en-US" altLang="en-US" sz="2000" dirty="0"/>
              <a:t>Random</a:t>
            </a:r>
          </a:p>
          <a:p>
            <a:pPr lvl="1"/>
            <a:r>
              <a:rPr lang="en-US" altLang="en-US" sz="2000" dirty="0"/>
              <a:t>Only Sentiment</a:t>
            </a:r>
          </a:p>
          <a:p>
            <a:pPr lvl="1"/>
            <a:r>
              <a:rPr lang="en-US" altLang="en-US" sz="2000" dirty="0"/>
              <a:t>Only Link</a:t>
            </a:r>
          </a:p>
          <a:p>
            <a:pPr lvl="1"/>
            <a:r>
              <a:rPr lang="en-US" altLang="en-US" sz="2000" dirty="0"/>
              <a:t>NMTF</a:t>
            </a:r>
          </a:p>
          <a:p>
            <a:pPr lvl="1"/>
            <a:r>
              <a:rPr lang="en-US" altLang="en-US" sz="2000" dirty="0"/>
              <a:t>SSMFLK</a:t>
            </a:r>
          </a:p>
          <a:p>
            <a:pPr lvl="1"/>
            <a:r>
              <a:rPr lang="en-US" altLang="en-US" sz="2000" dirty="0"/>
              <a:t>Link + Sentiment</a:t>
            </a:r>
          </a:p>
          <a:p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1807B-2272-4174-8032-7D0DD5B08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7" b="11239"/>
          <a:stretch/>
        </p:blipFill>
        <p:spPr>
          <a:xfrm>
            <a:off x="2100941" y="4343401"/>
            <a:ext cx="2013859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558B1-32D9-4604-BA7A-B8DE8C526C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33479"/>
          <a:stretch/>
        </p:blipFill>
        <p:spPr>
          <a:xfrm>
            <a:off x="4360819" y="4693922"/>
            <a:ext cx="1415141" cy="305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6BE9B-E270-425B-A062-842421884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7" b="11239"/>
          <a:stretch/>
        </p:blipFill>
        <p:spPr>
          <a:xfrm>
            <a:off x="2362200" y="4693922"/>
            <a:ext cx="2013859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B3C33-D7E1-488C-B59C-D72A3D715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33479"/>
          <a:stretch/>
        </p:blipFill>
        <p:spPr>
          <a:xfrm>
            <a:off x="5275219" y="5081689"/>
            <a:ext cx="1415141" cy="305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966F9-F082-4177-9A7D-DD8C99C5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7" b="11239"/>
          <a:stretch/>
        </p:blipFill>
        <p:spPr>
          <a:xfrm>
            <a:off x="3276600" y="5081689"/>
            <a:ext cx="2013859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DBF05-B3E3-4D30-8FD7-287373B5C8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1"/>
          <a:stretch/>
        </p:blipFill>
        <p:spPr>
          <a:xfrm>
            <a:off x="6690360" y="5081690"/>
            <a:ext cx="2301240" cy="310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72361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Negative Link Prediction Performance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Negative Sentiment is not the strongest predictor.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AEE63-877E-4759-89D8-1E1C699E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607820"/>
            <a:ext cx="5525271" cy="25816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BB62F2-A75C-46DA-8232-9D933762E56E}"/>
              </a:ext>
            </a:extLst>
          </p:cNvPr>
          <p:cNvSpPr/>
          <p:nvPr/>
        </p:nvSpPr>
        <p:spPr>
          <a:xfrm>
            <a:off x="1809364" y="2362200"/>
            <a:ext cx="5525271" cy="533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Negative Link Prediction Performance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Negative Sentiment is not the strongest predictor.</a:t>
            </a:r>
          </a:p>
          <a:p>
            <a:r>
              <a:rPr lang="en-US" altLang="en-US" sz="2400" dirty="0"/>
              <a:t>Positive interactions are informative.</a:t>
            </a:r>
          </a:p>
          <a:p>
            <a:endParaRPr lang="en-US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AEE63-877E-4759-89D8-1E1C699E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607820"/>
            <a:ext cx="5525271" cy="2581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AD9D85-63B1-4C51-8D57-A550D9DF7333}"/>
              </a:ext>
            </a:extLst>
          </p:cNvPr>
          <p:cNvSpPr/>
          <p:nvPr/>
        </p:nvSpPr>
        <p:spPr>
          <a:xfrm>
            <a:off x="1809364" y="2898637"/>
            <a:ext cx="5525271" cy="304800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0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Negative Link Prediction Performance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Negative Sentiment is not the strongest predictor.</a:t>
            </a:r>
          </a:p>
          <a:p>
            <a:r>
              <a:rPr lang="en-US" altLang="en-US" sz="2400" dirty="0"/>
              <a:t>Positive interactions are informative.</a:t>
            </a:r>
          </a:p>
          <a:p>
            <a:r>
              <a:rPr lang="en-US" altLang="en-US" sz="2400" dirty="0"/>
              <a:t>Social Balance Theory helps to predict negative links more precisely and accurately.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AEE63-877E-4759-89D8-1E1C699E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607820"/>
            <a:ext cx="5525271" cy="2581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AD9D85-63B1-4C51-8D57-A550D9DF7333}"/>
              </a:ext>
            </a:extLst>
          </p:cNvPr>
          <p:cNvSpPr/>
          <p:nvPr/>
        </p:nvSpPr>
        <p:spPr>
          <a:xfrm>
            <a:off x="1809364" y="3505200"/>
            <a:ext cx="5525271" cy="304800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01FC2-49FA-496D-9CD2-3EDE3494054A}"/>
              </a:ext>
            </a:extLst>
          </p:cNvPr>
          <p:cNvSpPr/>
          <p:nvPr/>
        </p:nvSpPr>
        <p:spPr>
          <a:xfrm>
            <a:off x="1809364" y="3810000"/>
            <a:ext cx="5525271" cy="304800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1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r>
              <a:rPr lang="en-US" altLang="en-US" dirty="0"/>
              <a:t>Negative Link Prediction Performance – </a:t>
            </a:r>
            <a:r>
              <a:rPr lang="en-US" altLang="en-US" sz="2800" dirty="0"/>
              <a:t>Parameter Analysis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1800" dirty="0"/>
          </a:p>
          <a:p>
            <a:r>
              <a:rPr lang="en-US" altLang="en-US" sz="1800" dirty="0"/>
              <a:t>All </a:t>
            </a:r>
            <a:r>
              <a:rPr lang="en-US" altLang="en-US" sz="1800" dirty="0" err="1"/>
              <a:t>regularizers</a:t>
            </a:r>
            <a:r>
              <a:rPr lang="en-US" altLang="en-US" sz="1800" dirty="0"/>
              <a:t> contribute to the performance of prediction.</a:t>
            </a:r>
          </a:p>
          <a:p>
            <a:r>
              <a:rPr lang="en-US" altLang="en-US" sz="1800" dirty="0"/>
              <a:t>Robust model to changes of parameters. [0.65,0.71]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0154-40EF-45B8-99F1-546C602A1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64680"/>
            <a:ext cx="3293197" cy="3335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BAECD-442B-4317-9FD0-CCA0AB62F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72" y="1464680"/>
            <a:ext cx="3286077" cy="3335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9952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Experimental Questions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How effective is our model at predicting negative links accurately?</a:t>
            </a:r>
          </a:p>
          <a:p>
            <a:r>
              <a:rPr lang="en-US" altLang="en-US" sz="2400" b="1" dirty="0"/>
              <a:t>Do predicted negative links contribute to community detection performance?</a:t>
            </a:r>
          </a:p>
          <a:p>
            <a:r>
              <a:rPr lang="en-US" altLang="en-US" sz="2400" dirty="0"/>
              <a:t>What is the added value of predicted negative links at revealing polarization patterns among political party members on social media?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6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CDA0E-A4DD-4425-8C36-315AE40E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54" y="1371600"/>
            <a:ext cx="4772691" cy="48489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A9FA80-69DE-475A-9520-9A2EE7C25D11}"/>
              </a:ext>
            </a:extLst>
          </p:cNvPr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7CDF1-FC5E-44E5-91CA-0383537C7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8915399" cy="7586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AF759E-1DB6-4FD8-B520-658E9B5EA237}"/>
              </a:ext>
            </a:extLst>
          </p:cNvPr>
          <p:cNvSpPr/>
          <p:nvPr/>
        </p:nvSpPr>
        <p:spPr>
          <a:xfrm>
            <a:off x="194345" y="31242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7F73-0CB7-4E00-914C-E513FE100488}"/>
              </a:ext>
            </a:extLst>
          </p:cNvPr>
          <p:cNvSpPr/>
          <p:nvPr/>
        </p:nvSpPr>
        <p:spPr>
          <a:xfrm>
            <a:off x="1752600" y="3124200"/>
            <a:ext cx="22860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6DB043-335C-468C-9A23-F86CEDFD7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86" y="5595921"/>
            <a:ext cx="2448267" cy="2381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E7CA93-0ABC-4D86-9FE1-98263FA8BD8C}"/>
              </a:ext>
            </a:extLst>
          </p:cNvPr>
          <p:cNvSpPr/>
          <p:nvPr/>
        </p:nvSpPr>
        <p:spPr>
          <a:xfrm>
            <a:off x="3276600" y="1447800"/>
            <a:ext cx="1219200" cy="2286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90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Results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Spectral Clustering on unsigned and signed networks;</a:t>
            </a:r>
          </a:p>
          <a:p>
            <a:pPr lvl="1"/>
            <a:r>
              <a:rPr lang="en-US" altLang="en-US" sz="2000" dirty="0"/>
              <a:t>Signed network is derived by the output of our model.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12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Results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Spectral Clustering on unsigned and signed networks;</a:t>
            </a:r>
          </a:p>
          <a:p>
            <a:pPr lvl="1"/>
            <a:r>
              <a:rPr lang="en-US" altLang="en-US" sz="2000" dirty="0"/>
              <a:t>Signed network is derived by the output of our model - fixed parameters </a:t>
            </a:r>
            <a:r>
              <a:rPr lang="el-GR" altLang="en-US" sz="2000" dirty="0"/>
              <a:t>α</a:t>
            </a:r>
            <a:r>
              <a:rPr lang="en-US" altLang="en-US" sz="2000" dirty="0"/>
              <a:t>, </a:t>
            </a:r>
            <a:r>
              <a:rPr lang="el-GR" altLang="en-US" sz="2000" dirty="0"/>
              <a:t>β</a:t>
            </a:r>
            <a:r>
              <a:rPr lang="en-US" altLang="en-US" sz="2000" dirty="0"/>
              <a:t>, </a:t>
            </a:r>
            <a:r>
              <a:rPr lang="el-G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pPr lvl="1"/>
            <a:r>
              <a:rPr lang="en-US" altLang="en-US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C78D0-FCF4-4231-A31F-FE453E689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70915"/>
            <a:ext cx="7696200" cy="25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298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Results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Spectral Clustering on unsigned and signed networks;</a:t>
            </a:r>
          </a:p>
          <a:p>
            <a:pPr lvl="1"/>
            <a:r>
              <a:rPr lang="en-US" altLang="en-US" sz="2000" dirty="0"/>
              <a:t>Signed network is derived by the output of our model - fixed parameters </a:t>
            </a:r>
            <a:r>
              <a:rPr lang="el-GR" altLang="en-US" sz="2000" dirty="0"/>
              <a:t>α</a:t>
            </a:r>
            <a:r>
              <a:rPr lang="en-US" altLang="en-US" sz="2000" dirty="0"/>
              <a:t>, </a:t>
            </a:r>
            <a:r>
              <a:rPr lang="el-GR" altLang="en-US" sz="2000" dirty="0"/>
              <a:t>β</a:t>
            </a:r>
            <a:r>
              <a:rPr lang="en-US" altLang="en-US" sz="2000" dirty="0"/>
              <a:t>, </a:t>
            </a:r>
            <a:r>
              <a:rPr lang="el-G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Predicted negative links contribute to better identifying underlying ground-truth communities.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4E40C6-BE27-4270-896B-72A5A5FA7C83}"/>
              </a:ext>
            </a:extLst>
          </p:cNvPr>
          <p:cNvGrpSpPr/>
          <p:nvPr/>
        </p:nvGrpSpPr>
        <p:grpSpPr>
          <a:xfrm>
            <a:off x="723900" y="2770915"/>
            <a:ext cx="7696200" cy="2563085"/>
            <a:chOff x="723900" y="2514600"/>
            <a:chExt cx="7696200" cy="25630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DC78D0-FCF4-4231-A31F-FE453E689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" y="2514600"/>
              <a:ext cx="7696200" cy="2563085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7A891A4-C745-4902-A149-7C6E4D307078}"/>
                </a:ext>
              </a:extLst>
            </p:cNvPr>
            <p:cNvCxnSpPr/>
            <p:nvPr/>
          </p:nvCxnSpPr>
          <p:spPr>
            <a:xfrm>
              <a:off x="310896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E30DC7-EB50-4FAC-B976-7EB84DD4F75D}"/>
                </a:ext>
              </a:extLst>
            </p:cNvPr>
            <p:cNvCxnSpPr/>
            <p:nvPr/>
          </p:nvCxnSpPr>
          <p:spPr>
            <a:xfrm>
              <a:off x="37338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3B96BC-8DFB-44A5-8BBA-2794AC439D7F}"/>
                </a:ext>
              </a:extLst>
            </p:cNvPr>
            <p:cNvCxnSpPr/>
            <p:nvPr/>
          </p:nvCxnSpPr>
          <p:spPr>
            <a:xfrm>
              <a:off x="43434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5E0D21-6A61-47D1-AB2F-225D774BC07C}"/>
                </a:ext>
              </a:extLst>
            </p:cNvPr>
            <p:cNvCxnSpPr/>
            <p:nvPr/>
          </p:nvCxnSpPr>
          <p:spPr>
            <a:xfrm>
              <a:off x="310896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C23898-E280-4A50-AB35-6CB60E554863}"/>
                </a:ext>
              </a:extLst>
            </p:cNvPr>
            <p:cNvCxnSpPr/>
            <p:nvPr/>
          </p:nvCxnSpPr>
          <p:spPr>
            <a:xfrm>
              <a:off x="37338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28F553-9681-4898-97F2-9E99D1E4E8B8}"/>
                </a:ext>
              </a:extLst>
            </p:cNvPr>
            <p:cNvCxnSpPr/>
            <p:nvPr/>
          </p:nvCxnSpPr>
          <p:spPr>
            <a:xfrm>
              <a:off x="43434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172B9F-6E6E-4CBF-B85D-542465B55E9A}"/>
                </a:ext>
              </a:extLst>
            </p:cNvPr>
            <p:cNvCxnSpPr/>
            <p:nvPr/>
          </p:nvCxnSpPr>
          <p:spPr>
            <a:xfrm>
              <a:off x="37338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7BA2BD-435B-4DBF-89CE-C341FD473AFE}"/>
                </a:ext>
              </a:extLst>
            </p:cNvPr>
            <p:cNvCxnSpPr/>
            <p:nvPr/>
          </p:nvCxnSpPr>
          <p:spPr>
            <a:xfrm>
              <a:off x="435864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E63313-C813-4363-BFEA-08066700B85B}"/>
                </a:ext>
              </a:extLst>
            </p:cNvPr>
            <p:cNvCxnSpPr/>
            <p:nvPr/>
          </p:nvCxnSpPr>
          <p:spPr>
            <a:xfrm>
              <a:off x="310896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2FB47-D6D7-4FAF-A48C-F05E8499A036}"/>
                </a:ext>
              </a:extLst>
            </p:cNvPr>
            <p:cNvCxnSpPr/>
            <p:nvPr/>
          </p:nvCxnSpPr>
          <p:spPr>
            <a:xfrm>
              <a:off x="37338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70A173-8DC8-4AE9-89A8-DFAE08876258}"/>
                </a:ext>
              </a:extLst>
            </p:cNvPr>
            <p:cNvCxnSpPr/>
            <p:nvPr/>
          </p:nvCxnSpPr>
          <p:spPr>
            <a:xfrm>
              <a:off x="435864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EA5015-2F06-4892-9120-3116925E6007}"/>
                </a:ext>
              </a:extLst>
            </p:cNvPr>
            <p:cNvCxnSpPr/>
            <p:nvPr/>
          </p:nvCxnSpPr>
          <p:spPr>
            <a:xfrm>
              <a:off x="57150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8274E6D-9F56-41F2-9F04-0216B5B48242}"/>
                </a:ext>
              </a:extLst>
            </p:cNvPr>
            <p:cNvCxnSpPr/>
            <p:nvPr/>
          </p:nvCxnSpPr>
          <p:spPr>
            <a:xfrm>
              <a:off x="50292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2C5964-2667-41FC-92D6-720415EFECC7}"/>
                </a:ext>
              </a:extLst>
            </p:cNvPr>
            <p:cNvCxnSpPr/>
            <p:nvPr/>
          </p:nvCxnSpPr>
          <p:spPr>
            <a:xfrm>
              <a:off x="570738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D0E670-32CD-4630-8264-9D82046FA843}"/>
                </a:ext>
              </a:extLst>
            </p:cNvPr>
            <p:cNvCxnSpPr/>
            <p:nvPr/>
          </p:nvCxnSpPr>
          <p:spPr>
            <a:xfrm>
              <a:off x="63246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E05AD9-4CF5-4CA4-8064-6EB8F51A29DC}"/>
                </a:ext>
              </a:extLst>
            </p:cNvPr>
            <p:cNvCxnSpPr/>
            <p:nvPr/>
          </p:nvCxnSpPr>
          <p:spPr>
            <a:xfrm>
              <a:off x="50292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505DB7-9EF8-406A-8DD8-9C23628AE338}"/>
                </a:ext>
              </a:extLst>
            </p:cNvPr>
            <p:cNvCxnSpPr/>
            <p:nvPr/>
          </p:nvCxnSpPr>
          <p:spPr>
            <a:xfrm>
              <a:off x="570738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A9F8E1-1BBE-4876-B251-0103081DAF41}"/>
                </a:ext>
              </a:extLst>
            </p:cNvPr>
            <p:cNvCxnSpPr/>
            <p:nvPr/>
          </p:nvCxnSpPr>
          <p:spPr>
            <a:xfrm>
              <a:off x="63246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3219899-141D-4B18-8329-5E355B62C328}"/>
                </a:ext>
              </a:extLst>
            </p:cNvPr>
            <p:cNvCxnSpPr/>
            <p:nvPr/>
          </p:nvCxnSpPr>
          <p:spPr>
            <a:xfrm>
              <a:off x="69342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1224F9-A1EA-4CED-B80B-EFC46426EE47}"/>
                </a:ext>
              </a:extLst>
            </p:cNvPr>
            <p:cNvCxnSpPr/>
            <p:nvPr/>
          </p:nvCxnSpPr>
          <p:spPr>
            <a:xfrm>
              <a:off x="76200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E83C25-ECC9-453B-A4E6-F5B57A80E225}"/>
                </a:ext>
              </a:extLst>
            </p:cNvPr>
            <p:cNvCxnSpPr/>
            <p:nvPr/>
          </p:nvCxnSpPr>
          <p:spPr>
            <a:xfrm>
              <a:off x="82296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CB34BF7-BC60-4235-AC37-8E974368E760}"/>
                </a:ext>
              </a:extLst>
            </p:cNvPr>
            <p:cNvCxnSpPr/>
            <p:nvPr/>
          </p:nvCxnSpPr>
          <p:spPr>
            <a:xfrm>
              <a:off x="69342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032D16-4C6B-4ED7-908E-F0BA25275BB2}"/>
                </a:ext>
              </a:extLst>
            </p:cNvPr>
            <p:cNvCxnSpPr/>
            <p:nvPr/>
          </p:nvCxnSpPr>
          <p:spPr>
            <a:xfrm>
              <a:off x="76200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36AACA-DA00-471B-B004-7B85AE3F1698}"/>
                </a:ext>
              </a:extLst>
            </p:cNvPr>
            <p:cNvCxnSpPr/>
            <p:nvPr/>
          </p:nvCxnSpPr>
          <p:spPr>
            <a:xfrm>
              <a:off x="82296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C8BFEC-BF86-4264-BB36-D5BAA52ECF04}"/>
                </a:ext>
              </a:extLst>
            </p:cNvPr>
            <p:cNvCxnSpPr/>
            <p:nvPr/>
          </p:nvCxnSpPr>
          <p:spPr>
            <a:xfrm>
              <a:off x="69342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455EEB-748B-4144-B894-A3EC83BE0C76}"/>
                </a:ext>
              </a:extLst>
            </p:cNvPr>
            <p:cNvCxnSpPr/>
            <p:nvPr/>
          </p:nvCxnSpPr>
          <p:spPr>
            <a:xfrm>
              <a:off x="76200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C5AE14E-3800-4A96-B8FD-8C070DA79DFB}"/>
                </a:ext>
              </a:extLst>
            </p:cNvPr>
            <p:cNvCxnSpPr/>
            <p:nvPr/>
          </p:nvCxnSpPr>
          <p:spPr>
            <a:xfrm>
              <a:off x="82296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4299F5A-6AB0-4E3E-A169-20F685BF3DB4}"/>
                </a:ext>
              </a:extLst>
            </p:cNvPr>
            <p:cNvCxnSpPr/>
            <p:nvPr/>
          </p:nvCxnSpPr>
          <p:spPr>
            <a:xfrm>
              <a:off x="69342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4573649-536C-444F-8015-610C3600F23E}"/>
                </a:ext>
              </a:extLst>
            </p:cNvPr>
            <p:cNvCxnSpPr/>
            <p:nvPr/>
          </p:nvCxnSpPr>
          <p:spPr>
            <a:xfrm>
              <a:off x="76200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596C5BF-5557-4BE5-B7D4-B35428B98D7A}"/>
                </a:ext>
              </a:extLst>
            </p:cNvPr>
            <p:cNvCxnSpPr/>
            <p:nvPr/>
          </p:nvCxnSpPr>
          <p:spPr>
            <a:xfrm>
              <a:off x="82296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3191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Results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Spectral Clustering on unsigned and signed networks;</a:t>
            </a:r>
          </a:p>
          <a:p>
            <a:pPr lvl="1"/>
            <a:r>
              <a:rPr lang="en-US" altLang="en-US" sz="2000" dirty="0"/>
              <a:t>Signed network is derived by the output of our model - fixed parameters </a:t>
            </a:r>
            <a:r>
              <a:rPr lang="el-GR" altLang="en-US" sz="2000" dirty="0"/>
              <a:t>α</a:t>
            </a:r>
            <a:r>
              <a:rPr lang="en-US" altLang="en-US" sz="2000" dirty="0"/>
              <a:t>, </a:t>
            </a:r>
            <a:r>
              <a:rPr lang="el-GR" altLang="en-US" sz="2000" dirty="0"/>
              <a:t>β</a:t>
            </a:r>
            <a:r>
              <a:rPr lang="en-US" altLang="en-US" sz="2000" dirty="0"/>
              <a:t>, </a:t>
            </a:r>
            <a:r>
              <a:rPr lang="el-G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as 1.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Contribution of signed links is at its highest for k’s equal to number of ground-truth communities.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3D1887-06C0-4C73-9016-DDA5E0092ABA}"/>
              </a:ext>
            </a:extLst>
          </p:cNvPr>
          <p:cNvGrpSpPr/>
          <p:nvPr/>
        </p:nvGrpSpPr>
        <p:grpSpPr>
          <a:xfrm>
            <a:off x="723900" y="2694715"/>
            <a:ext cx="7696200" cy="2563085"/>
            <a:chOff x="723900" y="2514600"/>
            <a:chExt cx="7696200" cy="25630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DC78D0-FCF4-4231-A31F-FE453E689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" y="2514600"/>
              <a:ext cx="7696200" cy="256308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02B51E-06FE-4859-86B1-331FB698FD37}"/>
                </a:ext>
              </a:extLst>
            </p:cNvPr>
            <p:cNvSpPr/>
            <p:nvPr/>
          </p:nvSpPr>
          <p:spPr>
            <a:xfrm>
              <a:off x="6400800" y="3048000"/>
              <a:ext cx="19050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7A62-3E17-4A9A-B8A1-1D6A9F7AFC44}"/>
                </a:ext>
              </a:extLst>
            </p:cNvPr>
            <p:cNvSpPr/>
            <p:nvPr/>
          </p:nvSpPr>
          <p:spPr>
            <a:xfrm>
              <a:off x="4419600" y="4495800"/>
              <a:ext cx="19050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24BF03-701E-4F17-B690-B980B11C4803}"/>
                </a:ext>
              </a:extLst>
            </p:cNvPr>
            <p:cNvSpPr/>
            <p:nvPr/>
          </p:nvSpPr>
          <p:spPr>
            <a:xfrm>
              <a:off x="2514600" y="4495800"/>
              <a:ext cx="19050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600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Experimental Questions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How effective is our model at predicting negative links accurately?</a:t>
            </a:r>
          </a:p>
          <a:p>
            <a:r>
              <a:rPr lang="en-US" altLang="en-US" sz="2400" dirty="0"/>
              <a:t>Do predicted negative links contribute to community detection performance?</a:t>
            </a:r>
          </a:p>
          <a:p>
            <a:r>
              <a:rPr lang="en-US" altLang="en-US" sz="2400" b="1" dirty="0"/>
              <a:t>What is the added value of predicted negative links at revealing polarization patterns among political party members on social media?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987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CC267-77D0-48D8-AAC3-33A56D24A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Fixed parameters </a:t>
            </a:r>
            <a:r>
              <a:rPr lang="el-GR" altLang="en-US" sz="2400" dirty="0"/>
              <a:t>α</a:t>
            </a:r>
            <a:r>
              <a:rPr lang="en-US" altLang="en-US" sz="2400" dirty="0"/>
              <a:t>, </a:t>
            </a:r>
            <a:r>
              <a:rPr lang="el-GR" altLang="en-US" sz="2400" dirty="0"/>
              <a:t>β</a:t>
            </a:r>
            <a:r>
              <a:rPr lang="en-US" altLang="en-US" sz="2400" dirty="0"/>
              <a:t>, </a:t>
            </a:r>
            <a:r>
              <a:rPr lang="el-G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endParaRPr lang="en-US" altLang="en-US" sz="2400" dirty="0">
              <a:latin typeface="Arial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7E970-95B7-4CE8-ADB4-F5515A5A2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667000"/>
            <a:ext cx="1676400" cy="307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F95481-0F8D-4E8B-82F3-494163565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7" y="2257614"/>
            <a:ext cx="1676400" cy="792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CFC3D-06CD-46DF-8E6C-C13C453A5D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2590800"/>
            <a:ext cx="1295400" cy="464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697BD-B0E2-4222-89CE-678B6C20E4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6" y="2251138"/>
            <a:ext cx="76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04BFA7-136F-4A73-9C92-4C002B051C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228600" y="2273998"/>
            <a:ext cx="1066800" cy="8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46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CC267-77D0-48D8-AAC3-33A56D24A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Fixed parameters </a:t>
            </a:r>
            <a:r>
              <a:rPr lang="el-GR" altLang="en-US" sz="2400" dirty="0"/>
              <a:t>α</a:t>
            </a:r>
            <a:r>
              <a:rPr lang="en-US" altLang="en-US" sz="2400" dirty="0"/>
              <a:t>, </a:t>
            </a:r>
            <a:r>
              <a:rPr lang="el-GR" altLang="en-US" sz="2400" dirty="0"/>
              <a:t>β</a:t>
            </a:r>
            <a:r>
              <a:rPr lang="en-US" altLang="en-US" sz="2400" dirty="0"/>
              <a:t>, </a:t>
            </a:r>
            <a:r>
              <a:rPr lang="el-G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endParaRPr lang="en-US" altLang="en-US" sz="2400" dirty="0">
              <a:latin typeface="Arial (Body)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8D60DA-80A5-4C70-820F-C2899386B1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3505200"/>
            <a:ext cx="2118360" cy="2118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24EDCC-0A9F-47F3-86B2-FAA405F75C57}"/>
              </a:ext>
            </a:extLst>
          </p:cNvPr>
          <p:cNvSpPr txBox="1"/>
          <p:nvPr/>
        </p:nvSpPr>
        <p:spPr>
          <a:xfrm>
            <a:off x="381000" y="56235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Links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300A6A-DCB8-4DCD-9F92-9E9760A5F545}"/>
              </a:ext>
            </a:extLst>
          </p:cNvPr>
          <p:cNvCxnSpPr/>
          <p:nvPr/>
        </p:nvCxnSpPr>
        <p:spPr>
          <a:xfrm>
            <a:off x="0" y="327660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AF739C3-0E13-4EC0-89DE-271492C63F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667000"/>
            <a:ext cx="1676400" cy="307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01FC480-4DF9-4CFA-BB7D-AD4D078F1A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7" y="2257614"/>
            <a:ext cx="1676400" cy="7920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BFEE23-5F4E-4AF3-B337-585AB886BC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2590800"/>
            <a:ext cx="1295400" cy="4647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F8DAFC0-0C3B-408D-B56F-ADDCC1B3BD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6" y="2251138"/>
            <a:ext cx="762000" cy="76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622D9F-F251-46C5-BBA4-FECDD085B33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228600" y="2273998"/>
            <a:ext cx="1066800" cy="8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9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CC267-77D0-48D8-AAC3-33A56D24A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Fixed parameters </a:t>
            </a:r>
            <a:r>
              <a:rPr lang="el-GR" altLang="en-US" sz="2400" dirty="0"/>
              <a:t>α</a:t>
            </a:r>
            <a:r>
              <a:rPr lang="en-US" altLang="en-US" sz="2400" dirty="0"/>
              <a:t>, </a:t>
            </a:r>
            <a:r>
              <a:rPr lang="el-GR" altLang="en-US" sz="2400" dirty="0"/>
              <a:t>β</a:t>
            </a:r>
            <a:r>
              <a:rPr lang="en-US" altLang="en-US" sz="2400" dirty="0"/>
              <a:t>, </a:t>
            </a:r>
            <a:r>
              <a:rPr lang="el-G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endParaRPr lang="en-US" altLang="en-US" sz="2400" dirty="0">
              <a:latin typeface="Arial (Body)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8D60DA-80A5-4C70-820F-C2899386B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3505200"/>
            <a:ext cx="2118360" cy="211836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02F7D7D-2564-4F80-8B3E-DACDDD901638}"/>
              </a:ext>
            </a:extLst>
          </p:cNvPr>
          <p:cNvSpPr/>
          <p:nvPr/>
        </p:nvSpPr>
        <p:spPr>
          <a:xfrm>
            <a:off x="2514600" y="4267200"/>
            <a:ext cx="12954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SocLS</a:t>
            </a:r>
            <a:r>
              <a:rPr lang="en-US" sz="1400" dirty="0"/>
              <a:t>-Fact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E4AC5-A676-4DD8-9811-074CCA8BC214}"/>
              </a:ext>
            </a:extLst>
          </p:cNvPr>
          <p:cNvSpPr txBox="1"/>
          <p:nvPr/>
        </p:nvSpPr>
        <p:spPr>
          <a:xfrm>
            <a:off x="381000" y="56235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Links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05439C-8DF5-4599-BD5C-51E8EFBCA6B0}"/>
              </a:ext>
            </a:extLst>
          </p:cNvPr>
          <p:cNvCxnSpPr/>
          <p:nvPr/>
        </p:nvCxnSpPr>
        <p:spPr>
          <a:xfrm>
            <a:off x="0" y="327660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B71681-8F0D-4FAC-81C0-A1D6518F2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667000"/>
            <a:ext cx="1676400" cy="307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1D724D-E11A-4DD8-B0E0-03BFC7DC0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7" y="2257614"/>
            <a:ext cx="1676400" cy="792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E6680D-D6CA-4ACA-BA65-92FD536C02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2590800"/>
            <a:ext cx="1295400" cy="464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8D44B8-F91C-4BAF-83D3-FEE16314BE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6" y="2251138"/>
            <a:ext cx="762000" cy="76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F43A67-C43A-4CF3-A05B-AC7C4026E4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228600" y="2273998"/>
            <a:ext cx="1066800" cy="8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39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CC267-77D0-48D8-AAC3-33A56D24A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Fixed parameters </a:t>
            </a:r>
            <a:r>
              <a:rPr lang="el-GR" altLang="en-US" sz="2400" dirty="0"/>
              <a:t>α</a:t>
            </a:r>
            <a:r>
              <a:rPr lang="en-US" altLang="en-US" sz="2400" dirty="0"/>
              <a:t>, </a:t>
            </a:r>
            <a:r>
              <a:rPr lang="el-GR" altLang="en-US" sz="2400" dirty="0"/>
              <a:t>β</a:t>
            </a:r>
            <a:r>
              <a:rPr lang="en-US" altLang="en-US" sz="2400" dirty="0"/>
              <a:t>, </a:t>
            </a:r>
            <a:r>
              <a:rPr lang="el-G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endParaRPr lang="en-US" altLang="en-US" sz="2400" dirty="0">
              <a:latin typeface="Arial (Body)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8D60DA-80A5-4C70-820F-C2899386B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3505200"/>
            <a:ext cx="2118360" cy="21183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4D7D21-FA79-4B61-A06E-E4EB8088A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37" y="3505200"/>
            <a:ext cx="2118360" cy="21183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7CB65B-F713-44F8-8623-3217CAA65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37" y="3505200"/>
            <a:ext cx="2118360" cy="21183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0E98A1-D3A8-4222-825E-59BC3A80BFBC}"/>
              </a:ext>
            </a:extLst>
          </p:cNvPr>
          <p:cNvSpPr txBox="1"/>
          <p:nvPr/>
        </p:nvSpPr>
        <p:spPr>
          <a:xfrm>
            <a:off x="381000" y="56235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Links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4C6BA3-3D27-42DE-BC5F-CD84F22F1932}"/>
              </a:ext>
            </a:extLst>
          </p:cNvPr>
          <p:cNvSpPr/>
          <p:nvPr/>
        </p:nvSpPr>
        <p:spPr>
          <a:xfrm>
            <a:off x="2514600" y="4267200"/>
            <a:ext cx="12954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SocLS</a:t>
            </a:r>
            <a:r>
              <a:rPr lang="en-US" sz="1400" dirty="0"/>
              <a:t>-Fact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73090-9677-41AD-AD6A-4C805FFCE8B2}"/>
              </a:ext>
            </a:extLst>
          </p:cNvPr>
          <p:cNvSpPr txBox="1"/>
          <p:nvPr/>
        </p:nvSpPr>
        <p:spPr>
          <a:xfrm>
            <a:off x="4308206" y="562356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Negative Links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F1C3E-D388-4C5D-8618-48481FE697D4}"/>
              </a:ext>
            </a:extLst>
          </p:cNvPr>
          <p:cNvSpPr txBox="1"/>
          <p:nvPr/>
        </p:nvSpPr>
        <p:spPr>
          <a:xfrm>
            <a:off x="6982362" y="561998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Positive Links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522735-BDC1-4613-821D-B0633A5A88E4}"/>
              </a:ext>
            </a:extLst>
          </p:cNvPr>
          <p:cNvCxnSpPr/>
          <p:nvPr/>
        </p:nvCxnSpPr>
        <p:spPr>
          <a:xfrm>
            <a:off x="0" y="327660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A357187-FD70-4478-B473-B873B70CF2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667000"/>
            <a:ext cx="1676400" cy="3077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3BE9C1-E40D-4061-912A-B78E18D3D4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7" y="2257614"/>
            <a:ext cx="1676400" cy="7920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B9C0DE-5FA6-44E7-B1A1-AE32A5CF75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2590800"/>
            <a:ext cx="1295400" cy="4647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4A1462-28E8-4A6E-9D69-362D5030A7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6" y="2251138"/>
            <a:ext cx="762000" cy="762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F97CE4-F319-4511-A8DF-DC11594FD48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228600" y="2273998"/>
            <a:ext cx="1066800" cy="8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802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7E970-95B7-4CE8-ADB4-F5515A5A2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21" y="4043875"/>
            <a:ext cx="1676400" cy="307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F95481-0F8D-4E8B-82F3-494163565D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25" y="3478465"/>
            <a:ext cx="624843" cy="2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CFC3D-06CD-46DF-8E6C-C13C453A5D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31" y="5387518"/>
            <a:ext cx="617224" cy="22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697BD-B0E2-4222-89CE-678B6C20E4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23" y="5446790"/>
            <a:ext cx="365765" cy="365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04BFA7-136F-4A73-9C92-4C002B051C5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5417823" y="4351652"/>
            <a:ext cx="1066800" cy="844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4C6BA3-3D27-42DE-BC5F-CD84F22F1932}"/>
              </a:ext>
            </a:extLst>
          </p:cNvPr>
          <p:cNvSpPr/>
          <p:nvPr/>
        </p:nvSpPr>
        <p:spPr>
          <a:xfrm>
            <a:off x="4040503" y="4367131"/>
            <a:ext cx="1162052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522735-BDC1-4613-821D-B0633A5A88E4}"/>
              </a:ext>
            </a:extLst>
          </p:cNvPr>
          <p:cNvCxnSpPr/>
          <p:nvPr/>
        </p:nvCxnSpPr>
        <p:spPr>
          <a:xfrm>
            <a:off x="0" y="327660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4A060D-B299-4D3D-9359-6F60A27796D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484623" y="4351652"/>
            <a:ext cx="838198" cy="4221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01FBE2-02FB-4886-A10D-CC7406B8C471}"/>
              </a:ext>
            </a:extLst>
          </p:cNvPr>
          <p:cNvCxnSpPr>
            <a:cxnSpLocks/>
          </p:cNvCxnSpPr>
          <p:nvPr/>
        </p:nvCxnSpPr>
        <p:spPr>
          <a:xfrm>
            <a:off x="5989326" y="5196043"/>
            <a:ext cx="495297" cy="2636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E8058E-FD2B-47AD-8CEB-6AF824D82CA0}"/>
              </a:ext>
            </a:extLst>
          </p:cNvPr>
          <p:cNvCxnSpPr>
            <a:cxnSpLocks/>
          </p:cNvCxnSpPr>
          <p:nvPr/>
        </p:nvCxnSpPr>
        <p:spPr>
          <a:xfrm flipV="1">
            <a:off x="6861818" y="5530566"/>
            <a:ext cx="377183" cy="68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EC34C-687D-4056-9811-C3212AE70021}"/>
              </a:ext>
            </a:extLst>
          </p:cNvPr>
          <p:cNvCxnSpPr>
            <a:cxnSpLocks/>
          </p:cNvCxnSpPr>
          <p:nvPr/>
        </p:nvCxnSpPr>
        <p:spPr>
          <a:xfrm flipV="1">
            <a:off x="7490472" y="4380265"/>
            <a:ext cx="377183" cy="997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C8B4B3-2DF3-490C-9184-CD0E11C1D00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6576068" y="3626084"/>
            <a:ext cx="1291587" cy="4027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226987-9800-4D40-8697-65B0F163FD18}"/>
              </a:ext>
            </a:extLst>
          </p:cNvPr>
          <p:cNvCxnSpPr>
            <a:cxnSpLocks/>
          </p:cNvCxnSpPr>
          <p:nvPr/>
        </p:nvCxnSpPr>
        <p:spPr>
          <a:xfrm flipV="1">
            <a:off x="5951223" y="3788011"/>
            <a:ext cx="26673" cy="5352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5E4E93D2-21D6-457E-AB6B-C7303A3BF099}"/>
              </a:ext>
            </a:extLst>
          </p:cNvPr>
          <p:cNvSpPr/>
          <p:nvPr/>
        </p:nvSpPr>
        <p:spPr>
          <a:xfrm>
            <a:off x="5250171" y="4565251"/>
            <a:ext cx="160033" cy="449580"/>
          </a:xfrm>
          <a:custGeom>
            <a:avLst/>
            <a:gdLst>
              <a:gd name="connsiteX0" fmla="*/ 373386 w 381006"/>
              <a:gd name="connsiteY0" fmla="*/ 0 h 449580"/>
              <a:gd name="connsiteX1" fmla="*/ 6 w 381006"/>
              <a:gd name="connsiteY1" fmla="*/ 190500 h 449580"/>
              <a:gd name="connsiteX2" fmla="*/ 381006 w 381006"/>
              <a:gd name="connsiteY2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6" h="449580">
                <a:moveTo>
                  <a:pt x="373386" y="0"/>
                </a:moveTo>
                <a:cubicBezTo>
                  <a:pt x="186061" y="57785"/>
                  <a:pt x="-1264" y="115570"/>
                  <a:pt x="6" y="190500"/>
                </a:cubicBezTo>
                <a:cubicBezTo>
                  <a:pt x="1276" y="265430"/>
                  <a:pt x="191141" y="357505"/>
                  <a:pt x="381006" y="449580"/>
                </a:cubicBezTo>
              </a:path>
            </a:pathLst>
          </a:custGeom>
          <a:ln w="28575">
            <a:solidFill>
              <a:srgbClr val="347C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7E1F494C-7164-407B-81A8-1EF0E65F0433}"/>
              </a:ext>
            </a:extLst>
          </p:cNvPr>
          <p:cNvSpPr/>
          <p:nvPr/>
        </p:nvSpPr>
        <p:spPr>
          <a:xfrm>
            <a:off x="6537965" y="5813975"/>
            <a:ext cx="259080" cy="205825"/>
          </a:xfrm>
          <a:custGeom>
            <a:avLst/>
            <a:gdLst>
              <a:gd name="connsiteX0" fmla="*/ 0 w 259080"/>
              <a:gd name="connsiteY0" fmla="*/ 7620 h 205825"/>
              <a:gd name="connsiteX1" fmla="*/ 30480 w 259080"/>
              <a:gd name="connsiteY1" fmla="*/ 152400 h 205825"/>
              <a:gd name="connsiteX2" fmla="*/ 129540 w 259080"/>
              <a:gd name="connsiteY2" fmla="*/ 205740 h 205825"/>
              <a:gd name="connsiteX3" fmla="*/ 220980 w 259080"/>
              <a:gd name="connsiteY3" fmla="*/ 160020 h 205825"/>
              <a:gd name="connsiteX4" fmla="*/ 259080 w 259080"/>
              <a:gd name="connsiteY4" fmla="*/ 0 h 20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" h="205825">
                <a:moveTo>
                  <a:pt x="0" y="7620"/>
                </a:moveTo>
                <a:cubicBezTo>
                  <a:pt x="4445" y="63500"/>
                  <a:pt x="8890" y="119380"/>
                  <a:pt x="30480" y="152400"/>
                </a:cubicBezTo>
                <a:cubicBezTo>
                  <a:pt x="52070" y="185420"/>
                  <a:pt x="97790" y="204470"/>
                  <a:pt x="129540" y="205740"/>
                </a:cubicBezTo>
                <a:cubicBezTo>
                  <a:pt x="161290" y="207010"/>
                  <a:pt x="199390" y="194310"/>
                  <a:pt x="220980" y="160020"/>
                </a:cubicBezTo>
                <a:cubicBezTo>
                  <a:pt x="242570" y="125730"/>
                  <a:pt x="250825" y="62865"/>
                  <a:pt x="259080" y="0"/>
                </a:cubicBezTo>
              </a:path>
            </a:pathLst>
          </a:custGeom>
          <a:ln w="28575">
            <a:solidFill>
              <a:srgbClr val="347C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DCD99E4-F106-4A3E-9D71-578CECA2061F}"/>
              </a:ext>
            </a:extLst>
          </p:cNvPr>
          <p:cNvSpPr/>
          <p:nvPr/>
        </p:nvSpPr>
        <p:spPr>
          <a:xfrm>
            <a:off x="7429503" y="5608947"/>
            <a:ext cx="259080" cy="205825"/>
          </a:xfrm>
          <a:custGeom>
            <a:avLst/>
            <a:gdLst>
              <a:gd name="connsiteX0" fmla="*/ 0 w 259080"/>
              <a:gd name="connsiteY0" fmla="*/ 7620 h 205825"/>
              <a:gd name="connsiteX1" fmla="*/ 30480 w 259080"/>
              <a:gd name="connsiteY1" fmla="*/ 152400 h 205825"/>
              <a:gd name="connsiteX2" fmla="*/ 129540 w 259080"/>
              <a:gd name="connsiteY2" fmla="*/ 205740 h 205825"/>
              <a:gd name="connsiteX3" fmla="*/ 220980 w 259080"/>
              <a:gd name="connsiteY3" fmla="*/ 160020 h 205825"/>
              <a:gd name="connsiteX4" fmla="*/ 259080 w 259080"/>
              <a:gd name="connsiteY4" fmla="*/ 0 h 20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" h="205825">
                <a:moveTo>
                  <a:pt x="0" y="7620"/>
                </a:moveTo>
                <a:cubicBezTo>
                  <a:pt x="4445" y="63500"/>
                  <a:pt x="8890" y="119380"/>
                  <a:pt x="30480" y="152400"/>
                </a:cubicBezTo>
                <a:cubicBezTo>
                  <a:pt x="52070" y="185420"/>
                  <a:pt x="97790" y="204470"/>
                  <a:pt x="129540" y="205740"/>
                </a:cubicBezTo>
                <a:cubicBezTo>
                  <a:pt x="161290" y="207010"/>
                  <a:pt x="199390" y="194310"/>
                  <a:pt x="220980" y="160020"/>
                </a:cubicBezTo>
                <a:cubicBezTo>
                  <a:pt x="242570" y="125730"/>
                  <a:pt x="250825" y="62865"/>
                  <a:pt x="259080" y="0"/>
                </a:cubicBezTo>
              </a:path>
            </a:pathLst>
          </a:custGeom>
          <a:ln w="28575">
            <a:solidFill>
              <a:srgbClr val="347C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CE822B0-DDF7-43EF-A510-B95222F632C1}"/>
              </a:ext>
            </a:extLst>
          </p:cNvPr>
          <p:cNvSpPr/>
          <p:nvPr/>
        </p:nvSpPr>
        <p:spPr>
          <a:xfrm rot="10800000">
            <a:off x="6107434" y="3277363"/>
            <a:ext cx="259080" cy="205825"/>
          </a:xfrm>
          <a:custGeom>
            <a:avLst/>
            <a:gdLst>
              <a:gd name="connsiteX0" fmla="*/ 0 w 259080"/>
              <a:gd name="connsiteY0" fmla="*/ 7620 h 205825"/>
              <a:gd name="connsiteX1" fmla="*/ 30480 w 259080"/>
              <a:gd name="connsiteY1" fmla="*/ 152400 h 205825"/>
              <a:gd name="connsiteX2" fmla="*/ 129540 w 259080"/>
              <a:gd name="connsiteY2" fmla="*/ 205740 h 205825"/>
              <a:gd name="connsiteX3" fmla="*/ 220980 w 259080"/>
              <a:gd name="connsiteY3" fmla="*/ 160020 h 205825"/>
              <a:gd name="connsiteX4" fmla="*/ 259080 w 259080"/>
              <a:gd name="connsiteY4" fmla="*/ 0 h 20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" h="205825">
                <a:moveTo>
                  <a:pt x="0" y="7620"/>
                </a:moveTo>
                <a:cubicBezTo>
                  <a:pt x="4445" y="63500"/>
                  <a:pt x="8890" y="119380"/>
                  <a:pt x="30480" y="152400"/>
                </a:cubicBezTo>
                <a:cubicBezTo>
                  <a:pt x="52070" y="185420"/>
                  <a:pt x="97790" y="204470"/>
                  <a:pt x="129540" y="205740"/>
                </a:cubicBezTo>
                <a:cubicBezTo>
                  <a:pt x="161290" y="207010"/>
                  <a:pt x="199390" y="194310"/>
                  <a:pt x="220980" y="160020"/>
                </a:cubicBezTo>
                <a:cubicBezTo>
                  <a:pt x="242570" y="125730"/>
                  <a:pt x="250825" y="62865"/>
                  <a:pt x="259080" y="0"/>
                </a:cubicBezTo>
              </a:path>
            </a:pathLst>
          </a:custGeom>
          <a:ln w="28575">
            <a:solidFill>
              <a:srgbClr val="347C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2C6D20A6-BF72-49C3-ABE3-1498DE80B12B}"/>
              </a:ext>
            </a:extLst>
          </p:cNvPr>
          <p:cNvSpPr/>
          <p:nvPr/>
        </p:nvSpPr>
        <p:spPr>
          <a:xfrm>
            <a:off x="8724906" y="3883529"/>
            <a:ext cx="419094" cy="724028"/>
          </a:xfrm>
          <a:custGeom>
            <a:avLst/>
            <a:gdLst>
              <a:gd name="connsiteX0" fmla="*/ 0 w 642523"/>
              <a:gd name="connsiteY0" fmla="*/ 155942 h 724028"/>
              <a:gd name="connsiteX1" fmla="*/ 190500 w 642523"/>
              <a:gd name="connsiteY1" fmla="*/ 11162 h 724028"/>
              <a:gd name="connsiteX2" fmla="*/ 495300 w 642523"/>
              <a:gd name="connsiteY2" fmla="*/ 49262 h 724028"/>
              <a:gd name="connsiteX3" fmla="*/ 640080 w 642523"/>
              <a:gd name="connsiteY3" fmla="*/ 361682 h 724028"/>
              <a:gd name="connsiteX4" fmla="*/ 556260 w 642523"/>
              <a:gd name="connsiteY4" fmla="*/ 674102 h 724028"/>
              <a:gd name="connsiteX5" fmla="*/ 198120 w 642523"/>
              <a:gd name="connsiteY5" fmla="*/ 704582 h 724028"/>
              <a:gd name="connsiteX6" fmla="*/ 7620 w 642523"/>
              <a:gd name="connsiteY6" fmla="*/ 483602 h 72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523" h="724028">
                <a:moveTo>
                  <a:pt x="0" y="155942"/>
                </a:moveTo>
                <a:cubicBezTo>
                  <a:pt x="53975" y="92442"/>
                  <a:pt x="107950" y="28942"/>
                  <a:pt x="190500" y="11162"/>
                </a:cubicBezTo>
                <a:cubicBezTo>
                  <a:pt x="273050" y="-6618"/>
                  <a:pt x="420370" y="-9158"/>
                  <a:pt x="495300" y="49262"/>
                </a:cubicBezTo>
                <a:cubicBezTo>
                  <a:pt x="570230" y="107682"/>
                  <a:pt x="629920" y="257542"/>
                  <a:pt x="640080" y="361682"/>
                </a:cubicBezTo>
                <a:cubicBezTo>
                  <a:pt x="650240" y="465822"/>
                  <a:pt x="629920" y="616952"/>
                  <a:pt x="556260" y="674102"/>
                </a:cubicBezTo>
                <a:cubicBezTo>
                  <a:pt x="482600" y="731252"/>
                  <a:pt x="289560" y="736332"/>
                  <a:pt x="198120" y="704582"/>
                </a:cubicBezTo>
                <a:cubicBezTo>
                  <a:pt x="106680" y="672832"/>
                  <a:pt x="57150" y="578217"/>
                  <a:pt x="7620" y="483602"/>
                </a:cubicBezTo>
              </a:path>
            </a:pathLst>
          </a:custGeom>
          <a:ln w="28575">
            <a:solidFill>
              <a:srgbClr val="347C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9EB40FB-2ECB-46BC-8353-C300CEC426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" y="3505200"/>
            <a:ext cx="2118360" cy="21183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5755A9C-9DB4-4B10-87A0-5E8AE9620B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35" y="3505200"/>
            <a:ext cx="2118360" cy="211836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2303419-55F7-4ECF-A9A6-3C79D842DD7F}"/>
              </a:ext>
            </a:extLst>
          </p:cNvPr>
          <p:cNvSpPr txBox="1"/>
          <p:nvPr/>
        </p:nvSpPr>
        <p:spPr>
          <a:xfrm>
            <a:off x="152404" y="5619987"/>
            <a:ext cx="138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0000"/>
                </a:highlight>
              </a:rPr>
              <a:t>Negative Links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917F2F-2355-4A8E-A18D-DC5EE05A2EB8}"/>
              </a:ext>
            </a:extLst>
          </p:cNvPr>
          <p:cNvSpPr txBox="1"/>
          <p:nvPr/>
        </p:nvSpPr>
        <p:spPr>
          <a:xfrm>
            <a:off x="2169520" y="5616414"/>
            <a:ext cx="159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Positive Links</a:t>
            </a: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703FA083-9420-48E7-8C65-7818973B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Fixed parameters </a:t>
            </a:r>
            <a:r>
              <a:rPr lang="el-GR" altLang="en-US" sz="2400" dirty="0"/>
              <a:t>α</a:t>
            </a:r>
            <a:r>
              <a:rPr lang="en-US" altLang="en-US" sz="2400" dirty="0"/>
              <a:t>, </a:t>
            </a:r>
            <a:r>
              <a:rPr lang="el-GR" altLang="en-US" sz="2400" dirty="0"/>
              <a:t>β</a:t>
            </a:r>
            <a:r>
              <a:rPr lang="en-US" altLang="en-US" sz="2400" dirty="0"/>
              <a:t>, </a:t>
            </a:r>
            <a:r>
              <a:rPr lang="el-G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endParaRPr lang="en-US" altLang="en-US" sz="24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0759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7CDF1-FC5E-44E5-91CA-0383537C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8915399" cy="75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85EE4B-FFB7-4207-A42B-0DF60AF7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30902"/>
            <a:ext cx="8991600" cy="8187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22FE3F-9F9D-4661-B799-D20DEFA49AC4}"/>
              </a:ext>
            </a:extLst>
          </p:cNvPr>
          <p:cNvSpPr/>
          <p:nvPr/>
        </p:nvSpPr>
        <p:spPr>
          <a:xfrm>
            <a:off x="194345" y="31242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D4034-26E0-4D2B-A031-68CD3FFBA9AC}"/>
              </a:ext>
            </a:extLst>
          </p:cNvPr>
          <p:cNvSpPr/>
          <p:nvPr/>
        </p:nvSpPr>
        <p:spPr>
          <a:xfrm>
            <a:off x="194345" y="42672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AD4E7-770C-4423-A642-C12460D2B0BB}"/>
              </a:ext>
            </a:extLst>
          </p:cNvPr>
          <p:cNvSpPr/>
          <p:nvPr/>
        </p:nvSpPr>
        <p:spPr>
          <a:xfrm>
            <a:off x="1752600" y="3124200"/>
            <a:ext cx="22860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80AF7F-E28F-4F75-8F89-47F2577975B4}"/>
              </a:ext>
            </a:extLst>
          </p:cNvPr>
          <p:cNvSpPr/>
          <p:nvPr/>
        </p:nvSpPr>
        <p:spPr>
          <a:xfrm>
            <a:off x="1752600" y="4267200"/>
            <a:ext cx="22860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390F09-FB2F-45D6-9AF0-7046C3B1F0A8}"/>
              </a:ext>
            </a:extLst>
          </p:cNvPr>
          <p:cNvSpPr/>
          <p:nvPr/>
        </p:nvSpPr>
        <p:spPr>
          <a:xfrm>
            <a:off x="4953000" y="4267200"/>
            <a:ext cx="11430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19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FFC665-F1E7-4A8B-B9DD-695D5EC23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95706"/>
              </p:ext>
            </p:extLst>
          </p:nvPr>
        </p:nvGraphicFramePr>
        <p:xfrm>
          <a:off x="838200" y="2809240"/>
          <a:ext cx="25146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43090577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4792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421</a:t>
                      </a:r>
                      <a:r>
                        <a:rPr lang="en-US" dirty="0"/>
                        <a:t> parliament members’ </a:t>
                      </a:r>
                    </a:p>
                    <a:p>
                      <a:r>
                        <a:rPr lang="en-US" dirty="0"/>
                        <a:t>Twitter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13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3,367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3199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382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23546B-E869-4DF5-A08A-5868FB7BA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52576"/>
            <a:ext cx="1255058" cy="62752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9A1445-3710-40C4-B4F9-EF9EDBFC6A8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2800" y="2590800"/>
            <a:ext cx="1981200" cy="140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E37BD3-163B-49D2-900E-6AC83FADF1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0" y="3995420"/>
            <a:ext cx="2057400" cy="80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D2085AA-C95D-4FAE-99DA-261D0D06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52576"/>
            <a:ext cx="2762636" cy="1047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CD3D46-66B5-4B28-ABDA-23CFF1677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386726"/>
            <a:ext cx="3010320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1C3412-82FE-406B-B05E-1D9104DBC170}"/>
              </a:ext>
            </a:extLst>
          </p:cNvPr>
          <p:cNvSpPr txBox="1"/>
          <p:nvPr/>
        </p:nvSpPr>
        <p:spPr>
          <a:xfrm>
            <a:off x="5334000" y="1843785"/>
            <a:ext cx="1963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Interactions from 2015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E5033-4831-4E75-99CA-F5B395773360}"/>
              </a:ext>
            </a:extLst>
          </p:cNvPr>
          <p:cNvSpPr txBox="1"/>
          <p:nvPr/>
        </p:nvSpPr>
        <p:spPr>
          <a:xfrm>
            <a:off x="5410200" y="3863432"/>
            <a:ext cx="1904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Interactions from </a:t>
            </a:r>
          </a:p>
          <a:p>
            <a:r>
              <a:rPr lang="en-US" sz="1400" dirty="0"/>
              <a:t>first 6 months of 2016</a:t>
            </a:r>
          </a:p>
        </p:txBody>
      </p:sp>
    </p:spTree>
    <p:extLst>
      <p:ext uri="{BB962C8B-B14F-4D97-AF65-F5344CB8AC3E}">
        <p14:creationId xmlns:p14="http://schemas.microsoft.com/office/powerpoint/2010/main" val="15669585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FFC665-F1E7-4A8B-B9DD-695D5EC232F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09240"/>
          <a:ext cx="25146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43090577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4792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421</a:t>
                      </a:r>
                      <a:r>
                        <a:rPr lang="en-US" dirty="0"/>
                        <a:t> parliament members’ </a:t>
                      </a:r>
                    </a:p>
                    <a:p>
                      <a:r>
                        <a:rPr lang="en-US" dirty="0"/>
                        <a:t>Twitter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13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3,367</a:t>
                      </a:r>
                      <a:r>
                        <a:rPr lang="en-US" dirty="0"/>
                        <a:t> interacting pairs of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3199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en-US" dirty="0"/>
                        <a:t> political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382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23546B-E869-4DF5-A08A-5868FB7BA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52576"/>
            <a:ext cx="1255058" cy="62752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9A1445-3710-40C4-B4F9-EF9EDBFC6A8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2800" y="2590800"/>
            <a:ext cx="1981200" cy="140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E37BD3-163B-49D2-900E-6AC83FADF1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0" y="3995420"/>
            <a:ext cx="2057400" cy="80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D2085AA-C95D-4FAE-99DA-261D0D06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52576"/>
            <a:ext cx="2762636" cy="1047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CD3D46-66B5-4B28-ABDA-23CFF1677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386726"/>
            <a:ext cx="3010320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1C3412-82FE-406B-B05E-1D9104DBC170}"/>
              </a:ext>
            </a:extLst>
          </p:cNvPr>
          <p:cNvSpPr txBox="1"/>
          <p:nvPr/>
        </p:nvSpPr>
        <p:spPr>
          <a:xfrm>
            <a:off x="5334000" y="1843785"/>
            <a:ext cx="1963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Interactions from 2015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DD687-9890-4FE6-BDE8-B4AB8B40FD8E}"/>
              </a:ext>
            </a:extLst>
          </p:cNvPr>
          <p:cNvSpPr txBox="1"/>
          <p:nvPr/>
        </p:nvSpPr>
        <p:spPr>
          <a:xfrm>
            <a:off x="5410200" y="3863432"/>
            <a:ext cx="1904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Interactions from </a:t>
            </a:r>
          </a:p>
          <a:p>
            <a:r>
              <a:rPr lang="en-US" sz="1400" dirty="0"/>
              <a:t>first 6 months of 2016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60A066D-A0E5-472E-B3E8-BC387C8AA9F3}"/>
              </a:ext>
            </a:extLst>
          </p:cNvPr>
          <p:cNvSpPr/>
          <p:nvPr/>
        </p:nvSpPr>
        <p:spPr>
          <a:xfrm>
            <a:off x="815340" y="5066902"/>
            <a:ext cx="2477464" cy="990600"/>
          </a:xfrm>
          <a:prstGeom prst="irregularSeal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Overall Climate</a:t>
            </a:r>
          </a:p>
        </p:txBody>
      </p: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C08B4C26-1B8A-439C-BE9A-763CD46EF919}"/>
              </a:ext>
            </a:extLst>
          </p:cNvPr>
          <p:cNvSpPr/>
          <p:nvPr/>
        </p:nvSpPr>
        <p:spPr>
          <a:xfrm>
            <a:off x="3838535" y="1352624"/>
            <a:ext cx="2477464" cy="990600"/>
          </a:xfrm>
          <a:prstGeom prst="irregularSeal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Election</a:t>
            </a:r>
          </a:p>
        </p:txBody>
      </p:sp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9EDBB989-20CD-45A1-9C60-45A803BA1053}"/>
              </a:ext>
            </a:extLst>
          </p:cNvPr>
          <p:cNvSpPr/>
          <p:nvPr/>
        </p:nvSpPr>
        <p:spPr>
          <a:xfrm>
            <a:off x="6945840" y="3337816"/>
            <a:ext cx="2477464" cy="990600"/>
          </a:xfrm>
          <a:prstGeom prst="irregularSeal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Brexit</a:t>
            </a:r>
          </a:p>
        </p:txBody>
      </p:sp>
    </p:spTree>
    <p:extLst>
      <p:ext uri="{BB962C8B-B14F-4D97-AF65-F5344CB8AC3E}">
        <p14:creationId xmlns:p14="http://schemas.microsoft.com/office/powerpoint/2010/main" val="41232846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EFA34-2317-47BE-BF55-768B0CE9C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2219635" cy="22386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3039C6-A06E-4A58-821B-D61F703CD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" y="3505200"/>
            <a:ext cx="780243" cy="1432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BDF942-9B4C-4EC8-97AC-8C9BF07E25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" y="4244226"/>
            <a:ext cx="780241" cy="3686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CAD8F-0DC5-4CAD-BEBB-2C92B2E776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4" y="3932949"/>
            <a:ext cx="602913" cy="2162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B96F4-B418-45B5-A65E-B627DCEFEA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0" y="4745022"/>
            <a:ext cx="354655" cy="354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B38D7B-E4D1-4234-A166-50904324F8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304800" y="2926080"/>
            <a:ext cx="496517" cy="3930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7DA48D-54E3-4147-95EC-8535B6D8E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813" y="2433855"/>
            <a:ext cx="780243" cy="1432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63FC5D-6E61-4C60-9E43-81975DA7E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6053" y="2298409"/>
            <a:ext cx="780241" cy="368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DBA07D-84AE-4B5A-A12B-EBE5B84475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6560" y="2472338"/>
            <a:ext cx="602913" cy="21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3227D2-868D-4972-B6E9-DE7542C8D0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2906" y="2500926"/>
            <a:ext cx="354655" cy="3546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A5CAC5-D6F8-43BB-9970-809E595478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819757" y="2423524"/>
            <a:ext cx="496517" cy="393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F890CE-A3A3-4703-9538-1110EAB6F99B}"/>
              </a:ext>
            </a:extLst>
          </p:cNvPr>
          <p:cNvSpPr txBox="1"/>
          <p:nvPr/>
        </p:nvSpPr>
        <p:spPr>
          <a:xfrm>
            <a:off x="375730" y="536073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Overall Political Climate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F0DB55-5B77-400C-94A6-541E5F3BDDCE}"/>
              </a:ext>
            </a:extLst>
          </p:cNvPr>
          <p:cNvGrpSpPr/>
          <p:nvPr/>
        </p:nvGrpSpPr>
        <p:grpSpPr>
          <a:xfrm rot="10800000">
            <a:off x="819758" y="1524000"/>
            <a:ext cx="7580684" cy="304800"/>
            <a:chOff x="819758" y="1524000"/>
            <a:chExt cx="7580684" cy="304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E6E37-9368-4DC1-9FDC-402586C4AE59}"/>
                </a:ext>
              </a:extLst>
            </p:cNvPr>
            <p:cNvSpPr/>
            <p:nvPr/>
          </p:nvSpPr>
          <p:spPr>
            <a:xfrm>
              <a:off x="819758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01461C"/>
                </a:gs>
                <a:gs pos="75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(+)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A1687-D459-495B-A536-50FBB15A38B9}"/>
                </a:ext>
              </a:extLst>
            </p:cNvPr>
            <p:cNvSpPr/>
            <p:nvPr/>
          </p:nvSpPr>
          <p:spPr>
            <a:xfrm>
              <a:off x="4572000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67000D"/>
                </a:gs>
                <a:gs pos="87500">
                  <a:srgbClr val="FB9171"/>
                </a:gs>
                <a:gs pos="48000">
                  <a:srgbClr val="C4161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523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29626-CC7C-48C2-AC7F-743173BB0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81942"/>
            <a:ext cx="2238687" cy="2238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B2AC01-06DF-4A5B-B700-99ED85DFE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54" y="3469980"/>
            <a:ext cx="780243" cy="1432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D4A58B-A6C4-4EEE-B3D5-397F88C593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57" y="4209006"/>
            <a:ext cx="780241" cy="368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C73177-0AB1-4ECC-965D-DD4B188917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23" y="3897729"/>
            <a:ext cx="602913" cy="2162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9ED925-5ED6-4D8B-909F-9794C022DC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9" y="4709802"/>
            <a:ext cx="354655" cy="3546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0570AF-305C-4149-9FAB-76BE5AD37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3393239" y="2890860"/>
            <a:ext cx="496517" cy="3930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29043F-4975-458D-B4A4-34B0648FA5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9252" y="2398635"/>
            <a:ext cx="780243" cy="1432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DDC513-57FD-440D-874D-C51274945C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4492" y="2263189"/>
            <a:ext cx="780241" cy="3686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7EA32B-4231-4D4E-ABE7-5536ADC2A6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4999" y="2437118"/>
            <a:ext cx="602913" cy="2162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0397AB-4989-4860-AAA3-9E6E0A9606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41345" y="2465706"/>
            <a:ext cx="354655" cy="3546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DC8738-0DB0-44AF-B1EF-BDE37B5565A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3908196" y="2388304"/>
            <a:ext cx="496517" cy="3930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2E4E140-E095-46C9-BFE0-4475F47488C4}"/>
              </a:ext>
            </a:extLst>
          </p:cNvPr>
          <p:cNvSpPr txBox="1"/>
          <p:nvPr/>
        </p:nvSpPr>
        <p:spPr>
          <a:xfrm>
            <a:off x="3636929" y="536073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Election 2015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46AF0B-52CA-4C71-8BBC-46D2B10FCC89}"/>
              </a:ext>
            </a:extLst>
          </p:cNvPr>
          <p:cNvGrpSpPr/>
          <p:nvPr/>
        </p:nvGrpSpPr>
        <p:grpSpPr>
          <a:xfrm rot="10800000">
            <a:off x="7064807" y="569663"/>
            <a:ext cx="1847242" cy="304800"/>
            <a:chOff x="819758" y="1524000"/>
            <a:chExt cx="7580684" cy="3048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76EA53A-3D50-4097-8E32-1E10F374BF60}"/>
                </a:ext>
              </a:extLst>
            </p:cNvPr>
            <p:cNvSpPr/>
            <p:nvPr/>
          </p:nvSpPr>
          <p:spPr>
            <a:xfrm>
              <a:off x="819758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01461C"/>
                </a:gs>
                <a:gs pos="75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(+)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480C43-1231-4A39-B72D-97557878D6A7}"/>
                </a:ext>
              </a:extLst>
            </p:cNvPr>
            <p:cNvSpPr/>
            <p:nvPr/>
          </p:nvSpPr>
          <p:spPr>
            <a:xfrm>
              <a:off x="4572000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67000D"/>
                </a:gs>
                <a:gs pos="87500">
                  <a:srgbClr val="FB9171"/>
                </a:gs>
                <a:gs pos="48000">
                  <a:srgbClr val="C4161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2393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EFA34-2317-47BE-BF55-768B0CE9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2219635" cy="22386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3039C6-A06E-4A58-821B-D61F703CD5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" y="3505200"/>
            <a:ext cx="780243" cy="1432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BDF942-9B4C-4EC8-97AC-8C9BF07E25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" y="4244226"/>
            <a:ext cx="780241" cy="3686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CAD8F-0DC5-4CAD-BEBB-2C92B2E776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4" y="3932949"/>
            <a:ext cx="602913" cy="2162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B96F4-B418-45B5-A65E-B627DCEFEA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0" y="4745022"/>
            <a:ext cx="354655" cy="354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B38D7B-E4D1-4234-A166-50904324F87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304800" y="2926080"/>
            <a:ext cx="496517" cy="3930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7DA48D-54E3-4147-95EC-8535B6D8E3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813" y="2433855"/>
            <a:ext cx="780243" cy="1432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63FC5D-6E61-4C60-9E43-81975DA7EE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6053" y="2298409"/>
            <a:ext cx="780241" cy="368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DBA07D-84AE-4B5A-A12B-EBE5B84475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6560" y="2472338"/>
            <a:ext cx="602913" cy="21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3227D2-868D-4972-B6E9-DE7542C8D0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2906" y="2500926"/>
            <a:ext cx="354655" cy="3546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A5CAC5-D6F8-43BB-9970-809E5954787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819757" y="2423524"/>
            <a:ext cx="496517" cy="393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F890CE-A3A3-4703-9538-1110EAB6F99B}"/>
              </a:ext>
            </a:extLst>
          </p:cNvPr>
          <p:cNvSpPr txBox="1"/>
          <p:nvPr/>
        </p:nvSpPr>
        <p:spPr>
          <a:xfrm>
            <a:off x="375730" y="536073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Overall Political Climate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29626-CC7C-48C2-AC7F-743173BB06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81942"/>
            <a:ext cx="2238687" cy="2238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B2AC01-06DF-4A5B-B700-99ED85DFE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54" y="3469980"/>
            <a:ext cx="780243" cy="1432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D4A58B-A6C4-4EEE-B3D5-397F88C593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57" y="4209006"/>
            <a:ext cx="780241" cy="368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C73177-0AB1-4ECC-965D-DD4B188917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23" y="3897729"/>
            <a:ext cx="602913" cy="2162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9ED925-5ED6-4D8B-909F-9794C022DC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9" y="4709802"/>
            <a:ext cx="354655" cy="3546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0570AF-305C-4149-9FAB-76BE5AD37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3393239" y="2890860"/>
            <a:ext cx="496517" cy="3930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29043F-4975-458D-B4A4-34B0648FA5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9252" y="2398635"/>
            <a:ext cx="780243" cy="1432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DDC513-57FD-440D-874D-C51274945C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4492" y="2263189"/>
            <a:ext cx="780241" cy="3686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7EA32B-4231-4D4E-ABE7-5536ADC2A6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4999" y="2437118"/>
            <a:ext cx="602913" cy="2162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0397AB-4989-4860-AAA3-9E6E0A9606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41345" y="2465706"/>
            <a:ext cx="354655" cy="3546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DC8738-0DB0-44AF-B1EF-BDE37B5565A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3908196" y="2388304"/>
            <a:ext cx="496517" cy="3930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2E4E140-E095-46C9-BFE0-4475F47488C4}"/>
              </a:ext>
            </a:extLst>
          </p:cNvPr>
          <p:cNvSpPr txBox="1"/>
          <p:nvPr/>
        </p:nvSpPr>
        <p:spPr>
          <a:xfrm>
            <a:off x="3636929" y="536073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Election 2015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49A1D7-B0DF-4DF5-993C-F03C11832D6B}"/>
              </a:ext>
            </a:extLst>
          </p:cNvPr>
          <p:cNvGrpSpPr/>
          <p:nvPr/>
        </p:nvGrpSpPr>
        <p:grpSpPr>
          <a:xfrm rot="10800000">
            <a:off x="7064807" y="569663"/>
            <a:ext cx="1847242" cy="304800"/>
            <a:chOff x="819758" y="1524000"/>
            <a:chExt cx="7580684" cy="3048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BB146F-8565-47C6-9A3F-E6AEE1610D25}"/>
                </a:ext>
              </a:extLst>
            </p:cNvPr>
            <p:cNvSpPr/>
            <p:nvPr/>
          </p:nvSpPr>
          <p:spPr>
            <a:xfrm>
              <a:off x="819758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01461C"/>
                </a:gs>
                <a:gs pos="75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(+)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8A82E5-05EB-439F-87E6-127F7E192858}"/>
                </a:ext>
              </a:extLst>
            </p:cNvPr>
            <p:cNvSpPr/>
            <p:nvPr/>
          </p:nvSpPr>
          <p:spPr>
            <a:xfrm>
              <a:off x="4572000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67000D"/>
                </a:gs>
                <a:gs pos="87500">
                  <a:srgbClr val="FB9171"/>
                </a:gs>
                <a:gs pos="48000">
                  <a:srgbClr val="C4161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2382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8FBE-1C9D-4D1D-B7BF-79F6669CE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33" y="2862888"/>
            <a:ext cx="2229161" cy="227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7D9F8E1-7C18-4DFD-A166-D7265FD66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31" y="3495672"/>
            <a:ext cx="780243" cy="1432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5B4D14-BE5F-477F-9404-B8547E87E9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34" y="4234698"/>
            <a:ext cx="780241" cy="3686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6619DC-B1D8-430C-878B-EA0BDC0E30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00" y="3923421"/>
            <a:ext cx="602913" cy="21629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FA325C7-64A0-4947-AC43-F947E210A8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46" y="4735494"/>
            <a:ext cx="354655" cy="3546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9B1E1F0-5C68-43ED-A061-5B2B5FCA489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6386616" y="2916552"/>
            <a:ext cx="496517" cy="3930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FA0DD77-DB01-4375-B638-44A30FD27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2629" y="2424327"/>
            <a:ext cx="780243" cy="1432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E836A9-1313-4245-81AC-5545DBC237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7869" y="2288881"/>
            <a:ext cx="780241" cy="3686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DE8B697-5ADF-4D4A-AB4A-7606504433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8376" y="2462810"/>
            <a:ext cx="602913" cy="2162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0F7673D-536D-4907-A69A-A61E880B6A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34722" y="2491398"/>
            <a:ext cx="354655" cy="35465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B0C944F-58FA-4A3F-A884-64C7C351FB4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6901573" y="2413996"/>
            <a:ext cx="496517" cy="39300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3600152-DE69-4F8C-A051-8EE3E8ABD848}"/>
              </a:ext>
            </a:extLst>
          </p:cNvPr>
          <p:cNvSpPr txBox="1"/>
          <p:nvPr/>
        </p:nvSpPr>
        <p:spPr>
          <a:xfrm>
            <a:off x="7578367" y="53646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Brexit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BAAD3C5-FCB7-4EBC-90F5-6727D3F23062}"/>
              </a:ext>
            </a:extLst>
          </p:cNvPr>
          <p:cNvGrpSpPr/>
          <p:nvPr/>
        </p:nvGrpSpPr>
        <p:grpSpPr>
          <a:xfrm rot="10800000">
            <a:off x="7064807" y="569663"/>
            <a:ext cx="1847242" cy="304800"/>
            <a:chOff x="819758" y="1524000"/>
            <a:chExt cx="7580684" cy="304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7AD9974-7A01-4BCF-A32E-D6D476629850}"/>
                </a:ext>
              </a:extLst>
            </p:cNvPr>
            <p:cNvSpPr/>
            <p:nvPr/>
          </p:nvSpPr>
          <p:spPr>
            <a:xfrm>
              <a:off x="819758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01461C"/>
                </a:gs>
                <a:gs pos="75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(+)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CAA05F-BCED-49B4-9E86-017BC563F4DF}"/>
                </a:ext>
              </a:extLst>
            </p:cNvPr>
            <p:cNvSpPr/>
            <p:nvPr/>
          </p:nvSpPr>
          <p:spPr>
            <a:xfrm>
              <a:off x="4572000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67000D"/>
                </a:gs>
                <a:gs pos="87500">
                  <a:srgbClr val="FB9171"/>
                </a:gs>
                <a:gs pos="48000">
                  <a:srgbClr val="C4161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9704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EFA34-2317-47BE-BF55-768B0CE9C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2219635" cy="22386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3039C6-A06E-4A58-821B-D61F703CD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" y="3505200"/>
            <a:ext cx="780243" cy="1432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BDF942-9B4C-4EC8-97AC-8C9BF07E25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" y="4244226"/>
            <a:ext cx="780241" cy="3686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CAD8F-0DC5-4CAD-BEBB-2C92B2E776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4" y="3932949"/>
            <a:ext cx="602913" cy="2162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B96F4-B418-45B5-A65E-B627DCEFEA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0" y="4745022"/>
            <a:ext cx="354655" cy="354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B38D7B-E4D1-4234-A166-50904324F8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304800" y="2926080"/>
            <a:ext cx="496517" cy="3930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7DA48D-54E3-4147-95EC-8535B6D8E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813" y="2433855"/>
            <a:ext cx="780243" cy="1432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63FC5D-6E61-4C60-9E43-81975DA7E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6053" y="2298409"/>
            <a:ext cx="780241" cy="368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DBA07D-84AE-4B5A-A12B-EBE5B84475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6560" y="2472338"/>
            <a:ext cx="602913" cy="21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3227D2-868D-4972-B6E9-DE7542C8D0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2906" y="2500926"/>
            <a:ext cx="354655" cy="3546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A5CAC5-D6F8-43BB-9970-809E595478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819757" y="2423524"/>
            <a:ext cx="496517" cy="393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F890CE-A3A3-4703-9538-1110EAB6F99B}"/>
              </a:ext>
            </a:extLst>
          </p:cNvPr>
          <p:cNvSpPr txBox="1"/>
          <p:nvPr/>
        </p:nvSpPr>
        <p:spPr>
          <a:xfrm>
            <a:off x="375730" y="536073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Overall Political Climate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8FBE-1C9D-4D1D-B7BF-79F6669CE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33" y="2862888"/>
            <a:ext cx="2229161" cy="227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7D9F8E1-7C18-4DFD-A166-D7265FD66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31" y="3495672"/>
            <a:ext cx="780243" cy="1432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5B4D14-BE5F-477F-9404-B8547E87E9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34" y="4234698"/>
            <a:ext cx="780241" cy="3686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6619DC-B1D8-430C-878B-EA0BDC0E30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00" y="3923421"/>
            <a:ext cx="602913" cy="21629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FA325C7-64A0-4947-AC43-F947E210A8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46" y="4735494"/>
            <a:ext cx="354655" cy="3546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9B1E1F0-5C68-43ED-A061-5B2B5FCA489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6386616" y="2916552"/>
            <a:ext cx="496517" cy="3930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FA0DD77-DB01-4375-B638-44A30FD27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2629" y="2424327"/>
            <a:ext cx="780243" cy="1432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E836A9-1313-4245-81AC-5545DBC237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7869" y="2288881"/>
            <a:ext cx="780241" cy="3686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DE8B697-5ADF-4D4A-AB4A-7606504433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8376" y="2462810"/>
            <a:ext cx="602913" cy="2162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0F7673D-536D-4907-A69A-A61E880B6A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34722" y="2491398"/>
            <a:ext cx="354655" cy="35465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B0C944F-58FA-4A3F-A884-64C7C351FB4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6901573" y="2413996"/>
            <a:ext cx="496517" cy="39300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3600152-DE69-4F8C-A051-8EE3E8ABD848}"/>
              </a:ext>
            </a:extLst>
          </p:cNvPr>
          <p:cNvSpPr txBox="1"/>
          <p:nvPr/>
        </p:nvSpPr>
        <p:spPr>
          <a:xfrm>
            <a:off x="7578367" y="53646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Brexit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38E993-6834-4215-9C3D-4D7FF4D3F713}"/>
              </a:ext>
            </a:extLst>
          </p:cNvPr>
          <p:cNvGrpSpPr/>
          <p:nvPr/>
        </p:nvGrpSpPr>
        <p:grpSpPr>
          <a:xfrm rot="10800000">
            <a:off x="7064807" y="569663"/>
            <a:ext cx="1847242" cy="304800"/>
            <a:chOff x="819758" y="1524000"/>
            <a:chExt cx="7580684" cy="304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EC8986-28D5-4E67-A66C-94F61308D3E2}"/>
                </a:ext>
              </a:extLst>
            </p:cNvPr>
            <p:cNvSpPr/>
            <p:nvPr/>
          </p:nvSpPr>
          <p:spPr>
            <a:xfrm>
              <a:off x="819758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01461C"/>
                </a:gs>
                <a:gs pos="75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(+)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9E6D3C-EABF-441B-BDBA-4C3956750DA6}"/>
                </a:ext>
              </a:extLst>
            </p:cNvPr>
            <p:cNvSpPr/>
            <p:nvPr/>
          </p:nvSpPr>
          <p:spPr>
            <a:xfrm>
              <a:off x="4572000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67000D"/>
                </a:gs>
                <a:gs pos="87500">
                  <a:srgbClr val="FB9171"/>
                </a:gs>
                <a:gs pos="48000">
                  <a:srgbClr val="C4161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8584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29626-CC7C-48C2-AC7F-743173BB0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81942"/>
            <a:ext cx="2238687" cy="2238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B2AC01-06DF-4A5B-B700-99ED85DFE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54" y="3469980"/>
            <a:ext cx="780243" cy="1432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D4A58B-A6C4-4EEE-B3D5-397F88C59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57" y="4209006"/>
            <a:ext cx="780241" cy="368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C73177-0AB1-4ECC-965D-DD4B188917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23" y="3897729"/>
            <a:ext cx="602913" cy="2162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9ED925-5ED6-4D8B-909F-9794C022DC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9" y="4709802"/>
            <a:ext cx="354655" cy="3546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0570AF-305C-4149-9FAB-76BE5AD37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3393239" y="2890860"/>
            <a:ext cx="496517" cy="3930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29043F-4975-458D-B4A4-34B0648FA5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9252" y="2398635"/>
            <a:ext cx="780243" cy="1432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DDC513-57FD-440D-874D-C51274945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4492" y="2263189"/>
            <a:ext cx="780241" cy="3686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7EA32B-4231-4D4E-ABE7-5536ADC2A6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4999" y="2437118"/>
            <a:ext cx="602913" cy="2162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0397AB-4989-4860-AAA3-9E6E0A9606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41345" y="2465706"/>
            <a:ext cx="354655" cy="3546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DC8738-0DB0-44AF-B1EF-BDE37B5565A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3908196" y="2388304"/>
            <a:ext cx="496517" cy="3930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2E4E140-E095-46C9-BFE0-4475F47488C4}"/>
              </a:ext>
            </a:extLst>
          </p:cNvPr>
          <p:cNvSpPr txBox="1"/>
          <p:nvPr/>
        </p:nvSpPr>
        <p:spPr>
          <a:xfrm>
            <a:off x="3636929" y="536073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Election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8FBE-1C9D-4D1D-B7BF-79F6669CE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33" y="2862888"/>
            <a:ext cx="2229161" cy="227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7D9F8E1-7C18-4DFD-A166-D7265FD66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31" y="3495672"/>
            <a:ext cx="780243" cy="1432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5B4D14-BE5F-477F-9404-B8547E87E9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34" y="4234698"/>
            <a:ext cx="780241" cy="3686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6619DC-B1D8-430C-878B-EA0BDC0E30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00" y="3923421"/>
            <a:ext cx="602913" cy="21629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FA325C7-64A0-4947-AC43-F947E210A8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46" y="4735494"/>
            <a:ext cx="354655" cy="3546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9B1E1F0-5C68-43ED-A061-5B2B5FCA489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6386616" y="2916552"/>
            <a:ext cx="496517" cy="3930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FA0DD77-DB01-4375-B638-44A30FD27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2629" y="2424327"/>
            <a:ext cx="780243" cy="1432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E836A9-1313-4245-81AC-5545DBC237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7869" y="2288881"/>
            <a:ext cx="780241" cy="3686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DE8B697-5ADF-4D4A-AB4A-7606504433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8376" y="2462810"/>
            <a:ext cx="602913" cy="2162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0F7673D-536D-4907-A69A-A61E880B6A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34722" y="2491398"/>
            <a:ext cx="354655" cy="35465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B0C944F-58FA-4A3F-A884-64C7C351FB4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6901573" y="2413996"/>
            <a:ext cx="496517" cy="39300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3600152-DE69-4F8C-A051-8EE3E8ABD848}"/>
              </a:ext>
            </a:extLst>
          </p:cNvPr>
          <p:cNvSpPr txBox="1"/>
          <p:nvPr/>
        </p:nvSpPr>
        <p:spPr>
          <a:xfrm>
            <a:off x="7578367" y="53646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Brexit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B1ABA2B-5B06-4C34-A398-58DC1D3CBDB9}"/>
              </a:ext>
            </a:extLst>
          </p:cNvPr>
          <p:cNvGrpSpPr/>
          <p:nvPr/>
        </p:nvGrpSpPr>
        <p:grpSpPr>
          <a:xfrm rot="10800000">
            <a:off x="7064807" y="569663"/>
            <a:ext cx="1847242" cy="304800"/>
            <a:chOff x="819758" y="1524000"/>
            <a:chExt cx="7580684" cy="304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2B35580-6483-44EE-A8FC-005F2FEA0441}"/>
                </a:ext>
              </a:extLst>
            </p:cNvPr>
            <p:cNvSpPr/>
            <p:nvPr/>
          </p:nvSpPr>
          <p:spPr>
            <a:xfrm>
              <a:off x="819758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01461C"/>
                </a:gs>
                <a:gs pos="75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(+)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EA2D83-4AD9-4AD8-985D-CF4671534347}"/>
                </a:ext>
              </a:extLst>
            </p:cNvPr>
            <p:cNvSpPr/>
            <p:nvPr/>
          </p:nvSpPr>
          <p:spPr>
            <a:xfrm>
              <a:off x="4572000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67000D"/>
                </a:gs>
                <a:gs pos="87500">
                  <a:srgbClr val="FB9171"/>
                </a:gs>
                <a:gs pos="48000">
                  <a:srgbClr val="C4161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08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Polarization Patterns among Political Parties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EFA34-2317-47BE-BF55-768B0CE9C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2219635" cy="22386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3039C6-A06E-4A58-821B-D61F703CD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" y="3505200"/>
            <a:ext cx="780243" cy="1432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BDF942-9B4C-4EC8-97AC-8C9BF07E25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" y="4244226"/>
            <a:ext cx="780241" cy="3686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CAD8F-0DC5-4CAD-BEBB-2C92B2E776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4" y="3932949"/>
            <a:ext cx="602913" cy="2162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B96F4-B418-45B5-A65E-B627DCEFEA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0" y="4745022"/>
            <a:ext cx="354655" cy="354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B38D7B-E4D1-4234-A166-50904324F8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304800" y="2926080"/>
            <a:ext cx="496517" cy="3930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7DA48D-54E3-4147-95EC-8535B6D8E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813" y="2433855"/>
            <a:ext cx="780243" cy="1432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63FC5D-6E61-4C60-9E43-81975DA7E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6053" y="2298409"/>
            <a:ext cx="780241" cy="368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DBA07D-84AE-4B5A-A12B-EBE5B84475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6560" y="2472338"/>
            <a:ext cx="602913" cy="21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3227D2-868D-4972-B6E9-DE7542C8D0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2906" y="2500926"/>
            <a:ext cx="354655" cy="3546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A5CAC5-D6F8-43BB-9970-809E595478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819757" y="2423524"/>
            <a:ext cx="496517" cy="393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F890CE-A3A3-4703-9538-1110EAB6F99B}"/>
              </a:ext>
            </a:extLst>
          </p:cNvPr>
          <p:cNvSpPr txBox="1"/>
          <p:nvPr/>
        </p:nvSpPr>
        <p:spPr>
          <a:xfrm>
            <a:off x="375730" y="536073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Overall Political Climate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29626-CC7C-48C2-AC7F-743173BB0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81942"/>
            <a:ext cx="2238687" cy="2238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B2AC01-06DF-4A5B-B700-99ED85DFE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54" y="3469980"/>
            <a:ext cx="780243" cy="1432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D4A58B-A6C4-4EEE-B3D5-397F88C59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57" y="4209006"/>
            <a:ext cx="780241" cy="368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C73177-0AB1-4ECC-965D-DD4B188917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23" y="3897729"/>
            <a:ext cx="602913" cy="2162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9ED925-5ED6-4D8B-909F-9794C022DC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9" y="4709802"/>
            <a:ext cx="354655" cy="3546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0570AF-305C-4149-9FAB-76BE5AD37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3393239" y="2890860"/>
            <a:ext cx="496517" cy="3930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29043F-4975-458D-B4A4-34B0648FA5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9252" y="2398635"/>
            <a:ext cx="780243" cy="1432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DDC513-57FD-440D-874D-C51274945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4492" y="2263189"/>
            <a:ext cx="780241" cy="3686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7EA32B-4231-4D4E-ABE7-5536ADC2A6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4999" y="2437118"/>
            <a:ext cx="602913" cy="2162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0397AB-4989-4860-AAA3-9E6E0A9606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41345" y="2465706"/>
            <a:ext cx="354655" cy="3546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DC8738-0DB0-44AF-B1EF-BDE37B5565A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3908196" y="2388304"/>
            <a:ext cx="496517" cy="3930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2E4E140-E095-46C9-BFE0-4475F47488C4}"/>
              </a:ext>
            </a:extLst>
          </p:cNvPr>
          <p:cNvSpPr txBox="1"/>
          <p:nvPr/>
        </p:nvSpPr>
        <p:spPr>
          <a:xfrm>
            <a:off x="3636929" y="536073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Election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8FBE-1C9D-4D1D-B7BF-79F6669CE1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33" y="2862888"/>
            <a:ext cx="2229161" cy="227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7D9F8E1-7C18-4DFD-A166-D7265FD66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31" y="3495672"/>
            <a:ext cx="780243" cy="1432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5B4D14-BE5F-477F-9404-B8547E87E9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34" y="4234698"/>
            <a:ext cx="780241" cy="3686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6619DC-B1D8-430C-878B-EA0BDC0E30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00" y="3923421"/>
            <a:ext cx="602913" cy="21629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FA325C7-64A0-4947-AC43-F947E210A8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46" y="4735494"/>
            <a:ext cx="354655" cy="3546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9B1E1F0-5C68-43ED-A061-5B2B5FCA489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>
            <a:off x="6386616" y="2916552"/>
            <a:ext cx="496517" cy="3930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FA0DD77-DB01-4375-B638-44A30FD27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2629" y="2424327"/>
            <a:ext cx="780243" cy="1432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E836A9-1313-4245-81AC-5545DBC237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7869" y="2288881"/>
            <a:ext cx="780241" cy="3686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DE8B697-5ADF-4D4A-AB4A-7606504433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8376" y="2462810"/>
            <a:ext cx="602913" cy="2162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0F7673D-536D-4907-A69A-A61E880B6A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34722" y="2491398"/>
            <a:ext cx="354655" cy="35465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B0C944F-58FA-4A3F-A884-64C7C351FB4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3705"/>
          <a:stretch/>
        </p:blipFill>
        <p:spPr>
          <a:xfrm rot="16200000">
            <a:off x="6901573" y="2413996"/>
            <a:ext cx="496517" cy="39300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3600152-DE69-4F8C-A051-8EE3E8ABD848}"/>
              </a:ext>
            </a:extLst>
          </p:cNvPr>
          <p:cNvSpPr txBox="1"/>
          <p:nvPr/>
        </p:nvSpPr>
        <p:spPr>
          <a:xfrm>
            <a:off x="7578367" y="53646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Brexit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4A3FD9-2B01-4CC0-849B-238AD478DEC5}"/>
              </a:ext>
            </a:extLst>
          </p:cNvPr>
          <p:cNvGrpSpPr/>
          <p:nvPr/>
        </p:nvGrpSpPr>
        <p:grpSpPr>
          <a:xfrm rot="10800000">
            <a:off x="7064807" y="569663"/>
            <a:ext cx="1847242" cy="304800"/>
            <a:chOff x="819758" y="1524000"/>
            <a:chExt cx="7580684" cy="3048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2CC8C8-1FC2-4359-8384-EB5C5B2D2BF7}"/>
                </a:ext>
              </a:extLst>
            </p:cNvPr>
            <p:cNvSpPr/>
            <p:nvPr/>
          </p:nvSpPr>
          <p:spPr>
            <a:xfrm>
              <a:off x="819758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01461C"/>
                </a:gs>
                <a:gs pos="75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(+)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3D8A1D-FB44-415F-BD06-E3C6BB46F175}"/>
                </a:ext>
              </a:extLst>
            </p:cNvPr>
            <p:cNvSpPr/>
            <p:nvPr/>
          </p:nvSpPr>
          <p:spPr>
            <a:xfrm>
              <a:off x="4572000" y="1524000"/>
              <a:ext cx="3828442" cy="304800"/>
            </a:xfrm>
            <a:prstGeom prst="rect">
              <a:avLst/>
            </a:prstGeom>
            <a:gradFill flip="none" rotWithShape="1">
              <a:gsLst>
                <a:gs pos="0">
                  <a:srgbClr val="67000D"/>
                </a:gs>
                <a:gs pos="87500">
                  <a:srgbClr val="FB9171"/>
                </a:gs>
                <a:gs pos="48000">
                  <a:srgbClr val="C4161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0574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51F3C9D-38CD-4B06-B0C3-95B11066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Proposed an unsupervised framework to predict negative links.</a:t>
            </a:r>
          </a:p>
          <a:p>
            <a:r>
              <a:rPr lang="en-US" altLang="en-US" sz="2400" dirty="0"/>
              <a:t>First work exploring negative links in social media platforms which have no explicit negative interaction.</a:t>
            </a:r>
          </a:p>
          <a:p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Two use cases;</a:t>
            </a:r>
          </a:p>
          <a:p>
            <a:pPr lvl="1"/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better community detection,</a:t>
            </a:r>
          </a:p>
          <a:p>
            <a:pPr lvl="1"/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polarization patterns among political groups.</a:t>
            </a:r>
          </a:p>
          <a:p>
            <a:endParaRPr lang="en-US" altLang="en-US" sz="2400" dirty="0">
              <a:latin typeface="Arial (Body)"/>
              <a:ea typeface="Cambria Math" panose="02040503050406030204" pitchFamily="18" charset="0"/>
            </a:endParaRPr>
          </a:p>
          <a:p>
            <a:pPr lvl="1"/>
            <a:endParaRPr lang="en-US" altLang="en-US" sz="2000" dirty="0">
              <a:latin typeface="Arial (Body)"/>
              <a:ea typeface="Cambria Math" panose="02040503050406030204" pitchFamily="18" charset="0"/>
            </a:endParaRPr>
          </a:p>
          <a:p>
            <a:endParaRPr lang="en-US" altLang="en-US" sz="24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5462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DEBCB-38A0-42AE-A9FD-E2170F366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73"/>
          <a:stretch/>
        </p:blipFill>
        <p:spPr>
          <a:xfrm>
            <a:off x="-32657" y="1944914"/>
            <a:ext cx="83820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E7CDF1-FC5E-44E5-91CA-0383537C7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8915399" cy="75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85EE4B-FFB7-4207-A42B-0DF60AF7F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30902"/>
            <a:ext cx="8991600" cy="8187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5416BB-A9D3-43BD-AE1F-8B0323F955C3}"/>
              </a:ext>
            </a:extLst>
          </p:cNvPr>
          <p:cNvSpPr/>
          <p:nvPr/>
        </p:nvSpPr>
        <p:spPr>
          <a:xfrm>
            <a:off x="194345" y="31242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81BD8-1A0D-4673-94E2-F56651D0F187}"/>
              </a:ext>
            </a:extLst>
          </p:cNvPr>
          <p:cNvSpPr/>
          <p:nvPr/>
        </p:nvSpPr>
        <p:spPr>
          <a:xfrm>
            <a:off x="194345" y="42672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5FFE7-14AE-410E-ABAF-6620A6D6E7D2}"/>
              </a:ext>
            </a:extLst>
          </p:cNvPr>
          <p:cNvSpPr/>
          <p:nvPr/>
        </p:nvSpPr>
        <p:spPr>
          <a:xfrm>
            <a:off x="228600" y="1981200"/>
            <a:ext cx="4572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BEE6B3-14D5-4E67-830F-277A01AAF53B}"/>
              </a:ext>
            </a:extLst>
          </p:cNvPr>
          <p:cNvSpPr/>
          <p:nvPr/>
        </p:nvSpPr>
        <p:spPr>
          <a:xfrm>
            <a:off x="1727200" y="2024743"/>
            <a:ext cx="2167855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7A8E8F-4F5C-4568-974A-9AD7681A1833}"/>
              </a:ext>
            </a:extLst>
          </p:cNvPr>
          <p:cNvSpPr/>
          <p:nvPr/>
        </p:nvSpPr>
        <p:spPr>
          <a:xfrm>
            <a:off x="1752600" y="3124200"/>
            <a:ext cx="22860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3BBE3-4849-4E55-A30A-B706C096FC14}"/>
              </a:ext>
            </a:extLst>
          </p:cNvPr>
          <p:cNvSpPr/>
          <p:nvPr/>
        </p:nvSpPr>
        <p:spPr>
          <a:xfrm>
            <a:off x="1752600" y="4267200"/>
            <a:ext cx="22860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D5132-C9AC-4874-9F94-7D15D090FD1D}"/>
              </a:ext>
            </a:extLst>
          </p:cNvPr>
          <p:cNvSpPr/>
          <p:nvPr/>
        </p:nvSpPr>
        <p:spPr>
          <a:xfrm>
            <a:off x="4953000" y="4267200"/>
            <a:ext cx="11430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56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Drawbacks &amp; Future Directions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51F3C9D-38CD-4B06-B0C3-95B11066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Evaluated on small dataset;</a:t>
            </a:r>
          </a:p>
          <a:p>
            <a:pPr lvl="1"/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Lack of ground-truth &amp; budget constraints,</a:t>
            </a:r>
          </a:p>
          <a:p>
            <a:pPr lvl="1"/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Could not provide generalizable parameter guidance.</a:t>
            </a:r>
          </a:p>
          <a:p>
            <a:endParaRPr lang="en-US" altLang="en-US" sz="2400" dirty="0">
              <a:latin typeface="Arial (Body)"/>
              <a:ea typeface="Cambria Math" panose="02040503050406030204" pitchFamily="18" charset="0"/>
            </a:endParaRPr>
          </a:p>
          <a:p>
            <a:endParaRPr lang="en-US" altLang="en-US" sz="2400" dirty="0">
              <a:latin typeface="Arial (Body)"/>
              <a:ea typeface="Cambria Math" panose="02040503050406030204" pitchFamily="18" charset="0"/>
            </a:endParaRPr>
          </a:p>
          <a:p>
            <a:pPr lvl="1"/>
            <a:endParaRPr lang="en-US" altLang="en-US" sz="2000" dirty="0">
              <a:latin typeface="Arial (Body)"/>
              <a:ea typeface="Cambria Math" panose="02040503050406030204" pitchFamily="18" charset="0"/>
            </a:endParaRPr>
          </a:p>
          <a:p>
            <a:endParaRPr lang="en-US" altLang="en-US" sz="24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6493852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Drawbacks &amp; Future Directions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51F3C9D-38CD-4B06-B0C3-95B11066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Evaluated on small dataset.</a:t>
            </a:r>
          </a:p>
          <a:p>
            <a:pPr lvl="1"/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Lack of ground-truth &amp; budget constraints.</a:t>
            </a:r>
          </a:p>
          <a:p>
            <a:pPr lvl="1"/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Could not provide generalizable parameter guidance.</a:t>
            </a:r>
          </a:p>
          <a:p>
            <a:endParaRPr lang="en-US" altLang="en-US" sz="2400" dirty="0">
              <a:latin typeface="Arial (Body)"/>
              <a:ea typeface="Cambria Math" panose="02040503050406030204" pitchFamily="18" charset="0"/>
            </a:endParaRPr>
          </a:p>
          <a:p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Modeling dynamic networks.</a:t>
            </a:r>
          </a:p>
          <a:p>
            <a:r>
              <a:rPr lang="en-US" altLang="en-US" sz="2400" dirty="0">
                <a:latin typeface="Arial (Body)"/>
                <a:ea typeface="Cambria Math" panose="02040503050406030204" pitchFamily="18" charset="0"/>
              </a:rPr>
              <a:t>Modeling issue-based link prediction.</a:t>
            </a:r>
          </a:p>
          <a:p>
            <a:endParaRPr lang="en-US" altLang="en-US" sz="2400" dirty="0">
              <a:latin typeface="Arial (Body)"/>
              <a:ea typeface="Cambria Math" panose="02040503050406030204" pitchFamily="18" charset="0"/>
            </a:endParaRPr>
          </a:p>
          <a:p>
            <a:pPr lvl="1"/>
            <a:endParaRPr lang="en-US" altLang="en-US" sz="2000" dirty="0">
              <a:latin typeface="Arial (Body)"/>
              <a:ea typeface="Cambria Math" panose="02040503050406030204" pitchFamily="18" charset="0"/>
            </a:endParaRPr>
          </a:p>
          <a:p>
            <a:endParaRPr lang="en-US" altLang="en-US" sz="24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829881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altLang="en-US" b="1" dirty="0"/>
              <a:t>Any 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6050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EMA" id="{23A297EB-BCF0-4026-8044-F59D1F2804B0}" vid="{EF1F33ED-58B4-4391-B77D-71CC5FDBB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theme</Template>
  <TotalTime>6170</TotalTime>
  <Words>2309</Words>
  <Application>Microsoft Office PowerPoint</Application>
  <PresentationFormat>On-screen Show (4:3)</PresentationFormat>
  <Paragraphs>638</Paragraphs>
  <Slides>92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Arial (Body)</vt:lpstr>
      <vt:lpstr>Calibri</vt:lpstr>
      <vt:lpstr>Cambria Math</vt:lpstr>
      <vt:lpstr>NimbusRomNo9L-Regu</vt:lpstr>
      <vt:lpstr>NimbusRomNo9L-ReguItal</vt:lpstr>
      <vt:lpstr>Default Design</vt:lpstr>
      <vt:lpstr>Negative Link Prediction and Its Applications in Online Political Networks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Politics &amp; Social Media</vt:lpstr>
      <vt:lpstr>Motivation</vt:lpstr>
      <vt:lpstr>Why do we need a new model?</vt:lpstr>
      <vt:lpstr>Why do we need a new model?</vt:lpstr>
      <vt:lpstr>Why do we need a new model?</vt:lpstr>
      <vt:lpstr>Why do we need a new model?</vt:lpstr>
      <vt:lpstr>Why do we need a new model?</vt:lpstr>
      <vt:lpstr>What is novel about our work?</vt:lpstr>
      <vt:lpstr>Model</vt:lpstr>
      <vt:lpstr>Model – Sentiment Words</vt:lpstr>
      <vt:lpstr>Model – Sentiment Words</vt:lpstr>
      <vt:lpstr>Model – Sentiment Words</vt:lpstr>
      <vt:lpstr>Model – Sentiment Words</vt:lpstr>
      <vt:lpstr>Model – Sentiment Words</vt:lpstr>
      <vt:lpstr>Model – Sentiment Words</vt:lpstr>
      <vt:lpstr>Model – Sentiment Words</vt:lpstr>
      <vt:lpstr>Model – Platform-specific Interactions</vt:lpstr>
      <vt:lpstr>Model – Platform-specific Interactions</vt:lpstr>
      <vt:lpstr>Model – Platform-specific Interactions</vt:lpstr>
      <vt:lpstr>Model – Platform-specific Interactions</vt:lpstr>
      <vt:lpstr>Model – Social Balance Theory</vt:lpstr>
      <vt:lpstr>Model – Social Balance Theory</vt:lpstr>
      <vt:lpstr>Model – Social Balance Theory</vt:lpstr>
      <vt:lpstr>SocLS-Fact Formulation</vt:lpstr>
      <vt:lpstr>SocLS-Fact Formulation</vt:lpstr>
      <vt:lpstr>SocLS-Fact Formulation</vt:lpstr>
      <vt:lpstr>SocLS-Fact Formulation</vt:lpstr>
      <vt:lpstr>SocLS-Fact Formulation</vt:lpstr>
      <vt:lpstr>SocLS-Fact Formulation</vt:lpstr>
      <vt:lpstr>SocLS-Fact Formulation</vt:lpstr>
      <vt:lpstr>SocLS-Fact Formulation</vt:lpstr>
      <vt:lpstr>SocLS-Fact Formulation</vt:lpstr>
      <vt:lpstr>SocLS-Fact Formulation</vt:lpstr>
      <vt:lpstr>SocLS-Fact Formulation</vt:lpstr>
      <vt:lpstr>SocLS-Fact Formulation</vt:lpstr>
      <vt:lpstr>SocLS-Fact Formulation</vt:lpstr>
      <vt:lpstr>SocLS-Fact Formulation</vt:lpstr>
      <vt:lpstr>DATA DESCRIPTION &amp; EXPERIMENTS</vt:lpstr>
      <vt:lpstr>Dataset</vt:lpstr>
      <vt:lpstr>Dataset – Labelling Links</vt:lpstr>
      <vt:lpstr>Dataset – Labelling Links</vt:lpstr>
      <vt:lpstr>Dataset – Labelling Links</vt:lpstr>
      <vt:lpstr>Dataset – Labelling Links</vt:lpstr>
      <vt:lpstr>Dataset – Labelling Links</vt:lpstr>
      <vt:lpstr>Dataset – Labelling Links</vt:lpstr>
      <vt:lpstr>EXPERIMENTS</vt:lpstr>
      <vt:lpstr>Experimental Questions</vt:lpstr>
      <vt:lpstr>Experimental Questions</vt:lpstr>
      <vt:lpstr>Negative Link Prediction Performance</vt:lpstr>
      <vt:lpstr>Negative Link Prediction Performance</vt:lpstr>
      <vt:lpstr>Negative Link Prediction Performance</vt:lpstr>
      <vt:lpstr>Negative Link Prediction Performance</vt:lpstr>
      <vt:lpstr>Negative Link Prediction Performance – Parameter Analysis</vt:lpstr>
      <vt:lpstr>Experimental Questions</vt:lpstr>
      <vt:lpstr>Community Detection Results</vt:lpstr>
      <vt:lpstr>Community Detection Results</vt:lpstr>
      <vt:lpstr>Community Detection Results</vt:lpstr>
      <vt:lpstr>Community Detection Results</vt:lpstr>
      <vt:lpstr>Experimental Questions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Polarization Patterns among Political Parties</vt:lpstr>
      <vt:lpstr>Conclusion</vt:lpstr>
      <vt:lpstr>Drawbacks &amp; Future Directions</vt:lpstr>
      <vt:lpstr>Drawbacks &amp; Future Directions</vt:lpstr>
      <vt:lpstr>Any Questions?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Multi-Dimensional Issue-Frame Detection in Political Twitter Networks</dc:title>
  <dc:creator>Mert Ozer (Student)</dc:creator>
  <cp:lastModifiedBy>mert</cp:lastModifiedBy>
  <cp:revision>353</cp:revision>
  <dcterms:created xsi:type="dcterms:W3CDTF">2016-09-26T18:53:17Z</dcterms:created>
  <dcterms:modified xsi:type="dcterms:W3CDTF">2017-07-05T11:12:18Z</dcterms:modified>
</cp:coreProperties>
</file>