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74" r:id="rId2"/>
    <p:sldId id="482" r:id="rId3"/>
    <p:sldId id="487" r:id="rId4"/>
    <p:sldId id="545" r:id="rId5"/>
    <p:sldId id="546" r:id="rId6"/>
    <p:sldId id="547" r:id="rId7"/>
    <p:sldId id="488" r:id="rId8"/>
    <p:sldId id="494" r:id="rId9"/>
    <p:sldId id="516" r:id="rId10"/>
    <p:sldId id="480" r:id="rId11"/>
    <p:sldId id="492" r:id="rId12"/>
    <p:sldId id="493" r:id="rId13"/>
    <p:sldId id="495" r:id="rId14"/>
    <p:sldId id="548" r:id="rId15"/>
    <p:sldId id="496" r:id="rId16"/>
    <p:sldId id="498" r:id="rId17"/>
    <p:sldId id="497" r:id="rId18"/>
    <p:sldId id="499" r:id="rId19"/>
    <p:sldId id="500" r:id="rId20"/>
    <p:sldId id="412" r:id="rId21"/>
    <p:sldId id="501" r:id="rId22"/>
    <p:sldId id="512" r:id="rId23"/>
    <p:sldId id="513" r:id="rId24"/>
    <p:sldId id="514" r:id="rId25"/>
    <p:sldId id="504" r:id="rId26"/>
    <p:sldId id="551" r:id="rId27"/>
    <p:sldId id="505" r:id="rId28"/>
    <p:sldId id="506" r:id="rId29"/>
    <p:sldId id="507" r:id="rId30"/>
    <p:sldId id="508" r:id="rId31"/>
    <p:sldId id="550" r:id="rId32"/>
    <p:sldId id="509" r:id="rId33"/>
    <p:sldId id="511" r:id="rId34"/>
    <p:sldId id="517" r:id="rId35"/>
    <p:sldId id="518" r:id="rId36"/>
    <p:sldId id="519" r:id="rId37"/>
    <p:sldId id="520" r:id="rId38"/>
    <p:sldId id="483" r:id="rId39"/>
    <p:sldId id="413" r:id="rId40"/>
    <p:sldId id="485" r:id="rId41"/>
    <p:sldId id="484" r:id="rId42"/>
    <p:sldId id="415" r:id="rId43"/>
    <p:sldId id="434" r:id="rId44"/>
    <p:sldId id="553" r:id="rId45"/>
    <p:sldId id="432" r:id="rId46"/>
    <p:sldId id="416" r:id="rId47"/>
    <p:sldId id="522" r:id="rId48"/>
    <p:sldId id="554" r:id="rId49"/>
    <p:sldId id="521" r:id="rId50"/>
    <p:sldId id="523" r:id="rId51"/>
    <p:sldId id="524" r:id="rId52"/>
    <p:sldId id="525" r:id="rId53"/>
    <p:sldId id="526" r:id="rId54"/>
    <p:sldId id="527" r:id="rId55"/>
    <p:sldId id="544" r:id="rId56"/>
    <p:sldId id="528" r:id="rId57"/>
    <p:sldId id="529" r:id="rId58"/>
    <p:sldId id="530" r:id="rId59"/>
    <p:sldId id="531" r:id="rId60"/>
    <p:sldId id="532" r:id="rId61"/>
    <p:sldId id="533" r:id="rId62"/>
    <p:sldId id="536" r:id="rId63"/>
    <p:sldId id="535" r:id="rId64"/>
    <p:sldId id="537" r:id="rId65"/>
    <p:sldId id="538" r:id="rId66"/>
    <p:sldId id="539" r:id="rId67"/>
    <p:sldId id="540" r:id="rId68"/>
    <p:sldId id="541" r:id="rId69"/>
    <p:sldId id="552" r:id="rId70"/>
    <p:sldId id="543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t" initials="m" lastIdx="2" clrIdx="0">
    <p:extLst>
      <p:ext uri="{19B8F6BF-5375-455C-9EA6-DF929625EA0E}">
        <p15:presenceInfo xmlns:p15="http://schemas.microsoft.com/office/powerpoint/2012/main" userId="m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04F"/>
    <a:srgbClr val="3320FF"/>
    <a:srgbClr val="00B050"/>
    <a:srgbClr val="EA183E"/>
    <a:srgbClr val="321FFF"/>
    <a:srgbClr val="E3E7E0"/>
    <a:srgbClr val="FB9171"/>
    <a:srgbClr val="C4161B"/>
    <a:srgbClr val="67000D"/>
    <a:srgbClr val="014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 autoAdjust="0"/>
    <p:restoredTop sz="95902" autoAdjust="0"/>
  </p:normalViewPr>
  <p:slideViewPr>
    <p:cSldViewPr>
      <p:cViewPr varScale="1">
        <p:scale>
          <a:sx n="59" d="100"/>
          <a:sy n="59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48786-E64E-41B0-9854-291014E303C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997A7-3D09-4BB2-AA6B-06934F39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997A7-3D09-4BB2-AA6B-06934F39022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3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2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4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7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36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8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2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79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7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6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4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başlık stili için tıklatın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4D01A-17E7-44D5-AF0A-4D22E67235B8}"/>
              </a:ext>
            </a:extLst>
          </p:cNvPr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E3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1736318"/>
            <a:ext cx="8077200" cy="2387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Three Facets of Online Political Networks: Communities, Antagonisms, and Controversial Issues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314700" y="4724400"/>
            <a:ext cx="2667000" cy="838200"/>
          </a:xfrm>
        </p:spPr>
        <p:txBody>
          <a:bodyPr/>
          <a:lstStyle/>
          <a:p>
            <a:r>
              <a:rPr lang="en-US" i="1" dirty="0"/>
              <a:t>presented by </a:t>
            </a:r>
            <a:r>
              <a:rPr lang="en-US" b="1" dirty="0"/>
              <a:t>Mert Ozer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7C87-0702-40CC-AF4C-B6EB74E91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7391400" cy="14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688C8-F319-4735-9047-5A8934645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55360"/>
            <a:ext cx="2629510" cy="2488040"/>
          </a:xfr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BC588-39D0-404D-9579-B17AFCFB7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55360"/>
            <a:ext cx="4953000" cy="2488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CC28A-E4CA-48BE-8E10-C04B6AA1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69960"/>
            <a:ext cx="2133600" cy="1566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B89A45-FA12-4D91-B254-9F5984E046E9}"/>
              </a:ext>
            </a:extLst>
          </p:cNvPr>
          <p:cNvSpPr txBox="1"/>
          <p:nvPr/>
        </p:nvSpPr>
        <p:spPr>
          <a:xfrm>
            <a:off x="1408053" y="1459468"/>
            <a:ext cx="244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Garimella</a:t>
            </a:r>
            <a:r>
              <a:rPr lang="en-US" dirty="0"/>
              <a:t> et. al [2017]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0B76E-5897-48FE-9E8E-C0E0B3027C05}"/>
              </a:ext>
            </a:extLst>
          </p:cNvPr>
          <p:cNvSpPr txBox="1"/>
          <p:nvPr/>
        </p:nvSpPr>
        <p:spPr>
          <a:xfrm>
            <a:off x="5940306" y="1447800"/>
            <a:ext cx="230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Conover et. al [2011]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73225-5CF4-41D0-B412-69B8B8929E0B}"/>
              </a:ext>
            </a:extLst>
          </p:cNvPr>
          <p:cNvSpPr/>
          <p:nvPr/>
        </p:nvSpPr>
        <p:spPr>
          <a:xfrm>
            <a:off x="2286000" y="4968770"/>
            <a:ext cx="23134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Williams et al. [2015]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54084-CDD5-42D9-ADA1-980585AB57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3333" r="15000" b="13333"/>
          <a:stretch/>
        </p:blipFill>
        <p:spPr>
          <a:xfrm>
            <a:off x="6512416" y="4402805"/>
            <a:ext cx="1984494" cy="1616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D870DC-021F-44B9-B364-9E99429A7CF5}"/>
              </a:ext>
            </a:extLst>
          </p:cNvPr>
          <p:cNvSpPr txBox="1"/>
          <p:nvPr/>
        </p:nvSpPr>
        <p:spPr>
          <a:xfrm>
            <a:off x="6574636" y="1815521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#p2, #</a:t>
            </a:r>
            <a:r>
              <a:rPr lang="en-US" sz="1400" dirty="0" err="1"/>
              <a:t>tcot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13FC9-0C49-482E-B53A-7DC7A8167626}"/>
              </a:ext>
            </a:extLst>
          </p:cNvPr>
          <p:cNvSpPr txBox="1"/>
          <p:nvPr/>
        </p:nvSpPr>
        <p:spPr>
          <a:xfrm>
            <a:off x="762000" y="1902023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beefban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B1412-D025-4DF6-9C0D-3A63EB6A2DA2}"/>
              </a:ext>
            </a:extLst>
          </p:cNvPr>
          <p:cNvSpPr txBox="1"/>
          <p:nvPr/>
        </p:nvSpPr>
        <p:spPr>
          <a:xfrm>
            <a:off x="3489537" y="1902023"/>
            <a:ext cx="12586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russiamarch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3C40C8-DF23-4062-BCC1-C06A67DB953C}"/>
              </a:ext>
            </a:extLst>
          </p:cNvPr>
          <p:cNvSpPr txBox="1"/>
          <p:nvPr/>
        </p:nvSpPr>
        <p:spPr>
          <a:xfrm>
            <a:off x="304800" y="4340423"/>
            <a:ext cx="14382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globalwarming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D203E-B6E4-4B14-9A12-87444D6AE0CA}"/>
              </a:ext>
            </a:extLst>
          </p:cNvPr>
          <p:cNvSpPr txBox="1"/>
          <p:nvPr/>
        </p:nvSpPr>
        <p:spPr>
          <a:xfrm>
            <a:off x="6537537" y="4343400"/>
            <a:ext cx="11192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#healthcare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Retweet Network Polarization in Literature</a:t>
            </a:r>
          </a:p>
        </p:txBody>
      </p:sp>
    </p:spTree>
    <p:extLst>
      <p:ext uri="{BB962C8B-B14F-4D97-AF65-F5344CB8AC3E}">
        <p14:creationId xmlns:p14="http://schemas.microsoft.com/office/powerpoint/2010/main" val="108164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User network is known to be </a:t>
            </a:r>
            <a:r>
              <a:rPr lang="en-US" b="1" dirty="0"/>
              <a:t>sparse</a:t>
            </a:r>
            <a:r>
              <a:rPr lang="en-US" dirty="0"/>
              <a:t> in social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8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User network is known to be </a:t>
            </a:r>
            <a:r>
              <a:rPr lang="en-US" b="1" dirty="0"/>
              <a:t>sparse</a:t>
            </a:r>
            <a:r>
              <a:rPr lang="en-US" dirty="0"/>
              <a:t> in social media.</a:t>
            </a:r>
          </a:p>
          <a:p>
            <a:pPr lvl="1"/>
            <a:r>
              <a:rPr lang="en-US" dirty="0"/>
              <a:t>disconnected components lead to </a:t>
            </a:r>
            <a:r>
              <a:rPr lang="en-US" b="1" dirty="0"/>
              <a:t>artificially large number</a:t>
            </a:r>
            <a:r>
              <a:rPr lang="en-US" dirty="0"/>
              <a:t> of communities.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A8991-BB3F-457C-AA63-AB71163D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352800" y="3688709"/>
            <a:ext cx="2209800" cy="210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FAC8F-4E5C-4A73-8EB2-A14E9C47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4000500" y="3124200"/>
            <a:ext cx="9144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4DB7F-94BB-48DC-A70B-CDA55D07A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3162301" y="3687752"/>
            <a:ext cx="381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7BE79-AF15-4CC2-9956-9B96C5881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3352800" y="5336080"/>
            <a:ext cx="1524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618AD-B363-48A7-A564-1514CBC79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240135" y="3424668"/>
            <a:ext cx="286042" cy="6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3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User network is known to be </a:t>
            </a:r>
            <a:r>
              <a:rPr lang="en-US" b="1" dirty="0"/>
              <a:t>sparse</a:t>
            </a:r>
            <a:r>
              <a:rPr lang="en-US" dirty="0"/>
              <a:t> in social media.</a:t>
            </a:r>
          </a:p>
          <a:p>
            <a:pPr lvl="1"/>
            <a:r>
              <a:rPr lang="en-US" dirty="0"/>
              <a:t>disconnected components lead to </a:t>
            </a:r>
            <a:r>
              <a:rPr lang="en-US" b="1" dirty="0"/>
              <a:t>artificially large number</a:t>
            </a:r>
            <a:r>
              <a:rPr lang="en-US" dirty="0"/>
              <a:t> of communities.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A8991-BB3F-457C-AA63-AB71163D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352800" y="3688709"/>
            <a:ext cx="2209800" cy="210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FAC8F-4E5C-4A73-8EB2-A14E9C47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4000500" y="3124200"/>
            <a:ext cx="9144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4DB7F-94BB-48DC-A70B-CDA55D07A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3162301" y="3687752"/>
            <a:ext cx="381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7BE79-AF15-4CC2-9956-9B96C5881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3352800" y="5336080"/>
            <a:ext cx="1524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618AD-B363-48A7-A564-1514CBC79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240135" y="3424668"/>
            <a:ext cx="286042" cy="618263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2B3608-50E1-4612-803C-9B3A1E2C2706}"/>
              </a:ext>
            </a:extLst>
          </p:cNvPr>
          <p:cNvSpPr/>
          <p:nvPr/>
        </p:nvSpPr>
        <p:spPr>
          <a:xfrm>
            <a:off x="3171039" y="3598877"/>
            <a:ext cx="603025" cy="755009"/>
          </a:xfrm>
          <a:custGeom>
            <a:avLst/>
            <a:gdLst>
              <a:gd name="connsiteX0" fmla="*/ 0 w 603025"/>
              <a:gd name="connsiteY0" fmla="*/ 755009 h 755009"/>
              <a:gd name="connsiteX1" fmla="*/ 587229 w 603025"/>
              <a:gd name="connsiteY1" fmla="*/ 612396 h 755009"/>
              <a:gd name="connsiteX2" fmla="*/ 377504 w 603025"/>
              <a:gd name="connsiteY2" fmla="*/ 0 h 7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025" h="755009">
                <a:moveTo>
                  <a:pt x="0" y="755009"/>
                </a:moveTo>
                <a:cubicBezTo>
                  <a:pt x="262156" y="746620"/>
                  <a:pt x="524312" y="738231"/>
                  <a:pt x="587229" y="612396"/>
                </a:cubicBezTo>
                <a:cubicBezTo>
                  <a:pt x="650146" y="486561"/>
                  <a:pt x="513825" y="243280"/>
                  <a:pt x="3775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63147B-52C9-4B3D-AC45-9F7769F82C0B}"/>
              </a:ext>
            </a:extLst>
          </p:cNvPr>
          <p:cNvSpPr/>
          <p:nvPr/>
        </p:nvSpPr>
        <p:spPr>
          <a:xfrm>
            <a:off x="3774115" y="3506598"/>
            <a:ext cx="1359901" cy="858463"/>
          </a:xfrm>
          <a:custGeom>
            <a:avLst/>
            <a:gdLst>
              <a:gd name="connsiteX0" fmla="*/ 931 w 1359901"/>
              <a:gd name="connsiteY0" fmla="*/ 167780 h 858463"/>
              <a:gd name="connsiteX1" fmla="*/ 9320 w 1359901"/>
              <a:gd name="connsiteY1" fmla="*/ 302004 h 858463"/>
              <a:gd name="connsiteX2" fmla="*/ 68043 w 1359901"/>
              <a:gd name="connsiteY2" fmla="*/ 528507 h 858463"/>
              <a:gd name="connsiteX3" fmla="*/ 193878 w 1359901"/>
              <a:gd name="connsiteY3" fmla="*/ 629174 h 858463"/>
              <a:gd name="connsiteX4" fmla="*/ 495881 w 1359901"/>
              <a:gd name="connsiteY4" fmla="*/ 771787 h 858463"/>
              <a:gd name="connsiteX5" fmla="*/ 823052 w 1359901"/>
              <a:gd name="connsiteY5" fmla="*/ 855677 h 858463"/>
              <a:gd name="connsiteX6" fmla="*/ 1292835 w 1359901"/>
              <a:gd name="connsiteY6" fmla="*/ 671119 h 858463"/>
              <a:gd name="connsiteX7" fmla="*/ 1351558 w 1359901"/>
              <a:gd name="connsiteY7" fmla="*/ 369116 h 858463"/>
              <a:gd name="connsiteX8" fmla="*/ 1242502 w 1359901"/>
              <a:gd name="connsiteY8" fmla="*/ 209725 h 858463"/>
              <a:gd name="connsiteX9" fmla="*/ 1041166 w 1359901"/>
              <a:gd name="connsiteY9" fmla="*/ 0 h 85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9901" h="858463">
                <a:moveTo>
                  <a:pt x="931" y="167780"/>
                </a:moveTo>
                <a:cubicBezTo>
                  <a:pt x="-467" y="204831"/>
                  <a:pt x="-1865" y="241883"/>
                  <a:pt x="9320" y="302004"/>
                </a:cubicBezTo>
                <a:cubicBezTo>
                  <a:pt x="20505" y="362125"/>
                  <a:pt x="37283" y="473979"/>
                  <a:pt x="68043" y="528507"/>
                </a:cubicBezTo>
                <a:cubicBezTo>
                  <a:pt x="98803" y="583035"/>
                  <a:pt x="122572" y="588627"/>
                  <a:pt x="193878" y="629174"/>
                </a:cubicBezTo>
                <a:cubicBezTo>
                  <a:pt x="265184" y="669721"/>
                  <a:pt x="391019" y="734037"/>
                  <a:pt x="495881" y="771787"/>
                </a:cubicBezTo>
                <a:cubicBezTo>
                  <a:pt x="600743" y="809537"/>
                  <a:pt x="690226" y="872455"/>
                  <a:pt x="823052" y="855677"/>
                </a:cubicBezTo>
                <a:cubicBezTo>
                  <a:pt x="955878" y="838899"/>
                  <a:pt x="1204751" y="752213"/>
                  <a:pt x="1292835" y="671119"/>
                </a:cubicBezTo>
                <a:cubicBezTo>
                  <a:pt x="1380919" y="590026"/>
                  <a:pt x="1359947" y="446015"/>
                  <a:pt x="1351558" y="369116"/>
                </a:cubicBezTo>
                <a:cubicBezTo>
                  <a:pt x="1343169" y="292217"/>
                  <a:pt x="1294234" y="271244"/>
                  <a:pt x="1242502" y="209725"/>
                </a:cubicBezTo>
                <a:cubicBezTo>
                  <a:pt x="1190770" y="148206"/>
                  <a:pt x="1115968" y="74103"/>
                  <a:pt x="10411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014F6A-DEFB-4D61-8C6F-DAD7A7D13B07}"/>
              </a:ext>
            </a:extLst>
          </p:cNvPr>
          <p:cNvSpPr/>
          <p:nvPr/>
        </p:nvSpPr>
        <p:spPr>
          <a:xfrm>
            <a:off x="3338818" y="5385732"/>
            <a:ext cx="234892" cy="419450"/>
          </a:xfrm>
          <a:custGeom>
            <a:avLst/>
            <a:gdLst>
              <a:gd name="connsiteX0" fmla="*/ 0 w 234892"/>
              <a:gd name="connsiteY0" fmla="*/ 0 h 419450"/>
              <a:gd name="connsiteX1" fmla="*/ 176169 w 234892"/>
              <a:gd name="connsiteY1" fmla="*/ 92279 h 419450"/>
              <a:gd name="connsiteX2" fmla="*/ 234892 w 234892"/>
              <a:gd name="connsiteY2" fmla="*/ 419450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892" h="419450">
                <a:moveTo>
                  <a:pt x="0" y="0"/>
                </a:moveTo>
                <a:cubicBezTo>
                  <a:pt x="68510" y="11185"/>
                  <a:pt x="137020" y="22371"/>
                  <a:pt x="176169" y="92279"/>
                </a:cubicBezTo>
                <a:cubicBezTo>
                  <a:pt x="215318" y="162187"/>
                  <a:pt x="225105" y="290818"/>
                  <a:pt x="234892" y="419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559A6D-7C86-4F48-874A-CFC05FF3A574}"/>
              </a:ext>
            </a:extLst>
          </p:cNvPr>
          <p:cNvSpPr/>
          <p:nvPr/>
        </p:nvSpPr>
        <p:spPr>
          <a:xfrm>
            <a:off x="5006062" y="3514987"/>
            <a:ext cx="522283" cy="303547"/>
          </a:xfrm>
          <a:custGeom>
            <a:avLst/>
            <a:gdLst>
              <a:gd name="connsiteX0" fmla="*/ 2166 w 522283"/>
              <a:gd name="connsiteY0" fmla="*/ 0 h 303547"/>
              <a:gd name="connsiteX1" fmla="*/ 52499 w 522283"/>
              <a:gd name="connsiteY1" fmla="*/ 176169 h 303547"/>
              <a:gd name="connsiteX2" fmla="*/ 354503 w 522283"/>
              <a:gd name="connsiteY2" fmla="*/ 302004 h 303547"/>
              <a:gd name="connsiteX3" fmla="*/ 522283 w 522283"/>
              <a:gd name="connsiteY3" fmla="*/ 234892 h 30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83" h="303547">
                <a:moveTo>
                  <a:pt x="2166" y="0"/>
                </a:moveTo>
                <a:cubicBezTo>
                  <a:pt x="-2029" y="62917"/>
                  <a:pt x="-6224" y="125835"/>
                  <a:pt x="52499" y="176169"/>
                </a:cubicBezTo>
                <a:cubicBezTo>
                  <a:pt x="111222" y="226503"/>
                  <a:pt x="276206" y="292217"/>
                  <a:pt x="354503" y="302004"/>
                </a:cubicBezTo>
                <a:cubicBezTo>
                  <a:pt x="432800" y="311791"/>
                  <a:pt x="477541" y="273341"/>
                  <a:pt x="522283" y="234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2E2038-78A4-4A09-9CE7-27CAD010FB54}"/>
              </a:ext>
            </a:extLst>
          </p:cNvPr>
          <p:cNvSpPr/>
          <p:nvPr/>
        </p:nvSpPr>
        <p:spPr>
          <a:xfrm>
            <a:off x="3223297" y="4292004"/>
            <a:ext cx="1149422" cy="1195159"/>
          </a:xfrm>
          <a:custGeom>
            <a:avLst/>
            <a:gdLst>
              <a:gd name="connsiteX0" fmla="*/ 115521 w 1149422"/>
              <a:gd name="connsiteY0" fmla="*/ 170939 h 1195159"/>
              <a:gd name="connsiteX1" fmla="*/ 383969 w 1149422"/>
              <a:gd name="connsiteY1" fmla="*/ 95438 h 1195159"/>
              <a:gd name="connsiteX2" fmla="*/ 685973 w 1149422"/>
              <a:gd name="connsiteY2" fmla="*/ 11548 h 1195159"/>
              <a:gd name="connsiteX3" fmla="*/ 1021532 w 1149422"/>
              <a:gd name="connsiteY3" fmla="*/ 28326 h 1195159"/>
              <a:gd name="connsiteX4" fmla="*/ 1122200 w 1149422"/>
              <a:gd name="connsiteY4" fmla="*/ 263218 h 1195159"/>
              <a:gd name="connsiteX5" fmla="*/ 1130589 w 1149422"/>
              <a:gd name="connsiteY5" fmla="*/ 405831 h 1195159"/>
              <a:gd name="connsiteX6" fmla="*/ 1138978 w 1149422"/>
              <a:gd name="connsiteY6" fmla="*/ 783335 h 1195159"/>
              <a:gd name="connsiteX7" fmla="*/ 971198 w 1149422"/>
              <a:gd name="connsiteY7" fmla="*/ 1127284 h 1195159"/>
              <a:gd name="connsiteX8" fmla="*/ 677584 w 1149422"/>
              <a:gd name="connsiteY8" fmla="*/ 1194396 h 1195159"/>
              <a:gd name="connsiteX9" fmla="*/ 400747 w 1149422"/>
              <a:gd name="connsiteY9" fmla="*/ 1110506 h 1195159"/>
              <a:gd name="connsiteX10" fmla="*/ 6464 w 1149422"/>
              <a:gd name="connsiteY10" fmla="*/ 1001449 h 11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9422" h="1195159">
                <a:moveTo>
                  <a:pt x="115521" y="170939"/>
                </a:moveTo>
                <a:lnTo>
                  <a:pt x="383969" y="95438"/>
                </a:lnTo>
                <a:cubicBezTo>
                  <a:pt x="479044" y="68873"/>
                  <a:pt x="579713" y="22733"/>
                  <a:pt x="685973" y="11548"/>
                </a:cubicBezTo>
                <a:cubicBezTo>
                  <a:pt x="792234" y="363"/>
                  <a:pt x="948828" y="-13619"/>
                  <a:pt x="1021532" y="28326"/>
                </a:cubicBezTo>
                <a:cubicBezTo>
                  <a:pt x="1094236" y="70271"/>
                  <a:pt x="1104024" y="200301"/>
                  <a:pt x="1122200" y="263218"/>
                </a:cubicBezTo>
                <a:cubicBezTo>
                  <a:pt x="1140376" y="326135"/>
                  <a:pt x="1127793" y="319145"/>
                  <a:pt x="1130589" y="405831"/>
                </a:cubicBezTo>
                <a:cubicBezTo>
                  <a:pt x="1133385" y="492517"/>
                  <a:pt x="1165543" y="663093"/>
                  <a:pt x="1138978" y="783335"/>
                </a:cubicBezTo>
                <a:cubicBezTo>
                  <a:pt x="1112413" y="903577"/>
                  <a:pt x="1048097" y="1058774"/>
                  <a:pt x="971198" y="1127284"/>
                </a:cubicBezTo>
                <a:cubicBezTo>
                  <a:pt x="894299" y="1195794"/>
                  <a:pt x="772659" y="1197192"/>
                  <a:pt x="677584" y="1194396"/>
                </a:cubicBezTo>
                <a:cubicBezTo>
                  <a:pt x="582509" y="1191600"/>
                  <a:pt x="512600" y="1142664"/>
                  <a:pt x="400747" y="1110506"/>
                </a:cubicBezTo>
                <a:cubicBezTo>
                  <a:pt x="288894" y="1078348"/>
                  <a:pt x="-50861" y="1009838"/>
                  <a:pt x="6464" y="100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C74F21-0F85-40F1-B7B0-123E04BD84AA}"/>
              </a:ext>
            </a:extLst>
          </p:cNvPr>
          <p:cNvSpPr/>
          <p:nvPr/>
        </p:nvSpPr>
        <p:spPr>
          <a:xfrm>
            <a:off x="4384616" y="4236440"/>
            <a:ext cx="1160507" cy="1266784"/>
          </a:xfrm>
          <a:custGeom>
            <a:avLst/>
            <a:gdLst>
              <a:gd name="connsiteX0" fmla="*/ 1093395 w 1160507"/>
              <a:gd name="connsiteY0" fmla="*/ 0 h 1266784"/>
              <a:gd name="connsiteX1" fmla="*/ 548111 w 1160507"/>
              <a:gd name="connsiteY1" fmla="*/ 100668 h 1266784"/>
              <a:gd name="connsiteX2" fmla="*/ 69938 w 1160507"/>
              <a:gd name="connsiteY2" fmla="*/ 302004 h 1266784"/>
              <a:gd name="connsiteX3" fmla="*/ 27993 w 1160507"/>
              <a:gd name="connsiteY3" fmla="*/ 671120 h 1266784"/>
              <a:gd name="connsiteX4" fmla="*/ 53160 w 1160507"/>
              <a:gd name="connsiteY4" fmla="*/ 1048624 h 1266784"/>
              <a:gd name="connsiteX5" fmla="*/ 632001 w 1160507"/>
              <a:gd name="connsiteY5" fmla="*/ 1249960 h 1266784"/>
              <a:gd name="connsiteX6" fmla="*/ 1160507 w 1160507"/>
              <a:gd name="connsiteY6" fmla="*/ 1241571 h 12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507" h="1266784">
                <a:moveTo>
                  <a:pt x="1093395" y="0"/>
                </a:moveTo>
                <a:cubicBezTo>
                  <a:pt x="906041" y="25167"/>
                  <a:pt x="718687" y="50334"/>
                  <a:pt x="548111" y="100668"/>
                </a:cubicBezTo>
                <a:cubicBezTo>
                  <a:pt x="377535" y="151002"/>
                  <a:pt x="156624" y="206929"/>
                  <a:pt x="69938" y="302004"/>
                </a:cubicBezTo>
                <a:cubicBezTo>
                  <a:pt x="-16748" y="397079"/>
                  <a:pt x="30789" y="546683"/>
                  <a:pt x="27993" y="671120"/>
                </a:cubicBezTo>
                <a:cubicBezTo>
                  <a:pt x="25197" y="795557"/>
                  <a:pt x="-47508" y="952151"/>
                  <a:pt x="53160" y="1048624"/>
                </a:cubicBezTo>
                <a:cubicBezTo>
                  <a:pt x="153828" y="1145097"/>
                  <a:pt x="447443" y="1217802"/>
                  <a:pt x="632001" y="1249960"/>
                </a:cubicBezTo>
                <a:cubicBezTo>
                  <a:pt x="816559" y="1282118"/>
                  <a:pt x="988533" y="1261844"/>
                  <a:pt x="1160507" y="1241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51F6F3-C37C-4A5D-AB0E-A9A979AAA5F7}"/>
              </a:ext>
            </a:extLst>
          </p:cNvPr>
          <p:cNvSpPr/>
          <p:nvPr/>
        </p:nvSpPr>
        <p:spPr>
          <a:xfrm>
            <a:off x="3056217" y="4691161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872B61-944B-49EB-9482-74E25D72EE0F}"/>
              </a:ext>
            </a:extLst>
          </p:cNvPr>
          <p:cNvSpPr/>
          <p:nvPr/>
        </p:nvSpPr>
        <p:spPr>
          <a:xfrm>
            <a:off x="2939297" y="362818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7E0E9C-F865-455E-89B1-8147D9F00D21}"/>
              </a:ext>
            </a:extLst>
          </p:cNvPr>
          <p:cNvSpPr/>
          <p:nvPr/>
        </p:nvSpPr>
        <p:spPr>
          <a:xfrm>
            <a:off x="3909786" y="342731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C83603-7440-4D1B-A65B-A330486DFF9B}"/>
              </a:ext>
            </a:extLst>
          </p:cNvPr>
          <p:cNvSpPr/>
          <p:nvPr/>
        </p:nvSpPr>
        <p:spPr>
          <a:xfrm>
            <a:off x="5500063" y="343369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1757DC-F8DD-4A4B-9E6F-71A082979897}"/>
              </a:ext>
            </a:extLst>
          </p:cNvPr>
          <p:cNvSpPr/>
          <p:nvPr/>
        </p:nvSpPr>
        <p:spPr>
          <a:xfrm>
            <a:off x="5541468" y="471601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ED6904-0D1B-46B0-AE86-C8098641442B}"/>
              </a:ext>
            </a:extLst>
          </p:cNvPr>
          <p:cNvSpPr/>
          <p:nvPr/>
        </p:nvSpPr>
        <p:spPr>
          <a:xfrm>
            <a:off x="3043237" y="552346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964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User network is known to be </a:t>
            </a:r>
            <a:r>
              <a:rPr lang="en-US" b="1" dirty="0"/>
              <a:t>sparse</a:t>
            </a:r>
            <a:r>
              <a:rPr lang="en-US" dirty="0"/>
              <a:t> in social media.</a:t>
            </a:r>
          </a:p>
          <a:p>
            <a:pPr lvl="1"/>
            <a:r>
              <a:rPr lang="en-US" dirty="0"/>
              <a:t>disconnected components lead to </a:t>
            </a:r>
            <a:r>
              <a:rPr lang="en-US" b="1" dirty="0"/>
              <a:t>artificially large number</a:t>
            </a:r>
            <a:r>
              <a:rPr lang="en-US" dirty="0"/>
              <a:t> of communities.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A8991-BB3F-457C-AA63-AB71163D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352800" y="3688709"/>
            <a:ext cx="2209800" cy="210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FAC8F-4E5C-4A73-8EB2-A14E9C47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4000500" y="3124200"/>
            <a:ext cx="9144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4DB7F-94BB-48DC-A70B-CDA55D07A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3162301" y="3687752"/>
            <a:ext cx="381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7BE79-AF15-4CC2-9956-9B96C5881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3352800" y="5336080"/>
            <a:ext cx="1524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618AD-B363-48A7-A564-1514CBC79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240135" y="3424668"/>
            <a:ext cx="286042" cy="618263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2B3608-50E1-4612-803C-9B3A1E2C2706}"/>
              </a:ext>
            </a:extLst>
          </p:cNvPr>
          <p:cNvSpPr/>
          <p:nvPr/>
        </p:nvSpPr>
        <p:spPr>
          <a:xfrm>
            <a:off x="3171039" y="3598877"/>
            <a:ext cx="603025" cy="755009"/>
          </a:xfrm>
          <a:custGeom>
            <a:avLst/>
            <a:gdLst>
              <a:gd name="connsiteX0" fmla="*/ 0 w 603025"/>
              <a:gd name="connsiteY0" fmla="*/ 755009 h 755009"/>
              <a:gd name="connsiteX1" fmla="*/ 587229 w 603025"/>
              <a:gd name="connsiteY1" fmla="*/ 612396 h 755009"/>
              <a:gd name="connsiteX2" fmla="*/ 377504 w 603025"/>
              <a:gd name="connsiteY2" fmla="*/ 0 h 7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025" h="755009">
                <a:moveTo>
                  <a:pt x="0" y="755009"/>
                </a:moveTo>
                <a:cubicBezTo>
                  <a:pt x="262156" y="746620"/>
                  <a:pt x="524312" y="738231"/>
                  <a:pt x="587229" y="612396"/>
                </a:cubicBezTo>
                <a:cubicBezTo>
                  <a:pt x="650146" y="486561"/>
                  <a:pt x="513825" y="243280"/>
                  <a:pt x="3775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63147B-52C9-4B3D-AC45-9F7769F82C0B}"/>
              </a:ext>
            </a:extLst>
          </p:cNvPr>
          <p:cNvSpPr/>
          <p:nvPr/>
        </p:nvSpPr>
        <p:spPr>
          <a:xfrm>
            <a:off x="3774115" y="3506598"/>
            <a:ext cx="1359901" cy="858463"/>
          </a:xfrm>
          <a:custGeom>
            <a:avLst/>
            <a:gdLst>
              <a:gd name="connsiteX0" fmla="*/ 931 w 1359901"/>
              <a:gd name="connsiteY0" fmla="*/ 167780 h 858463"/>
              <a:gd name="connsiteX1" fmla="*/ 9320 w 1359901"/>
              <a:gd name="connsiteY1" fmla="*/ 302004 h 858463"/>
              <a:gd name="connsiteX2" fmla="*/ 68043 w 1359901"/>
              <a:gd name="connsiteY2" fmla="*/ 528507 h 858463"/>
              <a:gd name="connsiteX3" fmla="*/ 193878 w 1359901"/>
              <a:gd name="connsiteY3" fmla="*/ 629174 h 858463"/>
              <a:gd name="connsiteX4" fmla="*/ 495881 w 1359901"/>
              <a:gd name="connsiteY4" fmla="*/ 771787 h 858463"/>
              <a:gd name="connsiteX5" fmla="*/ 823052 w 1359901"/>
              <a:gd name="connsiteY5" fmla="*/ 855677 h 858463"/>
              <a:gd name="connsiteX6" fmla="*/ 1292835 w 1359901"/>
              <a:gd name="connsiteY6" fmla="*/ 671119 h 858463"/>
              <a:gd name="connsiteX7" fmla="*/ 1351558 w 1359901"/>
              <a:gd name="connsiteY7" fmla="*/ 369116 h 858463"/>
              <a:gd name="connsiteX8" fmla="*/ 1242502 w 1359901"/>
              <a:gd name="connsiteY8" fmla="*/ 209725 h 858463"/>
              <a:gd name="connsiteX9" fmla="*/ 1041166 w 1359901"/>
              <a:gd name="connsiteY9" fmla="*/ 0 h 85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9901" h="858463">
                <a:moveTo>
                  <a:pt x="931" y="167780"/>
                </a:moveTo>
                <a:cubicBezTo>
                  <a:pt x="-467" y="204831"/>
                  <a:pt x="-1865" y="241883"/>
                  <a:pt x="9320" y="302004"/>
                </a:cubicBezTo>
                <a:cubicBezTo>
                  <a:pt x="20505" y="362125"/>
                  <a:pt x="37283" y="473979"/>
                  <a:pt x="68043" y="528507"/>
                </a:cubicBezTo>
                <a:cubicBezTo>
                  <a:pt x="98803" y="583035"/>
                  <a:pt x="122572" y="588627"/>
                  <a:pt x="193878" y="629174"/>
                </a:cubicBezTo>
                <a:cubicBezTo>
                  <a:pt x="265184" y="669721"/>
                  <a:pt x="391019" y="734037"/>
                  <a:pt x="495881" y="771787"/>
                </a:cubicBezTo>
                <a:cubicBezTo>
                  <a:pt x="600743" y="809537"/>
                  <a:pt x="690226" y="872455"/>
                  <a:pt x="823052" y="855677"/>
                </a:cubicBezTo>
                <a:cubicBezTo>
                  <a:pt x="955878" y="838899"/>
                  <a:pt x="1204751" y="752213"/>
                  <a:pt x="1292835" y="671119"/>
                </a:cubicBezTo>
                <a:cubicBezTo>
                  <a:pt x="1380919" y="590026"/>
                  <a:pt x="1359947" y="446015"/>
                  <a:pt x="1351558" y="369116"/>
                </a:cubicBezTo>
                <a:cubicBezTo>
                  <a:pt x="1343169" y="292217"/>
                  <a:pt x="1294234" y="271244"/>
                  <a:pt x="1242502" y="209725"/>
                </a:cubicBezTo>
                <a:cubicBezTo>
                  <a:pt x="1190770" y="148206"/>
                  <a:pt x="1115968" y="74103"/>
                  <a:pt x="10411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014F6A-DEFB-4D61-8C6F-DAD7A7D13B07}"/>
              </a:ext>
            </a:extLst>
          </p:cNvPr>
          <p:cNvSpPr/>
          <p:nvPr/>
        </p:nvSpPr>
        <p:spPr>
          <a:xfrm>
            <a:off x="3338818" y="5385732"/>
            <a:ext cx="234892" cy="419450"/>
          </a:xfrm>
          <a:custGeom>
            <a:avLst/>
            <a:gdLst>
              <a:gd name="connsiteX0" fmla="*/ 0 w 234892"/>
              <a:gd name="connsiteY0" fmla="*/ 0 h 419450"/>
              <a:gd name="connsiteX1" fmla="*/ 176169 w 234892"/>
              <a:gd name="connsiteY1" fmla="*/ 92279 h 419450"/>
              <a:gd name="connsiteX2" fmla="*/ 234892 w 234892"/>
              <a:gd name="connsiteY2" fmla="*/ 419450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892" h="419450">
                <a:moveTo>
                  <a:pt x="0" y="0"/>
                </a:moveTo>
                <a:cubicBezTo>
                  <a:pt x="68510" y="11185"/>
                  <a:pt x="137020" y="22371"/>
                  <a:pt x="176169" y="92279"/>
                </a:cubicBezTo>
                <a:cubicBezTo>
                  <a:pt x="215318" y="162187"/>
                  <a:pt x="225105" y="290818"/>
                  <a:pt x="234892" y="419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559A6D-7C86-4F48-874A-CFC05FF3A574}"/>
              </a:ext>
            </a:extLst>
          </p:cNvPr>
          <p:cNvSpPr/>
          <p:nvPr/>
        </p:nvSpPr>
        <p:spPr>
          <a:xfrm>
            <a:off x="5006062" y="3514987"/>
            <a:ext cx="522283" cy="303547"/>
          </a:xfrm>
          <a:custGeom>
            <a:avLst/>
            <a:gdLst>
              <a:gd name="connsiteX0" fmla="*/ 2166 w 522283"/>
              <a:gd name="connsiteY0" fmla="*/ 0 h 303547"/>
              <a:gd name="connsiteX1" fmla="*/ 52499 w 522283"/>
              <a:gd name="connsiteY1" fmla="*/ 176169 h 303547"/>
              <a:gd name="connsiteX2" fmla="*/ 354503 w 522283"/>
              <a:gd name="connsiteY2" fmla="*/ 302004 h 303547"/>
              <a:gd name="connsiteX3" fmla="*/ 522283 w 522283"/>
              <a:gd name="connsiteY3" fmla="*/ 234892 h 30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83" h="303547">
                <a:moveTo>
                  <a:pt x="2166" y="0"/>
                </a:moveTo>
                <a:cubicBezTo>
                  <a:pt x="-2029" y="62917"/>
                  <a:pt x="-6224" y="125835"/>
                  <a:pt x="52499" y="176169"/>
                </a:cubicBezTo>
                <a:cubicBezTo>
                  <a:pt x="111222" y="226503"/>
                  <a:pt x="276206" y="292217"/>
                  <a:pt x="354503" y="302004"/>
                </a:cubicBezTo>
                <a:cubicBezTo>
                  <a:pt x="432800" y="311791"/>
                  <a:pt x="477541" y="273341"/>
                  <a:pt x="522283" y="234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2E2038-78A4-4A09-9CE7-27CAD010FB54}"/>
              </a:ext>
            </a:extLst>
          </p:cNvPr>
          <p:cNvSpPr/>
          <p:nvPr/>
        </p:nvSpPr>
        <p:spPr>
          <a:xfrm>
            <a:off x="3223297" y="4292004"/>
            <a:ext cx="1149422" cy="1195159"/>
          </a:xfrm>
          <a:custGeom>
            <a:avLst/>
            <a:gdLst>
              <a:gd name="connsiteX0" fmla="*/ 115521 w 1149422"/>
              <a:gd name="connsiteY0" fmla="*/ 170939 h 1195159"/>
              <a:gd name="connsiteX1" fmla="*/ 383969 w 1149422"/>
              <a:gd name="connsiteY1" fmla="*/ 95438 h 1195159"/>
              <a:gd name="connsiteX2" fmla="*/ 685973 w 1149422"/>
              <a:gd name="connsiteY2" fmla="*/ 11548 h 1195159"/>
              <a:gd name="connsiteX3" fmla="*/ 1021532 w 1149422"/>
              <a:gd name="connsiteY3" fmla="*/ 28326 h 1195159"/>
              <a:gd name="connsiteX4" fmla="*/ 1122200 w 1149422"/>
              <a:gd name="connsiteY4" fmla="*/ 263218 h 1195159"/>
              <a:gd name="connsiteX5" fmla="*/ 1130589 w 1149422"/>
              <a:gd name="connsiteY5" fmla="*/ 405831 h 1195159"/>
              <a:gd name="connsiteX6" fmla="*/ 1138978 w 1149422"/>
              <a:gd name="connsiteY6" fmla="*/ 783335 h 1195159"/>
              <a:gd name="connsiteX7" fmla="*/ 971198 w 1149422"/>
              <a:gd name="connsiteY7" fmla="*/ 1127284 h 1195159"/>
              <a:gd name="connsiteX8" fmla="*/ 677584 w 1149422"/>
              <a:gd name="connsiteY8" fmla="*/ 1194396 h 1195159"/>
              <a:gd name="connsiteX9" fmla="*/ 400747 w 1149422"/>
              <a:gd name="connsiteY9" fmla="*/ 1110506 h 1195159"/>
              <a:gd name="connsiteX10" fmla="*/ 6464 w 1149422"/>
              <a:gd name="connsiteY10" fmla="*/ 1001449 h 11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9422" h="1195159">
                <a:moveTo>
                  <a:pt x="115521" y="170939"/>
                </a:moveTo>
                <a:lnTo>
                  <a:pt x="383969" y="95438"/>
                </a:lnTo>
                <a:cubicBezTo>
                  <a:pt x="479044" y="68873"/>
                  <a:pt x="579713" y="22733"/>
                  <a:pt x="685973" y="11548"/>
                </a:cubicBezTo>
                <a:cubicBezTo>
                  <a:pt x="792234" y="363"/>
                  <a:pt x="948828" y="-13619"/>
                  <a:pt x="1021532" y="28326"/>
                </a:cubicBezTo>
                <a:cubicBezTo>
                  <a:pt x="1094236" y="70271"/>
                  <a:pt x="1104024" y="200301"/>
                  <a:pt x="1122200" y="263218"/>
                </a:cubicBezTo>
                <a:cubicBezTo>
                  <a:pt x="1140376" y="326135"/>
                  <a:pt x="1127793" y="319145"/>
                  <a:pt x="1130589" y="405831"/>
                </a:cubicBezTo>
                <a:cubicBezTo>
                  <a:pt x="1133385" y="492517"/>
                  <a:pt x="1165543" y="663093"/>
                  <a:pt x="1138978" y="783335"/>
                </a:cubicBezTo>
                <a:cubicBezTo>
                  <a:pt x="1112413" y="903577"/>
                  <a:pt x="1048097" y="1058774"/>
                  <a:pt x="971198" y="1127284"/>
                </a:cubicBezTo>
                <a:cubicBezTo>
                  <a:pt x="894299" y="1195794"/>
                  <a:pt x="772659" y="1197192"/>
                  <a:pt x="677584" y="1194396"/>
                </a:cubicBezTo>
                <a:cubicBezTo>
                  <a:pt x="582509" y="1191600"/>
                  <a:pt x="512600" y="1142664"/>
                  <a:pt x="400747" y="1110506"/>
                </a:cubicBezTo>
                <a:cubicBezTo>
                  <a:pt x="288894" y="1078348"/>
                  <a:pt x="-50861" y="1009838"/>
                  <a:pt x="6464" y="100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C74F21-0F85-40F1-B7B0-123E04BD84AA}"/>
              </a:ext>
            </a:extLst>
          </p:cNvPr>
          <p:cNvSpPr/>
          <p:nvPr/>
        </p:nvSpPr>
        <p:spPr>
          <a:xfrm>
            <a:off x="4384616" y="4236440"/>
            <a:ext cx="1160507" cy="1266784"/>
          </a:xfrm>
          <a:custGeom>
            <a:avLst/>
            <a:gdLst>
              <a:gd name="connsiteX0" fmla="*/ 1093395 w 1160507"/>
              <a:gd name="connsiteY0" fmla="*/ 0 h 1266784"/>
              <a:gd name="connsiteX1" fmla="*/ 548111 w 1160507"/>
              <a:gd name="connsiteY1" fmla="*/ 100668 h 1266784"/>
              <a:gd name="connsiteX2" fmla="*/ 69938 w 1160507"/>
              <a:gd name="connsiteY2" fmla="*/ 302004 h 1266784"/>
              <a:gd name="connsiteX3" fmla="*/ 27993 w 1160507"/>
              <a:gd name="connsiteY3" fmla="*/ 671120 h 1266784"/>
              <a:gd name="connsiteX4" fmla="*/ 53160 w 1160507"/>
              <a:gd name="connsiteY4" fmla="*/ 1048624 h 1266784"/>
              <a:gd name="connsiteX5" fmla="*/ 632001 w 1160507"/>
              <a:gd name="connsiteY5" fmla="*/ 1249960 h 1266784"/>
              <a:gd name="connsiteX6" fmla="*/ 1160507 w 1160507"/>
              <a:gd name="connsiteY6" fmla="*/ 1241571 h 12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507" h="1266784">
                <a:moveTo>
                  <a:pt x="1093395" y="0"/>
                </a:moveTo>
                <a:cubicBezTo>
                  <a:pt x="906041" y="25167"/>
                  <a:pt x="718687" y="50334"/>
                  <a:pt x="548111" y="100668"/>
                </a:cubicBezTo>
                <a:cubicBezTo>
                  <a:pt x="377535" y="151002"/>
                  <a:pt x="156624" y="206929"/>
                  <a:pt x="69938" y="302004"/>
                </a:cubicBezTo>
                <a:cubicBezTo>
                  <a:pt x="-16748" y="397079"/>
                  <a:pt x="30789" y="546683"/>
                  <a:pt x="27993" y="671120"/>
                </a:cubicBezTo>
                <a:cubicBezTo>
                  <a:pt x="25197" y="795557"/>
                  <a:pt x="-47508" y="952151"/>
                  <a:pt x="53160" y="1048624"/>
                </a:cubicBezTo>
                <a:cubicBezTo>
                  <a:pt x="153828" y="1145097"/>
                  <a:pt x="447443" y="1217802"/>
                  <a:pt x="632001" y="1249960"/>
                </a:cubicBezTo>
                <a:cubicBezTo>
                  <a:pt x="816559" y="1282118"/>
                  <a:pt x="988533" y="1261844"/>
                  <a:pt x="1160507" y="1241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51F6F3-C37C-4A5D-AB0E-A9A979AAA5F7}"/>
              </a:ext>
            </a:extLst>
          </p:cNvPr>
          <p:cNvSpPr/>
          <p:nvPr/>
        </p:nvSpPr>
        <p:spPr>
          <a:xfrm>
            <a:off x="3056217" y="4691161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872B61-944B-49EB-9482-74E25D72EE0F}"/>
              </a:ext>
            </a:extLst>
          </p:cNvPr>
          <p:cNvSpPr/>
          <p:nvPr/>
        </p:nvSpPr>
        <p:spPr>
          <a:xfrm>
            <a:off x="2939297" y="362818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7E0E9C-F865-455E-89B1-8147D9F00D21}"/>
              </a:ext>
            </a:extLst>
          </p:cNvPr>
          <p:cNvSpPr/>
          <p:nvPr/>
        </p:nvSpPr>
        <p:spPr>
          <a:xfrm>
            <a:off x="3909786" y="342731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C83603-7440-4D1B-A65B-A330486DFF9B}"/>
              </a:ext>
            </a:extLst>
          </p:cNvPr>
          <p:cNvSpPr/>
          <p:nvPr/>
        </p:nvSpPr>
        <p:spPr>
          <a:xfrm>
            <a:off x="5500063" y="343369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1757DC-F8DD-4A4B-9E6F-71A082979897}"/>
              </a:ext>
            </a:extLst>
          </p:cNvPr>
          <p:cNvSpPr/>
          <p:nvPr/>
        </p:nvSpPr>
        <p:spPr>
          <a:xfrm>
            <a:off x="5541468" y="471601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ED6904-0D1B-46B0-AE86-C8098641442B}"/>
              </a:ext>
            </a:extLst>
          </p:cNvPr>
          <p:cNvSpPr/>
          <p:nvPr/>
        </p:nvSpPr>
        <p:spPr>
          <a:xfrm>
            <a:off x="3043237" y="552346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E3D8F8-BFE1-471E-B55E-5383AB7C4AF6}"/>
              </a:ext>
            </a:extLst>
          </p:cNvPr>
          <p:cNvSpPr/>
          <p:nvPr/>
        </p:nvSpPr>
        <p:spPr>
          <a:xfrm>
            <a:off x="4859383" y="4162697"/>
            <a:ext cx="283348" cy="304800"/>
          </a:xfrm>
          <a:custGeom>
            <a:avLst/>
            <a:gdLst>
              <a:gd name="connsiteX0" fmla="*/ 0 w 283348"/>
              <a:gd name="connsiteY0" fmla="*/ 0 h 304800"/>
              <a:gd name="connsiteX1" fmla="*/ 269966 w 283348"/>
              <a:gd name="connsiteY1" fmla="*/ 78377 h 304800"/>
              <a:gd name="connsiteX2" fmla="*/ 217714 w 283348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348" h="304800">
                <a:moveTo>
                  <a:pt x="0" y="0"/>
                </a:moveTo>
                <a:cubicBezTo>
                  <a:pt x="116840" y="13788"/>
                  <a:pt x="233680" y="27577"/>
                  <a:pt x="269966" y="78377"/>
                </a:cubicBezTo>
                <a:cubicBezTo>
                  <a:pt x="306252" y="129177"/>
                  <a:pt x="261983" y="216988"/>
                  <a:pt x="217714" y="304800"/>
                </a:cubicBezTo>
              </a:path>
            </a:pathLst>
          </a:custGeom>
          <a:noFill/>
          <a:ln w="38100">
            <a:solidFill>
              <a:srgbClr val="33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2AA80D-A59E-41F4-9A64-0790FAE908E9}"/>
              </a:ext>
            </a:extLst>
          </p:cNvPr>
          <p:cNvSpPr/>
          <p:nvPr/>
        </p:nvSpPr>
        <p:spPr>
          <a:xfrm rot="6370693">
            <a:off x="3701804" y="4988406"/>
            <a:ext cx="990051" cy="1287469"/>
          </a:xfrm>
          <a:custGeom>
            <a:avLst/>
            <a:gdLst>
              <a:gd name="connsiteX0" fmla="*/ 0 w 283348"/>
              <a:gd name="connsiteY0" fmla="*/ 0 h 304800"/>
              <a:gd name="connsiteX1" fmla="*/ 269966 w 283348"/>
              <a:gd name="connsiteY1" fmla="*/ 78377 h 304800"/>
              <a:gd name="connsiteX2" fmla="*/ 217714 w 283348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348" h="304800">
                <a:moveTo>
                  <a:pt x="0" y="0"/>
                </a:moveTo>
                <a:cubicBezTo>
                  <a:pt x="116840" y="13788"/>
                  <a:pt x="233680" y="27577"/>
                  <a:pt x="269966" y="78377"/>
                </a:cubicBezTo>
                <a:cubicBezTo>
                  <a:pt x="306252" y="129177"/>
                  <a:pt x="261983" y="216988"/>
                  <a:pt x="217714" y="304800"/>
                </a:cubicBezTo>
              </a:path>
            </a:pathLst>
          </a:custGeom>
          <a:noFill/>
          <a:ln w="38100">
            <a:solidFill>
              <a:srgbClr val="33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26EE9-1AE9-4F81-A1ED-686DF68B0DDF}"/>
              </a:ext>
            </a:extLst>
          </p:cNvPr>
          <p:cNvSpPr/>
          <p:nvPr/>
        </p:nvSpPr>
        <p:spPr>
          <a:xfrm>
            <a:off x="3448594" y="4241074"/>
            <a:ext cx="156755" cy="252549"/>
          </a:xfrm>
          <a:custGeom>
            <a:avLst/>
            <a:gdLst>
              <a:gd name="connsiteX0" fmla="*/ 156755 w 156755"/>
              <a:gd name="connsiteY0" fmla="*/ 252549 h 252549"/>
              <a:gd name="connsiteX1" fmla="*/ 0 w 156755"/>
              <a:gd name="connsiteY1" fmla="*/ 0 h 25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755" h="252549">
                <a:moveTo>
                  <a:pt x="156755" y="25254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E1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0494DF-1E06-4351-8790-847E0AE086D6}"/>
              </a:ext>
            </a:extLst>
          </p:cNvPr>
          <p:cNvSpPr/>
          <p:nvPr/>
        </p:nvSpPr>
        <p:spPr>
          <a:xfrm rot="17215442">
            <a:off x="3769642" y="2736075"/>
            <a:ext cx="1029135" cy="1562387"/>
          </a:xfrm>
          <a:custGeom>
            <a:avLst/>
            <a:gdLst>
              <a:gd name="connsiteX0" fmla="*/ 0 w 283348"/>
              <a:gd name="connsiteY0" fmla="*/ 0 h 304800"/>
              <a:gd name="connsiteX1" fmla="*/ 269966 w 283348"/>
              <a:gd name="connsiteY1" fmla="*/ 78377 h 304800"/>
              <a:gd name="connsiteX2" fmla="*/ 217714 w 283348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348" h="304800">
                <a:moveTo>
                  <a:pt x="0" y="0"/>
                </a:moveTo>
                <a:cubicBezTo>
                  <a:pt x="116840" y="13788"/>
                  <a:pt x="233680" y="27577"/>
                  <a:pt x="269966" y="78377"/>
                </a:cubicBezTo>
                <a:cubicBezTo>
                  <a:pt x="306252" y="129177"/>
                  <a:pt x="261983" y="216988"/>
                  <a:pt x="217714" y="304800"/>
                </a:cubicBezTo>
              </a:path>
            </a:pathLst>
          </a:custGeom>
          <a:noFill/>
          <a:ln w="38100">
            <a:solidFill>
              <a:srgbClr val="E1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770C1734-59AD-4A2C-8AAF-AFBDF6FE8F63}"/>
              </a:ext>
            </a:extLst>
          </p:cNvPr>
          <p:cNvSpPr/>
          <p:nvPr/>
        </p:nvSpPr>
        <p:spPr>
          <a:xfrm>
            <a:off x="5944922" y="4213204"/>
            <a:ext cx="3046678" cy="131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elaborate user network to bridge the gaps?</a:t>
            </a:r>
          </a:p>
        </p:txBody>
      </p:sp>
    </p:spTree>
    <p:extLst>
      <p:ext uri="{BB962C8B-B14F-4D97-AF65-F5344CB8AC3E}">
        <p14:creationId xmlns:p14="http://schemas.microsoft.com/office/powerpoint/2010/main" val="364671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 – </a:t>
            </a:r>
            <a:br>
              <a:rPr lang="en-US" altLang="en-US" dirty="0"/>
            </a:br>
            <a:r>
              <a:rPr lang="en-US" altLang="en-US" dirty="0"/>
              <a:t>How to elaborate user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Pick the brain of structuralist social scientists of early 20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</p:txBody>
      </p:sp>
    </p:spTree>
    <p:extLst>
      <p:ext uri="{BB962C8B-B14F-4D97-AF65-F5344CB8AC3E}">
        <p14:creationId xmlns:p14="http://schemas.microsoft.com/office/powerpoint/2010/main" val="352071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 – </a:t>
            </a:r>
            <a:br>
              <a:rPr lang="en-US" altLang="en-US" dirty="0"/>
            </a:br>
            <a:r>
              <a:rPr lang="en-US" altLang="en-US" dirty="0"/>
              <a:t>How to elaborate user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Pick the brain of structuralist social scientists of early 20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pPr lvl="1"/>
            <a:r>
              <a:rPr lang="en-US" dirty="0"/>
              <a:t>Social Balance Theory</a:t>
            </a:r>
          </a:p>
        </p:txBody>
      </p:sp>
    </p:spTree>
    <p:extLst>
      <p:ext uri="{BB962C8B-B14F-4D97-AF65-F5344CB8AC3E}">
        <p14:creationId xmlns:p14="http://schemas.microsoft.com/office/powerpoint/2010/main" val="24624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 – </a:t>
            </a:r>
            <a:br>
              <a:rPr lang="en-US" altLang="en-US" dirty="0"/>
            </a:br>
            <a:r>
              <a:rPr lang="en-US" altLang="en-US" dirty="0"/>
              <a:t>How to elaborate user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Pick the brain of structuralist social scientists of early 20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pPr lvl="1"/>
            <a:r>
              <a:rPr lang="en-US" dirty="0"/>
              <a:t>Social Balance Theory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0D081588-5B87-499D-9146-97E80D47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4191000"/>
            <a:ext cx="609600" cy="609600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2BC882F9-580B-45C4-BE2E-86B14B0B3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3200400"/>
            <a:ext cx="609600" cy="6096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6154FA7-1076-453B-B7E9-6A268045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00" y="4191000"/>
            <a:ext cx="609600" cy="609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A1ABE-B80B-457E-B05F-6863C4C15FAB}"/>
              </a:ext>
            </a:extLst>
          </p:cNvPr>
          <p:cNvCxnSpPr>
            <a:cxnSpLocks/>
          </p:cNvCxnSpPr>
          <p:nvPr/>
        </p:nvCxnSpPr>
        <p:spPr>
          <a:xfrm flipV="1">
            <a:off x="609600" y="3810000"/>
            <a:ext cx="457200" cy="490088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3599A-AB1B-4326-A16D-F560F1AAF565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3810000"/>
            <a:ext cx="457200" cy="46212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7655-346F-4579-B38D-92C23E2979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62000" y="4495800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86B376-5DD7-406C-B59D-064B730188F0}"/>
              </a:ext>
            </a:extLst>
          </p:cNvPr>
          <p:cNvSpPr txBox="1"/>
          <p:nvPr/>
        </p:nvSpPr>
        <p:spPr>
          <a:xfrm>
            <a:off x="386352" y="37238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B8F57-09E0-4AD4-ADF3-1D8A170263B4}"/>
              </a:ext>
            </a:extLst>
          </p:cNvPr>
          <p:cNvSpPr txBox="1"/>
          <p:nvPr/>
        </p:nvSpPr>
        <p:spPr>
          <a:xfrm>
            <a:off x="1576046" y="370115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C5D79-B998-4E7D-A046-DB615FDCE591}"/>
              </a:ext>
            </a:extLst>
          </p:cNvPr>
          <p:cNvSpPr txBox="1"/>
          <p:nvPr/>
        </p:nvSpPr>
        <p:spPr>
          <a:xfrm>
            <a:off x="982597" y="45237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27C1FF76-70E9-47C1-83C8-2F91728B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4191000"/>
            <a:ext cx="609600" cy="60960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5ADB20F6-115A-43FB-90A2-7B348786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3200400"/>
            <a:ext cx="609600" cy="6096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A6AA8386-E236-409A-9728-BC8C9562D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0" y="4191000"/>
            <a:ext cx="609600" cy="609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366B3C-13A0-42CF-AC32-B1A10F46FE91}"/>
              </a:ext>
            </a:extLst>
          </p:cNvPr>
          <p:cNvCxnSpPr>
            <a:cxnSpLocks/>
          </p:cNvCxnSpPr>
          <p:nvPr/>
        </p:nvCxnSpPr>
        <p:spPr>
          <a:xfrm flipV="1">
            <a:off x="2895600" y="3810000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4E3C2-DF79-48CD-B019-2EA1CFDB97C8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10000"/>
            <a:ext cx="457200" cy="462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95DF4-1AF6-449A-922E-0F13E344F4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048000" y="4495800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19C036-383F-4795-8662-581327C16E0C}"/>
              </a:ext>
            </a:extLst>
          </p:cNvPr>
          <p:cNvSpPr txBox="1"/>
          <p:nvPr/>
        </p:nvSpPr>
        <p:spPr>
          <a:xfrm>
            <a:off x="2672352" y="3723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0DA05-9075-4B16-A006-CAF6B4A51A4A}"/>
              </a:ext>
            </a:extLst>
          </p:cNvPr>
          <p:cNvSpPr txBox="1"/>
          <p:nvPr/>
        </p:nvSpPr>
        <p:spPr>
          <a:xfrm>
            <a:off x="3862046" y="370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B620B-A894-4F3A-9DD1-58CAA9ABD534}"/>
              </a:ext>
            </a:extLst>
          </p:cNvPr>
          <p:cNvSpPr txBox="1"/>
          <p:nvPr/>
        </p:nvSpPr>
        <p:spPr>
          <a:xfrm>
            <a:off x="3268597" y="45237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65B52823-BCA8-46D3-9215-3C4FE3FB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00" y="4207295"/>
            <a:ext cx="609600" cy="609600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A0BF1402-D4AA-4324-A191-B66037CC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3216695"/>
            <a:ext cx="609600" cy="609600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7CC6C5BE-BBD6-47C0-B6DD-E6824CEDD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4207295"/>
            <a:ext cx="609600" cy="6096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21BDC6-8139-461A-A993-F243B6EB1C32}"/>
              </a:ext>
            </a:extLst>
          </p:cNvPr>
          <p:cNvCxnSpPr>
            <a:cxnSpLocks/>
          </p:cNvCxnSpPr>
          <p:nvPr/>
        </p:nvCxnSpPr>
        <p:spPr>
          <a:xfrm flipV="1">
            <a:off x="5105400" y="3826295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4EB330-B2F1-455B-A66A-90D6CC373D96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26295"/>
            <a:ext cx="457200" cy="46212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5F95CC-6935-4AFC-9B78-9C7CCBA1F94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5257800" y="451209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AC39FE-AE4E-4433-8312-1FA00DC03DB1}"/>
              </a:ext>
            </a:extLst>
          </p:cNvPr>
          <p:cNvSpPr txBox="1"/>
          <p:nvPr/>
        </p:nvSpPr>
        <p:spPr>
          <a:xfrm>
            <a:off x="4882152" y="3740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2A7F5-DA75-43C6-AC4A-BEF9538B82D0}"/>
              </a:ext>
            </a:extLst>
          </p:cNvPr>
          <p:cNvSpPr txBox="1"/>
          <p:nvPr/>
        </p:nvSpPr>
        <p:spPr>
          <a:xfrm>
            <a:off x="6071846" y="371744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F295A-2828-4A1A-959B-54FCC25E833B}"/>
              </a:ext>
            </a:extLst>
          </p:cNvPr>
          <p:cNvSpPr txBox="1"/>
          <p:nvPr/>
        </p:nvSpPr>
        <p:spPr>
          <a:xfrm>
            <a:off x="5478397" y="45400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3B8926AA-11F4-48E8-8473-A258BE7D7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4207295"/>
            <a:ext cx="609600" cy="609600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E1FB0DFF-40FF-48B3-B761-DB4CD555F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3216695"/>
            <a:ext cx="609600" cy="609600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298F6E9F-EC76-47E9-AF03-20931D014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4207295"/>
            <a:ext cx="609600" cy="6096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70B70A-BCD2-4446-9E46-5546FE5D2007}"/>
              </a:ext>
            </a:extLst>
          </p:cNvPr>
          <p:cNvCxnSpPr>
            <a:cxnSpLocks/>
          </p:cNvCxnSpPr>
          <p:nvPr/>
        </p:nvCxnSpPr>
        <p:spPr>
          <a:xfrm flipV="1">
            <a:off x="7315200" y="3826295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1FBA65-0F32-43C9-9DBF-4BA4BDD3970C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3826295"/>
            <a:ext cx="457200" cy="462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FDB8A8-CFF2-4364-BC59-DED4A9423111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7467600" y="4512095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6CFBF5-AA83-4C34-BB96-228F0202FE55}"/>
              </a:ext>
            </a:extLst>
          </p:cNvPr>
          <p:cNvSpPr txBox="1"/>
          <p:nvPr/>
        </p:nvSpPr>
        <p:spPr>
          <a:xfrm>
            <a:off x="7091952" y="3740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B54489-A36E-4812-ADB3-7FF1B99B1601}"/>
              </a:ext>
            </a:extLst>
          </p:cNvPr>
          <p:cNvSpPr txBox="1"/>
          <p:nvPr/>
        </p:nvSpPr>
        <p:spPr>
          <a:xfrm>
            <a:off x="8281646" y="37174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8091F-49FF-4C76-BDD0-FA1C2FE1AA01}"/>
              </a:ext>
            </a:extLst>
          </p:cNvPr>
          <p:cNvSpPr txBox="1"/>
          <p:nvPr/>
        </p:nvSpPr>
        <p:spPr>
          <a:xfrm>
            <a:off x="7688197" y="45400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</p:spTree>
    <p:extLst>
      <p:ext uri="{BB962C8B-B14F-4D97-AF65-F5344CB8AC3E}">
        <p14:creationId xmlns:p14="http://schemas.microsoft.com/office/powerpoint/2010/main" val="28668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 – </a:t>
            </a:r>
            <a:br>
              <a:rPr lang="en-US" altLang="en-US" dirty="0"/>
            </a:br>
            <a:r>
              <a:rPr lang="en-US" altLang="en-US" dirty="0"/>
              <a:t>How to elaborate user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D55-0D19-4161-91CD-FBABDCA0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Pick the brain of structuralist social scientists of early 20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pPr lvl="1"/>
            <a:r>
              <a:rPr lang="en-US" dirty="0"/>
              <a:t>Social Balance Theory</a:t>
            </a:r>
          </a:p>
        </p:txBody>
      </p: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B224E1AA-F6A8-4C2B-A774-020DA044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4174705"/>
            <a:ext cx="609600" cy="609600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0400E57B-B5BF-4A50-9242-283EE910F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3184105"/>
            <a:ext cx="609600" cy="609600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21CA0417-5DFE-44A2-9059-7A6DE07B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00" y="4174705"/>
            <a:ext cx="609600" cy="6096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885ABB-8F2E-4FD3-9056-45A24F35EBB8}"/>
              </a:ext>
            </a:extLst>
          </p:cNvPr>
          <p:cNvCxnSpPr>
            <a:cxnSpLocks/>
          </p:cNvCxnSpPr>
          <p:nvPr/>
        </p:nvCxnSpPr>
        <p:spPr>
          <a:xfrm flipV="1">
            <a:off x="609600" y="3793705"/>
            <a:ext cx="457200" cy="490088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6A9ED9-015A-4CB7-AC83-7D42A5FE0C8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3793705"/>
            <a:ext cx="457200" cy="46212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07E14A-3FC8-41F5-8787-743FEB8AD2BC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762000" y="447950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ACF9813-0E96-4716-99FC-943FE78A319E}"/>
              </a:ext>
            </a:extLst>
          </p:cNvPr>
          <p:cNvSpPr txBox="1"/>
          <p:nvPr/>
        </p:nvSpPr>
        <p:spPr>
          <a:xfrm>
            <a:off x="386352" y="37075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F36DBD-FB5A-4491-9D42-8DA5ED5A7E74}"/>
              </a:ext>
            </a:extLst>
          </p:cNvPr>
          <p:cNvSpPr txBox="1"/>
          <p:nvPr/>
        </p:nvSpPr>
        <p:spPr>
          <a:xfrm>
            <a:off x="1576046" y="36848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1F436-BA39-4AE1-B0EE-EA0F822B8142}"/>
              </a:ext>
            </a:extLst>
          </p:cNvPr>
          <p:cNvSpPr txBox="1"/>
          <p:nvPr/>
        </p:nvSpPr>
        <p:spPr>
          <a:xfrm>
            <a:off x="982597" y="4507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pic>
        <p:nvPicPr>
          <p:cNvPr id="50" name="Graphic 49" descr="User">
            <a:extLst>
              <a:ext uri="{FF2B5EF4-FFF2-40B4-BE49-F238E27FC236}">
                <a16:creationId xmlns:a16="http://schemas.microsoft.com/office/drawing/2014/main" id="{2E1FEFB4-DBDF-491A-9E24-9B1107FD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4174705"/>
            <a:ext cx="609600" cy="609600"/>
          </a:xfrm>
          <a:prstGeom prst="rect">
            <a:avLst/>
          </a:prstGeom>
        </p:spPr>
      </p:pic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B406DD27-B20A-49B8-A2DA-4B48157DB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3184105"/>
            <a:ext cx="609600" cy="609600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95F908DF-4D6E-4CC7-AEFD-5C4EA047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0" y="4174705"/>
            <a:ext cx="609600" cy="6096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BE67E1-458B-48A6-BC2B-FD00D1885ACF}"/>
              </a:ext>
            </a:extLst>
          </p:cNvPr>
          <p:cNvCxnSpPr>
            <a:cxnSpLocks/>
          </p:cNvCxnSpPr>
          <p:nvPr/>
        </p:nvCxnSpPr>
        <p:spPr>
          <a:xfrm flipV="1">
            <a:off x="2895600" y="3793705"/>
            <a:ext cx="457200" cy="490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11F235-C9EC-4112-9C3E-256B0A831ADE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793705"/>
            <a:ext cx="457200" cy="462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21159D-B985-4AB6-A6E5-ED3DFC654694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048000" y="4479505"/>
            <a:ext cx="914400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37CD02-F913-43EB-90CF-6B6DC3886E46}"/>
              </a:ext>
            </a:extLst>
          </p:cNvPr>
          <p:cNvSpPr txBox="1"/>
          <p:nvPr/>
        </p:nvSpPr>
        <p:spPr>
          <a:xfrm>
            <a:off x="2672352" y="3707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1B401D-3C35-44BB-8D78-EECB9DEFE87C}"/>
              </a:ext>
            </a:extLst>
          </p:cNvPr>
          <p:cNvSpPr txBox="1"/>
          <p:nvPr/>
        </p:nvSpPr>
        <p:spPr>
          <a:xfrm>
            <a:off x="3862046" y="36848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DA607A-37EB-4894-B426-366E607CCAA1}"/>
              </a:ext>
            </a:extLst>
          </p:cNvPr>
          <p:cNvSpPr txBox="1"/>
          <p:nvPr/>
        </p:nvSpPr>
        <p:spPr>
          <a:xfrm>
            <a:off x="3268597" y="4507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C00"/>
                </a:solidFill>
              </a:rPr>
              <a:t>(+)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73D273-45BC-4A49-B830-9F242F7EBB79}"/>
              </a:ext>
            </a:extLst>
          </p:cNvPr>
          <p:cNvGrpSpPr/>
          <p:nvPr/>
        </p:nvGrpSpPr>
        <p:grpSpPr>
          <a:xfrm>
            <a:off x="4648200" y="3200400"/>
            <a:ext cx="4343400" cy="1692695"/>
            <a:chOff x="4572000" y="2819400"/>
            <a:chExt cx="4343400" cy="1692695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ADC18939-3F95-4FEC-8537-5A05565F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0" y="38100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5F152979-BE59-4C3D-A043-D1973DD0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4000" y="28194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A2E829BB-9B6C-4246-A76A-AC255BA1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810000"/>
              <a:ext cx="609600" cy="609600"/>
            </a:xfrm>
            <a:prstGeom prst="rect">
              <a:avLst/>
            </a:prstGeom>
            <a:effectLst/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898007-1159-4998-95D7-C896760C4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3429000"/>
              <a:ext cx="457200" cy="49008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37B9B9-ABB4-42D5-BDFC-9E81286D71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1200" y="3429000"/>
              <a:ext cx="457200" cy="462125"/>
            </a:xfrm>
            <a:prstGeom prst="line">
              <a:avLst/>
            </a:prstGeom>
            <a:ln w="28575">
              <a:solidFill>
                <a:srgbClr val="347C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C78376F-B921-4F92-9284-6152080F939D}"/>
                </a:ext>
              </a:extLst>
            </p:cNvPr>
            <p:cNvCxnSpPr>
              <a:cxnSpLocks/>
              <a:stCxn id="60" idx="3"/>
              <a:endCxn id="62" idx="1"/>
            </p:cNvCxnSpPr>
            <p:nvPr/>
          </p:nvCxnSpPr>
          <p:spPr>
            <a:xfrm>
              <a:off x="5181600" y="4114800"/>
              <a:ext cx="914400" cy="0"/>
            </a:xfrm>
            <a:prstGeom prst="line">
              <a:avLst/>
            </a:prstGeom>
            <a:ln w="28575">
              <a:solidFill>
                <a:srgbClr val="347C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FB0C3D-1BAB-4A00-999F-83240849296E}"/>
                </a:ext>
              </a:extLst>
            </p:cNvPr>
            <p:cNvSpPr txBox="1"/>
            <p:nvPr/>
          </p:nvSpPr>
          <p:spPr>
            <a:xfrm>
              <a:off x="4805952" y="3342812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6BDBF40-0932-4061-A862-BA202C76A402}"/>
                </a:ext>
              </a:extLst>
            </p:cNvPr>
            <p:cNvSpPr txBox="1"/>
            <p:nvPr/>
          </p:nvSpPr>
          <p:spPr>
            <a:xfrm>
              <a:off x="5995646" y="3320153"/>
              <a:ext cx="47320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47C00"/>
                  </a:solidFill>
                </a:rPr>
                <a:t>(+)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686CCE-D692-4437-B615-8DAE7A60B1E6}"/>
                </a:ext>
              </a:extLst>
            </p:cNvPr>
            <p:cNvSpPr txBox="1"/>
            <p:nvPr/>
          </p:nvSpPr>
          <p:spPr>
            <a:xfrm>
              <a:off x="5402197" y="4142763"/>
              <a:ext cx="47320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47C00"/>
                  </a:solidFill>
                </a:rPr>
                <a:t>(+)</a:t>
              </a:r>
            </a:p>
          </p:txBody>
        </p:sp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C2354289-C061-4700-96C4-2CF5443C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81800" y="38100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70" name="Graphic 69" descr="User">
              <a:extLst>
                <a:ext uri="{FF2B5EF4-FFF2-40B4-BE49-F238E27FC236}">
                  <a16:creationId xmlns:a16="http://schemas.microsoft.com/office/drawing/2014/main" id="{B15523EA-4723-4C97-9A38-568A0A35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3800" y="2819400"/>
              <a:ext cx="609600" cy="609600"/>
            </a:xfrm>
            <a:prstGeom prst="rect">
              <a:avLst/>
            </a:prstGeom>
            <a:effectLst/>
          </p:spPr>
        </p:pic>
        <p:pic>
          <p:nvPicPr>
            <p:cNvPr id="71" name="Graphic 70" descr="User">
              <a:extLst>
                <a:ext uri="{FF2B5EF4-FFF2-40B4-BE49-F238E27FC236}">
                  <a16:creationId xmlns:a16="http://schemas.microsoft.com/office/drawing/2014/main" id="{8417D66F-0329-43B4-9E11-244E2A2E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800" y="3810000"/>
              <a:ext cx="609600" cy="609600"/>
            </a:xfrm>
            <a:prstGeom prst="rect">
              <a:avLst/>
            </a:prstGeom>
            <a:effectLst/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2CF234-B2C0-459B-B1A8-237C2BDDC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9000" y="3429000"/>
              <a:ext cx="457200" cy="49008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71ACD9-E62C-42C5-A866-92C985140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1000" y="3429000"/>
              <a:ext cx="457200" cy="462125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9D0809-BB74-4960-A513-226E9F03B17B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7391400" y="4114800"/>
              <a:ext cx="914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A5A1AF-A60B-4FFE-999D-70D81B102E85}"/>
                </a:ext>
              </a:extLst>
            </p:cNvPr>
            <p:cNvSpPr txBox="1"/>
            <p:nvPr/>
          </p:nvSpPr>
          <p:spPr>
            <a:xfrm>
              <a:off x="7015752" y="3342812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8414E6-EB31-4852-A299-3781D05CA4CE}"/>
                </a:ext>
              </a:extLst>
            </p:cNvPr>
            <p:cNvSpPr txBox="1"/>
            <p:nvPr/>
          </p:nvSpPr>
          <p:spPr>
            <a:xfrm>
              <a:off x="8205446" y="3320153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EF817F-5976-4D65-BECD-DD7B2958B65A}"/>
                </a:ext>
              </a:extLst>
            </p:cNvPr>
            <p:cNvSpPr txBox="1"/>
            <p:nvPr/>
          </p:nvSpPr>
          <p:spPr>
            <a:xfrm>
              <a:off x="7611997" y="4142763"/>
              <a:ext cx="41549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73CE6BA5-681E-45F2-B310-D8C8E887D502}"/>
              </a:ext>
            </a:extLst>
          </p:cNvPr>
          <p:cNvSpPr/>
          <p:nvPr/>
        </p:nvSpPr>
        <p:spPr>
          <a:xfrm>
            <a:off x="152400" y="3184105"/>
            <a:ext cx="4495800" cy="25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22FD23-0E38-4FB1-83CF-A120C9624DA7}"/>
              </a:ext>
            </a:extLst>
          </p:cNvPr>
          <p:cNvSpPr/>
          <p:nvPr/>
        </p:nvSpPr>
        <p:spPr>
          <a:xfrm>
            <a:off x="4734501" y="3230353"/>
            <a:ext cx="4267200" cy="1845095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glow rad="152400">
              <a:schemeClr val="bg1">
                <a:lumMod val="75000"/>
                <a:alpha val="3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45DA84-70A1-4F9B-A5B2-CE62135286F8}"/>
              </a:ext>
            </a:extLst>
          </p:cNvPr>
          <p:cNvSpPr txBox="1"/>
          <p:nvPr/>
        </p:nvSpPr>
        <p:spPr>
          <a:xfrm>
            <a:off x="228600" y="489309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7C00"/>
                </a:solidFill>
              </a:rPr>
              <a:t>friend</a:t>
            </a:r>
            <a:r>
              <a:rPr lang="en-US" dirty="0"/>
              <a:t> of my </a:t>
            </a:r>
            <a:r>
              <a:rPr lang="en-US" dirty="0">
                <a:solidFill>
                  <a:srgbClr val="347C00"/>
                </a:solidFill>
              </a:rPr>
              <a:t>friend</a:t>
            </a:r>
            <a:r>
              <a:rPr lang="en-US" dirty="0"/>
              <a:t> is my </a:t>
            </a:r>
            <a:r>
              <a:rPr lang="en-US" dirty="0">
                <a:solidFill>
                  <a:srgbClr val="347C00"/>
                </a:solidFill>
              </a:rPr>
              <a:t>friend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646381-8915-4D93-99B9-9406D6AEFBA5}"/>
              </a:ext>
            </a:extLst>
          </p:cNvPr>
          <p:cNvSpPr txBox="1"/>
          <p:nvPr/>
        </p:nvSpPr>
        <p:spPr>
          <a:xfrm>
            <a:off x="2476500" y="4884572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  <a:r>
              <a:rPr lang="en-US" dirty="0"/>
              <a:t> of my </a:t>
            </a:r>
            <a:r>
              <a:rPr lang="en-US" dirty="0">
                <a:solidFill>
                  <a:srgbClr val="FF0000"/>
                </a:solidFill>
              </a:rPr>
              <a:t>enemy</a:t>
            </a:r>
            <a:r>
              <a:rPr lang="en-US" dirty="0"/>
              <a:t> is my </a:t>
            </a:r>
            <a:r>
              <a:rPr lang="en-US" dirty="0">
                <a:solidFill>
                  <a:srgbClr val="347C00"/>
                </a:solidFill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122424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Utilizing Social Balance Theory for Twitter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701522" y="3738968"/>
            <a:ext cx="539796" cy="881537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43995" y="3525336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47C00"/>
                </a:solidFill>
              </a:rPr>
              <a:t>(+)</a:t>
            </a:r>
            <a:endParaRPr lang="en-US" sz="2000" b="1" dirty="0">
              <a:solidFill>
                <a:srgbClr val="347C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02906" y="4986536"/>
            <a:ext cx="1488771" cy="0"/>
          </a:xfrm>
          <a:prstGeom prst="line">
            <a:avLst/>
          </a:prstGeom>
          <a:ln w="28575">
            <a:solidFill>
              <a:srgbClr val="368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01" y="4776540"/>
            <a:ext cx="354137" cy="456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31981" y="4571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87C5"/>
                </a:solidFill>
              </a:rPr>
              <a:t>or</a:t>
            </a:r>
            <a:endParaRPr lang="en-US" sz="1100" b="1" dirty="0">
              <a:solidFill>
                <a:srgbClr val="3687C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22" y="4769627"/>
            <a:ext cx="359502" cy="4632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92527" y="508033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781115" y="3738970"/>
            <a:ext cx="586273" cy="88153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94" y="3896096"/>
            <a:ext cx="430983" cy="5553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42003" y="3528386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47C00"/>
                </a:solidFill>
              </a:rPr>
              <a:t>(+)</a:t>
            </a:r>
            <a:endParaRPr lang="en-US" sz="2000" b="1" dirty="0">
              <a:solidFill>
                <a:srgbClr val="347C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98324"/>
            <a:ext cx="459626" cy="4465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5826" y="1629921"/>
            <a:ext cx="290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Retweet without edit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6" y="1581497"/>
            <a:ext cx="446260" cy="4969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" y="2166552"/>
            <a:ext cx="449394" cy="5004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03326" y="1623724"/>
            <a:ext cx="1342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794" y="2261095"/>
            <a:ext cx="247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Retweet with edit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043330" y="4386386"/>
            <a:ext cx="1642213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76136" y="3778834"/>
            <a:ext cx="539796" cy="881537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455730" y="3778836"/>
            <a:ext cx="586273" cy="881535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477521" y="5026401"/>
            <a:ext cx="1488771" cy="0"/>
          </a:xfrm>
          <a:prstGeom prst="line">
            <a:avLst/>
          </a:prstGeom>
          <a:ln w="28575">
            <a:solidFill>
              <a:srgbClr val="347C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09" y="3935961"/>
            <a:ext cx="430983" cy="5553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9" y="3928309"/>
            <a:ext cx="424722" cy="5472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04" y="4775609"/>
            <a:ext cx="376061" cy="48459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99646" y="350367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47C00"/>
                </a:solidFill>
              </a:rPr>
              <a:t>(+)</a:t>
            </a:r>
            <a:endParaRPr lang="en-US" sz="2000" b="1" dirty="0">
              <a:solidFill>
                <a:srgbClr val="347C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17173" y="3525337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47C00"/>
                </a:solidFill>
              </a:rPr>
              <a:t>(+)</a:t>
            </a:r>
            <a:endParaRPr lang="en-US" sz="2000" b="1" dirty="0">
              <a:solidFill>
                <a:srgbClr val="347C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479" y="5392432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47C00"/>
                </a:solidFill>
              </a:rPr>
              <a:t>(+)</a:t>
            </a:r>
            <a:endParaRPr lang="en-US" sz="2000" b="1" dirty="0">
              <a:solidFill>
                <a:srgbClr val="347C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28701" y="5721873"/>
            <a:ext cx="4087231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76242"/>
            <a:ext cx="443069" cy="44306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021819" y="1543833"/>
            <a:ext cx="1311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Positive Mention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864436" y="1873049"/>
            <a:ext cx="245076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89" y="3869878"/>
            <a:ext cx="424722" cy="547294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9DF5DB29-5D67-4817-A74A-1B3170B8B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3603" y="4584773"/>
            <a:ext cx="609600" cy="609600"/>
          </a:xfrm>
          <a:prstGeom prst="rect">
            <a:avLst/>
          </a:prstGeom>
        </p:spPr>
      </p:pic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276B5858-AFE3-4AA3-9BB7-F1D02FD77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0056" y="3195207"/>
            <a:ext cx="609600" cy="609600"/>
          </a:xfrm>
          <a:prstGeom prst="rect">
            <a:avLst/>
          </a:prstGeom>
        </p:spPr>
      </p:pic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00DE98D7-7989-48D7-A454-8BC8952FE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1677" y="4586315"/>
            <a:ext cx="609600" cy="609600"/>
          </a:xfrm>
          <a:prstGeom prst="rect">
            <a:avLst/>
          </a:prstGeom>
        </p:spPr>
      </p:pic>
      <p:pic>
        <p:nvPicPr>
          <p:cNvPr id="54" name="Graphic 53" descr="User">
            <a:extLst>
              <a:ext uri="{FF2B5EF4-FFF2-40B4-BE49-F238E27FC236}">
                <a16:creationId xmlns:a16="http://schemas.microsoft.com/office/drawing/2014/main" id="{EC8FC1FA-3394-4486-A354-D98058997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4589966"/>
            <a:ext cx="609600" cy="609600"/>
          </a:xfrm>
          <a:prstGeom prst="rect">
            <a:avLst/>
          </a:prstGeom>
        </p:spPr>
      </p:pic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3E3BFCDA-8DF4-496E-A725-299ED6F58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3853" y="3200400"/>
            <a:ext cx="609600" cy="6096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8ED0C68-9141-4B4E-A690-B9A3F03DA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474" y="45915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Politics &amp;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282C-1558-40F9-841F-23FBB220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C9F2C49-380A-4510-9C14-6CD1505C6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" y="0"/>
            <a:ext cx="917971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57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3EEF4-FA10-4EF9-B853-3EEF4458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352800" y="3688709"/>
            <a:ext cx="2209800" cy="210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BE106-8406-46F2-B217-5F769184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4000500" y="3124200"/>
            <a:ext cx="9144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7E37C-EBA9-47BE-B161-9DB6ED0C0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3162301" y="3687752"/>
            <a:ext cx="381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47BF3-623D-48EE-8308-11461456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3352800" y="5336080"/>
            <a:ext cx="1524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E61CAE-E3E1-47F9-8472-5062DB90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240135" y="3424668"/>
            <a:ext cx="286042" cy="61826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43ECFD-A499-4858-A585-14FB86C3311E}"/>
              </a:ext>
            </a:extLst>
          </p:cNvPr>
          <p:cNvSpPr/>
          <p:nvPr/>
        </p:nvSpPr>
        <p:spPr>
          <a:xfrm>
            <a:off x="3171039" y="3598877"/>
            <a:ext cx="603025" cy="755009"/>
          </a:xfrm>
          <a:custGeom>
            <a:avLst/>
            <a:gdLst>
              <a:gd name="connsiteX0" fmla="*/ 0 w 603025"/>
              <a:gd name="connsiteY0" fmla="*/ 755009 h 755009"/>
              <a:gd name="connsiteX1" fmla="*/ 587229 w 603025"/>
              <a:gd name="connsiteY1" fmla="*/ 612396 h 755009"/>
              <a:gd name="connsiteX2" fmla="*/ 377504 w 603025"/>
              <a:gd name="connsiteY2" fmla="*/ 0 h 7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025" h="755009">
                <a:moveTo>
                  <a:pt x="0" y="755009"/>
                </a:moveTo>
                <a:cubicBezTo>
                  <a:pt x="262156" y="746620"/>
                  <a:pt x="524312" y="738231"/>
                  <a:pt x="587229" y="612396"/>
                </a:cubicBezTo>
                <a:cubicBezTo>
                  <a:pt x="650146" y="486561"/>
                  <a:pt x="513825" y="243280"/>
                  <a:pt x="3775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D149F3-461D-453D-B2BF-AAAA0577B472}"/>
              </a:ext>
            </a:extLst>
          </p:cNvPr>
          <p:cNvSpPr/>
          <p:nvPr/>
        </p:nvSpPr>
        <p:spPr>
          <a:xfrm>
            <a:off x="3774115" y="3506598"/>
            <a:ext cx="1359901" cy="858463"/>
          </a:xfrm>
          <a:custGeom>
            <a:avLst/>
            <a:gdLst>
              <a:gd name="connsiteX0" fmla="*/ 931 w 1359901"/>
              <a:gd name="connsiteY0" fmla="*/ 167780 h 858463"/>
              <a:gd name="connsiteX1" fmla="*/ 9320 w 1359901"/>
              <a:gd name="connsiteY1" fmla="*/ 302004 h 858463"/>
              <a:gd name="connsiteX2" fmla="*/ 68043 w 1359901"/>
              <a:gd name="connsiteY2" fmla="*/ 528507 h 858463"/>
              <a:gd name="connsiteX3" fmla="*/ 193878 w 1359901"/>
              <a:gd name="connsiteY3" fmla="*/ 629174 h 858463"/>
              <a:gd name="connsiteX4" fmla="*/ 495881 w 1359901"/>
              <a:gd name="connsiteY4" fmla="*/ 771787 h 858463"/>
              <a:gd name="connsiteX5" fmla="*/ 823052 w 1359901"/>
              <a:gd name="connsiteY5" fmla="*/ 855677 h 858463"/>
              <a:gd name="connsiteX6" fmla="*/ 1292835 w 1359901"/>
              <a:gd name="connsiteY6" fmla="*/ 671119 h 858463"/>
              <a:gd name="connsiteX7" fmla="*/ 1351558 w 1359901"/>
              <a:gd name="connsiteY7" fmla="*/ 369116 h 858463"/>
              <a:gd name="connsiteX8" fmla="*/ 1242502 w 1359901"/>
              <a:gd name="connsiteY8" fmla="*/ 209725 h 858463"/>
              <a:gd name="connsiteX9" fmla="*/ 1041166 w 1359901"/>
              <a:gd name="connsiteY9" fmla="*/ 0 h 85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9901" h="858463">
                <a:moveTo>
                  <a:pt x="931" y="167780"/>
                </a:moveTo>
                <a:cubicBezTo>
                  <a:pt x="-467" y="204831"/>
                  <a:pt x="-1865" y="241883"/>
                  <a:pt x="9320" y="302004"/>
                </a:cubicBezTo>
                <a:cubicBezTo>
                  <a:pt x="20505" y="362125"/>
                  <a:pt x="37283" y="473979"/>
                  <a:pt x="68043" y="528507"/>
                </a:cubicBezTo>
                <a:cubicBezTo>
                  <a:pt x="98803" y="583035"/>
                  <a:pt x="122572" y="588627"/>
                  <a:pt x="193878" y="629174"/>
                </a:cubicBezTo>
                <a:cubicBezTo>
                  <a:pt x="265184" y="669721"/>
                  <a:pt x="391019" y="734037"/>
                  <a:pt x="495881" y="771787"/>
                </a:cubicBezTo>
                <a:cubicBezTo>
                  <a:pt x="600743" y="809537"/>
                  <a:pt x="690226" y="872455"/>
                  <a:pt x="823052" y="855677"/>
                </a:cubicBezTo>
                <a:cubicBezTo>
                  <a:pt x="955878" y="838899"/>
                  <a:pt x="1204751" y="752213"/>
                  <a:pt x="1292835" y="671119"/>
                </a:cubicBezTo>
                <a:cubicBezTo>
                  <a:pt x="1380919" y="590026"/>
                  <a:pt x="1359947" y="446015"/>
                  <a:pt x="1351558" y="369116"/>
                </a:cubicBezTo>
                <a:cubicBezTo>
                  <a:pt x="1343169" y="292217"/>
                  <a:pt x="1294234" y="271244"/>
                  <a:pt x="1242502" y="209725"/>
                </a:cubicBezTo>
                <a:cubicBezTo>
                  <a:pt x="1190770" y="148206"/>
                  <a:pt x="1115968" y="74103"/>
                  <a:pt x="10411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EAE5B6-B78C-4F55-9C46-708A5D02A1D3}"/>
              </a:ext>
            </a:extLst>
          </p:cNvPr>
          <p:cNvSpPr/>
          <p:nvPr/>
        </p:nvSpPr>
        <p:spPr>
          <a:xfrm>
            <a:off x="3338818" y="5385732"/>
            <a:ext cx="234892" cy="419450"/>
          </a:xfrm>
          <a:custGeom>
            <a:avLst/>
            <a:gdLst>
              <a:gd name="connsiteX0" fmla="*/ 0 w 234892"/>
              <a:gd name="connsiteY0" fmla="*/ 0 h 419450"/>
              <a:gd name="connsiteX1" fmla="*/ 176169 w 234892"/>
              <a:gd name="connsiteY1" fmla="*/ 92279 h 419450"/>
              <a:gd name="connsiteX2" fmla="*/ 234892 w 234892"/>
              <a:gd name="connsiteY2" fmla="*/ 419450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892" h="419450">
                <a:moveTo>
                  <a:pt x="0" y="0"/>
                </a:moveTo>
                <a:cubicBezTo>
                  <a:pt x="68510" y="11185"/>
                  <a:pt x="137020" y="22371"/>
                  <a:pt x="176169" y="92279"/>
                </a:cubicBezTo>
                <a:cubicBezTo>
                  <a:pt x="215318" y="162187"/>
                  <a:pt x="225105" y="290818"/>
                  <a:pt x="234892" y="419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32AB78-3F65-49A0-97EA-33FC4395090F}"/>
              </a:ext>
            </a:extLst>
          </p:cNvPr>
          <p:cNvSpPr/>
          <p:nvPr/>
        </p:nvSpPr>
        <p:spPr>
          <a:xfrm>
            <a:off x="5006062" y="3514987"/>
            <a:ext cx="522283" cy="303547"/>
          </a:xfrm>
          <a:custGeom>
            <a:avLst/>
            <a:gdLst>
              <a:gd name="connsiteX0" fmla="*/ 2166 w 522283"/>
              <a:gd name="connsiteY0" fmla="*/ 0 h 303547"/>
              <a:gd name="connsiteX1" fmla="*/ 52499 w 522283"/>
              <a:gd name="connsiteY1" fmla="*/ 176169 h 303547"/>
              <a:gd name="connsiteX2" fmla="*/ 354503 w 522283"/>
              <a:gd name="connsiteY2" fmla="*/ 302004 h 303547"/>
              <a:gd name="connsiteX3" fmla="*/ 522283 w 522283"/>
              <a:gd name="connsiteY3" fmla="*/ 234892 h 30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83" h="303547">
                <a:moveTo>
                  <a:pt x="2166" y="0"/>
                </a:moveTo>
                <a:cubicBezTo>
                  <a:pt x="-2029" y="62917"/>
                  <a:pt x="-6224" y="125835"/>
                  <a:pt x="52499" y="176169"/>
                </a:cubicBezTo>
                <a:cubicBezTo>
                  <a:pt x="111222" y="226503"/>
                  <a:pt x="276206" y="292217"/>
                  <a:pt x="354503" y="302004"/>
                </a:cubicBezTo>
                <a:cubicBezTo>
                  <a:pt x="432800" y="311791"/>
                  <a:pt x="477541" y="273341"/>
                  <a:pt x="522283" y="234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A76F4-CE76-4F1F-9191-5DA31F8F5769}"/>
              </a:ext>
            </a:extLst>
          </p:cNvPr>
          <p:cNvSpPr/>
          <p:nvPr/>
        </p:nvSpPr>
        <p:spPr>
          <a:xfrm>
            <a:off x="3223297" y="4292004"/>
            <a:ext cx="1149422" cy="1195159"/>
          </a:xfrm>
          <a:custGeom>
            <a:avLst/>
            <a:gdLst>
              <a:gd name="connsiteX0" fmla="*/ 115521 w 1149422"/>
              <a:gd name="connsiteY0" fmla="*/ 170939 h 1195159"/>
              <a:gd name="connsiteX1" fmla="*/ 383969 w 1149422"/>
              <a:gd name="connsiteY1" fmla="*/ 95438 h 1195159"/>
              <a:gd name="connsiteX2" fmla="*/ 685973 w 1149422"/>
              <a:gd name="connsiteY2" fmla="*/ 11548 h 1195159"/>
              <a:gd name="connsiteX3" fmla="*/ 1021532 w 1149422"/>
              <a:gd name="connsiteY3" fmla="*/ 28326 h 1195159"/>
              <a:gd name="connsiteX4" fmla="*/ 1122200 w 1149422"/>
              <a:gd name="connsiteY4" fmla="*/ 263218 h 1195159"/>
              <a:gd name="connsiteX5" fmla="*/ 1130589 w 1149422"/>
              <a:gd name="connsiteY5" fmla="*/ 405831 h 1195159"/>
              <a:gd name="connsiteX6" fmla="*/ 1138978 w 1149422"/>
              <a:gd name="connsiteY6" fmla="*/ 783335 h 1195159"/>
              <a:gd name="connsiteX7" fmla="*/ 971198 w 1149422"/>
              <a:gd name="connsiteY7" fmla="*/ 1127284 h 1195159"/>
              <a:gd name="connsiteX8" fmla="*/ 677584 w 1149422"/>
              <a:gd name="connsiteY8" fmla="*/ 1194396 h 1195159"/>
              <a:gd name="connsiteX9" fmla="*/ 400747 w 1149422"/>
              <a:gd name="connsiteY9" fmla="*/ 1110506 h 1195159"/>
              <a:gd name="connsiteX10" fmla="*/ 6464 w 1149422"/>
              <a:gd name="connsiteY10" fmla="*/ 1001449 h 11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9422" h="1195159">
                <a:moveTo>
                  <a:pt x="115521" y="170939"/>
                </a:moveTo>
                <a:lnTo>
                  <a:pt x="383969" y="95438"/>
                </a:lnTo>
                <a:cubicBezTo>
                  <a:pt x="479044" y="68873"/>
                  <a:pt x="579713" y="22733"/>
                  <a:pt x="685973" y="11548"/>
                </a:cubicBezTo>
                <a:cubicBezTo>
                  <a:pt x="792234" y="363"/>
                  <a:pt x="948828" y="-13619"/>
                  <a:pt x="1021532" y="28326"/>
                </a:cubicBezTo>
                <a:cubicBezTo>
                  <a:pt x="1094236" y="70271"/>
                  <a:pt x="1104024" y="200301"/>
                  <a:pt x="1122200" y="263218"/>
                </a:cubicBezTo>
                <a:cubicBezTo>
                  <a:pt x="1140376" y="326135"/>
                  <a:pt x="1127793" y="319145"/>
                  <a:pt x="1130589" y="405831"/>
                </a:cubicBezTo>
                <a:cubicBezTo>
                  <a:pt x="1133385" y="492517"/>
                  <a:pt x="1165543" y="663093"/>
                  <a:pt x="1138978" y="783335"/>
                </a:cubicBezTo>
                <a:cubicBezTo>
                  <a:pt x="1112413" y="903577"/>
                  <a:pt x="1048097" y="1058774"/>
                  <a:pt x="971198" y="1127284"/>
                </a:cubicBezTo>
                <a:cubicBezTo>
                  <a:pt x="894299" y="1195794"/>
                  <a:pt x="772659" y="1197192"/>
                  <a:pt x="677584" y="1194396"/>
                </a:cubicBezTo>
                <a:cubicBezTo>
                  <a:pt x="582509" y="1191600"/>
                  <a:pt x="512600" y="1142664"/>
                  <a:pt x="400747" y="1110506"/>
                </a:cubicBezTo>
                <a:cubicBezTo>
                  <a:pt x="288894" y="1078348"/>
                  <a:pt x="-50861" y="1009838"/>
                  <a:pt x="6464" y="100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F0D64C6-C5D5-49B2-A4EF-07ABEC7D2DBB}"/>
              </a:ext>
            </a:extLst>
          </p:cNvPr>
          <p:cNvSpPr/>
          <p:nvPr/>
        </p:nvSpPr>
        <p:spPr>
          <a:xfrm>
            <a:off x="4384616" y="4236440"/>
            <a:ext cx="1160507" cy="1266784"/>
          </a:xfrm>
          <a:custGeom>
            <a:avLst/>
            <a:gdLst>
              <a:gd name="connsiteX0" fmla="*/ 1093395 w 1160507"/>
              <a:gd name="connsiteY0" fmla="*/ 0 h 1266784"/>
              <a:gd name="connsiteX1" fmla="*/ 548111 w 1160507"/>
              <a:gd name="connsiteY1" fmla="*/ 100668 h 1266784"/>
              <a:gd name="connsiteX2" fmla="*/ 69938 w 1160507"/>
              <a:gd name="connsiteY2" fmla="*/ 302004 h 1266784"/>
              <a:gd name="connsiteX3" fmla="*/ 27993 w 1160507"/>
              <a:gd name="connsiteY3" fmla="*/ 671120 h 1266784"/>
              <a:gd name="connsiteX4" fmla="*/ 53160 w 1160507"/>
              <a:gd name="connsiteY4" fmla="*/ 1048624 h 1266784"/>
              <a:gd name="connsiteX5" fmla="*/ 632001 w 1160507"/>
              <a:gd name="connsiteY5" fmla="*/ 1249960 h 1266784"/>
              <a:gd name="connsiteX6" fmla="*/ 1160507 w 1160507"/>
              <a:gd name="connsiteY6" fmla="*/ 1241571 h 12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507" h="1266784">
                <a:moveTo>
                  <a:pt x="1093395" y="0"/>
                </a:moveTo>
                <a:cubicBezTo>
                  <a:pt x="906041" y="25167"/>
                  <a:pt x="718687" y="50334"/>
                  <a:pt x="548111" y="100668"/>
                </a:cubicBezTo>
                <a:cubicBezTo>
                  <a:pt x="377535" y="151002"/>
                  <a:pt x="156624" y="206929"/>
                  <a:pt x="69938" y="302004"/>
                </a:cubicBezTo>
                <a:cubicBezTo>
                  <a:pt x="-16748" y="397079"/>
                  <a:pt x="30789" y="546683"/>
                  <a:pt x="27993" y="671120"/>
                </a:cubicBezTo>
                <a:cubicBezTo>
                  <a:pt x="25197" y="795557"/>
                  <a:pt x="-47508" y="952151"/>
                  <a:pt x="53160" y="1048624"/>
                </a:cubicBezTo>
                <a:cubicBezTo>
                  <a:pt x="153828" y="1145097"/>
                  <a:pt x="447443" y="1217802"/>
                  <a:pt x="632001" y="1249960"/>
                </a:cubicBezTo>
                <a:cubicBezTo>
                  <a:pt x="816559" y="1282118"/>
                  <a:pt x="988533" y="1261844"/>
                  <a:pt x="1160507" y="1241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25571-569B-4327-BDA4-54D5CB6A7B29}"/>
              </a:ext>
            </a:extLst>
          </p:cNvPr>
          <p:cNvSpPr/>
          <p:nvPr/>
        </p:nvSpPr>
        <p:spPr>
          <a:xfrm>
            <a:off x="3056217" y="4691161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116793-C091-4C94-9C06-01CA29C1C9FD}"/>
              </a:ext>
            </a:extLst>
          </p:cNvPr>
          <p:cNvSpPr/>
          <p:nvPr/>
        </p:nvSpPr>
        <p:spPr>
          <a:xfrm>
            <a:off x="2939297" y="362818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184704-1031-4D66-B668-94D07264F679}"/>
              </a:ext>
            </a:extLst>
          </p:cNvPr>
          <p:cNvSpPr/>
          <p:nvPr/>
        </p:nvSpPr>
        <p:spPr>
          <a:xfrm>
            <a:off x="3909786" y="342731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BE30A-6DA2-4F85-B0A6-1CDF1A04AF78}"/>
              </a:ext>
            </a:extLst>
          </p:cNvPr>
          <p:cNvSpPr/>
          <p:nvPr/>
        </p:nvSpPr>
        <p:spPr>
          <a:xfrm>
            <a:off x="5500063" y="343369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9C805E-50C9-4AE7-88ED-FAAF2F686A7A}"/>
              </a:ext>
            </a:extLst>
          </p:cNvPr>
          <p:cNvSpPr/>
          <p:nvPr/>
        </p:nvSpPr>
        <p:spPr>
          <a:xfrm>
            <a:off x="5541468" y="471601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7B754A-FC26-426C-A3DF-4110A4D5199E}"/>
              </a:ext>
            </a:extLst>
          </p:cNvPr>
          <p:cNvSpPr/>
          <p:nvPr/>
        </p:nvSpPr>
        <p:spPr>
          <a:xfrm>
            <a:off x="3043237" y="552346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90957BC-0CD2-4FF7-87F1-FA7EC031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What else is there to bridge the disconnected groups?</a:t>
            </a:r>
          </a:p>
        </p:txBody>
      </p:sp>
    </p:spTree>
    <p:extLst>
      <p:ext uri="{BB962C8B-B14F-4D97-AF65-F5344CB8AC3E}">
        <p14:creationId xmlns:p14="http://schemas.microsoft.com/office/powerpoint/2010/main" val="165822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3EEF4-FA10-4EF9-B853-3EEF4458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352800" y="3688709"/>
            <a:ext cx="2209800" cy="210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BE106-8406-46F2-B217-5F769184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4000500" y="3124200"/>
            <a:ext cx="9144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7E37C-EBA9-47BE-B161-9DB6ED0C0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3162301" y="3687752"/>
            <a:ext cx="381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47BF3-623D-48EE-8308-11461456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3352800" y="5336080"/>
            <a:ext cx="1524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E61CAE-E3E1-47F9-8472-5062DB90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240135" y="3424668"/>
            <a:ext cx="286042" cy="61826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43ECFD-A499-4858-A585-14FB86C3311E}"/>
              </a:ext>
            </a:extLst>
          </p:cNvPr>
          <p:cNvSpPr/>
          <p:nvPr/>
        </p:nvSpPr>
        <p:spPr>
          <a:xfrm>
            <a:off x="3171039" y="3598877"/>
            <a:ext cx="603025" cy="755009"/>
          </a:xfrm>
          <a:custGeom>
            <a:avLst/>
            <a:gdLst>
              <a:gd name="connsiteX0" fmla="*/ 0 w 603025"/>
              <a:gd name="connsiteY0" fmla="*/ 755009 h 755009"/>
              <a:gd name="connsiteX1" fmla="*/ 587229 w 603025"/>
              <a:gd name="connsiteY1" fmla="*/ 612396 h 755009"/>
              <a:gd name="connsiteX2" fmla="*/ 377504 w 603025"/>
              <a:gd name="connsiteY2" fmla="*/ 0 h 7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025" h="755009">
                <a:moveTo>
                  <a:pt x="0" y="755009"/>
                </a:moveTo>
                <a:cubicBezTo>
                  <a:pt x="262156" y="746620"/>
                  <a:pt x="524312" y="738231"/>
                  <a:pt x="587229" y="612396"/>
                </a:cubicBezTo>
                <a:cubicBezTo>
                  <a:pt x="650146" y="486561"/>
                  <a:pt x="513825" y="243280"/>
                  <a:pt x="3775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D149F3-461D-453D-B2BF-AAAA0577B472}"/>
              </a:ext>
            </a:extLst>
          </p:cNvPr>
          <p:cNvSpPr/>
          <p:nvPr/>
        </p:nvSpPr>
        <p:spPr>
          <a:xfrm>
            <a:off x="3774115" y="3506598"/>
            <a:ext cx="1359901" cy="858463"/>
          </a:xfrm>
          <a:custGeom>
            <a:avLst/>
            <a:gdLst>
              <a:gd name="connsiteX0" fmla="*/ 931 w 1359901"/>
              <a:gd name="connsiteY0" fmla="*/ 167780 h 858463"/>
              <a:gd name="connsiteX1" fmla="*/ 9320 w 1359901"/>
              <a:gd name="connsiteY1" fmla="*/ 302004 h 858463"/>
              <a:gd name="connsiteX2" fmla="*/ 68043 w 1359901"/>
              <a:gd name="connsiteY2" fmla="*/ 528507 h 858463"/>
              <a:gd name="connsiteX3" fmla="*/ 193878 w 1359901"/>
              <a:gd name="connsiteY3" fmla="*/ 629174 h 858463"/>
              <a:gd name="connsiteX4" fmla="*/ 495881 w 1359901"/>
              <a:gd name="connsiteY4" fmla="*/ 771787 h 858463"/>
              <a:gd name="connsiteX5" fmla="*/ 823052 w 1359901"/>
              <a:gd name="connsiteY5" fmla="*/ 855677 h 858463"/>
              <a:gd name="connsiteX6" fmla="*/ 1292835 w 1359901"/>
              <a:gd name="connsiteY6" fmla="*/ 671119 h 858463"/>
              <a:gd name="connsiteX7" fmla="*/ 1351558 w 1359901"/>
              <a:gd name="connsiteY7" fmla="*/ 369116 h 858463"/>
              <a:gd name="connsiteX8" fmla="*/ 1242502 w 1359901"/>
              <a:gd name="connsiteY8" fmla="*/ 209725 h 858463"/>
              <a:gd name="connsiteX9" fmla="*/ 1041166 w 1359901"/>
              <a:gd name="connsiteY9" fmla="*/ 0 h 85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9901" h="858463">
                <a:moveTo>
                  <a:pt x="931" y="167780"/>
                </a:moveTo>
                <a:cubicBezTo>
                  <a:pt x="-467" y="204831"/>
                  <a:pt x="-1865" y="241883"/>
                  <a:pt x="9320" y="302004"/>
                </a:cubicBezTo>
                <a:cubicBezTo>
                  <a:pt x="20505" y="362125"/>
                  <a:pt x="37283" y="473979"/>
                  <a:pt x="68043" y="528507"/>
                </a:cubicBezTo>
                <a:cubicBezTo>
                  <a:pt x="98803" y="583035"/>
                  <a:pt x="122572" y="588627"/>
                  <a:pt x="193878" y="629174"/>
                </a:cubicBezTo>
                <a:cubicBezTo>
                  <a:pt x="265184" y="669721"/>
                  <a:pt x="391019" y="734037"/>
                  <a:pt x="495881" y="771787"/>
                </a:cubicBezTo>
                <a:cubicBezTo>
                  <a:pt x="600743" y="809537"/>
                  <a:pt x="690226" y="872455"/>
                  <a:pt x="823052" y="855677"/>
                </a:cubicBezTo>
                <a:cubicBezTo>
                  <a:pt x="955878" y="838899"/>
                  <a:pt x="1204751" y="752213"/>
                  <a:pt x="1292835" y="671119"/>
                </a:cubicBezTo>
                <a:cubicBezTo>
                  <a:pt x="1380919" y="590026"/>
                  <a:pt x="1359947" y="446015"/>
                  <a:pt x="1351558" y="369116"/>
                </a:cubicBezTo>
                <a:cubicBezTo>
                  <a:pt x="1343169" y="292217"/>
                  <a:pt x="1294234" y="271244"/>
                  <a:pt x="1242502" y="209725"/>
                </a:cubicBezTo>
                <a:cubicBezTo>
                  <a:pt x="1190770" y="148206"/>
                  <a:pt x="1115968" y="74103"/>
                  <a:pt x="10411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EAE5B6-B78C-4F55-9C46-708A5D02A1D3}"/>
              </a:ext>
            </a:extLst>
          </p:cNvPr>
          <p:cNvSpPr/>
          <p:nvPr/>
        </p:nvSpPr>
        <p:spPr>
          <a:xfrm>
            <a:off x="3338818" y="5385732"/>
            <a:ext cx="234892" cy="419450"/>
          </a:xfrm>
          <a:custGeom>
            <a:avLst/>
            <a:gdLst>
              <a:gd name="connsiteX0" fmla="*/ 0 w 234892"/>
              <a:gd name="connsiteY0" fmla="*/ 0 h 419450"/>
              <a:gd name="connsiteX1" fmla="*/ 176169 w 234892"/>
              <a:gd name="connsiteY1" fmla="*/ 92279 h 419450"/>
              <a:gd name="connsiteX2" fmla="*/ 234892 w 234892"/>
              <a:gd name="connsiteY2" fmla="*/ 419450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892" h="419450">
                <a:moveTo>
                  <a:pt x="0" y="0"/>
                </a:moveTo>
                <a:cubicBezTo>
                  <a:pt x="68510" y="11185"/>
                  <a:pt x="137020" y="22371"/>
                  <a:pt x="176169" y="92279"/>
                </a:cubicBezTo>
                <a:cubicBezTo>
                  <a:pt x="215318" y="162187"/>
                  <a:pt x="225105" y="290818"/>
                  <a:pt x="234892" y="419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32AB78-3F65-49A0-97EA-33FC4395090F}"/>
              </a:ext>
            </a:extLst>
          </p:cNvPr>
          <p:cNvSpPr/>
          <p:nvPr/>
        </p:nvSpPr>
        <p:spPr>
          <a:xfrm>
            <a:off x="5006062" y="3514987"/>
            <a:ext cx="522283" cy="303547"/>
          </a:xfrm>
          <a:custGeom>
            <a:avLst/>
            <a:gdLst>
              <a:gd name="connsiteX0" fmla="*/ 2166 w 522283"/>
              <a:gd name="connsiteY0" fmla="*/ 0 h 303547"/>
              <a:gd name="connsiteX1" fmla="*/ 52499 w 522283"/>
              <a:gd name="connsiteY1" fmla="*/ 176169 h 303547"/>
              <a:gd name="connsiteX2" fmla="*/ 354503 w 522283"/>
              <a:gd name="connsiteY2" fmla="*/ 302004 h 303547"/>
              <a:gd name="connsiteX3" fmla="*/ 522283 w 522283"/>
              <a:gd name="connsiteY3" fmla="*/ 234892 h 30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83" h="303547">
                <a:moveTo>
                  <a:pt x="2166" y="0"/>
                </a:moveTo>
                <a:cubicBezTo>
                  <a:pt x="-2029" y="62917"/>
                  <a:pt x="-6224" y="125835"/>
                  <a:pt x="52499" y="176169"/>
                </a:cubicBezTo>
                <a:cubicBezTo>
                  <a:pt x="111222" y="226503"/>
                  <a:pt x="276206" y="292217"/>
                  <a:pt x="354503" y="302004"/>
                </a:cubicBezTo>
                <a:cubicBezTo>
                  <a:pt x="432800" y="311791"/>
                  <a:pt x="477541" y="273341"/>
                  <a:pt x="522283" y="234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A76F4-CE76-4F1F-9191-5DA31F8F5769}"/>
              </a:ext>
            </a:extLst>
          </p:cNvPr>
          <p:cNvSpPr/>
          <p:nvPr/>
        </p:nvSpPr>
        <p:spPr>
          <a:xfrm>
            <a:off x="3223297" y="4292004"/>
            <a:ext cx="1149422" cy="1195159"/>
          </a:xfrm>
          <a:custGeom>
            <a:avLst/>
            <a:gdLst>
              <a:gd name="connsiteX0" fmla="*/ 115521 w 1149422"/>
              <a:gd name="connsiteY0" fmla="*/ 170939 h 1195159"/>
              <a:gd name="connsiteX1" fmla="*/ 383969 w 1149422"/>
              <a:gd name="connsiteY1" fmla="*/ 95438 h 1195159"/>
              <a:gd name="connsiteX2" fmla="*/ 685973 w 1149422"/>
              <a:gd name="connsiteY2" fmla="*/ 11548 h 1195159"/>
              <a:gd name="connsiteX3" fmla="*/ 1021532 w 1149422"/>
              <a:gd name="connsiteY3" fmla="*/ 28326 h 1195159"/>
              <a:gd name="connsiteX4" fmla="*/ 1122200 w 1149422"/>
              <a:gd name="connsiteY4" fmla="*/ 263218 h 1195159"/>
              <a:gd name="connsiteX5" fmla="*/ 1130589 w 1149422"/>
              <a:gd name="connsiteY5" fmla="*/ 405831 h 1195159"/>
              <a:gd name="connsiteX6" fmla="*/ 1138978 w 1149422"/>
              <a:gd name="connsiteY6" fmla="*/ 783335 h 1195159"/>
              <a:gd name="connsiteX7" fmla="*/ 971198 w 1149422"/>
              <a:gd name="connsiteY7" fmla="*/ 1127284 h 1195159"/>
              <a:gd name="connsiteX8" fmla="*/ 677584 w 1149422"/>
              <a:gd name="connsiteY8" fmla="*/ 1194396 h 1195159"/>
              <a:gd name="connsiteX9" fmla="*/ 400747 w 1149422"/>
              <a:gd name="connsiteY9" fmla="*/ 1110506 h 1195159"/>
              <a:gd name="connsiteX10" fmla="*/ 6464 w 1149422"/>
              <a:gd name="connsiteY10" fmla="*/ 1001449 h 11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9422" h="1195159">
                <a:moveTo>
                  <a:pt x="115521" y="170939"/>
                </a:moveTo>
                <a:lnTo>
                  <a:pt x="383969" y="95438"/>
                </a:lnTo>
                <a:cubicBezTo>
                  <a:pt x="479044" y="68873"/>
                  <a:pt x="579713" y="22733"/>
                  <a:pt x="685973" y="11548"/>
                </a:cubicBezTo>
                <a:cubicBezTo>
                  <a:pt x="792234" y="363"/>
                  <a:pt x="948828" y="-13619"/>
                  <a:pt x="1021532" y="28326"/>
                </a:cubicBezTo>
                <a:cubicBezTo>
                  <a:pt x="1094236" y="70271"/>
                  <a:pt x="1104024" y="200301"/>
                  <a:pt x="1122200" y="263218"/>
                </a:cubicBezTo>
                <a:cubicBezTo>
                  <a:pt x="1140376" y="326135"/>
                  <a:pt x="1127793" y="319145"/>
                  <a:pt x="1130589" y="405831"/>
                </a:cubicBezTo>
                <a:cubicBezTo>
                  <a:pt x="1133385" y="492517"/>
                  <a:pt x="1165543" y="663093"/>
                  <a:pt x="1138978" y="783335"/>
                </a:cubicBezTo>
                <a:cubicBezTo>
                  <a:pt x="1112413" y="903577"/>
                  <a:pt x="1048097" y="1058774"/>
                  <a:pt x="971198" y="1127284"/>
                </a:cubicBezTo>
                <a:cubicBezTo>
                  <a:pt x="894299" y="1195794"/>
                  <a:pt x="772659" y="1197192"/>
                  <a:pt x="677584" y="1194396"/>
                </a:cubicBezTo>
                <a:cubicBezTo>
                  <a:pt x="582509" y="1191600"/>
                  <a:pt x="512600" y="1142664"/>
                  <a:pt x="400747" y="1110506"/>
                </a:cubicBezTo>
                <a:cubicBezTo>
                  <a:pt x="288894" y="1078348"/>
                  <a:pt x="-50861" y="1009838"/>
                  <a:pt x="6464" y="100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F0D64C6-C5D5-49B2-A4EF-07ABEC7D2DBB}"/>
              </a:ext>
            </a:extLst>
          </p:cNvPr>
          <p:cNvSpPr/>
          <p:nvPr/>
        </p:nvSpPr>
        <p:spPr>
          <a:xfrm>
            <a:off x="4384616" y="4236440"/>
            <a:ext cx="1160507" cy="1266784"/>
          </a:xfrm>
          <a:custGeom>
            <a:avLst/>
            <a:gdLst>
              <a:gd name="connsiteX0" fmla="*/ 1093395 w 1160507"/>
              <a:gd name="connsiteY0" fmla="*/ 0 h 1266784"/>
              <a:gd name="connsiteX1" fmla="*/ 548111 w 1160507"/>
              <a:gd name="connsiteY1" fmla="*/ 100668 h 1266784"/>
              <a:gd name="connsiteX2" fmla="*/ 69938 w 1160507"/>
              <a:gd name="connsiteY2" fmla="*/ 302004 h 1266784"/>
              <a:gd name="connsiteX3" fmla="*/ 27993 w 1160507"/>
              <a:gd name="connsiteY3" fmla="*/ 671120 h 1266784"/>
              <a:gd name="connsiteX4" fmla="*/ 53160 w 1160507"/>
              <a:gd name="connsiteY4" fmla="*/ 1048624 h 1266784"/>
              <a:gd name="connsiteX5" fmla="*/ 632001 w 1160507"/>
              <a:gd name="connsiteY5" fmla="*/ 1249960 h 1266784"/>
              <a:gd name="connsiteX6" fmla="*/ 1160507 w 1160507"/>
              <a:gd name="connsiteY6" fmla="*/ 1241571 h 12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507" h="1266784">
                <a:moveTo>
                  <a:pt x="1093395" y="0"/>
                </a:moveTo>
                <a:cubicBezTo>
                  <a:pt x="906041" y="25167"/>
                  <a:pt x="718687" y="50334"/>
                  <a:pt x="548111" y="100668"/>
                </a:cubicBezTo>
                <a:cubicBezTo>
                  <a:pt x="377535" y="151002"/>
                  <a:pt x="156624" y="206929"/>
                  <a:pt x="69938" y="302004"/>
                </a:cubicBezTo>
                <a:cubicBezTo>
                  <a:pt x="-16748" y="397079"/>
                  <a:pt x="30789" y="546683"/>
                  <a:pt x="27993" y="671120"/>
                </a:cubicBezTo>
                <a:cubicBezTo>
                  <a:pt x="25197" y="795557"/>
                  <a:pt x="-47508" y="952151"/>
                  <a:pt x="53160" y="1048624"/>
                </a:cubicBezTo>
                <a:cubicBezTo>
                  <a:pt x="153828" y="1145097"/>
                  <a:pt x="447443" y="1217802"/>
                  <a:pt x="632001" y="1249960"/>
                </a:cubicBezTo>
                <a:cubicBezTo>
                  <a:pt x="816559" y="1282118"/>
                  <a:pt x="988533" y="1261844"/>
                  <a:pt x="1160507" y="1241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25571-569B-4327-BDA4-54D5CB6A7B29}"/>
              </a:ext>
            </a:extLst>
          </p:cNvPr>
          <p:cNvSpPr/>
          <p:nvPr/>
        </p:nvSpPr>
        <p:spPr>
          <a:xfrm>
            <a:off x="3056217" y="4691161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116793-C091-4C94-9C06-01CA29C1C9FD}"/>
              </a:ext>
            </a:extLst>
          </p:cNvPr>
          <p:cNvSpPr/>
          <p:nvPr/>
        </p:nvSpPr>
        <p:spPr>
          <a:xfrm>
            <a:off x="2939297" y="362818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184704-1031-4D66-B668-94D07264F679}"/>
              </a:ext>
            </a:extLst>
          </p:cNvPr>
          <p:cNvSpPr/>
          <p:nvPr/>
        </p:nvSpPr>
        <p:spPr>
          <a:xfrm>
            <a:off x="3909786" y="342731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BE30A-6DA2-4F85-B0A6-1CDF1A04AF78}"/>
              </a:ext>
            </a:extLst>
          </p:cNvPr>
          <p:cNvSpPr/>
          <p:nvPr/>
        </p:nvSpPr>
        <p:spPr>
          <a:xfrm>
            <a:off x="5500063" y="3433696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9C805E-50C9-4AE7-88ED-FAAF2F686A7A}"/>
              </a:ext>
            </a:extLst>
          </p:cNvPr>
          <p:cNvSpPr/>
          <p:nvPr/>
        </p:nvSpPr>
        <p:spPr>
          <a:xfrm>
            <a:off x="5541468" y="471601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7B754A-FC26-426C-A3DF-4110A4D5199E}"/>
              </a:ext>
            </a:extLst>
          </p:cNvPr>
          <p:cNvSpPr/>
          <p:nvPr/>
        </p:nvSpPr>
        <p:spPr>
          <a:xfrm>
            <a:off x="3043237" y="552346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90957BC-0CD2-4FF7-87F1-FA7EC031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What else is there to bridge the disconnected groups?</a:t>
            </a:r>
          </a:p>
          <a:p>
            <a:pPr lvl="1"/>
            <a:r>
              <a:rPr lang="en-US" dirty="0"/>
              <a:t>Content!</a:t>
            </a:r>
          </a:p>
        </p:txBody>
      </p:sp>
    </p:spTree>
    <p:extLst>
      <p:ext uri="{BB962C8B-B14F-4D97-AF65-F5344CB8AC3E}">
        <p14:creationId xmlns:p14="http://schemas.microsoft.com/office/powerpoint/2010/main" val="113898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90957BC-0CD2-4FF7-87F1-FA7EC031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What else is there to bridge the disconnected groups?</a:t>
            </a:r>
          </a:p>
          <a:p>
            <a:pPr lvl="1"/>
            <a:r>
              <a:rPr lang="en-US" dirty="0"/>
              <a:t>Content!</a:t>
            </a:r>
          </a:p>
        </p:txBody>
      </p:sp>
      <p:pic>
        <p:nvPicPr>
          <p:cNvPr id="25" name="Resim 1">
            <a:extLst>
              <a:ext uri="{FF2B5EF4-FFF2-40B4-BE49-F238E27FC236}">
                <a16:creationId xmlns:a16="http://schemas.microsoft.com/office/drawing/2014/main" id="{53C63E3D-0A1E-4B41-A07D-587CCA33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77202"/>
            <a:ext cx="2639137" cy="27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6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">
            <a:extLst>
              <a:ext uri="{FF2B5EF4-FFF2-40B4-BE49-F238E27FC236}">
                <a16:creationId xmlns:a16="http://schemas.microsoft.com/office/drawing/2014/main" id="{777834CE-2015-4D84-BA67-5DED0AEDA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77202"/>
            <a:ext cx="2639137" cy="2790198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90957BC-0CD2-4FF7-87F1-FA7EC031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343400"/>
          </a:xfrm>
        </p:spPr>
        <p:txBody>
          <a:bodyPr/>
          <a:lstStyle/>
          <a:p>
            <a:r>
              <a:rPr lang="en-US" dirty="0"/>
              <a:t>What else is there to bridge the disconnected groups?</a:t>
            </a:r>
          </a:p>
          <a:p>
            <a:pPr lvl="1"/>
            <a:r>
              <a:rPr lang="en-US" dirty="0"/>
              <a:t>Content! Words, hashtags, URLs.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AED5074-54B7-48B5-81CA-B1B42D4A6805}"/>
              </a:ext>
            </a:extLst>
          </p:cNvPr>
          <p:cNvSpPr/>
          <p:nvPr/>
        </p:nvSpPr>
        <p:spPr>
          <a:xfrm>
            <a:off x="2944183" y="5410200"/>
            <a:ext cx="632830" cy="153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Dikdörtgen Belirtme Çizgisi 6">
            <a:extLst>
              <a:ext uri="{FF2B5EF4-FFF2-40B4-BE49-F238E27FC236}">
                <a16:creationId xmlns:a16="http://schemas.microsoft.com/office/drawing/2014/main" id="{769E8115-867A-427D-BA1A-C95C404D36DC}"/>
              </a:ext>
            </a:extLst>
          </p:cNvPr>
          <p:cNvSpPr/>
          <p:nvPr/>
        </p:nvSpPr>
        <p:spPr>
          <a:xfrm>
            <a:off x="685164" y="4202148"/>
            <a:ext cx="2041435" cy="1071182"/>
          </a:xfrm>
          <a:prstGeom prst="wedgeRectCallout">
            <a:avLst>
              <a:gd name="adj1" fmla="val 56504"/>
              <a:gd name="adj2" fmla="val 6726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>
                <a:solidFill>
                  <a:schemeClr val="tx1"/>
                </a:solidFill>
              </a:rPr>
              <a:t>mirror.co.uk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Link </a:t>
            </a:r>
            <a:r>
              <a:rPr lang="en-US" sz="1100" dirty="0">
                <a:solidFill>
                  <a:schemeClr val="tx1"/>
                </a:solidFill>
              </a:rPr>
              <a:t>to newspaper</a:t>
            </a:r>
          </a:p>
          <a:p>
            <a:r>
              <a:rPr lang="en-US" sz="1100" i="1" dirty="0">
                <a:solidFill>
                  <a:schemeClr val="tx1"/>
                </a:solidFill>
              </a:rPr>
              <a:t>Daily Mirror </a:t>
            </a:r>
          </a:p>
          <a:p>
            <a:r>
              <a:rPr lang="tr-TR" sz="1100" b="1" dirty="0">
                <a:solidFill>
                  <a:srgbClr val="FF0000"/>
                </a:solidFill>
              </a:rPr>
              <a:t>domain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aligned with </a:t>
            </a:r>
          </a:p>
          <a:p>
            <a:r>
              <a:rPr lang="en-US" sz="1100" b="1" dirty="0" err="1">
                <a:solidFill>
                  <a:schemeClr val="tx1"/>
                </a:solidFill>
              </a:rPr>
              <a:t>Labour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8" name="Dikdörtgen 3">
            <a:extLst>
              <a:ext uri="{FF2B5EF4-FFF2-40B4-BE49-F238E27FC236}">
                <a16:creationId xmlns:a16="http://schemas.microsoft.com/office/drawing/2014/main" id="{BBA8B908-28D8-4D4B-AAC2-4A5BF0FF42A9}"/>
              </a:ext>
            </a:extLst>
          </p:cNvPr>
          <p:cNvSpPr/>
          <p:nvPr/>
        </p:nvSpPr>
        <p:spPr>
          <a:xfrm>
            <a:off x="2895600" y="3581400"/>
            <a:ext cx="805608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Metin kutusu 2">
            <a:extLst>
              <a:ext uri="{FF2B5EF4-FFF2-40B4-BE49-F238E27FC236}">
                <a16:creationId xmlns:a16="http://schemas.microsoft.com/office/drawing/2014/main" id="{285D659A-ACD7-4F28-85BA-5FC905228724}"/>
              </a:ext>
            </a:extLst>
          </p:cNvPr>
          <p:cNvSpPr txBox="1"/>
          <p:nvPr/>
        </p:nvSpPr>
        <p:spPr>
          <a:xfrm>
            <a:off x="6890104" y="3120320"/>
            <a:ext cx="6788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>
                <a:solidFill>
                  <a:srgbClr val="92D050"/>
                </a:solidFill>
              </a:rPr>
              <a:t>million</a:t>
            </a:r>
            <a:endParaRPr lang="tr-TR" sz="1100" dirty="0">
              <a:solidFill>
                <a:srgbClr val="92D050"/>
              </a:solidFill>
            </a:endParaRPr>
          </a:p>
          <a:p>
            <a:r>
              <a:rPr lang="tr-TR" sz="1100" dirty="0"/>
              <a:t>.</a:t>
            </a:r>
          </a:p>
          <a:p>
            <a:r>
              <a:rPr lang="tr-TR" sz="1100" dirty="0"/>
              <a:t>.</a:t>
            </a:r>
          </a:p>
          <a:p>
            <a:r>
              <a:rPr lang="tr-TR" sz="1100" dirty="0" err="1">
                <a:solidFill>
                  <a:srgbClr val="FF0000"/>
                </a:solidFill>
              </a:rPr>
              <a:t>more</a:t>
            </a:r>
            <a:endParaRPr lang="tr-TR" sz="1100" dirty="0">
              <a:solidFill>
                <a:srgbClr val="FF0000"/>
              </a:solidFill>
            </a:endParaRPr>
          </a:p>
          <a:p>
            <a:r>
              <a:rPr lang="tr-TR" sz="1100" dirty="0"/>
              <a:t>.</a:t>
            </a:r>
          </a:p>
          <a:p>
            <a:r>
              <a:rPr lang="tr-TR" sz="1100" dirty="0"/>
              <a:t>.</a:t>
            </a:r>
          </a:p>
          <a:p>
            <a:r>
              <a:rPr lang="tr-TR" sz="1100" dirty="0" err="1">
                <a:solidFill>
                  <a:srgbClr val="002060"/>
                </a:solidFill>
              </a:rPr>
              <a:t>families</a:t>
            </a:r>
            <a:endParaRPr lang="tr-TR" sz="1100" dirty="0">
              <a:solidFill>
                <a:srgbClr val="002060"/>
              </a:solidFill>
            </a:endParaRPr>
          </a:p>
          <a:p>
            <a:r>
              <a:rPr lang="tr-TR" sz="1100" dirty="0"/>
              <a:t>.</a:t>
            </a:r>
          </a:p>
          <a:p>
            <a:r>
              <a:rPr lang="tr-TR" sz="1100" dirty="0" err="1">
                <a:solidFill>
                  <a:srgbClr val="7030A0"/>
                </a:solidFill>
              </a:rPr>
              <a:t>face</a:t>
            </a:r>
            <a:endParaRPr lang="tr-TR" sz="1100" dirty="0">
              <a:solidFill>
                <a:srgbClr val="7030A0"/>
              </a:solidFill>
            </a:endParaRPr>
          </a:p>
          <a:p>
            <a:r>
              <a:rPr lang="tr-TR" sz="1100" dirty="0"/>
              <a:t>.</a:t>
            </a:r>
          </a:p>
          <a:p>
            <a:r>
              <a:rPr lang="tr-TR" sz="1100" dirty="0" err="1">
                <a:solidFill>
                  <a:srgbClr val="C00000"/>
                </a:solidFill>
              </a:rPr>
              <a:t>paying</a:t>
            </a:r>
            <a:endParaRPr lang="tr-TR" sz="1100" dirty="0">
              <a:solidFill>
                <a:srgbClr val="C00000"/>
              </a:solidFill>
            </a:endParaRPr>
          </a:p>
          <a:p>
            <a:r>
              <a:rPr lang="tr-TR" sz="1100" dirty="0" err="1"/>
              <a:t>elected</a:t>
            </a:r>
            <a:endParaRPr lang="tr-TR" sz="1100" dirty="0"/>
          </a:p>
          <a:p>
            <a:r>
              <a:rPr lang="tr-TR" sz="1100" dirty="0"/>
              <a:t>.</a:t>
            </a:r>
          </a:p>
          <a:p>
            <a:r>
              <a:rPr lang="tr-TR" sz="1100" dirty="0"/>
              <a:t>.</a:t>
            </a:r>
          </a:p>
          <a:p>
            <a:r>
              <a:rPr lang="tr-TR" sz="1100" dirty="0" err="1">
                <a:solidFill>
                  <a:srgbClr val="00B050"/>
                </a:solidFill>
              </a:rPr>
              <a:t>may</a:t>
            </a:r>
            <a:endParaRPr lang="tr-TR" sz="1100" dirty="0">
              <a:solidFill>
                <a:srgbClr val="00B050"/>
              </a:solidFill>
            </a:endParaRPr>
          </a:p>
          <a:p>
            <a:r>
              <a:rPr lang="tr-TR" sz="1100" dirty="0"/>
              <a:t>.</a:t>
            </a:r>
          </a:p>
        </p:txBody>
      </p:sp>
      <p:sp>
        <p:nvSpPr>
          <p:cNvPr id="10" name="Metin kutusu 7">
            <a:extLst>
              <a:ext uri="{FF2B5EF4-FFF2-40B4-BE49-F238E27FC236}">
                <a16:creationId xmlns:a16="http://schemas.microsoft.com/office/drawing/2014/main" id="{7678C9E8-4909-4D72-A188-35FE731C0ACD}"/>
              </a:ext>
            </a:extLst>
          </p:cNvPr>
          <p:cNvSpPr txBox="1"/>
          <p:nvPr/>
        </p:nvSpPr>
        <p:spPr>
          <a:xfrm>
            <a:off x="6550453" y="3091199"/>
            <a:ext cx="3396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.</a:t>
            </a:r>
          </a:p>
          <a:p>
            <a:pPr algn="ctr"/>
            <a:r>
              <a:rPr lang="tr-TR" sz="1100" dirty="0"/>
              <a:t>1</a:t>
            </a:r>
          </a:p>
          <a:p>
            <a:pPr algn="ctr"/>
            <a:r>
              <a:rPr lang="tr-TR" sz="1100" dirty="0"/>
              <a:t>.</a:t>
            </a:r>
          </a:p>
        </p:txBody>
      </p:sp>
      <p:cxnSp>
        <p:nvCxnSpPr>
          <p:cNvPr id="11" name="Düz Ok Bağlayıcısı 17">
            <a:extLst>
              <a:ext uri="{FF2B5EF4-FFF2-40B4-BE49-F238E27FC236}">
                <a16:creationId xmlns:a16="http://schemas.microsoft.com/office/drawing/2014/main" id="{5E0FC4A2-6D25-485A-88E3-9B665B7101BE}"/>
              </a:ext>
            </a:extLst>
          </p:cNvPr>
          <p:cNvCxnSpPr>
            <a:cxnSpLocks/>
          </p:cNvCxnSpPr>
          <p:nvPr/>
        </p:nvCxnSpPr>
        <p:spPr>
          <a:xfrm flipH="1">
            <a:off x="4256312" y="3126940"/>
            <a:ext cx="229688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">
            <a:extLst>
              <a:ext uri="{FF2B5EF4-FFF2-40B4-BE49-F238E27FC236}">
                <a16:creationId xmlns:a16="http://schemas.microsoft.com/office/drawing/2014/main" id="{98D3A542-AD57-4E9D-BA84-C9508012218B}"/>
              </a:ext>
            </a:extLst>
          </p:cNvPr>
          <p:cNvSpPr/>
          <p:nvPr/>
        </p:nvSpPr>
        <p:spPr>
          <a:xfrm>
            <a:off x="6550454" y="3120320"/>
            <a:ext cx="339650" cy="27890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Dikdörtgen Belirtme Çizgisi 2">
            <a:extLst>
              <a:ext uri="{FF2B5EF4-FFF2-40B4-BE49-F238E27FC236}">
                <a16:creationId xmlns:a16="http://schemas.microsoft.com/office/drawing/2014/main" id="{E18C8753-75D7-4FD8-ADF6-69764AD2D056}"/>
              </a:ext>
            </a:extLst>
          </p:cNvPr>
          <p:cNvSpPr/>
          <p:nvPr/>
        </p:nvSpPr>
        <p:spPr>
          <a:xfrm>
            <a:off x="542141" y="3365996"/>
            <a:ext cx="2094505" cy="545107"/>
          </a:xfrm>
          <a:prstGeom prst="wedgeRectCallout">
            <a:avLst>
              <a:gd name="adj1" fmla="val 61027"/>
              <a:gd name="adj2" fmla="val 7873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partisan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tr-TR" sz="1100" b="1" dirty="0" err="1">
                <a:solidFill>
                  <a:srgbClr val="FF0000"/>
                </a:solidFill>
              </a:rPr>
              <a:t>hashtag</a:t>
            </a:r>
            <a:r>
              <a:rPr lang="tr-TR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about </a:t>
            </a:r>
            <a:r>
              <a:rPr lang="en-US" sz="1100" i="1" dirty="0">
                <a:solidFill>
                  <a:schemeClr val="tx1"/>
                </a:solidFill>
              </a:rPr>
              <a:t>Welfare Reform Act 2012</a:t>
            </a:r>
          </a:p>
        </p:txBody>
      </p:sp>
      <p:sp>
        <p:nvSpPr>
          <p:cNvPr id="14" name="Dikdörtgen 20">
            <a:extLst>
              <a:ext uri="{FF2B5EF4-FFF2-40B4-BE49-F238E27FC236}">
                <a16:creationId xmlns:a16="http://schemas.microsoft.com/office/drawing/2014/main" id="{53CCB7B8-19EC-44C4-8548-5E2AFB08FE86}"/>
              </a:ext>
            </a:extLst>
          </p:cNvPr>
          <p:cNvSpPr/>
          <p:nvPr/>
        </p:nvSpPr>
        <p:spPr>
          <a:xfrm>
            <a:off x="2897714" y="3077202"/>
            <a:ext cx="1358598" cy="35706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1614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7399B4-8C7D-4281-BF2A-0B76D5C0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1189592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0C1A1B-9319-4E58-88F7-1A65BA8B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3657600"/>
            <a:ext cx="6583680" cy="1139488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D026F8-EC53-4BAB-B890-9F3A5229B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4797087"/>
            <a:ext cx="5212080" cy="515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3339B-6750-4FB6-8045-8F535881E214}"/>
              </a:ext>
            </a:extLst>
          </p:cNvPr>
          <p:cNvSpPr txBox="1"/>
          <p:nvPr/>
        </p:nvSpPr>
        <p:spPr>
          <a:xfrm>
            <a:off x="76200" y="6019800"/>
            <a:ext cx="5613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M. Ozer, N. Kim, and H. </a:t>
            </a:r>
            <a:r>
              <a:rPr lang="en-US" sz="1200" dirty="0" err="1"/>
              <a:t>Davulcu</a:t>
            </a:r>
            <a:r>
              <a:rPr lang="en-US" sz="1200" dirty="0"/>
              <a:t>. 2016. Community Detection in Political Twitter</a:t>
            </a:r>
          </a:p>
          <a:p>
            <a:r>
              <a:rPr lang="en-US" sz="1200" dirty="0"/>
              <a:t>Networks using Nonnegative Matrix Factorization methods. In </a:t>
            </a:r>
            <a:r>
              <a:rPr lang="en-US" sz="1200" i="1" dirty="0"/>
              <a:t>2016 IEEE/ACM</a:t>
            </a:r>
            <a:br>
              <a:rPr lang="en-US" sz="1200" i="1" dirty="0"/>
            </a:br>
            <a:r>
              <a:rPr lang="en-US" sz="1200" i="1" dirty="0"/>
              <a:t>International Conference on Advances in Social Networks Analysis and Mining</a:t>
            </a:r>
            <a:br>
              <a:rPr lang="en-US" sz="1200" i="1" dirty="0"/>
            </a:br>
            <a:r>
              <a:rPr lang="en-US" sz="1200" i="1" dirty="0"/>
              <a:t>(ASONAM)</a:t>
            </a:r>
            <a:r>
              <a:rPr lang="en-US" sz="1200" dirty="0"/>
              <a:t>. 81–88. </a:t>
            </a:r>
            <a:r>
              <a:rPr lang="en-US" sz="1200" dirty="0" err="1"/>
              <a:t>hps</a:t>
            </a:r>
            <a:r>
              <a:rPr lang="en-US" sz="1200" dirty="0"/>
              <a:t>://doi.org/10.1109/ASONAM.2016.7752217 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782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C2B52-5B90-4935-B0EC-28F3C7418AAE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5 political parties from United Kingdom.</a:t>
            </a:r>
          </a:p>
          <a:p>
            <a:pPr lvl="1"/>
            <a:r>
              <a:rPr lang="en-US" sz="2000" dirty="0"/>
              <a:t>349 members of parliament from 5 political parties from Ireland.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61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A7EB8F-7B90-4655-8DC1-A5CC9FCFB6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345" y="3343759"/>
          <a:ext cx="8943310" cy="3185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05386">
                  <a:extLst>
                    <a:ext uri="{9D8B030D-6E8A-4147-A177-3AD203B41FA5}">
                      <a16:colId xmlns:a16="http://schemas.microsoft.com/office/drawing/2014/main" val="286538010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76324243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69052288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14403753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675805926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71976769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5454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2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.9613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.5916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.8326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.5146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.5397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.8970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.6380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.7554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.7481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.6411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8810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F978DC-D21C-4306-828E-F45C385BC37F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5 political parties from United Kingdom.</a:t>
            </a:r>
          </a:p>
          <a:p>
            <a:pPr lvl="1"/>
            <a:r>
              <a:rPr lang="en-US" sz="2000" dirty="0"/>
              <a:t>349 members of parliament from 5 political parties from Ireland.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91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A7EB8F-7B90-4655-8DC1-A5CC9FCFB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31154"/>
              </p:ext>
            </p:extLst>
          </p:nvPr>
        </p:nvGraphicFramePr>
        <p:xfrm>
          <a:off x="100345" y="3343759"/>
          <a:ext cx="8943310" cy="3185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05386">
                  <a:extLst>
                    <a:ext uri="{9D8B030D-6E8A-4147-A177-3AD203B41FA5}">
                      <a16:colId xmlns:a16="http://schemas.microsoft.com/office/drawing/2014/main" val="286538010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76324243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69052288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14403753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675805926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71976769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5454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2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.9613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.5916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.8326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.5146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.5397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.8970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.6380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.7554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.7481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.6411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8810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F978DC-D21C-4306-828E-F45C385BC37F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5 political parties from United Kingdom.</a:t>
            </a:r>
          </a:p>
          <a:p>
            <a:pPr lvl="1"/>
            <a:r>
              <a:rPr lang="en-US" sz="2000" dirty="0"/>
              <a:t>349 members of parliament from 5 political parties from Ireland.</a:t>
            </a:r>
          </a:p>
          <a:p>
            <a:pPr lvl="1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C6BC-430F-4A00-990C-3A35DBC35851}"/>
              </a:ext>
            </a:extLst>
          </p:cNvPr>
          <p:cNvSpPr/>
          <p:nvPr/>
        </p:nvSpPr>
        <p:spPr>
          <a:xfrm>
            <a:off x="100345" y="4113839"/>
            <a:ext cx="8750847" cy="33251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DCC1A9B-1A8A-4B91-8A32-8E4762E2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6105"/>
              </p:ext>
            </p:extLst>
          </p:nvPr>
        </p:nvGraphicFramePr>
        <p:xfrm>
          <a:off x="100345" y="3343759"/>
          <a:ext cx="8943310" cy="3185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05386">
                  <a:extLst>
                    <a:ext uri="{9D8B030D-6E8A-4147-A177-3AD203B41FA5}">
                      <a16:colId xmlns:a16="http://schemas.microsoft.com/office/drawing/2014/main" val="286538010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76324243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69052288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14403753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675805926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71976769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5454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2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.9613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.5916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.8326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.5146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.5397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.8970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.6380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.7554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.7481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.6411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88106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18218-2B54-4D34-88DC-782857554D61}"/>
              </a:ext>
            </a:extLst>
          </p:cNvPr>
          <p:cNvSpPr/>
          <p:nvPr/>
        </p:nvSpPr>
        <p:spPr>
          <a:xfrm>
            <a:off x="3581400" y="4125162"/>
            <a:ext cx="381000" cy="33251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537F0-412A-413B-BA8B-9E8D8DDDCA55}"/>
              </a:ext>
            </a:extLst>
          </p:cNvPr>
          <p:cNvSpPr/>
          <p:nvPr/>
        </p:nvSpPr>
        <p:spPr>
          <a:xfrm>
            <a:off x="6338653" y="4073912"/>
            <a:ext cx="381000" cy="33251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7B4DBF-C485-4960-B9DE-711CA2B8E5F0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</a:t>
            </a:r>
            <a:r>
              <a:rPr lang="en-US" sz="2000" b="1" dirty="0"/>
              <a:t>5 political parties </a:t>
            </a:r>
            <a:r>
              <a:rPr lang="en-US" sz="2000" dirty="0"/>
              <a:t>from United Kingdom.</a:t>
            </a:r>
          </a:p>
          <a:p>
            <a:pPr lvl="1"/>
            <a:r>
              <a:rPr lang="en-US" sz="2000" dirty="0"/>
              <a:t>349 members of parliament from </a:t>
            </a:r>
            <a:r>
              <a:rPr lang="en-US" sz="2000" b="1" dirty="0"/>
              <a:t>5 political parties </a:t>
            </a:r>
            <a:r>
              <a:rPr lang="en-US" sz="2000" dirty="0"/>
              <a:t>from Ireland.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6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A0C57A-FFD3-49C2-BBCC-CD9FFB2C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03309"/>
              </p:ext>
            </p:extLst>
          </p:nvPr>
        </p:nvGraphicFramePr>
        <p:xfrm>
          <a:off x="100345" y="3343759"/>
          <a:ext cx="8943310" cy="3185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05386">
                  <a:extLst>
                    <a:ext uri="{9D8B030D-6E8A-4147-A177-3AD203B41FA5}">
                      <a16:colId xmlns:a16="http://schemas.microsoft.com/office/drawing/2014/main" val="286538010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76324243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69052288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14403753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675805926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71976769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5454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2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.9613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.5916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.8326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.5146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.5397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.8970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.6380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.7554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.7481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.6411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88106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18218-2B54-4D34-88DC-782857554D61}"/>
              </a:ext>
            </a:extLst>
          </p:cNvPr>
          <p:cNvSpPr/>
          <p:nvPr/>
        </p:nvSpPr>
        <p:spPr>
          <a:xfrm>
            <a:off x="100345" y="4113839"/>
            <a:ext cx="8750847" cy="33251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537F0-412A-413B-BA8B-9E8D8DDDCA55}"/>
              </a:ext>
            </a:extLst>
          </p:cNvPr>
          <p:cNvSpPr/>
          <p:nvPr/>
        </p:nvSpPr>
        <p:spPr>
          <a:xfrm>
            <a:off x="100345" y="4970776"/>
            <a:ext cx="8750847" cy="443343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86AF96-C6AD-4994-BB8B-5CD1E6B1E5E0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5 political parties from United Kingdom.</a:t>
            </a:r>
          </a:p>
          <a:p>
            <a:pPr lvl="1"/>
            <a:r>
              <a:rPr lang="en-US" sz="2000" dirty="0"/>
              <a:t>349 members of parliament from 5 political parties from Ireland.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02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99A3B-781D-4BC9-B72A-F123A53E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346119" cy="2444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87798-5080-4358-91FF-917C514A3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03" y="2590801"/>
            <a:ext cx="3669997" cy="244469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2A6A92A-DD41-4E10-AA71-2E40B72B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Politics &amp; Social Media</a:t>
            </a:r>
          </a:p>
        </p:txBody>
      </p:sp>
    </p:spTree>
    <p:extLst>
      <p:ext uri="{BB962C8B-B14F-4D97-AF65-F5344CB8AC3E}">
        <p14:creationId xmlns:p14="http://schemas.microsoft.com/office/powerpoint/2010/main" val="2029817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B58FF5-34D5-4250-8450-468DCF19E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42217"/>
              </p:ext>
            </p:extLst>
          </p:nvPr>
        </p:nvGraphicFramePr>
        <p:xfrm>
          <a:off x="100345" y="3343759"/>
          <a:ext cx="8943310" cy="3185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05386">
                  <a:extLst>
                    <a:ext uri="{9D8B030D-6E8A-4147-A177-3AD203B41FA5}">
                      <a16:colId xmlns:a16="http://schemas.microsoft.com/office/drawing/2014/main" val="286538010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76324243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69052288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14403753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675805926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71976769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5454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2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.9613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.5916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.8326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.5146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.5397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.8970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.6380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.7554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.7481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 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.6411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88106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18218-2B54-4D34-88DC-782857554D61}"/>
              </a:ext>
            </a:extLst>
          </p:cNvPr>
          <p:cNvSpPr/>
          <p:nvPr/>
        </p:nvSpPr>
        <p:spPr>
          <a:xfrm>
            <a:off x="100344" y="6019800"/>
            <a:ext cx="8847076" cy="433431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C7E41A-9F57-46FD-B793-99B6C45CBB62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5 political parties from United Kingdom.</a:t>
            </a:r>
          </a:p>
          <a:p>
            <a:pPr lvl="1"/>
            <a:r>
              <a:rPr lang="en-US" sz="2000" dirty="0"/>
              <a:t>349 members of parliament from 5 political parties from Ireland.</a:t>
            </a:r>
          </a:p>
          <a:p>
            <a:pPr lvl="1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49A579-E3E7-431C-B326-F5F83A038531}"/>
              </a:ext>
            </a:extLst>
          </p:cNvPr>
          <p:cNvSpPr/>
          <p:nvPr/>
        </p:nvSpPr>
        <p:spPr>
          <a:xfrm>
            <a:off x="100346" y="5029200"/>
            <a:ext cx="8847076" cy="443343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6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B58FF5-34D5-4250-8450-468DCF19E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06924"/>
              </p:ext>
            </p:extLst>
          </p:nvPr>
        </p:nvGraphicFramePr>
        <p:xfrm>
          <a:off x="100345" y="3343759"/>
          <a:ext cx="8943310" cy="3185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05386">
                  <a:extLst>
                    <a:ext uri="{9D8B030D-6E8A-4147-A177-3AD203B41FA5}">
                      <a16:colId xmlns:a16="http://schemas.microsoft.com/office/drawing/2014/main" val="286538010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76324243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69052288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14403753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675805926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719767693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5454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2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NMI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Social Balance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.9613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.5916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.9186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3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.8326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.5146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.7364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.5397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Social Balance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.8970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.6380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.7096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</a:p>
                    <a:p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.7554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.7481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 Network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Social Balance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Words + Hashtags + URL Domains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.4978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.8178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.6411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88106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Community Detection – Experiments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C7E41A-9F57-46FD-B793-99B6C45CBB62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Experimented with </a:t>
            </a:r>
          </a:p>
          <a:p>
            <a:pPr lvl="1"/>
            <a:r>
              <a:rPr lang="en-US" sz="2000" dirty="0"/>
              <a:t>419 members of parliament from 5 political parties from United Kingdom.</a:t>
            </a:r>
          </a:p>
          <a:p>
            <a:pPr lvl="1"/>
            <a:r>
              <a:rPr lang="en-US" sz="2000" dirty="0"/>
              <a:t>349 members of parliament from 5 political parties from Ireland.</a:t>
            </a:r>
          </a:p>
          <a:p>
            <a:pPr lvl="1"/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59D7B2-8622-4855-8A6A-ADCFDD28C4F1}"/>
              </a:ext>
            </a:extLst>
          </p:cNvPr>
          <p:cNvCxnSpPr>
            <a:cxnSpLocks/>
          </p:cNvCxnSpPr>
          <p:nvPr/>
        </p:nvCxnSpPr>
        <p:spPr>
          <a:xfrm>
            <a:off x="4953000" y="45720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F4488B-E4CA-4411-B70B-2777517E0A07}"/>
              </a:ext>
            </a:extLst>
          </p:cNvPr>
          <p:cNvCxnSpPr>
            <a:cxnSpLocks/>
          </p:cNvCxnSpPr>
          <p:nvPr/>
        </p:nvCxnSpPr>
        <p:spPr>
          <a:xfrm>
            <a:off x="6096000" y="45720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D9893-B906-4AF4-B758-206C327CBA92}"/>
              </a:ext>
            </a:extLst>
          </p:cNvPr>
          <p:cNvCxnSpPr>
            <a:cxnSpLocks/>
          </p:cNvCxnSpPr>
          <p:nvPr/>
        </p:nvCxnSpPr>
        <p:spPr>
          <a:xfrm>
            <a:off x="7696200" y="45720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F9C7AD-2CD2-4C7C-805D-E099232EC2A9}"/>
              </a:ext>
            </a:extLst>
          </p:cNvPr>
          <p:cNvCxnSpPr>
            <a:cxnSpLocks/>
          </p:cNvCxnSpPr>
          <p:nvPr/>
        </p:nvCxnSpPr>
        <p:spPr>
          <a:xfrm>
            <a:off x="8839200" y="45720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10F44C-E09D-445D-A2F0-E77A520FDA49}"/>
              </a:ext>
            </a:extLst>
          </p:cNvPr>
          <p:cNvCxnSpPr>
            <a:cxnSpLocks/>
          </p:cNvCxnSpPr>
          <p:nvPr/>
        </p:nvCxnSpPr>
        <p:spPr>
          <a:xfrm>
            <a:off x="4953000" y="55626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EB803-1332-4DB6-B67C-A28305F0E922}"/>
              </a:ext>
            </a:extLst>
          </p:cNvPr>
          <p:cNvCxnSpPr>
            <a:cxnSpLocks/>
          </p:cNvCxnSpPr>
          <p:nvPr/>
        </p:nvCxnSpPr>
        <p:spPr>
          <a:xfrm>
            <a:off x="6096000" y="55626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B1083E-BEB3-4B8D-83DE-EE5135254B51}"/>
              </a:ext>
            </a:extLst>
          </p:cNvPr>
          <p:cNvCxnSpPr>
            <a:cxnSpLocks/>
          </p:cNvCxnSpPr>
          <p:nvPr/>
        </p:nvCxnSpPr>
        <p:spPr>
          <a:xfrm>
            <a:off x="7696200" y="55626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265C59-A9E9-4302-B367-584A8B30FBDA}"/>
              </a:ext>
            </a:extLst>
          </p:cNvPr>
          <p:cNvCxnSpPr>
            <a:cxnSpLocks/>
          </p:cNvCxnSpPr>
          <p:nvPr/>
        </p:nvCxnSpPr>
        <p:spPr>
          <a:xfrm>
            <a:off x="8839200" y="5562600"/>
            <a:ext cx="0" cy="685800"/>
          </a:xfrm>
          <a:prstGeom prst="straightConnector1">
            <a:avLst/>
          </a:prstGeom>
          <a:ln w="38100">
            <a:solidFill>
              <a:srgbClr val="347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 – </a:t>
            </a:r>
            <a:br>
              <a:rPr lang="en-US" altLang="en-US" dirty="0"/>
            </a:br>
            <a:r>
              <a:rPr lang="en-US" altLang="en-US" dirty="0"/>
              <a:t>Insights and Future Directions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Retweet network is sparse, but most informative.</a:t>
            </a:r>
          </a:p>
          <a:p>
            <a:r>
              <a:rPr lang="en-US" dirty="0"/>
              <a:t>User network elaboration with social balance theory helps to identify communities more accurately.</a:t>
            </a:r>
          </a:p>
          <a:p>
            <a:r>
              <a:rPr lang="en-US" dirty="0"/>
              <a:t>Common word usage helps us to bridge politically aligned but socially disconnected groups.</a:t>
            </a:r>
          </a:p>
        </p:txBody>
      </p:sp>
    </p:spTree>
    <p:extLst>
      <p:ext uri="{BB962C8B-B14F-4D97-AF65-F5344CB8AC3E}">
        <p14:creationId xmlns:p14="http://schemas.microsoft.com/office/powerpoint/2010/main" val="327407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Community Detection – </a:t>
            </a:r>
            <a:br>
              <a:rPr lang="en-US" altLang="en-US" dirty="0"/>
            </a:br>
            <a:r>
              <a:rPr lang="en-US" altLang="en-US" dirty="0"/>
              <a:t>Insights and Future Directions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4134534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Detect underlying communities,</a:t>
            </a:r>
          </a:p>
          <a:p>
            <a:r>
              <a:rPr lang="en-US" b="1" dirty="0"/>
              <a:t>Detect antagonisms, rivalries, enmities among communities</a:t>
            </a:r>
            <a:r>
              <a:rPr lang="en-US" dirty="0"/>
              <a:t>,</a:t>
            </a:r>
          </a:p>
          <a:p>
            <a:r>
              <a:rPr lang="en-US" dirty="0"/>
              <a:t>Detect controversial issues among communities and positions that each community takes towards those issues.</a:t>
            </a:r>
          </a:p>
        </p:txBody>
      </p:sp>
    </p:spTree>
    <p:extLst>
      <p:ext uri="{BB962C8B-B14F-4D97-AF65-F5344CB8AC3E}">
        <p14:creationId xmlns:p14="http://schemas.microsoft.com/office/powerpoint/2010/main" val="29758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Negative Link Prediction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664363-327D-4DB0-8D1A-38542D95C7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819400" y="1981200"/>
            <a:ext cx="360045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47E618-8659-41AD-ACBD-86892C91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3806510" y="1089263"/>
            <a:ext cx="1366088" cy="2483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672FF1-BEC0-4BD8-A040-A2B7D3CA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770966" y="1572727"/>
            <a:ext cx="620767" cy="931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AE8772-7389-4AE7-93F0-64CA3571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819400" y="4572000"/>
            <a:ext cx="248307" cy="744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EA981-53A6-402D-A82A-6068CA73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84538" y="1880620"/>
            <a:ext cx="466051" cy="10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0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Negative Link Prediction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664363-327D-4DB0-8D1A-38542D95C7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819400" y="1981200"/>
            <a:ext cx="360045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47E618-8659-41AD-ACBD-86892C91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3806510" y="1089263"/>
            <a:ext cx="1366088" cy="2483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672FF1-BEC0-4BD8-A040-A2B7D3CA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770966" y="1572727"/>
            <a:ext cx="620767" cy="931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AE8772-7389-4AE7-93F0-64CA3571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819400" y="4572000"/>
            <a:ext cx="248307" cy="744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EA981-53A6-402D-A82A-6068CA73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84538" y="1880620"/>
            <a:ext cx="466051" cy="1007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56E7E-A22E-4405-942A-7F548D36D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4559">
            <a:off x="4302913" y="3151219"/>
            <a:ext cx="538176" cy="392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2BC6C0-F45A-47CB-A2DB-FCF7F2180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5486">
            <a:off x="4350536" y="4219250"/>
            <a:ext cx="538176" cy="392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6B36C-E86C-4D58-AA29-8E63420C9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2568">
            <a:off x="3017035" y="2469481"/>
            <a:ext cx="538176" cy="392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382A76-E6B2-44FA-8171-51E7923B7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028">
            <a:off x="5576556" y="2607415"/>
            <a:ext cx="538176" cy="392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61D2D-84C7-4C3E-A205-4AF89B96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6433">
            <a:off x="3051295" y="4676794"/>
            <a:ext cx="538176" cy="392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11FE0-8FE1-4DDE-85CF-E1ED547C5B6D}"/>
              </a:ext>
            </a:extLst>
          </p:cNvPr>
          <p:cNvSpPr txBox="1"/>
          <p:nvPr/>
        </p:nvSpPr>
        <p:spPr>
          <a:xfrm rot="3653516">
            <a:off x="2777866" y="26109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1D2DC-3139-469F-B834-98793720B9B8}"/>
              </a:ext>
            </a:extLst>
          </p:cNvPr>
          <p:cNvSpPr txBox="1"/>
          <p:nvPr/>
        </p:nvSpPr>
        <p:spPr>
          <a:xfrm>
            <a:off x="4274475" y="29516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6982-FA89-4CC6-A162-237B7C5B87E9}"/>
              </a:ext>
            </a:extLst>
          </p:cNvPr>
          <p:cNvSpPr txBox="1"/>
          <p:nvPr/>
        </p:nvSpPr>
        <p:spPr>
          <a:xfrm rot="928005">
            <a:off x="4423475" y="4454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7B945-7530-431A-92CC-26B6C1F9A957}"/>
              </a:ext>
            </a:extLst>
          </p:cNvPr>
          <p:cNvSpPr txBox="1"/>
          <p:nvPr/>
        </p:nvSpPr>
        <p:spPr>
          <a:xfrm rot="19746872">
            <a:off x="3073363" y="498440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(+)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CEAED-0042-4A4D-BF05-927E19428E15}"/>
              </a:ext>
            </a:extLst>
          </p:cNvPr>
          <p:cNvSpPr txBox="1"/>
          <p:nvPr/>
        </p:nvSpPr>
        <p:spPr>
          <a:xfrm rot="17910644">
            <a:off x="5916116" y="27669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(+)</a:t>
            </a:r>
          </a:p>
        </p:txBody>
      </p:sp>
    </p:spTree>
    <p:extLst>
      <p:ext uri="{BB962C8B-B14F-4D97-AF65-F5344CB8AC3E}">
        <p14:creationId xmlns:p14="http://schemas.microsoft.com/office/powerpoint/2010/main" val="94889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Major online social network platforms do not provide its users ability to form negative links</a:t>
            </a:r>
          </a:p>
          <a:p>
            <a:r>
              <a:rPr lang="en-US" altLang="en-US" dirty="0"/>
              <a:t>Negative links are </a:t>
            </a:r>
            <a:r>
              <a:rPr lang="en-US" altLang="en-US" b="1" dirty="0"/>
              <a:t>implicit</a:t>
            </a:r>
            <a:r>
              <a:rPr lang="en-US" altLang="en-US" dirty="0"/>
              <a:t>, yet evident in online political networks</a:t>
            </a:r>
          </a:p>
          <a:p>
            <a:r>
              <a:rPr lang="en-US" altLang="en-US" dirty="0"/>
              <a:t>Can give insight about community formation </a:t>
            </a:r>
            <a:r>
              <a:rPr lang="en-US" altLang="en-US" b="1" dirty="0"/>
              <a:t>motivations</a:t>
            </a:r>
          </a:p>
          <a:p>
            <a:pPr lvl="1"/>
            <a:r>
              <a:rPr lang="en-US" altLang="en-US" b="1" dirty="0"/>
              <a:t>Common enemy</a:t>
            </a:r>
          </a:p>
          <a:p>
            <a:endParaRPr lang="en-US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9A3B7B-0762-4C91-8CEB-D71E9EB1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Negative Link Prediction</a:t>
            </a:r>
          </a:p>
        </p:txBody>
      </p:sp>
    </p:spTree>
    <p:extLst>
      <p:ext uri="{BB962C8B-B14F-4D97-AF65-F5344CB8AC3E}">
        <p14:creationId xmlns:p14="http://schemas.microsoft.com/office/powerpoint/2010/main" val="409201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Train with previously available links, predict future ones.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new models?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731B2-4C85-4323-BD18-76B7BA9A42EC}"/>
              </a:ext>
            </a:extLst>
          </p:cNvPr>
          <p:cNvSpPr/>
          <p:nvPr/>
        </p:nvSpPr>
        <p:spPr>
          <a:xfrm>
            <a:off x="1066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45E75-38CA-438A-8E7E-6D004A377219}"/>
              </a:ext>
            </a:extLst>
          </p:cNvPr>
          <p:cNvSpPr/>
          <p:nvPr/>
        </p:nvSpPr>
        <p:spPr>
          <a:xfrm>
            <a:off x="2667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85437-DBCC-42A0-B0FC-A451D53F013C}"/>
              </a:ext>
            </a:extLst>
          </p:cNvPr>
          <p:cNvSpPr/>
          <p:nvPr/>
        </p:nvSpPr>
        <p:spPr>
          <a:xfrm>
            <a:off x="10668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AC0365-2A1D-44F7-A9D1-B0B39090D66D}"/>
              </a:ext>
            </a:extLst>
          </p:cNvPr>
          <p:cNvSpPr/>
          <p:nvPr/>
        </p:nvSpPr>
        <p:spPr>
          <a:xfrm>
            <a:off x="2286000" y="2425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EF47C-26EC-4A55-A0D5-348EA44DF090}"/>
              </a:ext>
            </a:extLst>
          </p:cNvPr>
          <p:cNvSpPr/>
          <p:nvPr/>
        </p:nvSpPr>
        <p:spPr>
          <a:xfrm>
            <a:off x="22860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DB6A93-F001-45E6-BBD7-96135DFE32FE}"/>
              </a:ext>
            </a:extLst>
          </p:cNvPr>
          <p:cNvSpPr/>
          <p:nvPr/>
        </p:nvSpPr>
        <p:spPr>
          <a:xfrm>
            <a:off x="3126129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591904" y="2763604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904" y="3754204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447800" y="2616200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611204" y="2750904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611204" y="3754204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2476500" y="28067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C84C832E-027F-44DC-9555-F27DD29A5FB2}"/>
              </a:ext>
            </a:extLst>
          </p:cNvPr>
          <p:cNvSpPr txBox="1"/>
          <p:nvPr/>
        </p:nvSpPr>
        <p:spPr>
          <a:xfrm>
            <a:off x="477604" y="274851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C2465C-4499-41A0-969B-7980DCC475C3}"/>
              </a:ext>
            </a:extLst>
          </p:cNvPr>
          <p:cNvSpPr txBox="1"/>
          <p:nvPr/>
        </p:nvSpPr>
        <p:spPr>
          <a:xfrm>
            <a:off x="1658704" y="4565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645641-2433-4F78-8F05-1799B6CC84C5}"/>
              </a:ext>
            </a:extLst>
          </p:cNvPr>
          <p:cNvSpPr txBox="1"/>
          <p:nvPr/>
        </p:nvSpPr>
        <p:spPr>
          <a:xfrm>
            <a:off x="2883864" y="407940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D7C609-D9C5-41AD-9D43-82366A449FCF}"/>
              </a:ext>
            </a:extLst>
          </p:cNvPr>
          <p:cNvSpPr txBox="1"/>
          <p:nvPr/>
        </p:nvSpPr>
        <p:spPr>
          <a:xfrm>
            <a:off x="1658704" y="2192621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C92F64-5C6C-44DA-8D19-28AC7609CA89}"/>
              </a:ext>
            </a:extLst>
          </p:cNvPr>
          <p:cNvSpPr txBox="1"/>
          <p:nvPr/>
        </p:nvSpPr>
        <p:spPr>
          <a:xfrm>
            <a:off x="2496904" y="3372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33FD8-2B2E-42A7-9A90-5B683F49C0F1}"/>
              </a:ext>
            </a:extLst>
          </p:cNvPr>
          <p:cNvSpPr txBox="1"/>
          <p:nvPr/>
        </p:nvSpPr>
        <p:spPr>
          <a:xfrm>
            <a:off x="2869631" y="27694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31B302-EE04-4BC5-AF8A-9714DAC2531F}"/>
              </a:ext>
            </a:extLst>
          </p:cNvPr>
          <p:cNvSpPr txBox="1"/>
          <p:nvPr/>
        </p:nvSpPr>
        <p:spPr>
          <a:xfrm>
            <a:off x="496654" y="40894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</p:spTree>
    <p:extLst>
      <p:ext uri="{BB962C8B-B14F-4D97-AF65-F5344CB8AC3E}">
        <p14:creationId xmlns:p14="http://schemas.microsoft.com/office/powerpoint/2010/main" val="2835927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Train with previously available links, predict future ones.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new models?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731B2-4C85-4323-BD18-76B7BA9A42EC}"/>
              </a:ext>
            </a:extLst>
          </p:cNvPr>
          <p:cNvSpPr/>
          <p:nvPr/>
        </p:nvSpPr>
        <p:spPr>
          <a:xfrm>
            <a:off x="1066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45E75-38CA-438A-8E7E-6D004A377219}"/>
              </a:ext>
            </a:extLst>
          </p:cNvPr>
          <p:cNvSpPr/>
          <p:nvPr/>
        </p:nvSpPr>
        <p:spPr>
          <a:xfrm>
            <a:off x="2667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85437-DBCC-42A0-B0FC-A451D53F013C}"/>
              </a:ext>
            </a:extLst>
          </p:cNvPr>
          <p:cNvSpPr/>
          <p:nvPr/>
        </p:nvSpPr>
        <p:spPr>
          <a:xfrm>
            <a:off x="10668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AC0365-2A1D-44F7-A9D1-B0B39090D66D}"/>
              </a:ext>
            </a:extLst>
          </p:cNvPr>
          <p:cNvSpPr/>
          <p:nvPr/>
        </p:nvSpPr>
        <p:spPr>
          <a:xfrm>
            <a:off x="2286000" y="2425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EF47C-26EC-4A55-A0D5-348EA44DF090}"/>
              </a:ext>
            </a:extLst>
          </p:cNvPr>
          <p:cNvSpPr/>
          <p:nvPr/>
        </p:nvSpPr>
        <p:spPr>
          <a:xfrm>
            <a:off x="22860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DB6A93-F001-45E6-BBD7-96135DFE32FE}"/>
              </a:ext>
            </a:extLst>
          </p:cNvPr>
          <p:cNvSpPr/>
          <p:nvPr/>
        </p:nvSpPr>
        <p:spPr>
          <a:xfrm>
            <a:off x="3126129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591904" y="2763604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904" y="3754204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447800" y="2616200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611204" y="2750904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611204" y="3754204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2476500" y="28067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C84C832E-027F-44DC-9555-F27DD29A5FB2}"/>
              </a:ext>
            </a:extLst>
          </p:cNvPr>
          <p:cNvSpPr txBox="1"/>
          <p:nvPr/>
        </p:nvSpPr>
        <p:spPr>
          <a:xfrm>
            <a:off x="477604" y="274851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C2465C-4499-41A0-969B-7980DCC475C3}"/>
              </a:ext>
            </a:extLst>
          </p:cNvPr>
          <p:cNvSpPr txBox="1"/>
          <p:nvPr/>
        </p:nvSpPr>
        <p:spPr>
          <a:xfrm>
            <a:off x="1658704" y="4565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645641-2433-4F78-8F05-1799B6CC84C5}"/>
              </a:ext>
            </a:extLst>
          </p:cNvPr>
          <p:cNvSpPr txBox="1"/>
          <p:nvPr/>
        </p:nvSpPr>
        <p:spPr>
          <a:xfrm>
            <a:off x="2883864" y="407940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D7C609-D9C5-41AD-9D43-82366A449FCF}"/>
              </a:ext>
            </a:extLst>
          </p:cNvPr>
          <p:cNvSpPr txBox="1"/>
          <p:nvPr/>
        </p:nvSpPr>
        <p:spPr>
          <a:xfrm>
            <a:off x="1658704" y="2192621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C92F64-5C6C-44DA-8D19-28AC7609CA89}"/>
              </a:ext>
            </a:extLst>
          </p:cNvPr>
          <p:cNvSpPr txBox="1"/>
          <p:nvPr/>
        </p:nvSpPr>
        <p:spPr>
          <a:xfrm>
            <a:off x="2496904" y="3372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33FD8-2B2E-42A7-9A90-5B683F49C0F1}"/>
              </a:ext>
            </a:extLst>
          </p:cNvPr>
          <p:cNvSpPr txBox="1"/>
          <p:nvPr/>
        </p:nvSpPr>
        <p:spPr>
          <a:xfrm>
            <a:off x="2869631" y="27694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31B302-EE04-4BC5-AF8A-9714DAC2531F}"/>
              </a:ext>
            </a:extLst>
          </p:cNvPr>
          <p:cNvSpPr txBox="1"/>
          <p:nvPr/>
        </p:nvSpPr>
        <p:spPr>
          <a:xfrm>
            <a:off x="496654" y="40894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947DD6-FA5F-405F-9B8A-C6B5B5A79110}"/>
              </a:ext>
            </a:extLst>
          </p:cNvPr>
          <p:cNvSpPr/>
          <p:nvPr/>
        </p:nvSpPr>
        <p:spPr>
          <a:xfrm>
            <a:off x="6398871" y="2455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724AF3-72CE-47A5-A653-62A6F1651C33}"/>
              </a:ext>
            </a:extLst>
          </p:cNvPr>
          <p:cNvSpPr/>
          <p:nvPr/>
        </p:nvSpPr>
        <p:spPr>
          <a:xfrm>
            <a:off x="5598771" y="34461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6EC183-CAD0-401F-89C8-DEB9C729CFE5}"/>
              </a:ext>
            </a:extLst>
          </p:cNvPr>
          <p:cNvSpPr/>
          <p:nvPr/>
        </p:nvSpPr>
        <p:spPr>
          <a:xfrm>
            <a:off x="6398871" y="43859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3A858E-5ABB-4AB4-8511-E6DB40A6A9D1}"/>
              </a:ext>
            </a:extLst>
          </p:cNvPr>
          <p:cNvSpPr/>
          <p:nvPr/>
        </p:nvSpPr>
        <p:spPr>
          <a:xfrm>
            <a:off x="7618071" y="24428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1EC17C-D30B-4DF9-A70E-D9A08CEFE595}"/>
              </a:ext>
            </a:extLst>
          </p:cNvPr>
          <p:cNvSpPr/>
          <p:nvPr/>
        </p:nvSpPr>
        <p:spPr>
          <a:xfrm>
            <a:off x="7618071" y="43859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D18FF-9BB3-45B9-BC2F-402B175B1069}"/>
              </a:ext>
            </a:extLst>
          </p:cNvPr>
          <p:cNvSpPr/>
          <p:nvPr/>
        </p:nvSpPr>
        <p:spPr>
          <a:xfrm>
            <a:off x="8458200" y="34461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6069A6-FA8E-458C-884F-18AF9DFD66AC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5923975" y="2780783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442DCC-FBF2-4910-8D45-5D5513B06D34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5923975" y="3771383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CB87DC-4D03-4F37-9684-50B38C418581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6779871" y="2633379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C882F5-8D55-4369-A2CB-E6BDF3FB74E8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7943275" y="2768083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F53941-5C3D-432D-B535-0F08D7BA4429}"/>
              </a:ext>
            </a:extLst>
          </p:cNvPr>
          <p:cNvCxnSpPr>
            <a:cxnSpLocks/>
            <a:stCxn id="47" idx="7"/>
            <a:endCxn id="48" idx="3"/>
          </p:cNvCxnSpPr>
          <p:nvPr/>
        </p:nvCxnSpPr>
        <p:spPr>
          <a:xfrm flipV="1">
            <a:off x="7943275" y="3771383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F2C448-6320-4E50-99B4-782AC1EC3407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6779871" y="457647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2E4420-6AB8-487E-B378-3D35F9710FF3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7808571" y="2823879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A5C6CA4-CB9A-4397-A918-CCBC5C94D9EB}"/>
              </a:ext>
            </a:extLst>
          </p:cNvPr>
          <p:cNvSpPr txBox="1"/>
          <p:nvPr/>
        </p:nvSpPr>
        <p:spPr>
          <a:xfrm>
            <a:off x="5809675" y="276569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155145-CE99-45A9-A1D4-93D688CA6D47}"/>
              </a:ext>
            </a:extLst>
          </p:cNvPr>
          <p:cNvSpPr txBox="1"/>
          <p:nvPr/>
        </p:nvSpPr>
        <p:spPr>
          <a:xfrm>
            <a:off x="6990775" y="4582313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0ECDE-4E04-4939-AA7D-4CC38CFB1D81}"/>
              </a:ext>
            </a:extLst>
          </p:cNvPr>
          <p:cNvSpPr txBox="1"/>
          <p:nvPr/>
        </p:nvSpPr>
        <p:spPr>
          <a:xfrm>
            <a:off x="8215935" y="409658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7CC436-6316-4EFB-8112-C04953F47259}"/>
              </a:ext>
            </a:extLst>
          </p:cNvPr>
          <p:cNvSpPr txBox="1"/>
          <p:nvPr/>
        </p:nvSpPr>
        <p:spPr>
          <a:xfrm>
            <a:off x="6990775" y="2209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F0E0D7-E552-406E-BF0D-0198F54A6E1D}"/>
              </a:ext>
            </a:extLst>
          </p:cNvPr>
          <p:cNvSpPr txBox="1"/>
          <p:nvPr/>
        </p:nvSpPr>
        <p:spPr>
          <a:xfrm>
            <a:off x="7830904" y="33899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24704C-A2BD-4903-A94F-2B07FEF4AEF3}"/>
              </a:ext>
            </a:extLst>
          </p:cNvPr>
          <p:cNvSpPr txBox="1"/>
          <p:nvPr/>
        </p:nvSpPr>
        <p:spPr>
          <a:xfrm>
            <a:off x="8201702" y="278661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7FA553-D216-4569-B335-B16BA7D85504}"/>
              </a:ext>
            </a:extLst>
          </p:cNvPr>
          <p:cNvSpPr txBox="1"/>
          <p:nvPr/>
        </p:nvSpPr>
        <p:spPr>
          <a:xfrm>
            <a:off x="5828725" y="41065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B44F71-AA7C-46D0-B498-9B28C4E09086}"/>
              </a:ext>
            </a:extLst>
          </p:cNvPr>
          <p:cNvCxnSpPr>
            <a:cxnSpLocks/>
            <a:stCxn id="47" idx="0"/>
            <a:endCxn id="43" idx="5"/>
          </p:cNvCxnSpPr>
          <p:nvPr/>
        </p:nvCxnSpPr>
        <p:spPr>
          <a:xfrm flipH="1" flipV="1">
            <a:off x="6724075" y="2780783"/>
            <a:ext cx="1084496" cy="1605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6AF8253-A033-4AA1-ABC5-FCD38495F6A2}"/>
              </a:ext>
            </a:extLst>
          </p:cNvPr>
          <p:cNvSpPr txBox="1"/>
          <p:nvPr/>
        </p:nvSpPr>
        <p:spPr>
          <a:xfrm>
            <a:off x="7158943" y="3223736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07DD07-88DB-4E21-BDD9-F2499B53E07F}"/>
              </a:ext>
            </a:extLst>
          </p:cNvPr>
          <p:cNvCxnSpPr>
            <a:cxnSpLocks/>
            <a:stCxn id="45" idx="0"/>
            <a:endCxn id="43" idx="4"/>
          </p:cNvCxnSpPr>
          <p:nvPr/>
        </p:nvCxnSpPr>
        <p:spPr>
          <a:xfrm flipV="1">
            <a:off x="6589371" y="2836579"/>
            <a:ext cx="0" cy="154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3F711E-6E75-4F28-862C-0FD577B02197}"/>
              </a:ext>
            </a:extLst>
          </p:cNvPr>
          <p:cNvSpPr txBox="1"/>
          <p:nvPr/>
        </p:nvSpPr>
        <p:spPr>
          <a:xfrm>
            <a:off x="6553200" y="359306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2056" name="Arrow: Right 2055">
            <a:extLst>
              <a:ext uri="{FF2B5EF4-FFF2-40B4-BE49-F238E27FC236}">
                <a16:creationId xmlns:a16="http://schemas.microsoft.com/office/drawing/2014/main" id="{07A2BB34-EBB3-4034-BEB1-E59E0065F262}"/>
              </a:ext>
            </a:extLst>
          </p:cNvPr>
          <p:cNvSpPr/>
          <p:nvPr/>
        </p:nvSpPr>
        <p:spPr>
          <a:xfrm>
            <a:off x="3888123" y="3315134"/>
            <a:ext cx="1405848" cy="60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E7CB9-A1DB-49E5-A339-E1307CBC43F6}"/>
              </a:ext>
            </a:extLst>
          </p:cNvPr>
          <p:cNvSpPr txBox="1"/>
          <p:nvPr/>
        </p:nvSpPr>
        <p:spPr>
          <a:xfrm>
            <a:off x="0" y="5850639"/>
            <a:ext cx="5867399" cy="8617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Jure </a:t>
            </a:r>
            <a:r>
              <a:rPr lang="en-US" sz="1000" dirty="0" err="1"/>
              <a:t>Leskovec</a:t>
            </a:r>
            <a:r>
              <a:rPr lang="en-US" sz="1000" dirty="0"/>
              <a:t>, Daniel </a:t>
            </a:r>
            <a:r>
              <a:rPr lang="en-US" sz="1000" dirty="0" err="1"/>
              <a:t>Huttenlocher</a:t>
            </a:r>
            <a:r>
              <a:rPr lang="en-US" sz="1000" dirty="0"/>
              <a:t>, and Jon Kleinberg. 2010. </a:t>
            </a:r>
            <a:r>
              <a:rPr lang="en-US" sz="1000" b="1" dirty="0"/>
              <a:t>Predicting positive and negative links in online social networks.</a:t>
            </a:r>
            <a:r>
              <a:rPr lang="en-US" sz="1000" dirty="0"/>
              <a:t> In Proceedings of the 19th international conference on World wide web. ACM, 641–650.</a:t>
            </a:r>
          </a:p>
          <a:p>
            <a:r>
              <a:rPr lang="en-US" sz="1000" dirty="0"/>
              <a:t>Jure </a:t>
            </a:r>
            <a:r>
              <a:rPr lang="en-US" sz="1000" dirty="0" err="1"/>
              <a:t>Leskovec</a:t>
            </a:r>
            <a:r>
              <a:rPr lang="en-US" sz="1000" dirty="0"/>
              <a:t>, Daniel </a:t>
            </a:r>
            <a:r>
              <a:rPr lang="en-US" sz="1000" dirty="0" err="1"/>
              <a:t>Huttenlocher</a:t>
            </a:r>
            <a:r>
              <a:rPr lang="en-US" sz="1000" dirty="0"/>
              <a:t>, and Jon Kleinberg. 2010. </a:t>
            </a:r>
            <a:r>
              <a:rPr lang="en-US" sz="1000" b="1" dirty="0"/>
              <a:t>Signed networks in social media. </a:t>
            </a:r>
            <a:r>
              <a:rPr lang="en-US" sz="1000" dirty="0"/>
              <a:t>In Proceedings of the SIGCHI Conference on Human Factors in Computing Systems. ACM, 1361–1370.</a:t>
            </a:r>
          </a:p>
        </p:txBody>
      </p:sp>
    </p:spTree>
    <p:extLst>
      <p:ext uri="{BB962C8B-B14F-4D97-AF65-F5344CB8AC3E}">
        <p14:creationId xmlns:p14="http://schemas.microsoft.com/office/powerpoint/2010/main" val="40078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99A3B-781D-4BC9-B72A-F123A53E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346119" cy="2444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87798-5080-4358-91FF-917C514A3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03" y="2590801"/>
            <a:ext cx="3669997" cy="244469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2A6A92A-DD41-4E10-AA71-2E40B72B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Politics &amp;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CC044-B82E-40D3-950E-C8FB6193F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13" y="3359090"/>
            <a:ext cx="5279411" cy="3352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A3190-FF8E-4608-B990-635E47EC4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2" y="2082563"/>
            <a:ext cx="69446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3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Infer the signs of unsigned links based on attitudes towards items.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new models?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731B2-4C85-4323-BD18-76B7BA9A42EC}"/>
              </a:ext>
            </a:extLst>
          </p:cNvPr>
          <p:cNvSpPr/>
          <p:nvPr/>
        </p:nvSpPr>
        <p:spPr>
          <a:xfrm>
            <a:off x="1066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45E75-38CA-438A-8E7E-6D004A377219}"/>
              </a:ext>
            </a:extLst>
          </p:cNvPr>
          <p:cNvSpPr/>
          <p:nvPr/>
        </p:nvSpPr>
        <p:spPr>
          <a:xfrm>
            <a:off x="2667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85437-DBCC-42A0-B0FC-A451D53F013C}"/>
              </a:ext>
            </a:extLst>
          </p:cNvPr>
          <p:cNvSpPr/>
          <p:nvPr/>
        </p:nvSpPr>
        <p:spPr>
          <a:xfrm>
            <a:off x="10668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AC0365-2A1D-44F7-A9D1-B0B39090D66D}"/>
              </a:ext>
            </a:extLst>
          </p:cNvPr>
          <p:cNvSpPr/>
          <p:nvPr/>
        </p:nvSpPr>
        <p:spPr>
          <a:xfrm>
            <a:off x="2286000" y="2425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EF47C-26EC-4A55-A0D5-348EA44DF090}"/>
              </a:ext>
            </a:extLst>
          </p:cNvPr>
          <p:cNvSpPr/>
          <p:nvPr/>
        </p:nvSpPr>
        <p:spPr>
          <a:xfrm>
            <a:off x="22860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DB6A93-F001-45E6-BBD7-96135DFE32FE}"/>
              </a:ext>
            </a:extLst>
          </p:cNvPr>
          <p:cNvSpPr/>
          <p:nvPr/>
        </p:nvSpPr>
        <p:spPr>
          <a:xfrm>
            <a:off x="3126129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591904" y="2763604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904" y="3754204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447800" y="2616200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611204" y="2750904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611204" y="3754204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2476500" y="28067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E202-0A59-4A60-A093-636FD32E53B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42900" y="2714056"/>
            <a:ext cx="114300" cy="714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DA06D7-B1CE-4D79-80C9-0FEFFA05CB74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533400" y="2523556"/>
            <a:ext cx="533400" cy="1053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F2221A-B712-4473-9AAE-0A3BA2F1A50D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392004" y="3733800"/>
            <a:ext cx="446034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C3F32-B708-4153-B916-07E91A025B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838038" y="3733800"/>
            <a:ext cx="503758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026451-E39B-497C-BCC3-B410A780CE83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392004" y="2019300"/>
            <a:ext cx="474896" cy="474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358907-CFA3-40DA-ABBB-05C5B3F2206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866900" y="2019300"/>
            <a:ext cx="474896" cy="462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C02A0C-180F-4A82-9A5D-47383FD91B2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838038" y="2750904"/>
            <a:ext cx="503758" cy="601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8AE66-DAFA-4937-BDF7-1186AB46E41F}"/>
              </a:ext>
            </a:extLst>
          </p:cNvPr>
          <p:cNvSpPr txBox="1"/>
          <p:nvPr/>
        </p:nvSpPr>
        <p:spPr>
          <a:xfrm>
            <a:off x="-29252" y="28067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04F80-6779-4600-AAB8-00DEDF2BC535}"/>
              </a:ext>
            </a:extLst>
          </p:cNvPr>
          <p:cNvSpPr txBox="1"/>
          <p:nvPr/>
        </p:nvSpPr>
        <p:spPr>
          <a:xfrm>
            <a:off x="600752" y="2184722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CA7F70-1B8D-40C4-800A-BA374B813EC0}"/>
              </a:ext>
            </a:extLst>
          </p:cNvPr>
          <p:cNvSpPr txBox="1"/>
          <p:nvPr/>
        </p:nvSpPr>
        <p:spPr>
          <a:xfrm>
            <a:off x="1210352" y="19820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8D561A-0C65-4448-9FBA-A8BC0155EF9A}"/>
              </a:ext>
            </a:extLst>
          </p:cNvPr>
          <p:cNvSpPr txBox="1"/>
          <p:nvPr/>
        </p:nvSpPr>
        <p:spPr>
          <a:xfrm>
            <a:off x="2124752" y="195457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EEE8E-6D98-4F8D-9200-B2460B572A0D}"/>
              </a:ext>
            </a:extLst>
          </p:cNvPr>
          <p:cNvSpPr txBox="1"/>
          <p:nvPr/>
        </p:nvSpPr>
        <p:spPr>
          <a:xfrm>
            <a:off x="1178420" y="38100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F3F2FA-1D36-456F-84AC-B5ED301A3B48}"/>
              </a:ext>
            </a:extLst>
          </p:cNvPr>
          <p:cNvSpPr txBox="1"/>
          <p:nvPr/>
        </p:nvSpPr>
        <p:spPr>
          <a:xfrm>
            <a:off x="1861902" y="3803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51C365-81DD-4FC1-B287-468A58C6DA04}"/>
              </a:ext>
            </a:extLst>
          </p:cNvPr>
          <p:cNvSpPr txBox="1"/>
          <p:nvPr/>
        </p:nvSpPr>
        <p:spPr>
          <a:xfrm>
            <a:off x="1747227" y="282169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E03ECE-4F71-4591-BC2D-A396D92267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20" y="3367121"/>
            <a:ext cx="342984" cy="34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E00CC9-A702-40A4-9F87-51D7117C47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62" y="1702094"/>
            <a:ext cx="342901" cy="3429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AFC1B8-E693-4E37-8F73-FB350217D1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" y="2278197"/>
            <a:ext cx="509192" cy="5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>
            <a:extLst>
              <a:ext uri="{FF2B5EF4-FFF2-40B4-BE49-F238E27FC236}">
                <a16:creationId xmlns:a16="http://schemas.microsoft.com/office/drawing/2014/main" id="{B3B93DE1-5215-402D-A62D-81C7FC8C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Infer the signs of unsigned links based on attitudes towards items.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Why do we need new models?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731B2-4C85-4323-BD18-76B7BA9A42EC}"/>
              </a:ext>
            </a:extLst>
          </p:cNvPr>
          <p:cNvSpPr/>
          <p:nvPr/>
        </p:nvSpPr>
        <p:spPr>
          <a:xfrm>
            <a:off x="1066800" y="2438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45E75-38CA-438A-8E7E-6D004A377219}"/>
              </a:ext>
            </a:extLst>
          </p:cNvPr>
          <p:cNvSpPr/>
          <p:nvPr/>
        </p:nvSpPr>
        <p:spPr>
          <a:xfrm>
            <a:off x="2667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85437-DBCC-42A0-B0FC-A451D53F013C}"/>
              </a:ext>
            </a:extLst>
          </p:cNvPr>
          <p:cNvSpPr/>
          <p:nvPr/>
        </p:nvSpPr>
        <p:spPr>
          <a:xfrm>
            <a:off x="10668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AC0365-2A1D-44F7-A9D1-B0B39090D66D}"/>
              </a:ext>
            </a:extLst>
          </p:cNvPr>
          <p:cNvSpPr/>
          <p:nvPr/>
        </p:nvSpPr>
        <p:spPr>
          <a:xfrm>
            <a:off x="2286000" y="2425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EF47C-26EC-4A55-A0D5-348EA44DF090}"/>
              </a:ext>
            </a:extLst>
          </p:cNvPr>
          <p:cNvSpPr/>
          <p:nvPr/>
        </p:nvSpPr>
        <p:spPr>
          <a:xfrm>
            <a:off x="2286000" y="436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DB6A93-F001-45E6-BBD7-96135DFE32FE}"/>
              </a:ext>
            </a:extLst>
          </p:cNvPr>
          <p:cNvSpPr/>
          <p:nvPr/>
        </p:nvSpPr>
        <p:spPr>
          <a:xfrm>
            <a:off x="3126129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948D0-7003-4627-975A-555C3D1CE893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591904" y="2763604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6C286-33D4-42B9-A93A-E80B01A9431D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904" y="3754204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EF576-71F8-4990-98B8-9CC721EEB10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447800" y="2616200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D817E-1822-4138-9399-D85D8719B439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611204" y="2750904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B30380-2CB2-46AC-8F92-9BBE953E3BA8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611204" y="3754204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B7CE6-0958-4CDB-9F27-6A4625185E7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447800" y="45593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FF26D4-99B1-4D8E-A7F8-388EAABB52CA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2476500" y="2806700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E202-0A59-4A60-A093-636FD32E53B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42900" y="2714056"/>
            <a:ext cx="114300" cy="714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DA06D7-B1CE-4D79-80C9-0FEFFA05CB74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533400" y="2523556"/>
            <a:ext cx="533400" cy="1053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F2221A-B712-4473-9AAE-0A3BA2F1A50D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392004" y="3733800"/>
            <a:ext cx="446034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C3F32-B708-4153-B916-07E91A025B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838038" y="3733800"/>
            <a:ext cx="503758" cy="69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026451-E39B-497C-BCC3-B410A780CE83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392004" y="2019300"/>
            <a:ext cx="474896" cy="474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358907-CFA3-40DA-ABBB-05C5B3F2206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866900" y="2019300"/>
            <a:ext cx="474896" cy="462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C02A0C-180F-4A82-9A5D-47383FD91B2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838038" y="2750904"/>
            <a:ext cx="503758" cy="601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8AE66-DAFA-4937-BDF7-1186AB46E41F}"/>
              </a:ext>
            </a:extLst>
          </p:cNvPr>
          <p:cNvSpPr txBox="1"/>
          <p:nvPr/>
        </p:nvSpPr>
        <p:spPr>
          <a:xfrm>
            <a:off x="-29252" y="28067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04F80-6779-4600-AAB8-00DEDF2BC535}"/>
              </a:ext>
            </a:extLst>
          </p:cNvPr>
          <p:cNvSpPr txBox="1"/>
          <p:nvPr/>
        </p:nvSpPr>
        <p:spPr>
          <a:xfrm>
            <a:off x="600752" y="2184722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CA7F70-1B8D-40C4-800A-BA374B813EC0}"/>
              </a:ext>
            </a:extLst>
          </p:cNvPr>
          <p:cNvSpPr txBox="1"/>
          <p:nvPr/>
        </p:nvSpPr>
        <p:spPr>
          <a:xfrm>
            <a:off x="1210352" y="1982038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8D561A-0C65-4448-9FBA-A8BC0155EF9A}"/>
              </a:ext>
            </a:extLst>
          </p:cNvPr>
          <p:cNvSpPr txBox="1"/>
          <p:nvPr/>
        </p:nvSpPr>
        <p:spPr>
          <a:xfrm>
            <a:off x="2124752" y="195457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EEE8E-6D98-4F8D-9200-B2460B572A0D}"/>
              </a:ext>
            </a:extLst>
          </p:cNvPr>
          <p:cNvSpPr txBox="1"/>
          <p:nvPr/>
        </p:nvSpPr>
        <p:spPr>
          <a:xfrm>
            <a:off x="1178420" y="38100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F3F2FA-1D36-456F-84AC-B5ED301A3B48}"/>
              </a:ext>
            </a:extLst>
          </p:cNvPr>
          <p:cNvSpPr txBox="1"/>
          <p:nvPr/>
        </p:nvSpPr>
        <p:spPr>
          <a:xfrm>
            <a:off x="1861902" y="380313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51C365-81DD-4FC1-B287-468A58C6DA04}"/>
              </a:ext>
            </a:extLst>
          </p:cNvPr>
          <p:cNvSpPr txBox="1"/>
          <p:nvPr/>
        </p:nvSpPr>
        <p:spPr>
          <a:xfrm>
            <a:off x="1747227" y="2821694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FCB34-5EB3-48C3-B7B2-A51AB1DDC074}"/>
              </a:ext>
            </a:extLst>
          </p:cNvPr>
          <p:cNvSpPr/>
          <p:nvPr/>
        </p:nvSpPr>
        <p:spPr>
          <a:xfrm>
            <a:off x="6398871" y="2455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81DCFA-4239-4002-8B7D-261AF4AAA032}"/>
              </a:ext>
            </a:extLst>
          </p:cNvPr>
          <p:cNvSpPr/>
          <p:nvPr/>
        </p:nvSpPr>
        <p:spPr>
          <a:xfrm>
            <a:off x="5598771" y="34461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3D18D9-B72A-4BA6-ADBC-2D74D36CA511}"/>
              </a:ext>
            </a:extLst>
          </p:cNvPr>
          <p:cNvSpPr/>
          <p:nvPr/>
        </p:nvSpPr>
        <p:spPr>
          <a:xfrm>
            <a:off x="6398871" y="43859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5233BF-F727-4529-9336-A0C78644F414}"/>
              </a:ext>
            </a:extLst>
          </p:cNvPr>
          <p:cNvSpPr/>
          <p:nvPr/>
        </p:nvSpPr>
        <p:spPr>
          <a:xfrm>
            <a:off x="7618071" y="24428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799CD6-EB5E-4ECC-8476-765FF8653F27}"/>
              </a:ext>
            </a:extLst>
          </p:cNvPr>
          <p:cNvSpPr/>
          <p:nvPr/>
        </p:nvSpPr>
        <p:spPr>
          <a:xfrm>
            <a:off x="7618071" y="43859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D45624D-E60A-4149-9563-D420B9B60696}"/>
              </a:ext>
            </a:extLst>
          </p:cNvPr>
          <p:cNvSpPr/>
          <p:nvPr/>
        </p:nvSpPr>
        <p:spPr>
          <a:xfrm>
            <a:off x="8458200" y="34461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A1233B-B1DB-4576-95F2-BADDE79AADE0}"/>
              </a:ext>
            </a:extLst>
          </p:cNvPr>
          <p:cNvCxnSpPr>
            <a:cxnSpLocks/>
            <a:stCxn id="59" idx="7"/>
            <a:endCxn id="58" idx="3"/>
          </p:cNvCxnSpPr>
          <p:nvPr/>
        </p:nvCxnSpPr>
        <p:spPr>
          <a:xfrm flipV="1">
            <a:off x="5923975" y="2780783"/>
            <a:ext cx="530692" cy="72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E6EC9A-28DE-4A56-B2F8-DB6036F98C19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5923975" y="3771383"/>
            <a:ext cx="530692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644217-7FF2-4F9B-99B5-4F5C4AF76A27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6779871" y="2633379"/>
            <a:ext cx="8382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AA4C31-318E-4472-BAD4-679DAD04902C}"/>
              </a:ext>
            </a:extLst>
          </p:cNvPr>
          <p:cNvCxnSpPr>
            <a:cxnSpLocks/>
            <a:stCxn id="61" idx="5"/>
            <a:endCxn id="63" idx="1"/>
          </p:cNvCxnSpPr>
          <p:nvPr/>
        </p:nvCxnSpPr>
        <p:spPr>
          <a:xfrm>
            <a:off x="7943275" y="2768083"/>
            <a:ext cx="570721" cy="73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58CC9A-D13A-4DE6-8CBE-B24E1026C2D2}"/>
              </a:ext>
            </a:extLst>
          </p:cNvPr>
          <p:cNvCxnSpPr>
            <a:cxnSpLocks/>
            <a:stCxn id="62" idx="7"/>
            <a:endCxn id="63" idx="3"/>
          </p:cNvCxnSpPr>
          <p:nvPr/>
        </p:nvCxnSpPr>
        <p:spPr>
          <a:xfrm flipV="1">
            <a:off x="7943275" y="3771383"/>
            <a:ext cx="570721" cy="67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F8E7B41-A13F-45CB-80C7-C5C374F11D99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779871" y="457647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9A246-BA60-4742-800B-C5CA73C2C4CA}"/>
              </a:ext>
            </a:extLst>
          </p:cNvPr>
          <p:cNvCxnSpPr>
            <a:cxnSpLocks/>
            <a:stCxn id="62" idx="0"/>
            <a:endCxn id="61" idx="4"/>
          </p:cNvCxnSpPr>
          <p:nvPr/>
        </p:nvCxnSpPr>
        <p:spPr>
          <a:xfrm flipV="1">
            <a:off x="7808571" y="2823879"/>
            <a:ext cx="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8628655-021B-4772-B8B2-397ED2EE70DF}"/>
              </a:ext>
            </a:extLst>
          </p:cNvPr>
          <p:cNvSpPr txBox="1"/>
          <p:nvPr/>
        </p:nvSpPr>
        <p:spPr>
          <a:xfrm>
            <a:off x="5809675" y="276569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68EC6E-E39E-4BD5-A8E3-3EF1B24D8720}"/>
              </a:ext>
            </a:extLst>
          </p:cNvPr>
          <p:cNvSpPr txBox="1"/>
          <p:nvPr/>
        </p:nvSpPr>
        <p:spPr>
          <a:xfrm>
            <a:off x="6990775" y="4582313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3550BA-1CB9-456A-847C-D117BE12A637}"/>
              </a:ext>
            </a:extLst>
          </p:cNvPr>
          <p:cNvSpPr txBox="1"/>
          <p:nvPr/>
        </p:nvSpPr>
        <p:spPr>
          <a:xfrm>
            <a:off x="8215935" y="409658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0F85E3-180D-482B-A9AB-8415F71CB238}"/>
              </a:ext>
            </a:extLst>
          </p:cNvPr>
          <p:cNvSpPr txBox="1"/>
          <p:nvPr/>
        </p:nvSpPr>
        <p:spPr>
          <a:xfrm>
            <a:off x="6990775" y="2209800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192FE8-963F-4359-9F5E-05C7AEA81A08}"/>
              </a:ext>
            </a:extLst>
          </p:cNvPr>
          <p:cNvSpPr txBox="1"/>
          <p:nvPr/>
        </p:nvSpPr>
        <p:spPr>
          <a:xfrm>
            <a:off x="7830904" y="33899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8FB3E4-1949-4CFC-9572-9042C8BE97D4}"/>
              </a:ext>
            </a:extLst>
          </p:cNvPr>
          <p:cNvSpPr txBox="1"/>
          <p:nvPr/>
        </p:nvSpPr>
        <p:spPr>
          <a:xfrm>
            <a:off x="8201702" y="2786617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FD4332-CB48-4C71-8312-DC1FC5558F0D}"/>
              </a:ext>
            </a:extLst>
          </p:cNvPr>
          <p:cNvSpPr txBox="1"/>
          <p:nvPr/>
        </p:nvSpPr>
        <p:spPr>
          <a:xfrm>
            <a:off x="5828725" y="4106579"/>
            <a:ext cx="47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(-)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63C399B1-4812-4ABB-B056-B51A927410E2}"/>
              </a:ext>
            </a:extLst>
          </p:cNvPr>
          <p:cNvSpPr/>
          <p:nvPr/>
        </p:nvSpPr>
        <p:spPr>
          <a:xfrm>
            <a:off x="3888123" y="3315134"/>
            <a:ext cx="1405848" cy="60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DF4A-EB34-4944-82E1-48C2CFB4CA9D}"/>
              </a:ext>
            </a:extLst>
          </p:cNvPr>
          <p:cNvSpPr/>
          <p:nvPr/>
        </p:nvSpPr>
        <p:spPr>
          <a:xfrm>
            <a:off x="0" y="5943600"/>
            <a:ext cx="6201452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NimbusRomNo9L-Regu"/>
              </a:rPr>
              <a:t>Shuang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-Hong Yang, Alexander J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Smola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 Bo Long,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Hongyuan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Zha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 and Yi Chang. </a:t>
            </a:r>
            <a:r>
              <a:rPr lang="en-US" b="1" dirty="0">
                <a:solidFill>
                  <a:srgbClr val="000000"/>
                </a:solidFill>
                <a:latin typeface="NimbusRomNo9L-Regu"/>
              </a:rPr>
              <a:t>Friend or Frenemy?: predicting signed ties in social networks.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In </a:t>
            </a:r>
            <a:r>
              <a:rPr lang="en-US" i="1" dirty="0">
                <a:solidFill>
                  <a:srgbClr val="000000"/>
                </a:solidFill>
                <a:latin typeface="NimbusRomNo9L-ReguItal"/>
              </a:rPr>
              <a:t>SIGIR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,2012.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F968BC-95AC-4F9C-89DE-74F7BE1A6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20" y="3367121"/>
            <a:ext cx="342984" cy="34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C3AD7D-7F7F-4A1B-98D9-27B5A7384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62" y="1702094"/>
            <a:ext cx="342901" cy="342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16A3DF-C577-4812-B4B9-9ABD24FF5B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" y="2278197"/>
            <a:ext cx="509192" cy="5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1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Negative Link Prediction –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800" dirty="0"/>
              <a:t>Lack of labelled ground-truth in Twitter/Facebook data</a:t>
            </a:r>
          </a:p>
          <a:p>
            <a:pPr lvl="1"/>
            <a:r>
              <a:rPr lang="en-US" altLang="en-US" sz="2400" dirty="0"/>
              <a:t>Need for an unsupervised, generalizable model</a:t>
            </a:r>
          </a:p>
          <a:p>
            <a:r>
              <a:rPr lang="en-US" altLang="en-US" sz="2800" dirty="0"/>
              <a:t>Pieces of information available</a:t>
            </a:r>
          </a:p>
          <a:p>
            <a:pPr lvl="1"/>
            <a:r>
              <a:rPr lang="en-US" altLang="en-US" sz="2400" dirty="0"/>
              <a:t>Sentiment Words in users’ interactions with each other</a:t>
            </a:r>
          </a:p>
          <a:p>
            <a:pPr lvl="1"/>
            <a:r>
              <a:rPr lang="en-US" altLang="en-US" sz="2400" dirty="0"/>
              <a:t>Explicit positive platform-specific interactions (likes, retweets)</a:t>
            </a:r>
          </a:p>
          <a:p>
            <a:pPr lvl="1"/>
            <a:r>
              <a:rPr lang="en-US" altLang="en-US" sz="2400" dirty="0"/>
              <a:t>Social balance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3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Sentiment Words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Textual interactions with negative sentiments may imply negative link between two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E80ABEC-3765-4A1A-90FD-BFCCB200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28B7BB7-B220-447B-8889-14BD12E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01817-6DE3-444B-A9CA-5AD0906012B2}"/>
              </a:ext>
            </a:extLst>
          </p:cNvPr>
          <p:cNvCxnSpPr>
            <a:stCxn id="4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C04FA6-7167-42F1-A304-27F2E8A9731E}"/>
              </a:ext>
            </a:extLst>
          </p:cNvPr>
          <p:cNvSpPr txBox="1"/>
          <p:nvPr/>
        </p:nvSpPr>
        <p:spPr>
          <a:xfrm>
            <a:off x="3520412" y="4182503"/>
            <a:ext cx="20954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failed, failed, failed</a:t>
            </a:r>
          </a:p>
          <a:p>
            <a:r>
              <a:rPr lang="en-US" dirty="0">
                <a:solidFill>
                  <a:srgbClr val="FF0000"/>
                </a:solidFill>
              </a:rPr>
              <a:t>hateful, hypocrite, </a:t>
            </a:r>
          </a:p>
          <a:p>
            <a:r>
              <a:rPr lang="en-US" dirty="0">
                <a:solidFill>
                  <a:srgbClr val="FF0000"/>
                </a:solidFill>
              </a:rPr>
              <a:t>bankrupt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6B4C7-B1EE-471A-B14F-7F2263C0C572}"/>
              </a:ext>
            </a:extLst>
          </p:cNvPr>
          <p:cNvSpPr txBox="1"/>
          <p:nvPr/>
        </p:nvSpPr>
        <p:spPr>
          <a:xfrm>
            <a:off x="3391520" y="5399254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Negative Link?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CBD11-0971-4634-880C-BB14454E7279}"/>
              </a:ext>
            </a:extLst>
          </p:cNvPr>
          <p:cNvGrpSpPr/>
          <p:nvPr/>
        </p:nvGrpSpPr>
        <p:grpSpPr>
          <a:xfrm>
            <a:off x="5615857" y="4267199"/>
            <a:ext cx="3515518" cy="1090969"/>
            <a:chOff x="6464375" y="4267200"/>
            <a:chExt cx="2667000" cy="79488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6523992-53E5-4E6A-B7B3-07B5F24B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57" y="4327444"/>
              <a:ext cx="2608278" cy="674400"/>
            </a:xfrm>
            <a:prstGeom prst="rect">
              <a:avLst/>
            </a:prstGeom>
          </p:spPr>
        </p:pic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CA5F8548-4807-4A33-BEA3-867183964485}"/>
                </a:ext>
              </a:extLst>
            </p:cNvPr>
            <p:cNvSpPr/>
            <p:nvPr/>
          </p:nvSpPr>
          <p:spPr>
            <a:xfrm>
              <a:off x="6464375" y="4267200"/>
              <a:ext cx="2667000" cy="794888"/>
            </a:xfrm>
            <a:prstGeom prst="wedgeRoundRectCallout">
              <a:avLst>
                <a:gd name="adj1" fmla="val 242"/>
                <a:gd name="adj2" fmla="val -6942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29D8EE-FB32-4F09-8D4D-C66F8219E1E8}"/>
              </a:ext>
            </a:extLst>
          </p:cNvPr>
          <p:cNvGrpSpPr/>
          <p:nvPr/>
        </p:nvGrpSpPr>
        <p:grpSpPr>
          <a:xfrm>
            <a:off x="0" y="4251547"/>
            <a:ext cx="3507129" cy="1158653"/>
            <a:chOff x="0" y="4251547"/>
            <a:chExt cx="2667000" cy="8105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E1E5CFB-369B-4AB3-BEFA-5AE461B59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5" y="4251547"/>
              <a:ext cx="2531069" cy="764417"/>
            </a:xfrm>
            <a:prstGeom prst="rect">
              <a:avLst/>
            </a:prstGeom>
          </p:spPr>
        </p:pic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1860B3B2-C2C4-4E6F-9A71-FDAF743EB998}"/>
                </a:ext>
              </a:extLst>
            </p:cNvPr>
            <p:cNvSpPr/>
            <p:nvPr/>
          </p:nvSpPr>
          <p:spPr>
            <a:xfrm>
              <a:off x="0" y="4267200"/>
              <a:ext cx="2667000" cy="794888"/>
            </a:xfrm>
            <a:prstGeom prst="wedgeRoundRectCallout">
              <a:avLst>
                <a:gd name="adj1" fmla="val -1646"/>
                <a:gd name="adj2" fmla="val -662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BABA96-9657-4042-8B72-FC510C664D28}"/>
              </a:ext>
            </a:extLst>
          </p:cNvPr>
          <p:cNvGrpSpPr/>
          <p:nvPr/>
        </p:nvGrpSpPr>
        <p:grpSpPr>
          <a:xfrm>
            <a:off x="5208813" y="2042990"/>
            <a:ext cx="3815444" cy="1219200"/>
            <a:chOff x="5084962" y="2057400"/>
            <a:chExt cx="3815444" cy="1219200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09DA3CB2-5CED-48FE-8361-2D3614FF8994}"/>
                </a:ext>
              </a:extLst>
            </p:cNvPr>
            <p:cNvSpPr/>
            <p:nvPr/>
          </p:nvSpPr>
          <p:spPr>
            <a:xfrm>
              <a:off x="5084962" y="2057400"/>
              <a:ext cx="3815444" cy="1219200"/>
            </a:xfrm>
            <a:prstGeom prst="wedgeRoundRectCallout">
              <a:avLst>
                <a:gd name="adj1" fmla="val -1111"/>
                <a:gd name="adj2" fmla="val 6112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35BBA21-E430-41F1-9A39-660E194B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20" y="2119618"/>
              <a:ext cx="3654929" cy="111936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190305-2C1E-4FA6-B4F0-92435374E26D}"/>
              </a:ext>
            </a:extLst>
          </p:cNvPr>
          <p:cNvGrpSpPr/>
          <p:nvPr/>
        </p:nvGrpSpPr>
        <p:grpSpPr>
          <a:xfrm>
            <a:off x="685801" y="1905000"/>
            <a:ext cx="3733800" cy="1193318"/>
            <a:chOff x="1904999" y="2528455"/>
            <a:chExt cx="2667000" cy="802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D7BB36-C6A7-4D9F-B568-74AA41320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2528455"/>
              <a:ext cx="2514600" cy="748145"/>
            </a:xfrm>
            <a:prstGeom prst="rect">
              <a:avLst/>
            </a:prstGeom>
          </p:spPr>
        </p:pic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6733A344-7D48-4C4B-A139-2B845AB663FF}"/>
                </a:ext>
              </a:extLst>
            </p:cNvPr>
            <p:cNvSpPr/>
            <p:nvPr/>
          </p:nvSpPr>
          <p:spPr>
            <a:xfrm>
              <a:off x="1904999" y="2536256"/>
              <a:ext cx="2667000" cy="794888"/>
            </a:xfrm>
            <a:prstGeom prst="wedgeRoundRectCallout">
              <a:avLst>
                <a:gd name="adj1" fmla="val -16083"/>
                <a:gd name="adj2" fmla="val 7254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657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Model – Platform-specific Interactions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Major online social network platforms encourage their users to “like” each 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5E8C4B72-7349-478B-B174-FC03A750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3276600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C328CFDE-E4D1-42F5-A9D7-CC25DB739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327660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B78FB8-5FE7-4000-B661-462F1224DBB7}"/>
              </a:ext>
            </a:extLst>
          </p:cNvPr>
          <p:cNvCxnSpPr>
            <a:stCxn id="5" idx="3"/>
          </p:cNvCxnSpPr>
          <p:nvPr/>
        </p:nvCxnSpPr>
        <p:spPr>
          <a:xfrm>
            <a:off x="2362200" y="3733800"/>
            <a:ext cx="4572000" cy="0"/>
          </a:xfrm>
          <a:prstGeom prst="line">
            <a:avLst/>
          </a:prstGeom>
          <a:ln w="38100">
            <a:solidFill>
              <a:srgbClr val="347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41E9E4-0CB4-4A18-AF8E-EB577AB0C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416365" y="3752522"/>
            <a:ext cx="1595316" cy="433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69903-512F-4127-A6F3-A0AA82AE93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3922578" y="3125808"/>
            <a:ext cx="582889" cy="571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D66B2-6B69-42F0-B70D-462F077BDF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4602084" y="3169658"/>
            <a:ext cx="503316" cy="474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9D21C-E363-4D1C-B518-37B46A44A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27" y="3120033"/>
            <a:ext cx="510397" cy="523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825E92-799A-46E5-896F-E7E6D16B9A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1" b="28633"/>
          <a:stretch/>
        </p:blipFill>
        <p:spPr>
          <a:xfrm>
            <a:off x="3466739" y="3039229"/>
            <a:ext cx="1595316" cy="4330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0DB1C7-5B5F-47F3-B625-7D2A1AFFC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23" y="4151850"/>
            <a:ext cx="510397" cy="5238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AC56FC-226D-4812-B3A9-0748936510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4717326" y="3844455"/>
            <a:ext cx="503316" cy="474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625CF7-F804-4414-BD41-CD7EE9E610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44"/>
          <a:stretch/>
        </p:blipFill>
        <p:spPr>
          <a:xfrm>
            <a:off x="4435081" y="4381877"/>
            <a:ext cx="582889" cy="5711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63BFA9-F200-42C3-9328-D95C28C819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14414"/>
          <a:stretch/>
        </p:blipFill>
        <p:spPr>
          <a:xfrm>
            <a:off x="3968594" y="2577493"/>
            <a:ext cx="503316" cy="4742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870B41-9AF4-45F9-87AE-B310CF978310}"/>
              </a:ext>
            </a:extLst>
          </p:cNvPr>
          <p:cNvSpPr txBox="1"/>
          <p:nvPr/>
        </p:nvSpPr>
        <p:spPr>
          <a:xfrm>
            <a:off x="3391520" y="5399254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47C00"/>
                </a:solidFill>
              </a:rPr>
              <a:t>Positive Link?</a:t>
            </a:r>
          </a:p>
        </p:txBody>
      </p:sp>
    </p:spTree>
    <p:extLst>
      <p:ext uri="{BB962C8B-B14F-4D97-AF65-F5344CB8AC3E}">
        <p14:creationId xmlns:p14="http://schemas.microsoft.com/office/powerpoint/2010/main" val="2158456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7E06-D791-48F7-BA8E-9E6E22C44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89" y="4820785"/>
            <a:ext cx="1944693" cy="10190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D6D9-FEAF-48D8-BD2E-071B169A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828800"/>
            <a:ext cx="6973273" cy="752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93329-56CC-4446-BA88-E238F7B15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2514600"/>
            <a:ext cx="7116168" cy="55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28599C-6D89-4768-A9AA-EF7B61378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3" y="3009810"/>
            <a:ext cx="724953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1886E-EB44-4D49-B5FF-24E87800C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3619420"/>
            <a:ext cx="7306695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90CD36-9233-4D92-BFC3-D0AB0603B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4191000"/>
            <a:ext cx="7449590" cy="50489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14086BE-6D42-4843-9692-69AD4C34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176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Negative Link Prediction – Model</a:t>
            </a:r>
          </a:p>
        </p:txBody>
      </p:sp>
    </p:spTree>
    <p:extLst>
      <p:ext uri="{BB962C8B-B14F-4D97-AF65-F5344CB8AC3E}">
        <p14:creationId xmlns:p14="http://schemas.microsoft.com/office/powerpoint/2010/main" val="3909182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Contribution of Negative Links in Community Detection Task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</a:t>
            </a:r>
            <a:r>
              <a:rPr lang="en-US" altLang="en-US" sz="2400" b="1" dirty="0"/>
              <a:t>unsigned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signed</a:t>
            </a:r>
            <a:r>
              <a:rPr lang="en-US" altLang="en-US" sz="2400" dirty="0"/>
              <a:t> networks</a:t>
            </a:r>
          </a:p>
          <a:p>
            <a:pPr lvl="1"/>
            <a:r>
              <a:rPr lang="en-US" altLang="en-US" sz="2000" dirty="0"/>
              <a:t>Signed network is derived by the </a:t>
            </a:r>
            <a:r>
              <a:rPr lang="en-US" altLang="en-US" sz="2000" b="1" dirty="0"/>
              <a:t>output of our model</a:t>
            </a:r>
            <a:r>
              <a:rPr lang="en-US" altLang="en-US" sz="2000" dirty="0"/>
              <a:t>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97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</a:t>
            </a:r>
          </a:p>
          <a:p>
            <a:pPr lvl="1"/>
            <a:r>
              <a:rPr lang="en-US" altLang="en-US" sz="2000" dirty="0"/>
              <a:t>Signed network is derived by the output of our model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392B3F1-5EBC-45E9-A276-31D63E39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70915"/>
            <a:ext cx="7696200" cy="2563085"/>
          </a:xfrm>
          <a:prstGeom prst="rect">
            <a:avLst/>
          </a:prstGeom>
        </p:spPr>
      </p:pic>
      <p:sp>
        <p:nvSpPr>
          <p:cNvPr id="72" name="Rectangle 2">
            <a:extLst>
              <a:ext uri="{FF2B5EF4-FFF2-40B4-BE49-F238E27FC236}">
                <a16:creationId xmlns:a16="http://schemas.microsoft.com/office/drawing/2014/main" id="{7013DE6D-E4E3-479F-BAD9-A17873D5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Contribution of Negative Links in Community Detection Task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0810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</a:t>
            </a:r>
          </a:p>
          <a:p>
            <a:pPr lvl="1"/>
            <a:r>
              <a:rPr lang="en-US" altLang="en-US" sz="2000" dirty="0"/>
              <a:t>Signed network is derived by the output of our model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Predicted negative links contribute to better identifying underlying ground-truth communities.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4E40C6-BE27-4270-896B-72A5A5FA7C83}"/>
              </a:ext>
            </a:extLst>
          </p:cNvPr>
          <p:cNvGrpSpPr/>
          <p:nvPr/>
        </p:nvGrpSpPr>
        <p:grpSpPr>
          <a:xfrm>
            <a:off x="723900" y="2770915"/>
            <a:ext cx="7696200" cy="2563085"/>
            <a:chOff x="723900" y="2514600"/>
            <a:chExt cx="7696200" cy="25630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DC78D0-FCF4-4231-A31F-FE453E68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2514600"/>
              <a:ext cx="7696200" cy="2563085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A891A4-C745-4902-A149-7C6E4D307078}"/>
                </a:ext>
              </a:extLst>
            </p:cNvPr>
            <p:cNvCxnSpPr/>
            <p:nvPr/>
          </p:nvCxnSpPr>
          <p:spPr>
            <a:xfrm>
              <a:off x="310896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E30DC7-EB50-4FAC-B976-7EB84DD4F75D}"/>
                </a:ext>
              </a:extLst>
            </p:cNvPr>
            <p:cNvCxnSpPr/>
            <p:nvPr/>
          </p:nvCxnSpPr>
          <p:spPr>
            <a:xfrm>
              <a:off x="37338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3B96BC-8DFB-44A5-8BBA-2794AC439D7F}"/>
                </a:ext>
              </a:extLst>
            </p:cNvPr>
            <p:cNvCxnSpPr/>
            <p:nvPr/>
          </p:nvCxnSpPr>
          <p:spPr>
            <a:xfrm>
              <a:off x="43434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E0D21-6A61-47D1-AB2F-225D774BC07C}"/>
                </a:ext>
              </a:extLst>
            </p:cNvPr>
            <p:cNvCxnSpPr/>
            <p:nvPr/>
          </p:nvCxnSpPr>
          <p:spPr>
            <a:xfrm>
              <a:off x="310896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C23898-E280-4A50-AB35-6CB60E554863}"/>
                </a:ext>
              </a:extLst>
            </p:cNvPr>
            <p:cNvCxnSpPr/>
            <p:nvPr/>
          </p:nvCxnSpPr>
          <p:spPr>
            <a:xfrm>
              <a:off x="37338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28F553-9681-4898-97F2-9E99D1E4E8B8}"/>
                </a:ext>
              </a:extLst>
            </p:cNvPr>
            <p:cNvCxnSpPr/>
            <p:nvPr/>
          </p:nvCxnSpPr>
          <p:spPr>
            <a:xfrm>
              <a:off x="43434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172B9F-6E6E-4CBF-B85D-542465B55E9A}"/>
                </a:ext>
              </a:extLst>
            </p:cNvPr>
            <p:cNvCxnSpPr/>
            <p:nvPr/>
          </p:nvCxnSpPr>
          <p:spPr>
            <a:xfrm>
              <a:off x="37338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7BA2BD-435B-4DBF-89CE-C341FD473AFE}"/>
                </a:ext>
              </a:extLst>
            </p:cNvPr>
            <p:cNvCxnSpPr/>
            <p:nvPr/>
          </p:nvCxnSpPr>
          <p:spPr>
            <a:xfrm>
              <a:off x="435864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E63313-C813-4363-BFEA-08066700B85B}"/>
                </a:ext>
              </a:extLst>
            </p:cNvPr>
            <p:cNvCxnSpPr/>
            <p:nvPr/>
          </p:nvCxnSpPr>
          <p:spPr>
            <a:xfrm>
              <a:off x="310896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2FB47-D6D7-4FAF-A48C-F05E8499A036}"/>
                </a:ext>
              </a:extLst>
            </p:cNvPr>
            <p:cNvCxnSpPr/>
            <p:nvPr/>
          </p:nvCxnSpPr>
          <p:spPr>
            <a:xfrm>
              <a:off x="37338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70A173-8DC8-4AE9-89A8-DFAE08876258}"/>
                </a:ext>
              </a:extLst>
            </p:cNvPr>
            <p:cNvCxnSpPr/>
            <p:nvPr/>
          </p:nvCxnSpPr>
          <p:spPr>
            <a:xfrm>
              <a:off x="435864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EA5015-2F06-4892-9120-3116925E6007}"/>
                </a:ext>
              </a:extLst>
            </p:cNvPr>
            <p:cNvCxnSpPr/>
            <p:nvPr/>
          </p:nvCxnSpPr>
          <p:spPr>
            <a:xfrm>
              <a:off x="57150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274E6D-9F56-41F2-9F04-0216B5B48242}"/>
                </a:ext>
              </a:extLst>
            </p:cNvPr>
            <p:cNvCxnSpPr/>
            <p:nvPr/>
          </p:nvCxnSpPr>
          <p:spPr>
            <a:xfrm>
              <a:off x="50292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2C5964-2667-41FC-92D6-720415EFECC7}"/>
                </a:ext>
              </a:extLst>
            </p:cNvPr>
            <p:cNvCxnSpPr/>
            <p:nvPr/>
          </p:nvCxnSpPr>
          <p:spPr>
            <a:xfrm>
              <a:off x="570738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D0E670-32CD-4630-8264-9D82046FA843}"/>
                </a:ext>
              </a:extLst>
            </p:cNvPr>
            <p:cNvCxnSpPr/>
            <p:nvPr/>
          </p:nvCxnSpPr>
          <p:spPr>
            <a:xfrm>
              <a:off x="63246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E05AD9-4CF5-4CA4-8064-6EB8F51A29DC}"/>
                </a:ext>
              </a:extLst>
            </p:cNvPr>
            <p:cNvCxnSpPr/>
            <p:nvPr/>
          </p:nvCxnSpPr>
          <p:spPr>
            <a:xfrm>
              <a:off x="50292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505DB7-9EF8-406A-8DD8-9C23628AE338}"/>
                </a:ext>
              </a:extLst>
            </p:cNvPr>
            <p:cNvCxnSpPr/>
            <p:nvPr/>
          </p:nvCxnSpPr>
          <p:spPr>
            <a:xfrm>
              <a:off x="570738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A9F8E1-1BBE-4876-B251-0103081DAF41}"/>
                </a:ext>
              </a:extLst>
            </p:cNvPr>
            <p:cNvCxnSpPr/>
            <p:nvPr/>
          </p:nvCxnSpPr>
          <p:spPr>
            <a:xfrm>
              <a:off x="63246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219899-141D-4B18-8329-5E355B62C328}"/>
                </a:ext>
              </a:extLst>
            </p:cNvPr>
            <p:cNvCxnSpPr/>
            <p:nvPr/>
          </p:nvCxnSpPr>
          <p:spPr>
            <a:xfrm>
              <a:off x="69342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1224F9-A1EA-4CED-B80B-EFC46426EE47}"/>
                </a:ext>
              </a:extLst>
            </p:cNvPr>
            <p:cNvCxnSpPr/>
            <p:nvPr/>
          </p:nvCxnSpPr>
          <p:spPr>
            <a:xfrm>
              <a:off x="76200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E83C25-ECC9-453B-A4E6-F5B57A80E225}"/>
                </a:ext>
              </a:extLst>
            </p:cNvPr>
            <p:cNvCxnSpPr/>
            <p:nvPr/>
          </p:nvCxnSpPr>
          <p:spPr>
            <a:xfrm>
              <a:off x="82296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B34BF7-BC60-4235-AC37-8E974368E760}"/>
                </a:ext>
              </a:extLst>
            </p:cNvPr>
            <p:cNvCxnSpPr/>
            <p:nvPr/>
          </p:nvCxnSpPr>
          <p:spPr>
            <a:xfrm>
              <a:off x="69342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032D16-4C6B-4ED7-908E-F0BA25275BB2}"/>
                </a:ext>
              </a:extLst>
            </p:cNvPr>
            <p:cNvCxnSpPr/>
            <p:nvPr/>
          </p:nvCxnSpPr>
          <p:spPr>
            <a:xfrm>
              <a:off x="76200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36AACA-DA00-471B-B004-7B85AE3F1698}"/>
                </a:ext>
              </a:extLst>
            </p:cNvPr>
            <p:cNvCxnSpPr/>
            <p:nvPr/>
          </p:nvCxnSpPr>
          <p:spPr>
            <a:xfrm>
              <a:off x="82296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C8BFEC-BF86-4264-BB36-D5BAA52ECF04}"/>
                </a:ext>
              </a:extLst>
            </p:cNvPr>
            <p:cNvCxnSpPr/>
            <p:nvPr/>
          </p:nvCxnSpPr>
          <p:spPr>
            <a:xfrm>
              <a:off x="69342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455EEB-748B-4144-B894-A3EC83BE0C76}"/>
                </a:ext>
              </a:extLst>
            </p:cNvPr>
            <p:cNvCxnSpPr/>
            <p:nvPr/>
          </p:nvCxnSpPr>
          <p:spPr>
            <a:xfrm>
              <a:off x="76200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5AE14E-3800-4A96-B8FD-8C070DA79DFB}"/>
                </a:ext>
              </a:extLst>
            </p:cNvPr>
            <p:cNvCxnSpPr/>
            <p:nvPr/>
          </p:nvCxnSpPr>
          <p:spPr>
            <a:xfrm>
              <a:off x="82296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299F5A-6AB0-4E3E-A169-20F685BF3DB4}"/>
                </a:ext>
              </a:extLst>
            </p:cNvPr>
            <p:cNvCxnSpPr/>
            <p:nvPr/>
          </p:nvCxnSpPr>
          <p:spPr>
            <a:xfrm>
              <a:off x="69342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4573649-536C-444F-8015-610C3600F23E}"/>
                </a:ext>
              </a:extLst>
            </p:cNvPr>
            <p:cNvCxnSpPr/>
            <p:nvPr/>
          </p:nvCxnSpPr>
          <p:spPr>
            <a:xfrm>
              <a:off x="76200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596C5BF-5557-4BE5-B7D4-B35428B98D7A}"/>
                </a:ext>
              </a:extLst>
            </p:cNvPr>
            <p:cNvCxnSpPr/>
            <p:nvPr/>
          </p:nvCxnSpPr>
          <p:spPr>
            <a:xfrm>
              <a:off x="82296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2">
            <a:extLst>
              <a:ext uri="{FF2B5EF4-FFF2-40B4-BE49-F238E27FC236}">
                <a16:creationId xmlns:a16="http://schemas.microsoft.com/office/drawing/2014/main" id="{6910DCE3-435F-4D15-BEE0-45787A73B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dirty="0"/>
              <a:t>Contribution of Negative Links in Community Detection Task</a:t>
            </a:r>
          </a:p>
        </p:txBody>
      </p:sp>
    </p:spTree>
    <p:extLst>
      <p:ext uri="{BB962C8B-B14F-4D97-AF65-F5344CB8AC3E}">
        <p14:creationId xmlns:p14="http://schemas.microsoft.com/office/powerpoint/2010/main" val="69419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99A3B-781D-4BC9-B72A-F123A53E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346119" cy="2444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87798-5080-4358-91FF-917C514A3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03" y="2590801"/>
            <a:ext cx="3669997" cy="244469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2A6A92A-DD41-4E10-AA71-2E40B72B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Politics &amp; Social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A3190-FF8E-4608-B990-635E47EC4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2" y="2082563"/>
            <a:ext cx="6944694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E5225-A130-4A09-92E2-FEA3DE500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13" y="3359090"/>
            <a:ext cx="5279411" cy="3352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90562-2F49-4FA3-8C3F-BA62702D0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2053">
            <a:off x="457200" y="3225605"/>
            <a:ext cx="830695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60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 sz="2400" dirty="0"/>
              <a:t>Spectral Clustering on unsigned and signed networks</a:t>
            </a:r>
          </a:p>
          <a:p>
            <a:pPr lvl="1"/>
            <a:r>
              <a:rPr lang="en-US" altLang="en-US" sz="2000" dirty="0"/>
              <a:t>Signed network is derived by the output of our model - fixed parameters </a:t>
            </a:r>
            <a:r>
              <a:rPr lang="el-GR" altLang="en-US" sz="2000" dirty="0"/>
              <a:t>α</a:t>
            </a:r>
            <a:r>
              <a:rPr lang="en-US" altLang="en-US" sz="2000" dirty="0"/>
              <a:t>, </a:t>
            </a:r>
            <a:r>
              <a:rPr lang="el-GR" altLang="en-US" sz="2000" dirty="0"/>
              <a:t>β</a:t>
            </a:r>
            <a:r>
              <a:rPr lang="en-US" altLang="en-US" sz="2000" dirty="0"/>
              <a:t>, </a:t>
            </a:r>
            <a:r>
              <a:rPr lang="el-G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>
                <a:latin typeface="Arial (Body)"/>
                <a:ea typeface="Cambria Math" panose="02040503050406030204" pitchFamily="18" charset="0"/>
              </a:rPr>
              <a:t>as 1.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Predicted negative links contribute to better identifying underlying ground-truth communities.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129" y="740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4E40C6-BE27-4270-896B-72A5A5FA7C83}"/>
              </a:ext>
            </a:extLst>
          </p:cNvPr>
          <p:cNvGrpSpPr/>
          <p:nvPr/>
        </p:nvGrpSpPr>
        <p:grpSpPr>
          <a:xfrm>
            <a:off x="723900" y="2770915"/>
            <a:ext cx="7696200" cy="2563085"/>
            <a:chOff x="723900" y="2514600"/>
            <a:chExt cx="7696200" cy="25630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DC78D0-FCF4-4231-A31F-FE453E68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2514600"/>
              <a:ext cx="7696200" cy="2563085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A891A4-C745-4902-A149-7C6E4D307078}"/>
                </a:ext>
              </a:extLst>
            </p:cNvPr>
            <p:cNvCxnSpPr/>
            <p:nvPr/>
          </p:nvCxnSpPr>
          <p:spPr>
            <a:xfrm>
              <a:off x="310896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E30DC7-EB50-4FAC-B976-7EB84DD4F75D}"/>
                </a:ext>
              </a:extLst>
            </p:cNvPr>
            <p:cNvCxnSpPr/>
            <p:nvPr/>
          </p:nvCxnSpPr>
          <p:spPr>
            <a:xfrm>
              <a:off x="37338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3B96BC-8DFB-44A5-8BBA-2794AC439D7F}"/>
                </a:ext>
              </a:extLst>
            </p:cNvPr>
            <p:cNvCxnSpPr/>
            <p:nvPr/>
          </p:nvCxnSpPr>
          <p:spPr>
            <a:xfrm>
              <a:off x="43434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E0D21-6A61-47D1-AB2F-225D774BC07C}"/>
                </a:ext>
              </a:extLst>
            </p:cNvPr>
            <p:cNvCxnSpPr/>
            <p:nvPr/>
          </p:nvCxnSpPr>
          <p:spPr>
            <a:xfrm>
              <a:off x="310896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C23898-E280-4A50-AB35-6CB60E554863}"/>
                </a:ext>
              </a:extLst>
            </p:cNvPr>
            <p:cNvCxnSpPr/>
            <p:nvPr/>
          </p:nvCxnSpPr>
          <p:spPr>
            <a:xfrm>
              <a:off x="37338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28F553-9681-4898-97F2-9E99D1E4E8B8}"/>
                </a:ext>
              </a:extLst>
            </p:cNvPr>
            <p:cNvCxnSpPr/>
            <p:nvPr/>
          </p:nvCxnSpPr>
          <p:spPr>
            <a:xfrm>
              <a:off x="43434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172B9F-6E6E-4CBF-B85D-542465B55E9A}"/>
                </a:ext>
              </a:extLst>
            </p:cNvPr>
            <p:cNvCxnSpPr/>
            <p:nvPr/>
          </p:nvCxnSpPr>
          <p:spPr>
            <a:xfrm>
              <a:off x="37338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7BA2BD-435B-4DBF-89CE-C341FD473AFE}"/>
                </a:ext>
              </a:extLst>
            </p:cNvPr>
            <p:cNvCxnSpPr/>
            <p:nvPr/>
          </p:nvCxnSpPr>
          <p:spPr>
            <a:xfrm>
              <a:off x="435864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E63313-C813-4363-BFEA-08066700B85B}"/>
                </a:ext>
              </a:extLst>
            </p:cNvPr>
            <p:cNvCxnSpPr/>
            <p:nvPr/>
          </p:nvCxnSpPr>
          <p:spPr>
            <a:xfrm>
              <a:off x="310896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2FB47-D6D7-4FAF-A48C-F05E8499A036}"/>
                </a:ext>
              </a:extLst>
            </p:cNvPr>
            <p:cNvCxnSpPr/>
            <p:nvPr/>
          </p:nvCxnSpPr>
          <p:spPr>
            <a:xfrm>
              <a:off x="37338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70A173-8DC8-4AE9-89A8-DFAE08876258}"/>
                </a:ext>
              </a:extLst>
            </p:cNvPr>
            <p:cNvCxnSpPr/>
            <p:nvPr/>
          </p:nvCxnSpPr>
          <p:spPr>
            <a:xfrm>
              <a:off x="435864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EA5015-2F06-4892-9120-3116925E6007}"/>
                </a:ext>
              </a:extLst>
            </p:cNvPr>
            <p:cNvCxnSpPr/>
            <p:nvPr/>
          </p:nvCxnSpPr>
          <p:spPr>
            <a:xfrm>
              <a:off x="57150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274E6D-9F56-41F2-9F04-0216B5B48242}"/>
                </a:ext>
              </a:extLst>
            </p:cNvPr>
            <p:cNvCxnSpPr/>
            <p:nvPr/>
          </p:nvCxnSpPr>
          <p:spPr>
            <a:xfrm>
              <a:off x="50292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2C5964-2667-41FC-92D6-720415EFECC7}"/>
                </a:ext>
              </a:extLst>
            </p:cNvPr>
            <p:cNvCxnSpPr/>
            <p:nvPr/>
          </p:nvCxnSpPr>
          <p:spPr>
            <a:xfrm>
              <a:off x="570738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D0E670-32CD-4630-8264-9D82046FA843}"/>
                </a:ext>
              </a:extLst>
            </p:cNvPr>
            <p:cNvCxnSpPr/>
            <p:nvPr/>
          </p:nvCxnSpPr>
          <p:spPr>
            <a:xfrm>
              <a:off x="63246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E05AD9-4CF5-4CA4-8064-6EB8F51A29DC}"/>
                </a:ext>
              </a:extLst>
            </p:cNvPr>
            <p:cNvCxnSpPr/>
            <p:nvPr/>
          </p:nvCxnSpPr>
          <p:spPr>
            <a:xfrm>
              <a:off x="50292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505DB7-9EF8-406A-8DD8-9C23628AE338}"/>
                </a:ext>
              </a:extLst>
            </p:cNvPr>
            <p:cNvCxnSpPr/>
            <p:nvPr/>
          </p:nvCxnSpPr>
          <p:spPr>
            <a:xfrm>
              <a:off x="570738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A9F8E1-1BBE-4876-B251-0103081DAF41}"/>
                </a:ext>
              </a:extLst>
            </p:cNvPr>
            <p:cNvCxnSpPr/>
            <p:nvPr/>
          </p:nvCxnSpPr>
          <p:spPr>
            <a:xfrm>
              <a:off x="63246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219899-141D-4B18-8329-5E355B62C328}"/>
                </a:ext>
              </a:extLst>
            </p:cNvPr>
            <p:cNvCxnSpPr/>
            <p:nvPr/>
          </p:nvCxnSpPr>
          <p:spPr>
            <a:xfrm>
              <a:off x="69342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1224F9-A1EA-4CED-B80B-EFC46426EE47}"/>
                </a:ext>
              </a:extLst>
            </p:cNvPr>
            <p:cNvCxnSpPr/>
            <p:nvPr/>
          </p:nvCxnSpPr>
          <p:spPr>
            <a:xfrm>
              <a:off x="76200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E83C25-ECC9-453B-A4E6-F5B57A80E225}"/>
                </a:ext>
              </a:extLst>
            </p:cNvPr>
            <p:cNvCxnSpPr/>
            <p:nvPr/>
          </p:nvCxnSpPr>
          <p:spPr>
            <a:xfrm>
              <a:off x="8229600" y="31242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B34BF7-BC60-4235-AC37-8E974368E760}"/>
                </a:ext>
              </a:extLst>
            </p:cNvPr>
            <p:cNvCxnSpPr/>
            <p:nvPr/>
          </p:nvCxnSpPr>
          <p:spPr>
            <a:xfrm>
              <a:off x="69342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032D16-4C6B-4ED7-908E-F0BA25275BB2}"/>
                </a:ext>
              </a:extLst>
            </p:cNvPr>
            <p:cNvCxnSpPr/>
            <p:nvPr/>
          </p:nvCxnSpPr>
          <p:spPr>
            <a:xfrm>
              <a:off x="76200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36AACA-DA00-471B-B004-7B85AE3F1698}"/>
                </a:ext>
              </a:extLst>
            </p:cNvPr>
            <p:cNvCxnSpPr/>
            <p:nvPr/>
          </p:nvCxnSpPr>
          <p:spPr>
            <a:xfrm>
              <a:off x="8229600" y="35814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C8BFEC-BF86-4264-BB36-D5BAA52ECF04}"/>
                </a:ext>
              </a:extLst>
            </p:cNvPr>
            <p:cNvCxnSpPr/>
            <p:nvPr/>
          </p:nvCxnSpPr>
          <p:spPr>
            <a:xfrm>
              <a:off x="69342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455EEB-748B-4144-B894-A3EC83BE0C76}"/>
                </a:ext>
              </a:extLst>
            </p:cNvPr>
            <p:cNvCxnSpPr/>
            <p:nvPr/>
          </p:nvCxnSpPr>
          <p:spPr>
            <a:xfrm>
              <a:off x="76200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5AE14E-3800-4A96-B8FD-8C070DA79DFB}"/>
                </a:ext>
              </a:extLst>
            </p:cNvPr>
            <p:cNvCxnSpPr/>
            <p:nvPr/>
          </p:nvCxnSpPr>
          <p:spPr>
            <a:xfrm>
              <a:off x="8229600" y="40386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299F5A-6AB0-4E3E-A169-20F685BF3DB4}"/>
                </a:ext>
              </a:extLst>
            </p:cNvPr>
            <p:cNvCxnSpPr/>
            <p:nvPr/>
          </p:nvCxnSpPr>
          <p:spPr>
            <a:xfrm>
              <a:off x="69342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4573649-536C-444F-8015-610C3600F23E}"/>
                </a:ext>
              </a:extLst>
            </p:cNvPr>
            <p:cNvCxnSpPr/>
            <p:nvPr/>
          </p:nvCxnSpPr>
          <p:spPr>
            <a:xfrm>
              <a:off x="76200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596C5BF-5557-4BE5-B7D4-B35428B98D7A}"/>
                </a:ext>
              </a:extLst>
            </p:cNvPr>
            <p:cNvCxnSpPr/>
            <p:nvPr/>
          </p:nvCxnSpPr>
          <p:spPr>
            <a:xfrm>
              <a:off x="8229600" y="4572000"/>
              <a:ext cx="0" cy="304800"/>
            </a:xfrm>
            <a:prstGeom prst="straightConnector1">
              <a:avLst/>
            </a:prstGeom>
            <a:ln>
              <a:solidFill>
                <a:srgbClr val="347C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3A6F07-9E1A-4CF8-8126-1C3E6A640328}"/>
              </a:ext>
            </a:extLst>
          </p:cNvPr>
          <p:cNvSpPr txBox="1"/>
          <p:nvPr/>
        </p:nvSpPr>
        <p:spPr>
          <a:xfrm>
            <a:off x="2073032" y="2756078"/>
            <a:ext cx="4997939" cy="2389406"/>
          </a:xfrm>
          <a:prstGeom prst="cloud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Come to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Social Media Session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at 4:00 pm tomorrow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for further details!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EEE2444B-82D8-48E2-A9B6-9D9D5FA8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Contribution of Negative Links in Community Detection Task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2153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Detect underlying communities,</a:t>
            </a:r>
          </a:p>
          <a:p>
            <a:r>
              <a:rPr lang="en-US" dirty="0"/>
              <a:t>Detect antagonisms, rivalries, enmities among communities,</a:t>
            </a:r>
          </a:p>
          <a:p>
            <a:r>
              <a:rPr lang="en-US" b="1" dirty="0"/>
              <a:t>Detect controversial issues among communities and positions that each community takes towards those issues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53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664363-327D-4DB0-8D1A-38542D95C7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819400" y="1981200"/>
            <a:ext cx="360045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47E618-8659-41AD-ACBD-86892C91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16200000">
            <a:off x="3806510" y="1089263"/>
            <a:ext cx="1366088" cy="2483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672FF1-BEC0-4BD8-A040-A2B7D3CA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770966" y="1572727"/>
            <a:ext cx="620767" cy="931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AE8772-7389-4AE7-93F0-64CA3571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819400" y="4572000"/>
            <a:ext cx="248307" cy="744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EA981-53A6-402D-A82A-6068CA73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84538" y="1880620"/>
            <a:ext cx="466051" cy="10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7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664363-327D-4DB0-8D1A-38542D95C7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819400" y="1981200"/>
            <a:ext cx="360045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47E618-8659-41AD-ACBD-86892C91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6104404" y="2183655"/>
            <a:ext cx="1366088" cy="2483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672FF1-BEC0-4BD8-A040-A2B7D3CA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642643" y="2352926"/>
            <a:ext cx="620767" cy="931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AE8772-7389-4AE7-93F0-64CA3571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6091413" y="4665279"/>
            <a:ext cx="248307" cy="744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EA981-53A6-402D-A82A-6068CA73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3112457" y="4585607"/>
            <a:ext cx="466051" cy="100734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0594C9-B47B-42BA-A371-49CA0F68666A}"/>
              </a:ext>
            </a:extLst>
          </p:cNvPr>
          <p:cNvSpPr/>
          <p:nvPr/>
        </p:nvSpPr>
        <p:spPr>
          <a:xfrm>
            <a:off x="2827090" y="2197916"/>
            <a:ext cx="1592510" cy="3179427"/>
          </a:xfrm>
          <a:custGeom>
            <a:avLst/>
            <a:gdLst>
              <a:gd name="connsiteX0" fmla="*/ 0 w 1785010"/>
              <a:gd name="connsiteY0" fmla="*/ 0 h 3179427"/>
              <a:gd name="connsiteX1" fmla="*/ 1501629 w 1785010"/>
              <a:gd name="connsiteY1" fmla="*/ 444616 h 3179427"/>
              <a:gd name="connsiteX2" fmla="*/ 1677798 w 1785010"/>
              <a:gd name="connsiteY2" fmla="*/ 2122414 h 3179427"/>
              <a:gd name="connsiteX3" fmla="*/ 285226 w 1785010"/>
              <a:gd name="connsiteY3" fmla="*/ 3179427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010" h="3179427">
                <a:moveTo>
                  <a:pt x="0" y="0"/>
                </a:moveTo>
                <a:cubicBezTo>
                  <a:pt x="610998" y="45440"/>
                  <a:pt x="1221996" y="90880"/>
                  <a:pt x="1501629" y="444616"/>
                </a:cubicBezTo>
                <a:cubicBezTo>
                  <a:pt x="1781262" y="798352"/>
                  <a:pt x="1880532" y="1666612"/>
                  <a:pt x="1677798" y="2122414"/>
                </a:cubicBezTo>
                <a:cubicBezTo>
                  <a:pt x="1475064" y="2578216"/>
                  <a:pt x="880145" y="2878821"/>
                  <a:pt x="285226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64B754-5D22-4E29-A68F-0F5EBD8EBDD9}"/>
              </a:ext>
            </a:extLst>
          </p:cNvPr>
          <p:cNvSpPr/>
          <p:nvPr/>
        </p:nvSpPr>
        <p:spPr>
          <a:xfrm rot="11070020">
            <a:off x="4733940" y="2224736"/>
            <a:ext cx="1592510" cy="3179427"/>
          </a:xfrm>
          <a:custGeom>
            <a:avLst/>
            <a:gdLst>
              <a:gd name="connsiteX0" fmla="*/ 0 w 1785010"/>
              <a:gd name="connsiteY0" fmla="*/ 0 h 3179427"/>
              <a:gd name="connsiteX1" fmla="*/ 1501629 w 1785010"/>
              <a:gd name="connsiteY1" fmla="*/ 444616 h 3179427"/>
              <a:gd name="connsiteX2" fmla="*/ 1677798 w 1785010"/>
              <a:gd name="connsiteY2" fmla="*/ 2122414 h 3179427"/>
              <a:gd name="connsiteX3" fmla="*/ 285226 w 1785010"/>
              <a:gd name="connsiteY3" fmla="*/ 3179427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010" h="3179427">
                <a:moveTo>
                  <a:pt x="0" y="0"/>
                </a:moveTo>
                <a:cubicBezTo>
                  <a:pt x="610998" y="45440"/>
                  <a:pt x="1221996" y="90880"/>
                  <a:pt x="1501629" y="444616"/>
                </a:cubicBezTo>
                <a:cubicBezTo>
                  <a:pt x="1781262" y="798352"/>
                  <a:pt x="1880532" y="1666612"/>
                  <a:pt x="1677798" y="2122414"/>
                </a:cubicBezTo>
                <a:cubicBezTo>
                  <a:pt x="1475064" y="2578216"/>
                  <a:pt x="880145" y="2878821"/>
                  <a:pt x="285226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7E95DE-ACCC-466E-8854-89D3C6E97C99}"/>
              </a:ext>
            </a:extLst>
          </p:cNvPr>
          <p:cNvSpPr/>
          <p:nvPr/>
        </p:nvSpPr>
        <p:spPr>
          <a:xfrm>
            <a:off x="7326647" y="370580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FDF5CD-94E5-472C-BEDC-2B7BD536816E}"/>
              </a:ext>
            </a:extLst>
          </p:cNvPr>
          <p:cNvSpPr/>
          <p:nvPr/>
        </p:nvSpPr>
        <p:spPr>
          <a:xfrm>
            <a:off x="2486390" y="370580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31E31D3-10C6-4F2A-9E28-1184AF4FE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Detecting Controversial Issues and Positions</a:t>
            </a:r>
            <a:endParaRPr lang="en-US" alt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7F2898-7877-41C1-8D60-2CB3D72B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Detect underlying communities,</a:t>
            </a:r>
          </a:p>
        </p:txBody>
      </p:sp>
    </p:spTree>
    <p:extLst>
      <p:ext uri="{BB962C8B-B14F-4D97-AF65-F5344CB8AC3E}">
        <p14:creationId xmlns:p14="http://schemas.microsoft.com/office/powerpoint/2010/main" val="211053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664363-327D-4DB0-8D1A-38542D95C7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819400" y="1981200"/>
            <a:ext cx="360045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47E618-8659-41AD-ACBD-86892C91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6104404" y="2183655"/>
            <a:ext cx="1366088" cy="2483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672FF1-BEC0-4BD8-A040-A2B7D3CA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642643" y="2352926"/>
            <a:ext cx="620767" cy="931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AE8772-7389-4AE7-93F0-64CA3571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6091413" y="4665279"/>
            <a:ext cx="248307" cy="744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EA981-53A6-402D-A82A-6068CA73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3112457" y="4585607"/>
            <a:ext cx="466051" cy="1007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4C64D4-7C77-449A-86CD-846D209210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337">
            <a:off x="4290738" y="4127760"/>
            <a:ext cx="538176" cy="392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005B3-F072-4562-B9CB-4DEF48526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3649">
            <a:off x="5959897" y="3974115"/>
            <a:ext cx="538176" cy="392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E5BED-6FE4-49CD-A80E-334A38CFB75A}"/>
              </a:ext>
            </a:extLst>
          </p:cNvPr>
          <p:cNvSpPr txBox="1"/>
          <p:nvPr/>
        </p:nvSpPr>
        <p:spPr>
          <a:xfrm rot="32285">
            <a:off x="4316443" y="4547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D8325-E030-433E-B256-00BAC00E9ABF}"/>
              </a:ext>
            </a:extLst>
          </p:cNvPr>
          <p:cNvSpPr txBox="1"/>
          <p:nvPr/>
        </p:nvSpPr>
        <p:spPr>
          <a:xfrm rot="20402265">
            <a:off x="6044225" y="42959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(+)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2A7AC3-D81A-4285-8649-9848B7ACAE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337" flipH="1">
            <a:off x="4323995" y="3174769"/>
            <a:ext cx="561066" cy="392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D6C0E5-FA02-4641-AEF4-09BE107145D9}"/>
              </a:ext>
            </a:extLst>
          </p:cNvPr>
          <p:cNvSpPr txBox="1"/>
          <p:nvPr/>
        </p:nvSpPr>
        <p:spPr>
          <a:xfrm rot="32285">
            <a:off x="4561551" y="2963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BBC606-3461-4D32-A357-CC7BE8995BA0}"/>
              </a:ext>
            </a:extLst>
          </p:cNvPr>
          <p:cNvSpPr/>
          <p:nvPr/>
        </p:nvSpPr>
        <p:spPr>
          <a:xfrm>
            <a:off x="2827090" y="2197916"/>
            <a:ext cx="1592510" cy="3179427"/>
          </a:xfrm>
          <a:custGeom>
            <a:avLst/>
            <a:gdLst>
              <a:gd name="connsiteX0" fmla="*/ 0 w 1785010"/>
              <a:gd name="connsiteY0" fmla="*/ 0 h 3179427"/>
              <a:gd name="connsiteX1" fmla="*/ 1501629 w 1785010"/>
              <a:gd name="connsiteY1" fmla="*/ 444616 h 3179427"/>
              <a:gd name="connsiteX2" fmla="*/ 1677798 w 1785010"/>
              <a:gd name="connsiteY2" fmla="*/ 2122414 h 3179427"/>
              <a:gd name="connsiteX3" fmla="*/ 285226 w 1785010"/>
              <a:gd name="connsiteY3" fmla="*/ 3179427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010" h="3179427">
                <a:moveTo>
                  <a:pt x="0" y="0"/>
                </a:moveTo>
                <a:cubicBezTo>
                  <a:pt x="610998" y="45440"/>
                  <a:pt x="1221996" y="90880"/>
                  <a:pt x="1501629" y="444616"/>
                </a:cubicBezTo>
                <a:cubicBezTo>
                  <a:pt x="1781262" y="798352"/>
                  <a:pt x="1880532" y="1666612"/>
                  <a:pt x="1677798" y="2122414"/>
                </a:cubicBezTo>
                <a:cubicBezTo>
                  <a:pt x="1475064" y="2578216"/>
                  <a:pt x="880145" y="2878821"/>
                  <a:pt x="285226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BFFD3D-DB94-45CC-BF81-0967B0C681B8}"/>
              </a:ext>
            </a:extLst>
          </p:cNvPr>
          <p:cNvSpPr/>
          <p:nvPr/>
        </p:nvSpPr>
        <p:spPr>
          <a:xfrm rot="11070020">
            <a:off x="4733940" y="2224736"/>
            <a:ext cx="1592510" cy="3179427"/>
          </a:xfrm>
          <a:custGeom>
            <a:avLst/>
            <a:gdLst>
              <a:gd name="connsiteX0" fmla="*/ 0 w 1785010"/>
              <a:gd name="connsiteY0" fmla="*/ 0 h 3179427"/>
              <a:gd name="connsiteX1" fmla="*/ 1501629 w 1785010"/>
              <a:gd name="connsiteY1" fmla="*/ 444616 h 3179427"/>
              <a:gd name="connsiteX2" fmla="*/ 1677798 w 1785010"/>
              <a:gd name="connsiteY2" fmla="*/ 2122414 h 3179427"/>
              <a:gd name="connsiteX3" fmla="*/ 285226 w 1785010"/>
              <a:gd name="connsiteY3" fmla="*/ 3179427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010" h="3179427">
                <a:moveTo>
                  <a:pt x="0" y="0"/>
                </a:moveTo>
                <a:cubicBezTo>
                  <a:pt x="610998" y="45440"/>
                  <a:pt x="1221996" y="90880"/>
                  <a:pt x="1501629" y="444616"/>
                </a:cubicBezTo>
                <a:cubicBezTo>
                  <a:pt x="1781262" y="798352"/>
                  <a:pt x="1880532" y="1666612"/>
                  <a:pt x="1677798" y="2122414"/>
                </a:cubicBezTo>
                <a:cubicBezTo>
                  <a:pt x="1475064" y="2578216"/>
                  <a:pt x="880145" y="2878821"/>
                  <a:pt x="285226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0A65B3-116B-4A5B-A839-8999A1FE03E3}"/>
              </a:ext>
            </a:extLst>
          </p:cNvPr>
          <p:cNvSpPr/>
          <p:nvPr/>
        </p:nvSpPr>
        <p:spPr>
          <a:xfrm>
            <a:off x="7326647" y="370580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C5608-B8DF-4E7B-8602-43B4CA3EB829}"/>
              </a:ext>
            </a:extLst>
          </p:cNvPr>
          <p:cNvSpPr/>
          <p:nvPr/>
        </p:nvSpPr>
        <p:spPr>
          <a:xfrm>
            <a:off x="2486390" y="370580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1EB3F2A0-2E4A-4123-9419-4499BBF1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Detect negative links,</a:t>
            </a:r>
          </a:p>
        </p:txBody>
      </p:sp>
    </p:spTree>
    <p:extLst>
      <p:ext uri="{BB962C8B-B14F-4D97-AF65-F5344CB8AC3E}">
        <p14:creationId xmlns:p14="http://schemas.microsoft.com/office/powerpoint/2010/main" val="3834151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664363-327D-4DB0-8D1A-38542D95C7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819400" y="1981200"/>
            <a:ext cx="360045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47E618-8659-41AD-ACBD-86892C91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6104404" y="2183655"/>
            <a:ext cx="1366088" cy="24830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672FF1-BEC0-4BD8-A040-A2B7D3CA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642643" y="2352926"/>
            <a:ext cx="620767" cy="931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AE8772-7389-4AE7-93F0-64CA3571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6091413" y="4665279"/>
            <a:ext cx="248307" cy="744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4EA981-53A6-402D-A82A-6068CA73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3112457" y="4585607"/>
            <a:ext cx="466051" cy="100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E5BED-6FE4-49CD-A80E-334A38CFB75A}"/>
              </a:ext>
            </a:extLst>
          </p:cNvPr>
          <p:cNvSpPr txBox="1"/>
          <p:nvPr/>
        </p:nvSpPr>
        <p:spPr>
          <a:xfrm rot="32285">
            <a:off x="4316443" y="4547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D8325-E030-433E-B256-00BAC00E9ABF}"/>
              </a:ext>
            </a:extLst>
          </p:cNvPr>
          <p:cNvSpPr txBox="1"/>
          <p:nvPr/>
        </p:nvSpPr>
        <p:spPr>
          <a:xfrm rot="20402265">
            <a:off x="6044225" y="42959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(+)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6C0E5-FA02-4641-AEF4-09BE107145D9}"/>
              </a:ext>
            </a:extLst>
          </p:cNvPr>
          <p:cNvSpPr txBox="1"/>
          <p:nvPr/>
        </p:nvSpPr>
        <p:spPr>
          <a:xfrm rot="32285">
            <a:off x="4561551" y="2963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BBC606-3461-4D32-A357-CC7BE8995BA0}"/>
              </a:ext>
            </a:extLst>
          </p:cNvPr>
          <p:cNvSpPr/>
          <p:nvPr/>
        </p:nvSpPr>
        <p:spPr>
          <a:xfrm>
            <a:off x="2827090" y="2197916"/>
            <a:ext cx="1592510" cy="3179427"/>
          </a:xfrm>
          <a:custGeom>
            <a:avLst/>
            <a:gdLst>
              <a:gd name="connsiteX0" fmla="*/ 0 w 1785010"/>
              <a:gd name="connsiteY0" fmla="*/ 0 h 3179427"/>
              <a:gd name="connsiteX1" fmla="*/ 1501629 w 1785010"/>
              <a:gd name="connsiteY1" fmla="*/ 444616 h 3179427"/>
              <a:gd name="connsiteX2" fmla="*/ 1677798 w 1785010"/>
              <a:gd name="connsiteY2" fmla="*/ 2122414 h 3179427"/>
              <a:gd name="connsiteX3" fmla="*/ 285226 w 1785010"/>
              <a:gd name="connsiteY3" fmla="*/ 3179427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010" h="3179427">
                <a:moveTo>
                  <a:pt x="0" y="0"/>
                </a:moveTo>
                <a:cubicBezTo>
                  <a:pt x="610998" y="45440"/>
                  <a:pt x="1221996" y="90880"/>
                  <a:pt x="1501629" y="444616"/>
                </a:cubicBezTo>
                <a:cubicBezTo>
                  <a:pt x="1781262" y="798352"/>
                  <a:pt x="1880532" y="1666612"/>
                  <a:pt x="1677798" y="2122414"/>
                </a:cubicBezTo>
                <a:cubicBezTo>
                  <a:pt x="1475064" y="2578216"/>
                  <a:pt x="880145" y="2878821"/>
                  <a:pt x="285226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BFFD3D-DB94-45CC-BF81-0967B0C681B8}"/>
              </a:ext>
            </a:extLst>
          </p:cNvPr>
          <p:cNvSpPr/>
          <p:nvPr/>
        </p:nvSpPr>
        <p:spPr>
          <a:xfrm rot="11070020">
            <a:off x="4733940" y="2224736"/>
            <a:ext cx="1592510" cy="3179427"/>
          </a:xfrm>
          <a:custGeom>
            <a:avLst/>
            <a:gdLst>
              <a:gd name="connsiteX0" fmla="*/ 0 w 1785010"/>
              <a:gd name="connsiteY0" fmla="*/ 0 h 3179427"/>
              <a:gd name="connsiteX1" fmla="*/ 1501629 w 1785010"/>
              <a:gd name="connsiteY1" fmla="*/ 444616 h 3179427"/>
              <a:gd name="connsiteX2" fmla="*/ 1677798 w 1785010"/>
              <a:gd name="connsiteY2" fmla="*/ 2122414 h 3179427"/>
              <a:gd name="connsiteX3" fmla="*/ 285226 w 1785010"/>
              <a:gd name="connsiteY3" fmla="*/ 3179427 h 31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010" h="3179427">
                <a:moveTo>
                  <a:pt x="0" y="0"/>
                </a:moveTo>
                <a:cubicBezTo>
                  <a:pt x="610998" y="45440"/>
                  <a:pt x="1221996" y="90880"/>
                  <a:pt x="1501629" y="444616"/>
                </a:cubicBezTo>
                <a:cubicBezTo>
                  <a:pt x="1781262" y="798352"/>
                  <a:pt x="1880532" y="1666612"/>
                  <a:pt x="1677798" y="2122414"/>
                </a:cubicBezTo>
                <a:cubicBezTo>
                  <a:pt x="1475064" y="2578216"/>
                  <a:pt x="880145" y="2878821"/>
                  <a:pt x="285226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0A65B3-116B-4A5B-A839-8999A1FE03E3}"/>
              </a:ext>
            </a:extLst>
          </p:cNvPr>
          <p:cNvSpPr/>
          <p:nvPr/>
        </p:nvSpPr>
        <p:spPr>
          <a:xfrm>
            <a:off x="7326647" y="370580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C5608-B8DF-4E7B-8602-43B4CA3EB829}"/>
              </a:ext>
            </a:extLst>
          </p:cNvPr>
          <p:cNvSpPr/>
          <p:nvPr/>
        </p:nvSpPr>
        <p:spPr>
          <a:xfrm>
            <a:off x="2486390" y="3705800"/>
            <a:ext cx="281903" cy="307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1EB3F2A0-2E4A-4123-9419-4499BBF1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Detect negative links,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4866B1-2300-43C7-AD75-F10B02B65878}"/>
              </a:ext>
            </a:extLst>
          </p:cNvPr>
          <p:cNvSpPr/>
          <p:nvPr/>
        </p:nvSpPr>
        <p:spPr>
          <a:xfrm rot="10800000">
            <a:off x="3947189" y="4013443"/>
            <a:ext cx="1292340" cy="604037"/>
          </a:xfrm>
          <a:custGeom>
            <a:avLst/>
            <a:gdLst>
              <a:gd name="connsiteX0" fmla="*/ 0 w 627017"/>
              <a:gd name="connsiteY0" fmla="*/ 90231 h 125066"/>
              <a:gd name="connsiteX1" fmla="*/ 235132 w 627017"/>
              <a:gd name="connsiteY1" fmla="*/ 3146 h 125066"/>
              <a:gd name="connsiteX2" fmla="*/ 496389 w 627017"/>
              <a:gd name="connsiteY2" fmla="*/ 29271 h 125066"/>
              <a:gd name="connsiteX3" fmla="*/ 627017 w 627017"/>
              <a:gd name="connsiteY3" fmla="*/ 125066 h 12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17" h="125066">
                <a:moveTo>
                  <a:pt x="0" y="90231"/>
                </a:moveTo>
                <a:cubicBezTo>
                  <a:pt x="76200" y="51768"/>
                  <a:pt x="152401" y="13306"/>
                  <a:pt x="235132" y="3146"/>
                </a:cubicBezTo>
                <a:cubicBezTo>
                  <a:pt x="317863" y="-7014"/>
                  <a:pt x="431075" y="8951"/>
                  <a:pt x="496389" y="29271"/>
                </a:cubicBezTo>
                <a:cubicBezTo>
                  <a:pt x="561703" y="49591"/>
                  <a:pt x="594360" y="87328"/>
                  <a:pt x="627017" y="125066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A95C68-84A9-4689-81B5-B7E7ED7A9160}"/>
              </a:ext>
            </a:extLst>
          </p:cNvPr>
          <p:cNvSpPr/>
          <p:nvPr/>
        </p:nvSpPr>
        <p:spPr>
          <a:xfrm>
            <a:off x="4114800" y="3276599"/>
            <a:ext cx="1193424" cy="244423"/>
          </a:xfrm>
          <a:custGeom>
            <a:avLst/>
            <a:gdLst>
              <a:gd name="connsiteX0" fmla="*/ 0 w 627017"/>
              <a:gd name="connsiteY0" fmla="*/ 90231 h 125066"/>
              <a:gd name="connsiteX1" fmla="*/ 235132 w 627017"/>
              <a:gd name="connsiteY1" fmla="*/ 3146 h 125066"/>
              <a:gd name="connsiteX2" fmla="*/ 496389 w 627017"/>
              <a:gd name="connsiteY2" fmla="*/ 29271 h 125066"/>
              <a:gd name="connsiteX3" fmla="*/ 627017 w 627017"/>
              <a:gd name="connsiteY3" fmla="*/ 125066 h 12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17" h="125066">
                <a:moveTo>
                  <a:pt x="0" y="90231"/>
                </a:moveTo>
                <a:cubicBezTo>
                  <a:pt x="76200" y="51768"/>
                  <a:pt x="152401" y="13306"/>
                  <a:pt x="235132" y="3146"/>
                </a:cubicBezTo>
                <a:cubicBezTo>
                  <a:pt x="317863" y="-7014"/>
                  <a:pt x="431075" y="8951"/>
                  <a:pt x="496389" y="29271"/>
                </a:cubicBezTo>
                <a:cubicBezTo>
                  <a:pt x="561703" y="49591"/>
                  <a:pt x="594360" y="87328"/>
                  <a:pt x="627017" y="125066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3EE9F9-4431-4FE7-B6CF-877D077B81D3}"/>
              </a:ext>
            </a:extLst>
          </p:cNvPr>
          <p:cNvSpPr/>
          <p:nvPr/>
        </p:nvSpPr>
        <p:spPr>
          <a:xfrm>
            <a:off x="4114800" y="3428999"/>
            <a:ext cx="1016013" cy="158625"/>
          </a:xfrm>
          <a:custGeom>
            <a:avLst/>
            <a:gdLst>
              <a:gd name="connsiteX0" fmla="*/ 0 w 627017"/>
              <a:gd name="connsiteY0" fmla="*/ 90231 h 125066"/>
              <a:gd name="connsiteX1" fmla="*/ 235132 w 627017"/>
              <a:gd name="connsiteY1" fmla="*/ 3146 h 125066"/>
              <a:gd name="connsiteX2" fmla="*/ 496389 w 627017"/>
              <a:gd name="connsiteY2" fmla="*/ 29271 h 125066"/>
              <a:gd name="connsiteX3" fmla="*/ 627017 w 627017"/>
              <a:gd name="connsiteY3" fmla="*/ 125066 h 12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17" h="125066">
                <a:moveTo>
                  <a:pt x="0" y="90231"/>
                </a:moveTo>
                <a:cubicBezTo>
                  <a:pt x="76200" y="51768"/>
                  <a:pt x="152401" y="13306"/>
                  <a:pt x="235132" y="3146"/>
                </a:cubicBezTo>
                <a:cubicBezTo>
                  <a:pt x="317863" y="-7014"/>
                  <a:pt x="431075" y="8951"/>
                  <a:pt x="496389" y="29271"/>
                </a:cubicBezTo>
                <a:cubicBezTo>
                  <a:pt x="561703" y="49591"/>
                  <a:pt x="594360" y="87328"/>
                  <a:pt x="627017" y="125066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9EC52D-DCBB-47AB-8332-4D22598599B9}"/>
              </a:ext>
            </a:extLst>
          </p:cNvPr>
          <p:cNvSpPr/>
          <p:nvPr/>
        </p:nvSpPr>
        <p:spPr>
          <a:xfrm rot="8957849">
            <a:off x="5926183" y="4218334"/>
            <a:ext cx="627017" cy="125066"/>
          </a:xfrm>
          <a:custGeom>
            <a:avLst/>
            <a:gdLst>
              <a:gd name="connsiteX0" fmla="*/ 0 w 627017"/>
              <a:gd name="connsiteY0" fmla="*/ 90231 h 125066"/>
              <a:gd name="connsiteX1" fmla="*/ 235132 w 627017"/>
              <a:gd name="connsiteY1" fmla="*/ 3146 h 125066"/>
              <a:gd name="connsiteX2" fmla="*/ 496389 w 627017"/>
              <a:gd name="connsiteY2" fmla="*/ 29271 h 125066"/>
              <a:gd name="connsiteX3" fmla="*/ 627017 w 627017"/>
              <a:gd name="connsiteY3" fmla="*/ 125066 h 12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17" h="125066">
                <a:moveTo>
                  <a:pt x="0" y="90231"/>
                </a:moveTo>
                <a:cubicBezTo>
                  <a:pt x="76200" y="51768"/>
                  <a:pt x="152401" y="13306"/>
                  <a:pt x="235132" y="3146"/>
                </a:cubicBezTo>
                <a:cubicBezTo>
                  <a:pt x="317863" y="-7014"/>
                  <a:pt x="431075" y="8951"/>
                  <a:pt x="496389" y="29271"/>
                </a:cubicBezTo>
                <a:cubicBezTo>
                  <a:pt x="561703" y="49591"/>
                  <a:pt x="594360" y="87328"/>
                  <a:pt x="627017" y="125066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4F1A70-5DDF-4279-955D-5583E0FCF1AE}"/>
              </a:ext>
            </a:extLst>
          </p:cNvPr>
          <p:cNvSpPr/>
          <p:nvPr/>
        </p:nvSpPr>
        <p:spPr>
          <a:xfrm rot="8957849">
            <a:off x="5670254" y="3948206"/>
            <a:ext cx="856266" cy="59795"/>
          </a:xfrm>
          <a:custGeom>
            <a:avLst/>
            <a:gdLst>
              <a:gd name="connsiteX0" fmla="*/ 0 w 627017"/>
              <a:gd name="connsiteY0" fmla="*/ 90231 h 125066"/>
              <a:gd name="connsiteX1" fmla="*/ 235132 w 627017"/>
              <a:gd name="connsiteY1" fmla="*/ 3146 h 125066"/>
              <a:gd name="connsiteX2" fmla="*/ 496389 w 627017"/>
              <a:gd name="connsiteY2" fmla="*/ 29271 h 125066"/>
              <a:gd name="connsiteX3" fmla="*/ 627017 w 627017"/>
              <a:gd name="connsiteY3" fmla="*/ 125066 h 12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17" h="125066">
                <a:moveTo>
                  <a:pt x="0" y="90231"/>
                </a:moveTo>
                <a:cubicBezTo>
                  <a:pt x="76200" y="51768"/>
                  <a:pt x="152401" y="13306"/>
                  <a:pt x="235132" y="3146"/>
                </a:cubicBezTo>
                <a:cubicBezTo>
                  <a:pt x="317863" y="-7014"/>
                  <a:pt x="431075" y="8951"/>
                  <a:pt x="496389" y="29271"/>
                </a:cubicBezTo>
                <a:cubicBezTo>
                  <a:pt x="561703" y="49591"/>
                  <a:pt x="594360" y="87328"/>
                  <a:pt x="627017" y="125066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48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Lessons from Political Communication Theory;</a:t>
            </a:r>
          </a:p>
          <a:p>
            <a:pPr lvl="1"/>
            <a:r>
              <a:rPr lang="en-US" altLang="en-US" sz="2000" dirty="0"/>
              <a:t>Topic/Issue Ownership</a:t>
            </a:r>
          </a:p>
          <a:p>
            <a:pPr lvl="1"/>
            <a:r>
              <a:rPr lang="en-US" altLang="en-US" sz="2000" dirty="0"/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3630949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Lessons from Political Communication Theory;</a:t>
            </a:r>
          </a:p>
          <a:p>
            <a:pPr lvl="1"/>
            <a:r>
              <a:rPr lang="en-US" altLang="en-US" sz="2000" b="1" dirty="0"/>
              <a:t>Topic/Issue Ownership</a:t>
            </a:r>
          </a:p>
          <a:p>
            <a:pPr lvl="1"/>
            <a:r>
              <a:rPr lang="en-US" altLang="en-US" sz="2000" dirty="0"/>
              <a:t>Framing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F27470-D428-48FD-AFAD-739A341E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438400" y="3021122"/>
            <a:ext cx="3600451" cy="3429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9F0298-3835-4F73-AD49-15EA947D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5723404" y="3223577"/>
            <a:ext cx="1366088" cy="24830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2B557C-A127-4099-8CF7-89BCD9501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261643" y="3392848"/>
            <a:ext cx="620767" cy="9311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96A6F2-FFC2-47D0-8312-C337EE729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5710413" y="5705201"/>
            <a:ext cx="248307" cy="7449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9E0EC5-8BDB-49B9-855A-E979CD67B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2731457" y="5625529"/>
            <a:ext cx="466051" cy="1007342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96DAC2D-44AC-4EDB-98B6-51F9467C0C15}"/>
              </a:ext>
            </a:extLst>
          </p:cNvPr>
          <p:cNvSpPr/>
          <p:nvPr/>
        </p:nvSpPr>
        <p:spPr>
          <a:xfrm>
            <a:off x="6169606" y="3733800"/>
            <a:ext cx="1526594" cy="515172"/>
          </a:xfrm>
          <a:prstGeom prst="wedgeEllipseCallout">
            <a:avLst>
              <a:gd name="adj1" fmla="val -74630"/>
              <a:gd name="adj2" fmla="val 165253"/>
            </a:avLst>
          </a:prstGeom>
          <a:solidFill>
            <a:srgbClr val="321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799971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Lessons from Political Communication Theory;</a:t>
            </a:r>
          </a:p>
          <a:p>
            <a:pPr lvl="1"/>
            <a:r>
              <a:rPr lang="en-US" altLang="en-US" sz="2000" b="1" dirty="0"/>
              <a:t>Topic/Issue Ownership</a:t>
            </a:r>
          </a:p>
          <a:p>
            <a:pPr lvl="1"/>
            <a:r>
              <a:rPr lang="en-US" altLang="en-US" sz="2000" dirty="0"/>
              <a:t>Framing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F27470-D428-48FD-AFAD-739A341E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438400" y="3021122"/>
            <a:ext cx="3600451" cy="3429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9F0298-3835-4F73-AD49-15EA947D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5723404" y="3223577"/>
            <a:ext cx="1366088" cy="24830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2B557C-A127-4099-8CF7-89BCD9501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261643" y="3392848"/>
            <a:ext cx="620767" cy="9311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96A6F2-FFC2-47D0-8312-C337EE729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5710413" y="5705201"/>
            <a:ext cx="248307" cy="7449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9E0EC5-8BDB-49B9-855A-E979CD67B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2731457" y="5625529"/>
            <a:ext cx="466051" cy="1007342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8311932-34FF-4E00-AC78-50570B4131B2}"/>
              </a:ext>
            </a:extLst>
          </p:cNvPr>
          <p:cNvSpPr/>
          <p:nvPr/>
        </p:nvSpPr>
        <p:spPr>
          <a:xfrm>
            <a:off x="6169606" y="3733800"/>
            <a:ext cx="1526594" cy="515172"/>
          </a:xfrm>
          <a:prstGeom prst="wedgeEllipseCallout">
            <a:avLst>
              <a:gd name="adj1" fmla="val -74630"/>
              <a:gd name="adj2" fmla="val 165253"/>
            </a:avLst>
          </a:prstGeom>
          <a:solidFill>
            <a:srgbClr val="321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climate change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A9B88DD-84AC-4D00-B734-6FC5D2C48557}"/>
              </a:ext>
            </a:extLst>
          </p:cNvPr>
          <p:cNvSpPr/>
          <p:nvPr/>
        </p:nvSpPr>
        <p:spPr>
          <a:xfrm>
            <a:off x="1311856" y="3625043"/>
            <a:ext cx="1526594" cy="515172"/>
          </a:xfrm>
          <a:prstGeom prst="wedgeEllipseCallout">
            <a:avLst>
              <a:gd name="adj1" fmla="val 89128"/>
              <a:gd name="adj2" fmla="val 160368"/>
            </a:avLst>
          </a:prstGeom>
          <a:solidFill>
            <a:srgbClr val="EA18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government spending</a:t>
            </a:r>
          </a:p>
        </p:txBody>
      </p:sp>
    </p:spTree>
    <p:extLst>
      <p:ext uri="{BB962C8B-B14F-4D97-AF65-F5344CB8AC3E}">
        <p14:creationId xmlns:p14="http://schemas.microsoft.com/office/powerpoint/2010/main" val="3487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Lessons from Political Communication Theory;</a:t>
            </a:r>
          </a:p>
          <a:p>
            <a:pPr lvl="1"/>
            <a:r>
              <a:rPr lang="en-US" altLang="en-US" sz="2000" dirty="0"/>
              <a:t>Topic/Issue Ownership</a:t>
            </a:r>
          </a:p>
          <a:p>
            <a:pPr lvl="1"/>
            <a:r>
              <a:rPr lang="en-US" altLang="en-US" sz="2000" b="1" dirty="0"/>
              <a:t>Framing</a:t>
            </a:r>
            <a:br>
              <a:rPr lang="en-US" sz="1200" dirty="0"/>
            </a:br>
            <a:endParaRPr lang="en-US" altLang="en-US" sz="10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F27470-D428-48FD-AFAD-739A341E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2438400" y="3021122"/>
            <a:ext cx="3600451" cy="3429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9F0298-3835-4F73-AD49-15EA947D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5723404" y="3223577"/>
            <a:ext cx="1366088" cy="24830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2B557C-A127-4099-8CF7-89BCD9501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2261643" y="3392848"/>
            <a:ext cx="620767" cy="9311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96A6F2-FFC2-47D0-8312-C337EE729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5710413" y="5705201"/>
            <a:ext cx="248307" cy="7449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9E0EC5-8BDB-49B9-855A-E979CD67B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2731457" y="5625529"/>
            <a:ext cx="466051" cy="1007342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67BA5EF-A88C-43C5-81E8-391E950EDC64}"/>
              </a:ext>
            </a:extLst>
          </p:cNvPr>
          <p:cNvSpPr/>
          <p:nvPr/>
        </p:nvSpPr>
        <p:spPr>
          <a:xfrm>
            <a:off x="3617991" y="3210289"/>
            <a:ext cx="1526594" cy="515172"/>
          </a:xfrm>
          <a:prstGeom prst="wedgeEllipseCallout">
            <a:avLst>
              <a:gd name="adj1" fmla="val -994"/>
              <a:gd name="adj2" fmla="val 188050"/>
            </a:avLst>
          </a:prstGeom>
          <a:solidFill>
            <a:srgbClr val="321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health care</a:t>
            </a:r>
          </a:p>
        </p:txBody>
      </p:sp>
    </p:spTree>
    <p:extLst>
      <p:ext uri="{BB962C8B-B14F-4D97-AF65-F5344CB8AC3E}">
        <p14:creationId xmlns:p14="http://schemas.microsoft.com/office/powerpoint/2010/main" val="14300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99A3B-781D-4BC9-B72A-F123A53E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346119" cy="2444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87798-5080-4358-91FF-917C514A3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03" y="2590801"/>
            <a:ext cx="3669997" cy="244469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2A6A92A-DD41-4E10-AA71-2E40B72B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Politics &amp;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CC044-B82E-40D3-950E-C8FB6193F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2" y="3359091"/>
            <a:ext cx="4020111" cy="2553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A3190-FF8E-4608-B990-635E47EC4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2" y="2082563"/>
            <a:ext cx="6944694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90562-2F49-4FA3-8C3F-BA62702D0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2053">
            <a:off x="457200" y="3225605"/>
            <a:ext cx="8306959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6BEB1A-6E74-4098-A2F6-6FF3CB8FB7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37" y="3022460"/>
            <a:ext cx="6087325" cy="1581371"/>
          </a:xfrm>
          <a:prstGeom prst="rect">
            <a:avLst/>
          </a:prstGeom>
          <a:effectLst>
            <a:glow rad="3302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62624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Recent developments in distributed vector representations of words</a:t>
            </a:r>
          </a:p>
          <a:p>
            <a:pPr lvl="1"/>
            <a:r>
              <a:rPr lang="en-US" sz="1800" dirty="0"/>
              <a:t>You shall know a word by the company it keeps </a:t>
            </a:r>
            <a:br>
              <a:rPr lang="en-US" sz="800" dirty="0"/>
            </a:br>
            <a:endParaRPr lang="en-US" altLang="en-US" sz="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7341B-1EDD-414A-81EF-1A60FCDD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6" y="2895600"/>
            <a:ext cx="3977083" cy="2941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60444C-BF1F-4C1E-9AFC-19D61FDECF85}"/>
              </a:ext>
            </a:extLst>
          </p:cNvPr>
          <p:cNvSpPr txBox="1"/>
          <p:nvPr/>
        </p:nvSpPr>
        <p:spPr>
          <a:xfrm>
            <a:off x="0" y="6096000"/>
            <a:ext cx="6339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T. </a:t>
            </a:r>
            <a:r>
              <a:rPr lang="en-US" sz="1400" i="1" dirty="0" err="1"/>
              <a:t>Mikolov</a:t>
            </a:r>
            <a:r>
              <a:rPr lang="en-US" sz="1400" i="1" dirty="0"/>
              <a:t>, I. </a:t>
            </a:r>
            <a:r>
              <a:rPr lang="en-US" sz="1400" i="1" dirty="0" err="1"/>
              <a:t>Sutskever</a:t>
            </a:r>
            <a:r>
              <a:rPr lang="en-US" sz="1400" i="1" dirty="0"/>
              <a:t>, K. Chen, G. </a:t>
            </a:r>
            <a:r>
              <a:rPr lang="en-US" sz="1400" i="1" dirty="0" err="1"/>
              <a:t>Corrado</a:t>
            </a:r>
            <a:r>
              <a:rPr lang="en-US" sz="1400" i="1" dirty="0"/>
              <a:t>, and J. Dean. Distributed Representations of Words and Phrases and their Compositionality. NIPS 2013</a:t>
            </a:r>
          </a:p>
          <a:p>
            <a:endParaRPr lang="en-US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914AC-BA46-4FFA-A424-A8B7954FB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33" y="3305613"/>
            <a:ext cx="3810196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4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43491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58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</p:spTree>
    <p:extLst>
      <p:ext uri="{BB962C8B-B14F-4D97-AF65-F5344CB8AC3E}">
        <p14:creationId xmlns:p14="http://schemas.microsoft.com/office/powerpoint/2010/main" val="3745060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6EE95-0904-43C6-B476-6224B41BD65F}"/>
              </a:ext>
            </a:extLst>
          </p:cNvPr>
          <p:cNvSpPr/>
          <p:nvPr/>
        </p:nvSpPr>
        <p:spPr>
          <a:xfrm>
            <a:off x="152400" y="5409602"/>
            <a:ext cx="3657600" cy="53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09E2D-ED68-4A6B-B57C-532140DE2034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810000" y="5676601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E428977-E91B-41B7-8A72-BD8BE3D79927}"/>
              </a:ext>
            </a:extLst>
          </p:cNvPr>
          <p:cNvSpPr/>
          <p:nvPr/>
        </p:nvSpPr>
        <p:spPr>
          <a:xfrm>
            <a:off x="6019800" y="5409602"/>
            <a:ext cx="2362200" cy="53399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Word Vectors</a:t>
            </a:r>
          </a:p>
        </p:txBody>
      </p:sp>
    </p:spTree>
    <p:extLst>
      <p:ext uri="{BB962C8B-B14F-4D97-AF65-F5344CB8AC3E}">
        <p14:creationId xmlns:p14="http://schemas.microsoft.com/office/powerpoint/2010/main" val="4187912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6EE95-0904-43C6-B476-6224B41BD65F}"/>
              </a:ext>
            </a:extLst>
          </p:cNvPr>
          <p:cNvSpPr/>
          <p:nvPr/>
        </p:nvSpPr>
        <p:spPr>
          <a:xfrm>
            <a:off x="152400" y="5409602"/>
            <a:ext cx="3657600" cy="53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09E2D-ED68-4A6B-B57C-532140DE2034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810000" y="5676601"/>
            <a:ext cx="2209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E428977-E91B-41B7-8A72-BD8BE3D79927}"/>
              </a:ext>
            </a:extLst>
          </p:cNvPr>
          <p:cNvSpPr/>
          <p:nvPr/>
        </p:nvSpPr>
        <p:spPr>
          <a:xfrm>
            <a:off x="6019800" y="5409602"/>
            <a:ext cx="2362200" cy="53399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Word Vectors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36F9C0-5665-4E0E-AC8B-7DBE6314033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200900" y="5085886"/>
            <a:ext cx="0" cy="3237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EF72E2-5C98-4014-B912-152D9B7B36A6}"/>
              </a:ext>
            </a:extLst>
          </p:cNvPr>
          <p:cNvGrpSpPr/>
          <p:nvPr/>
        </p:nvGrpSpPr>
        <p:grpSpPr>
          <a:xfrm>
            <a:off x="5867400" y="2484818"/>
            <a:ext cx="2933922" cy="2579706"/>
            <a:chOff x="8963025" y="1733550"/>
            <a:chExt cx="1885950" cy="20859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F38CDE-38F6-4337-9054-212FD3D5614B}"/>
                </a:ext>
              </a:extLst>
            </p:cNvPr>
            <p:cNvCxnSpPr/>
            <p:nvPr/>
          </p:nvCxnSpPr>
          <p:spPr>
            <a:xfrm flipV="1">
              <a:off x="8963025" y="1733550"/>
              <a:ext cx="0" cy="208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DE17FA-3C5A-4CBB-AA46-29EB8EAA3792}"/>
                </a:ext>
              </a:extLst>
            </p:cNvPr>
            <p:cNvCxnSpPr/>
            <p:nvPr/>
          </p:nvCxnSpPr>
          <p:spPr>
            <a:xfrm>
              <a:off x="8963025" y="3819525"/>
              <a:ext cx="1885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0584CE-9883-49D3-8A2F-77FB45008BE2}"/>
              </a:ext>
            </a:extLst>
          </p:cNvPr>
          <p:cNvGrpSpPr/>
          <p:nvPr/>
        </p:nvGrpSpPr>
        <p:grpSpPr>
          <a:xfrm>
            <a:off x="5931346" y="2600902"/>
            <a:ext cx="583404" cy="232302"/>
            <a:chOff x="9390282" y="2649825"/>
            <a:chExt cx="636393" cy="28819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00105F-00E9-4CEC-9159-076023D5274D}"/>
                </a:ext>
              </a:extLst>
            </p:cNvPr>
            <p:cNvSpPr/>
            <p:nvPr/>
          </p:nvSpPr>
          <p:spPr>
            <a:xfrm>
              <a:off x="9675142" y="2649825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796778-7F04-450C-8DFA-897C7C6B4F24}"/>
                </a:ext>
              </a:extLst>
            </p:cNvPr>
            <p:cNvSpPr txBox="1"/>
            <p:nvPr/>
          </p:nvSpPr>
          <p:spPr>
            <a:xfrm>
              <a:off x="9390282" y="277643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93F5E0-A324-4972-8FD2-E74D0DD6353C}"/>
              </a:ext>
            </a:extLst>
          </p:cNvPr>
          <p:cNvGrpSpPr/>
          <p:nvPr/>
        </p:nvGrpSpPr>
        <p:grpSpPr>
          <a:xfrm>
            <a:off x="7978777" y="4792535"/>
            <a:ext cx="583404" cy="199344"/>
            <a:chOff x="10752234" y="4200867"/>
            <a:chExt cx="636393" cy="2473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4A2BD3-446B-4D1D-8BAE-015C70B4A9F7}"/>
                </a:ext>
              </a:extLst>
            </p:cNvPr>
            <p:cNvSpPr/>
            <p:nvPr/>
          </p:nvSpPr>
          <p:spPr>
            <a:xfrm>
              <a:off x="11040428" y="4362450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CFD36A-D7FA-419C-BF24-B950C62A1A71}"/>
                </a:ext>
              </a:extLst>
            </p:cNvPr>
            <p:cNvSpPr txBox="1"/>
            <p:nvPr/>
          </p:nvSpPr>
          <p:spPr>
            <a:xfrm>
              <a:off x="10752234" y="420086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B699F-9899-4748-94AD-9F08DCEA9368}"/>
              </a:ext>
            </a:extLst>
          </p:cNvPr>
          <p:cNvGrpSpPr/>
          <p:nvPr/>
        </p:nvGrpSpPr>
        <p:grpSpPr>
          <a:xfrm>
            <a:off x="7414960" y="2833204"/>
            <a:ext cx="615734" cy="201729"/>
            <a:chOff x="10373848" y="2649825"/>
            <a:chExt cx="671659" cy="2502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B0022A-331C-4C87-BE7C-9B7C67BAD2C4}"/>
                </a:ext>
              </a:extLst>
            </p:cNvPr>
            <p:cNvSpPr/>
            <p:nvPr/>
          </p:nvSpPr>
          <p:spPr>
            <a:xfrm>
              <a:off x="10634663" y="2814367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0762AC-BAE2-40A5-A5DC-5E61EB432F88}"/>
                </a:ext>
              </a:extLst>
            </p:cNvPr>
            <p:cNvSpPr txBox="1"/>
            <p:nvPr/>
          </p:nvSpPr>
          <p:spPr>
            <a:xfrm>
              <a:off x="10373848" y="2649825"/>
              <a:ext cx="67165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#bipartisan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CD0CB3-F42F-46D5-80A3-B766CDEFB9CA}"/>
              </a:ext>
            </a:extLst>
          </p:cNvPr>
          <p:cNvGrpSpPr/>
          <p:nvPr/>
        </p:nvGrpSpPr>
        <p:grpSpPr>
          <a:xfrm>
            <a:off x="7745503" y="3053039"/>
            <a:ext cx="649352" cy="186212"/>
            <a:chOff x="11037094" y="3067051"/>
            <a:chExt cx="708330" cy="23101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F6BC1A-E2A2-47FF-8EAA-F036517A4998}"/>
                </a:ext>
              </a:extLst>
            </p:cNvPr>
            <p:cNvSpPr/>
            <p:nvPr/>
          </p:nvSpPr>
          <p:spPr>
            <a:xfrm>
              <a:off x="11037094" y="3067051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AE38AA-3556-4B56-885B-CA8CB0213A16}"/>
                </a:ext>
              </a:extLst>
            </p:cNvPr>
            <p:cNvSpPr txBox="1"/>
            <p:nvPr/>
          </p:nvSpPr>
          <p:spPr>
            <a:xfrm>
              <a:off x="11073765" y="3136484"/>
              <a:ext cx="67165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#bipartisan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337A6B-6279-4EE9-AECB-BA3E4C7125FC}"/>
              </a:ext>
            </a:extLst>
          </p:cNvPr>
          <p:cNvSpPr txBox="1"/>
          <p:nvPr/>
        </p:nvSpPr>
        <p:spPr>
          <a:xfrm>
            <a:off x="5630816" y="4979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943693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6EE95-0904-43C6-B476-6224B41BD65F}"/>
              </a:ext>
            </a:extLst>
          </p:cNvPr>
          <p:cNvSpPr/>
          <p:nvPr/>
        </p:nvSpPr>
        <p:spPr>
          <a:xfrm>
            <a:off x="152400" y="5409602"/>
            <a:ext cx="3657600" cy="53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EF72E2-5C98-4014-B912-152D9B7B36A6}"/>
              </a:ext>
            </a:extLst>
          </p:cNvPr>
          <p:cNvGrpSpPr/>
          <p:nvPr/>
        </p:nvGrpSpPr>
        <p:grpSpPr>
          <a:xfrm>
            <a:off x="5867400" y="2484818"/>
            <a:ext cx="2933922" cy="2579706"/>
            <a:chOff x="8963025" y="1733550"/>
            <a:chExt cx="1885950" cy="20859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F38CDE-38F6-4337-9054-212FD3D5614B}"/>
                </a:ext>
              </a:extLst>
            </p:cNvPr>
            <p:cNvCxnSpPr/>
            <p:nvPr/>
          </p:nvCxnSpPr>
          <p:spPr>
            <a:xfrm flipV="1">
              <a:off x="8963025" y="1733550"/>
              <a:ext cx="0" cy="208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DE17FA-3C5A-4CBB-AA46-29EB8EAA3792}"/>
                </a:ext>
              </a:extLst>
            </p:cNvPr>
            <p:cNvCxnSpPr/>
            <p:nvPr/>
          </p:nvCxnSpPr>
          <p:spPr>
            <a:xfrm>
              <a:off x="8963025" y="3819525"/>
              <a:ext cx="1885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0584CE-9883-49D3-8A2F-77FB45008BE2}"/>
              </a:ext>
            </a:extLst>
          </p:cNvPr>
          <p:cNvGrpSpPr/>
          <p:nvPr/>
        </p:nvGrpSpPr>
        <p:grpSpPr>
          <a:xfrm>
            <a:off x="5931346" y="2600902"/>
            <a:ext cx="583404" cy="232302"/>
            <a:chOff x="9390282" y="2649825"/>
            <a:chExt cx="636393" cy="28819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00105F-00E9-4CEC-9159-076023D5274D}"/>
                </a:ext>
              </a:extLst>
            </p:cNvPr>
            <p:cNvSpPr/>
            <p:nvPr/>
          </p:nvSpPr>
          <p:spPr>
            <a:xfrm>
              <a:off x="9675142" y="2649825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796778-7F04-450C-8DFA-897C7C6B4F24}"/>
                </a:ext>
              </a:extLst>
            </p:cNvPr>
            <p:cNvSpPr txBox="1"/>
            <p:nvPr/>
          </p:nvSpPr>
          <p:spPr>
            <a:xfrm>
              <a:off x="9390282" y="277643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93F5E0-A324-4972-8FD2-E74D0DD6353C}"/>
              </a:ext>
            </a:extLst>
          </p:cNvPr>
          <p:cNvGrpSpPr/>
          <p:nvPr/>
        </p:nvGrpSpPr>
        <p:grpSpPr>
          <a:xfrm>
            <a:off x="7978777" y="4792535"/>
            <a:ext cx="583404" cy="199344"/>
            <a:chOff x="10752234" y="4200867"/>
            <a:chExt cx="636393" cy="2473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4A2BD3-446B-4D1D-8BAE-015C70B4A9F7}"/>
                </a:ext>
              </a:extLst>
            </p:cNvPr>
            <p:cNvSpPr/>
            <p:nvPr/>
          </p:nvSpPr>
          <p:spPr>
            <a:xfrm>
              <a:off x="11040428" y="4362450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CFD36A-D7FA-419C-BF24-B950C62A1A71}"/>
                </a:ext>
              </a:extLst>
            </p:cNvPr>
            <p:cNvSpPr txBox="1"/>
            <p:nvPr/>
          </p:nvSpPr>
          <p:spPr>
            <a:xfrm>
              <a:off x="10752234" y="420086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B699F-9899-4748-94AD-9F08DCEA9368}"/>
              </a:ext>
            </a:extLst>
          </p:cNvPr>
          <p:cNvGrpSpPr/>
          <p:nvPr/>
        </p:nvGrpSpPr>
        <p:grpSpPr>
          <a:xfrm>
            <a:off x="7414960" y="2833204"/>
            <a:ext cx="615734" cy="201729"/>
            <a:chOff x="10373848" y="2649825"/>
            <a:chExt cx="671659" cy="2502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B0022A-331C-4C87-BE7C-9B7C67BAD2C4}"/>
                </a:ext>
              </a:extLst>
            </p:cNvPr>
            <p:cNvSpPr/>
            <p:nvPr/>
          </p:nvSpPr>
          <p:spPr>
            <a:xfrm>
              <a:off x="10634663" y="2814367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0762AC-BAE2-40A5-A5DC-5E61EB432F88}"/>
                </a:ext>
              </a:extLst>
            </p:cNvPr>
            <p:cNvSpPr txBox="1"/>
            <p:nvPr/>
          </p:nvSpPr>
          <p:spPr>
            <a:xfrm>
              <a:off x="10373848" y="2649825"/>
              <a:ext cx="67165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#bipartisan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CD0CB3-F42F-46D5-80A3-B766CDEFB9CA}"/>
              </a:ext>
            </a:extLst>
          </p:cNvPr>
          <p:cNvGrpSpPr/>
          <p:nvPr/>
        </p:nvGrpSpPr>
        <p:grpSpPr>
          <a:xfrm>
            <a:off x="7745503" y="3053039"/>
            <a:ext cx="649352" cy="186212"/>
            <a:chOff x="11037094" y="3067051"/>
            <a:chExt cx="708330" cy="23101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F6BC1A-E2A2-47FF-8EAA-F036517A4998}"/>
                </a:ext>
              </a:extLst>
            </p:cNvPr>
            <p:cNvSpPr/>
            <p:nvPr/>
          </p:nvSpPr>
          <p:spPr>
            <a:xfrm>
              <a:off x="11037094" y="3067051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AE38AA-3556-4B56-885B-CA8CB0213A16}"/>
                </a:ext>
              </a:extLst>
            </p:cNvPr>
            <p:cNvSpPr txBox="1"/>
            <p:nvPr/>
          </p:nvSpPr>
          <p:spPr>
            <a:xfrm>
              <a:off x="11073765" y="3136484"/>
              <a:ext cx="67165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#bipartisan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4CDDE2-1C67-4880-8895-0D97D15F9599}"/>
              </a:ext>
            </a:extLst>
          </p:cNvPr>
          <p:cNvSpPr/>
          <p:nvPr/>
        </p:nvSpPr>
        <p:spPr>
          <a:xfrm rot="2878262">
            <a:off x="5326921" y="3601488"/>
            <a:ext cx="3747959" cy="2889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&lt;------Controversial ------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D5216A-66BE-4633-A899-CFD00393CA69}"/>
              </a:ext>
            </a:extLst>
          </p:cNvPr>
          <p:cNvSpPr txBox="1"/>
          <p:nvPr/>
        </p:nvSpPr>
        <p:spPr>
          <a:xfrm>
            <a:off x="5630816" y="4979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600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6EE95-0904-43C6-B476-6224B41BD65F}"/>
              </a:ext>
            </a:extLst>
          </p:cNvPr>
          <p:cNvSpPr/>
          <p:nvPr/>
        </p:nvSpPr>
        <p:spPr>
          <a:xfrm>
            <a:off x="152400" y="5409602"/>
            <a:ext cx="3657600" cy="53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EF72E2-5C98-4014-B912-152D9B7B36A6}"/>
              </a:ext>
            </a:extLst>
          </p:cNvPr>
          <p:cNvGrpSpPr/>
          <p:nvPr/>
        </p:nvGrpSpPr>
        <p:grpSpPr>
          <a:xfrm>
            <a:off x="5867400" y="2484818"/>
            <a:ext cx="2933922" cy="2579706"/>
            <a:chOff x="8963025" y="1733550"/>
            <a:chExt cx="1885950" cy="20859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F38CDE-38F6-4337-9054-212FD3D5614B}"/>
                </a:ext>
              </a:extLst>
            </p:cNvPr>
            <p:cNvCxnSpPr/>
            <p:nvPr/>
          </p:nvCxnSpPr>
          <p:spPr>
            <a:xfrm flipV="1">
              <a:off x="8963025" y="1733550"/>
              <a:ext cx="0" cy="208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DE17FA-3C5A-4CBB-AA46-29EB8EAA3792}"/>
                </a:ext>
              </a:extLst>
            </p:cNvPr>
            <p:cNvCxnSpPr/>
            <p:nvPr/>
          </p:nvCxnSpPr>
          <p:spPr>
            <a:xfrm>
              <a:off x="8963025" y="3819525"/>
              <a:ext cx="1885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0584CE-9883-49D3-8A2F-77FB45008BE2}"/>
              </a:ext>
            </a:extLst>
          </p:cNvPr>
          <p:cNvGrpSpPr/>
          <p:nvPr/>
        </p:nvGrpSpPr>
        <p:grpSpPr>
          <a:xfrm>
            <a:off x="5931346" y="2600902"/>
            <a:ext cx="583404" cy="232302"/>
            <a:chOff x="9390282" y="2649825"/>
            <a:chExt cx="636393" cy="28819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00105F-00E9-4CEC-9159-076023D5274D}"/>
                </a:ext>
              </a:extLst>
            </p:cNvPr>
            <p:cNvSpPr/>
            <p:nvPr/>
          </p:nvSpPr>
          <p:spPr>
            <a:xfrm>
              <a:off x="9675142" y="2649825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796778-7F04-450C-8DFA-897C7C6B4F24}"/>
                </a:ext>
              </a:extLst>
            </p:cNvPr>
            <p:cNvSpPr txBox="1"/>
            <p:nvPr/>
          </p:nvSpPr>
          <p:spPr>
            <a:xfrm>
              <a:off x="9390282" y="277643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93F5E0-A324-4972-8FD2-E74D0DD6353C}"/>
              </a:ext>
            </a:extLst>
          </p:cNvPr>
          <p:cNvGrpSpPr/>
          <p:nvPr/>
        </p:nvGrpSpPr>
        <p:grpSpPr>
          <a:xfrm>
            <a:off x="7978777" y="4792535"/>
            <a:ext cx="583404" cy="199344"/>
            <a:chOff x="10752234" y="4200867"/>
            <a:chExt cx="636393" cy="2473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4A2BD3-446B-4D1D-8BAE-015C70B4A9F7}"/>
                </a:ext>
              </a:extLst>
            </p:cNvPr>
            <p:cNvSpPr/>
            <p:nvPr/>
          </p:nvSpPr>
          <p:spPr>
            <a:xfrm>
              <a:off x="11040428" y="4362450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CFD36A-D7FA-419C-BF24-B950C62A1A71}"/>
                </a:ext>
              </a:extLst>
            </p:cNvPr>
            <p:cNvSpPr txBox="1"/>
            <p:nvPr/>
          </p:nvSpPr>
          <p:spPr>
            <a:xfrm>
              <a:off x="10752234" y="420086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B699F-9899-4748-94AD-9F08DCEA9368}"/>
              </a:ext>
            </a:extLst>
          </p:cNvPr>
          <p:cNvGrpSpPr/>
          <p:nvPr/>
        </p:nvGrpSpPr>
        <p:grpSpPr>
          <a:xfrm>
            <a:off x="7414960" y="2833204"/>
            <a:ext cx="615734" cy="201729"/>
            <a:chOff x="10373848" y="2649825"/>
            <a:chExt cx="671659" cy="2502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B0022A-331C-4C87-BE7C-9B7C67BAD2C4}"/>
                </a:ext>
              </a:extLst>
            </p:cNvPr>
            <p:cNvSpPr/>
            <p:nvPr/>
          </p:nvSpPr>
          <p:spPr>
            <a:xfrm>
              <a:off x="10634663" y="2814367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0762AC-BAE2-40A5-A5DC-5E61EB432F88}"/>
                </a:ext>
              </a:extLst>
            </p:cNvPr>
            <p:cNvSpPr txBox="1"/>
            <p:nvPr/>
          </p:nvSpPr>
          <p:spPr>
            <a:xfrm>
              <a:off x="10373848" y="2649825"/>
              <a:ext cx="67165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#bipartisan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CD0CB3-F42F-46D5-80A3-B766CDEFB9CA}"/>
              </a:ext>
            </a:extLst>
          </p:cNvPr>
          <p:cNvGrpSpPr/>
          <p:nvPr/>
        </p:nvGrpSpPr>
        <p:grpSpPr>
          <a:xfrm>
            <a:off x="7745503" y="3053039"/>
            <a:ext cx="649352" cy="186212"/>
            <a:chOff x="11037094" y="3067051"/>
            <a:chExt cx="708330" cy="23101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F6BC1A-E2A2-47FF-8EAA-F036517A4998}"/>
                </a:ext>
              </a:extLst>
            </p:cNvPr>
            <p:cNvSpPr/>
            <p:nvPr/>
          </p:nvSpPr>
          <p:spPr>
            <a:xfrm>
              <a:off x="11037094" y="3067051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AE38AA-3556-4B56-885B-CA8CB0213A16}"/>
                </a:ext>
              </a:extLst>
            </p:cNvPr>
            <p:cNvSpPr txBox="1"/>
            <p:nvPr/>
          </p:nvSpPr>
          <p:spPr>
            <a:xfrm>
              <a:off x="11073765" y="3136484"/>
              <a:ext cx="67165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#bipartisan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4CDDE2-1C67-4880-8895-0D97D15F9599}"/>
              </a:ext>
            </a:extLst>
          </p:cNvPr>
          <p:cNvSpPr/>
          <p:nvPr/>
        </p:nvSpPr>
        <p:spPr>
          <a:xfrm rot="2878262">
            <a:off x="7386511" y="2743608"/>
            <a:ext cx="697643" cy="6357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F545F-10FB-4539-A345-805CCB43AC82}"/>
              </a:ext>
            </a:extLst>
          </p:cNvPr>
          <p:cNvSpPr txBox="1"/>
          <p:nvPr/>
        </p:nvSpPr>
        <p:spPr>
          <a:xfrm>
            <a:off x="7714189" y="2496930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controversial!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93E05-47F9-4860-ACBF-A68DCE70C147}"/>
              </a:ext>
            </a:extLst>
          </p:cNvPr>
          <p:cNvSpPr txBox="1"/>
          <p:nvPr/>
        </p:nvSpPr>
        <p:spPr>
          <a:xfrm>
            <a:off x="5630816" y="4979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327246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6EE95-0904-43C6-B476-6224B41BD65F}"/>
              </a:ext>
            </a:extLst>
          </p:cNvPr>
          <p:cNvSpPr/>
          <p:nvPr/>
        </p:nvSpPr>
        <p:spPr>
          <a:xfrm>
            <a:off x="152400" y="5409602"/>
            <a:ext cx="3657600" cy="53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EF72E2-5C98-4014-B912-152D9B7B36A6}"/>
              </a:ext>
            </a:extLst>
          </p:cNvPr>
          <p:cNvGrpSpPr/>
          <p:nvPr/>
        </p:nvGrpSpPr>
        <p:grpSpPr>
          <a:xfrm>
            <a:off x="5867400" y="2484818"/>
            <a:ext cx="2933922" cy="2579706"/>
            <a:chOff x="8963025" y="1733550"/>
            <a:chExt cx="1885950" cy="20859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F38CDE-38F6-4337-9054-212FD3D5614B}"/>
                </a:ext>
              </a:extLst>
            </p:cNvPr>
            <p:cNvCxnSpPr/>
            <p:nvPr/>
          </p:nvCxnSpPr>
          <p:spPr>
            <a:xfrm flipV="1">
              <a:off x="8963025" y="1733550"/>
              <a:ext cx="0" cy="208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DE17FA-3C5A-4CBB-AA46-29EB8EAA3792}"/>
                </a:ext>
              </a:extLst>
            </p:cNvPr>
            <p:cNvCxnSpPr/>
            <p:nvPr/>
          </p:nvCxnSpPr>
          <p:spPr>
            <a:xfrm>
              <a:off x="8963025" y="3819525"/>
              <a:ext cx="1885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0584CE-9883-49D3-8A2F-77FB45008BE2}"/>
              </a:ext>
            </a:extLst>
          </p:cNvPr>
          <p:cNvGrpSpPr/>
          <p:nvPr/>
        </p:nvGrpSpPr>
        <p:grpSpPr>
          <a:xfrm>
            <a:off x="5915708" y="4733327"/>
            <a:ext cx="857607" cy="263640"/>
            <a:chOff x="9390282" y="2649825"/>
            <a:chExt cx="935499" cy="32707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00105F-00E9-4CEC-9159-076023D5274D}"/>
                </a:ext>
              </a:extLst>
            </p:cNvPr>
            <p:cNvSpPr/>
            <p:nvPr/>
          </p:nvSpPr>
          <p:spPr>
            <a:xfrm>
              <a:off x="9675142" y="2649825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796778-7F04-450C-8DFA-897C7C6B4F24}"/>
                </a:ext>
              </a:extLst>
            </p:cNvPr>
            <p:cNvSpPr txBox="1"/>
            <p:nvPr/>
          </p:nvSpPr>
          <p:spPr>
            <a:xfrm>
              <a:off x="9390282" y="2776437"/>
              <a:ext cx="935499" cy="2004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climate change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93F5E0-A324-4972-8FD2-E74D0DD6353C}"/>
              </a:ext>
            </a:extLst>
          </p:cNvPr>
          <p:cNvGrpSpPr/>
          <p:nvPr/>
        </p:nvGrpSpPr>
        <p:grpSpPr>
          <a:xfrm>
            <a:off x="7047036" y="2910353"/>
            <a:ext cx="857607" cy="199344"/>
            <a:chOff x="10752234" y="4200867"/>
            <a:chExt cx="935499" cy="2473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4A2BD3-446B-4D1D-8BAE-015C70B4A9F7}"/>
                </a:ext>
              </a:extLst>
            </p:cNvPr>
            <p:cNvSpPr/>
            <p:nvPr/>
          </p:nvSpPr>
          <p:spPr>
            <a:xfrm>
              <a:off x="11040428" y="4362450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CFD36A-D7FA-419C-BF24-B950C62A1A71}"/>
                </a:ext>
              </a:extLst>
            </p:cNvPr>
            <p:cNvSpPr txBox="1"/>
            <p:nvPr/>
          </p:nvSpPr>
          <p:spPr>
            <a:xfrm>
              <a:off x="10752234" y="4200867"/>
              <a:ext cx="935499" cy="2004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climate change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15BC3-6D45-4B4A-831D-545EB0FB909E}"/>
              </a:ext>
            </a:extLst>
          </p:cNvPr>
          <p:cNvSpPr txBox="1"/>
          <p:nvPr/>
        </p:nvSpPr>
        <p:spPr>
          <a:xfrm>
            <a:off x="5630816" y="4979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81565E-809D-425F-BBEF-43786BC599D0}"/>
              </a:ext>
            </a:extLst>
          </p:cNvPr>
          <p:cNvSpPr/>
          <p:nvPr/>
        </p:nvSpPr>
        <p:spPr>
          <a:xfrm rot="2878262">
            <a:off x="5938242" y="4535756"/>
            <a:ext cx="524721" cy="4764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814837-EA55-4342-9613-76B986E8674E}"/>
              </a:ext>
            </a:extLst>
          </p:cNvPr>
          <p:cNvSpPr txBox="1"/>
          <p:nvPr/>
        </p:nvSpPr>
        <p:spPr>
          <a:xfrm>
            <a:off x="6388349" y="4185449"/>
            <a:ext cx="103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Issue not appeared in Corpus-2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5B41FD-6FE9-44B3-8889-F4221F37952A}"/>
              </a:ext>
            </a:extLst>
          </p:cNvPr>
          <p:cNvSpPr/>
          <p:nvPr/>
        </p:nvSpPr>
        <p:spPr>
          <a:xfrm rot="2878262">
            <a:off x="7058036" y="2712507"/>
            <a:ext cx="524721" cy="4764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0F7750-9CF6-4306-BC0E-2C34FE769158}"/>
              </a:ext>
            </a:extLst>
          </p:cNvPr>
          <p:cNvSpPr txBox="1"/>
          <p:nvPr/>
        </p:nvSpPr>
        <p:spPr>
          <a:xfrm>
            <a:off x="7508143" y="2362200"/>
            <a:ext cx="103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Issue appeared in Corpus-1</a:t>
            </a:r>
          </a:p>
        </p:txBody>
      </p:sp>
    </p:spTree>
    <p:extLst>
      <p:ext uri="{BB962C8B-B14F-4D97-AF65-F5344CB8AC3E}">
        <p14:creationId xmlns:p14="http://schemas.microsoft.com/office/powerpoint/2010/main" val="3935070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7CAC764-AB03-450B-BF8C-20DED76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Detecting Controversial Issues and Positions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D66548B-8DE9-40C4-8EB6-80DC997D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Intuition: </a:t>
            </a:r>
            <a:r>
              <a:rPr lang="en-US" altLang="en-US" sz="2400" dirty="0"/>
              <a:t>Compare word vector representations of issues among communities. </a:t>
            </a:r>
            <a:endParaRPr lang="en-US" alt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D6DC-37DF-48E3-93AF-91CCF96A3E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231" b="231"/>
          <a:stretch/>
        </p:blipFill>
        <p:spPr>
          <a:xfrm>
            <a:off x="325513" y="2533786"/>
            <a:ext cx="288036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3DAF4-1402-4F63-9F24-1CF5EA14D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20196" r="54348" b="22102"/>
          <a:stretch/>
        </p:blipFill>
        <p:spPr>
          <a:xfrm rot="20899822">
            <a:off x="2984726" y="2452197"/>
            <a:ext cx="1092870" cy="19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FE3C4-3A4F-4AF6-80F0-161D341FD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52784" r="45454" b="22158"/>
          <a:stretch/>
        </p:blipFill>
        <p:spPr>
          <a:xfrm rot="4765562">
            <a:off x="77205" y="2424797"/>
            <a:ext cx="496614" cy="74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32A59-306A-4DA6-B97D-9997E91B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63912" r="76923" b="20775"/>
          <a:stretch/>
        </p:blipFill>
        <p:spPr>
          <a:xfrm>
            <a:off x="2927097" y="4681049"/>
            <a:ext cx="198646" cy="595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66689-98BE-43AC-90CF-F1D2E8BD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3293" r="90839" b="39495"/>
          <a:stretch/>
        </p:blipFill>
        <p:spPr>
          <a:xfrm rot="17699483">
            <a:off x="583062" y="4544349"/>
            <a:ext cx="372841" cy="805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F3CCE-5E7B-4F3D-B691-EB50160EA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64524"/>
            <a:ext cx="1648126" cy="38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824E-93B2-40D4-8F3A-B818AC27B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6" y="5085886"/>
            <a:ext cx="2161873" cy="38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5F3A-A2C2-4D8B-AB67-E21F608C6BE3}"/>
              </a:ext>
            </a:extLst>
          </p:cNvPr>
          <p:cNvSpPr txBox="1"/>
          <p:nvPr/>
        </p:nvSpPr>
        <p:spPr>
          <a:xfrm>
            <a:off x="211206" y="540960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1304F"/>
                </a:solidFill>
              </a:rPr>
              <a:t>Corpus-1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2032A-3ACF-4E1D-8FE2-775854B17D35}"/>
              </a:ext>
            </a:extLst>
          </p:cNvPr>
          <p:cNvSpPr txBox="1"/>
          <p:nvPr/>
        </p:nvSpPr>
        <p:spPr>
          <a:xfrm>
            <a:off x="2159098" y="54102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20FF"/>
                </a:solidFill>
              </a:rPr>
              <a:t>Corpus-2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6EE95-0904-43C6-B476-6224B41BD65F}"/>
              </a:ext>
            </a:extLst>
          </p:cNvPr>
          <p:cNvSpPr/>
          <p:nvPr/>
        </p:nvSpPr>
        <p:spPr>
          <a:xfrm>
            <a:off x="152400" y="5409602"/>
            <a:ext cx="3657600" cy="53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EF72E2-5C98-4014-B912-152D9B7B36A6}"/>
              </a:ext>
            </a:extLst>
          </p:cNvPr>
          <p:cNvGrpSpPr/>
          <p:nvPr/>
        </p:nvGrpSpPr>
        <p:grpSpPr>
          <a:xfrm>
            <a:off x="5867400" y="2484818"/>
            <a:ext cx="2933922" cy="2579706"/>
            <a:chOff x="8963025" y="1733550"/>
            <a:chExt cx="1885950" cy="20859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F38CDE-38F6-4337-9054-212FD3D5614B}"/>
                </a:ext>
              </a:extLst>
            </p:cNvPr>
            <p:cNvCxnSpPr/>
            <p:nvPr/>
          </p:nvCxnSpPr>
          <p:spPr>
            <a:xfrm flipV="1">
              <a:off x="8963025" y="1733550"/>
              <a:ext cx="0" cy="208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DE17FA-3C5A-4CBB-AA46-29EB8EAA3792}"/>
                </a:ext>
              </a:extLst>
            </p:cNvPr>
            <p:cNvCxnSpPr/>
            <p:nvPr/>
          </p:nvCxnSpPr>
          <p:spPr>
            <a:xfrm>
              <a:off x="8963025" y="3819525"/>
              <a:ext cx="1885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0584CE-9883-49D3-8A2F-77FB45008BE2}"/>
              </a:ext>
            </a:extLst>
          </p:cNvPr>
          <p:cNvGrpSpPr/>
          <p:nvPr/>
        </p:nvGrpSpPr>
        <p:grpSpPr>
          <a:xfrm>
            <a:off x="5931346" y="2600902"/>
            <a:ext cx="583404" cy="232302"/>
            <a:chOff x="9390282" y="2649825"/>
            <a:chExt cx="636393" cy="28819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00105F-00E9-4CEC-9159-076023D5274D}"/>
                </a:ext>
              </a:extLst>
            </p:cNvPr>
            <p:cNvSpPr/>
            <p:nvPr/>
          </p:nvSpPr>
          <p:spPr>
            <a:xfrm>
              <a:off x="9675142" y="2649825"/>
              <a:ext cx="66675" cy="857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796778-7F04-450C-8DFA-897C7C6B4F24}"/>
                </a:ext>
              </a:extLst>
            </p:cNvPr>
            <p:cNvSpPr txBox="1"/>
            <p:nvPr/>
          </p:nvSpPr>
          <p:spPr>
            <a:xfrm>
              <a:off x="9390282" y="277643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93F5E0-A324-4972-8FD2-E74D0DD6353C}"/>
              </a:ext>
            </a:extLst>
          </p:cNvPr>
          <p:cNvGrpSpPr/>
          <p:nvPr/>
        </p:nvGrpSpPr>
        <p:grpSpPr>
          <a:xfrm>
            <a:off x="7978777" y="4792535"/>
            <a:ext cx="583404" cy="199344"/>
            <a:chOff x="10752234" y="4200867"/>
            <a:chExt cx="636393" cy="2473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4A2BD3-446B-4D1D-8BAE-015C70B4A9F7}"/>
                </a:ext>
              </a:extLst>
            </p:cNvPr>
            <p:cNvSpPr/>
            <p:nvPr/>
          </p:nvSpPr>
          <p:spPr>
            <a:xfrm>
              <a:off x="11040428" y="4362450"/>
              <a:ext cx="66675" cy="857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CFD36A-D7FA-419C-BF24-B950C62A1A71}"/>
                </a:ext>
              </a:extLst>
            </p:cNvPr>
            <p:cNvSpPr txBox="1"/>
            <p:nvPr/>
          </p:nvSpPr>
          <p:spPr>
            <a:xfrm>
              <a:off x="10752234" y="4200867"/>
              <a:ext cx="63639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i="1" dirty="0">
                  <a:latin typeface="Cambria Math" panose="02040503050406030204" pitchFamily="18" charset="0"/>
                </a:rPr>
                <a:t>health care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E193E05-47F9-4860-ACBF-A68DCE70C147}"/>
              </a:ext>
            </a:extLst>
          </p:cNvPr>
          <p:cNvSpPr txBox="1"/>
          <p:nvPr/>
        </p:nvSpPr>
        <p:spPr>
          <a:xfrm>
            <a:off x="5630816" y="4979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B51204-A64F-4703-9501-010462FB4D7A}"/>
              </a:ext>
            </a:extLst>
          </p:cNvPr>
          <p:cNvSpPr txBox="1"/>
          <p:nvPr/>
        </p:nvSpPr>
        <p:spPr>
          <a:xfrm>
            <a:off x="4456418" y="2600902"/>
            <a:ext cx="168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{broken system, repeal, website}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F2879B-369C-47BF-9360-B2010BB34028}"/>
              </a:ext>
            </a:extLst>
          </p:cNvPr>
          <p:cNvSpPr txBox="1"/>
          <p:nvPr/>
        </p:nvSpPr>
        <p:spPr>
          <a:xfrm>
            <a:off x="7256348" y="5028901"/>
            <a:ext cx="209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{middle class, hardworking, deserve}</a:t>
            </a:r>
          </a:p>
        </p:txBody>
      </p:sp>
    </p:spTree>
    <p:extLst>
      <p:ext uri="{BB962C8B-B14F-4D97-AF65-F5344CB8AC3E}">
        <p14:creationId xmlns:p14="http://schemas.microsoft.com/office/powerpoint/2010/main" val="36092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Availability of ground-truth for supervised models.</a:t>
            </a:r>
          </a:p>
          <a:p>
            <a:r>
              <a:rPr lang="en-US" dirty="0"/>
              <a:t>Dynamic nature of social media;</a:t>
            </a:r>
          </a:p>
          <a:p>
            <a:pPr lvl="1"/>
            <a:r>
              <a:rPr lang="en-US" dirty="0"/>
              <a:t>Learning from past may not apply to future.</a:t>
            </a:r>
          </a:p>
        </p:txBody>
      </p:sp>
    </p:spTree>
    <p:extLst>
      <p:ext uri="{BB962C8B-B14F-4D97-AF65-F5344CB8AC3E}">
        <p14:creationId xmlns:p14="http://schemas.microsoft.com/office/powerpoint/2010/main" val="413930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7B77CCA-43FF-4316-84BA-C719F420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b="1" dirty="0"/>
              <a:t>DEMO</a:t>
            </a:r>
            <a:br>
              <a:rPr lang="en-US" b="1" dirty="0"/>
            </a:br>
            <a:r>
              <a:rPr lang="en-US" b="1" dirty="0"/>
              <a:t>~</a:t>
            </a:r>
            <a:r>
              <a:rPr lang="en-US" sz="2800" i="1" dirty="0"/>
              <a:t>1.5 million tweets from 603 congress and senate </a:t>
            </a:r>
            <a:r>
              <a:rPr lang="en-US" sz="2800" i="1"/>
              <a:t>members of </a:t>
            </a:r>
            <a:r>
              <a:rPr lang="en-US" sz="2800" i="1" dirty="0"/>
              <a:t>United States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62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dirty="0"/>
              <a:t>Detect underlying communities,</a:t>
            </a:r>
          </a:p>
          <a:p>
            <a:r>
              <a:rPr lang="en-US" dirty="0"/>
              <a:t>Detect antagonisms, rivalries, enmities among communities,</a:t>
            </a:r>
          </a:p>
          <a:p>
            <a:r>
              <a:rPr lang="en-US" dirty="0"/>
              <a:t>Detect controversial issues among communities and positions that each community takes towards those issues.</a:t>
            </a:r>
          </a:p>
        </p:txBody>
      </p:sp>
    </p:spTree>
    <p:extLst>
      <p:ext uri="{BB962C8B-B14F-4D97-AF65-F5344CB8AC3E}">
        <p14:creationId xmlns:p14="http://schemas.microsoft.com/office/powerpoint/2010/main" val="56469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AB7F7575-3A13-439C-81B5-9F17DC187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 dirty="0"/>
              <a:t>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8F82B-8D8D-4116-AAEB-0CD69012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/>
          <a:lstStyle/>
          <a:p>
            <a:r>
              <a:rPr lang="en-US" b="1" dirty="0"/>
              <a:t>Detect underlying communities</a:t>
            </a:r>
            <a:r>
              <a:rPr lang="en-US" dirty="0"/>
              <a:t>,</a:t>
            </a:r>
          </a:p>
          <a:p>
            <a:r>
              <a:rPr lang="en-US" dirty="0"/>
              <a:t>Detect antagonisms, rivalries, enmities among communities,</a:t>
            </a:r>
          </a:p>
          <a:p>
            <a:r>
              <a:rPr lang="en-US" dirty="0"/>
              <a:t>Detect controversial issues among communities and positions that each community takes towards those issues.</a:t>
            </a:r>
          </a:p>
        </p:txBody>
      </p:sp>
    </p:spTree>
    <p:extLst>
      <p:ext uri="{BB962C8B-B14F-4D97-AF65-F5344CB8AC3E}">
        <p14:creationId xmlns:p14="http://schemas.microsoft.com/office/powerpoint/2010/main" val="9000023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EMA" id="{23A297EB-BCF0-4026-8044-F59D1F2804B0}" vid="{EF1F33ED-58B4-4391-B77D-71CC5FDBB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theme</Template>
  <TotalTime>9597</TotalTime>
  <Words>2416</Words>
  <Application>Microsoft Office PowerPoint</Application>
  <PresentationFormat>On-screen Show (4:3)</PresentationFormat>
  <Paragraphs>756</Paragraphs>
  <Slides>70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Arial (Body)</vt:lpstr>
      <vt:lpstr>Calibri</vt:lpstr>
      <vt:lpstr>Cambria Math</vt:lpstr>
      <vt:lpstr>Comic Sans MS</vt:lpstr>
      <vt:lpstr>NimbusRomNo9L-Regu</vt:lpstr>
      <vt:lpstr>NimbusRomNo9L-ReguItal</vt:lpstr>
      <vt:lpstr>Wingdings</vt:lpstr>
      <vt:lpstr>Default Design</vt:lpstr>
      <vt:lpstr>Three Facets of Online Political Networks: Communities, Antagonisms, and Controversial Issues</vt:lpstr>
      <vt:lpstr>Politics &amp; Social Media</vt:lpstr>
      <vt:lpstr>PowerPoint Presentation</vt:lpstr>
      <vt:lpstr>PowerPoint Presentation</vt:lpstr>
      <vt:lpstr>PowerPoint Presentation</vt:lpstr>
      <vt:lpstr>PowerPoint Presentation</vt:lpstr>
      <vt:lpstr>Challenges</vt:lpstr>
      <vt:lpstr>Solutions</vt:lpstr>
      <vt:lpstr>Solutions</vt:lpstr>
      <vt:lpstr>Retweet Network Polarization in Literature</vt:lpstr>
      <vt:lpstr>Community Detection</vt:lpstr>
      <vt:lpstr>Community Detection</vt:lpstr>
      <vt:lpstr>Community Detection</vt:lpstr>
      <vt:lpstr>Community Detection</vt:lpstr>
      <vt:lpstr>Community Detection –  How to elaborate user network?</vt:lpstr>
      <vt:lpstr>Community Detection –  How to elaborate user network?</vt:lpstr>
      <vt:lpstr>Community Detection –  How to elaborate user network?</vt:lpstr>
      <vt:lpstr>Community Detection –  How to elaborate user network?</vt:lpstr>
      <vt:lpstr>Utilizing Social Balance Theory for Twitter</vt:lpstr>
      <vt:lpstr>Community Detection</vt:lpstr>
      <vt:lpstr>Community Detection</vt:lpstr>
      <vt:lpstr>Community Detection</vt:lpstr>
      <vt:lpstr>Community Detection</vt:lpstr>
      <vt:lpstr>Community Detection</vt:lpstr>
      <vt:lpstr>Community Detection – Experiments</vt:lpstr>
      <vt:lpstr>Community Detection – Experiments</vt:lpstr>
      <vt:lpstr>Community Detection – Experiments</vt:lpstr>
      <vt:lpstr>Community Detection – Experiments</vt:lpstr>
      <vt:lpstr>Community Detection – Experiments</vt:lpstr>
      <vt:lpstr>Community Detection – Experiments</vt:lpstr>
      <vt:lpstr>Community Detection – Experiments</vt:lpstr>
      <vt:lpstr>Community Detection –  Insights and Future Directions</vt:lpstr>
      <vt:lpstr>Community Detection –  Insights and Future Directions</vt:lpstr>
      <vt:lpstr>Solutions</vt:lpstr>
      <vt:lpstr>Negative Link Prediction</vt:lpstr>
      <vt:lpstr>Negative Link Prediction</vt:lpstr>
      <vt:lpstr>PowerPoint Presentation</vt:lpstr>
      <vt:lpstr>Why do we need new models?</vt:lpstr>
      <vt:lpstr>Why do we need new models?</vt:lpstr>
      <vt:lpstr>Why do we need new models?</vt:lpstr>
      <vt:lpstr>Why do we need new models?</vt:lpstr>
      <vt:lpstr>Negative Link Prediction – Model</vt:lpstr>
      <vt:lpstr>Model – Sentiment Words</vt:lpstr>
      <vt:lpstr>Model – Sentiment Words</vt:lpstr>
      <vt:lpstr>Model – Platform-specific Interactions</vt:lpstr>
      <vt:lpstr>PowerPoint Presentation</vt:lpstr>
      <vt:lpstr>Contribution of Negative Links in Community Detection Task</vt:lpstr>
      <vt:lpstr>PowerPoint Presentation</vt:lpstr>
      <vt:lpstr>Contribution of Negative Links in Community Detection Task</vt:lpstr>
      <vt:lpstr>PowerPoint Presentation</vt:lpstr>
      <vt:lpstr>Solutions</vt:lpstr>
      <vt:lpstr>Detecting Controversial Issues and Positions</vt:lpstr>
      <vt:lpstr>PowerPoint Presentation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Detecting Controversial Issues and Positions</vt:lpstr>
      <vt:lpstr>DEMO ~1.5 million tweets from 603 congress and senate members of United States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Multi-Dimensional Issue-Frame Detection in Political Twitter Networks</dc:title>
  <dc:creator>Mert Ozer (Student)</dc:creator>
  <cp:lastModifiedBy>mert</cp:lastModifiedBy>
  <cp:revision>398</cp:revision>
  <dcterms:created xsi:type="dcterms:W3CDTF">2016-09-26T18:53:17Z</dcterms:created>
  <dcterms:modified xsi:type="dcterms:W3CDTF">2017-07-05T05:55:46Z</dcterms:modified>
</cp:coreProperties>
</file>