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 id="2147483673" r:id="rId3"/>
    <p:sldMasterId id="2147483685" r:id="rId4"/>
  </p:sldMasterIdLst>
  <p:notesMasterIdLst>
    <p:notesMasterId r:id="rId15"/>
  </p:notesMasterIdLst>
  <p:handoutMasterIdLst>
    <p:handoutMasterId r:id="rId16"/>
  </p:handoutMasterIdLst>
  <p:sldIdLst>
    <p:sldId id="256" r:id="rId5"/>
    <p:sldId id="300" r:id="rId6"/>
    <p:sldId id="301" r:id="rId7"/>
    <p:sldId id="306" r:id="rId8"/>
    <p:sldId id="305" r:id="rId9"/>
    <p:sldId id="302" r:id="rId10"/>
    <p:sldId id="303" r:id="rId11"/>
    <p:sldId id="304" r:id="rId12"/>
    <p:sldId id="267"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9A4B8C-1379-4C00-B28D-6DC4FF4FD505}">
  <a:tblStyle styleId="{529A4B8C-1379-4C00-B28D-6DC4FF4FD50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EBB76B-0159-4530-B0F6-C2C8905109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7" autoAdjust="0"/>
    <p:restoredTop sz="86391" autoAdjust="0"/>
  </p:normalViewPr>
  <p:slideViewPr>
    <p:cSldViewPr snapToGrid="0">
      <p:cViewPr varScale="1">
        <p:scale>
          <a:sx n="155" d="100"/>
          <a:sy n="155" d="100"/>
        </p:scale>
        <p:origin x="96" y="821"/>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BAED76-3CEF-47F3-89DC-0A4362A10C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F534040-362A-4901-9139-36FF04B5A1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F9E190-5C85-49BA-BC61-135C81B32B62}" type="datetimeFigureOut">
              <a:rPr lang="en-US" smtClean="0"/>
              <a:t>8/6/2025</a:t>
            </a:fld>
            <a:endParaRPr lang="en-US"/>
          </a:p>
        </p:txBody>
      </p:sp>
      <p:sp>
        <p:nvSpPr>
          <p:cNvPr id="4" name="Footer Placeholder 3">
            <a:extLst>
              <a:ext uri="{FF2B5EF4-FFF2-40B4-BE49-F238E27FC236}">
                <a16:creationId xmlns:a16="http://schemas.microsoft.com/office/drawing/2014/main" id="{5B007720-4D26-4388-BC16-A9FAADD55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3AC0C6-DAA4-4010-BC3E-B3EFF2CB60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AB9BD-5631-4DDE-92A6-8F5E873E77C9}" type="slidenum">
              <a:rPr lang="en-US" smtClean="0"/>
              <a:t>‹#›</a:t>
            </a:fld>
            <a:endParaRPr lang="en-US"/>
          </a:p>
        </p:txBody>
      </p:sp>
    </p:spTree>
    <p:extLst>
      <p:ext uri="{BB962C8B-B14F-4D97-AF65-F5344CB8AC3E}">
        <p14:creationId xmlns:p14="http://schemas.microsoft.com/office/powerpoint/2010/main" val="14467343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BDF99D3-A2D1-386E-C1F3-BFAFED9C2AC9}"/>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5AEA7DA1-1418-4FB3-CFAE-CC54698E95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878812A7-D6C1-F548-F532-FCE5243FBC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7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664F8017-12B4-C8B1-6F65-6222B3BB8E5A}"/>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CCDFCA79-7641-142E-FF65-337F8DC071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31F28D6B-01FF-5509-DD8F-B2D39FDCD4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19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9B8F8F4-6AD9-DA2B-5CE4-125EAEB63F32}"/>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46998967-8989-56A9-2DBB-9A0AEE1AD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702891DE-F867-36CA-E34B-1D726DB1B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6367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EEE368FE-A197-4516-FEB7-ABC481C68FD1}"/>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9BF3B643-7660-3EFD-E03B-A09F5F83E4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A5B14335-F1E6-A3B2-E4E4-247720783D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86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D85FFD8-F79A-34EF-6C0F-5EF3E8B9C0AC}"/>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E8E36BDE-AB3F-F7BF-75B1-84A4B6AB1F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F8225389-0B72-BC35-A907-E6986E1DCE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19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B6BBD24-0BDE-034B-8F1C-AC2824A516E6}"/>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27528B02-860B-3F8D-D35A-FAD47DF152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58684EB1-4468-615A-FC8B-EB390BF4D0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57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22A3200-F61E-FD47-1FD1-96B0FF693E96}"/>
            </a:ext>
          </a:extLst>
        </p:cNvPr>
        <p:cNvGrpSpPr/>
        <p:nvPr/>
      </p:nvGrpSpPr>
      <p:grpSpPr>
        <a:xfrm>
          <a:off x="0" y="0"/>
          <a:ext cx="0" cy="0"/>
          <a:chOff x="0" y="0"/>
          <a:chExt cx="0" cy="0"/>
        </a:xfrm>
      </p:grpSpPr>
      <p:sp>
        <p:nvSpPr>
          <p:cNvPr id="109" name="Google Shape;109;g35ed75ccf_015:notes">
            <a:extLst>
              <a:ext uri="{FF2B5EF4-FFF2-40B4-BE49-F238E27FC236}">
                <a16:creationId xmlns:a16="http://schemas.microsoft.com/office/drawing/2014/main" id="{5000E056-35BA-76AD-D706-4AE3A594DA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a:extLst>
              <a:ext uri="{FF2B5EF4-FFF2-40B4-BE49-F238E27FC236}">
                <a16:creationId xmlns:a16="http://schemas.microsoft.com/office/drawing/2014/main" id="{E4AB6F85-FA7C-5AF6-4040-DAE21924C9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85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
        <p:nvSpPr>
          <p:cNvPr id="2" name="Slide Number Placeholder 1">
            <a:extLst>
              <a:ext uri="{FF2B5EF4-FFF2-40B4-BE49-F238E27FC236}">
                <a16:creationId xmlns:a16="http://schemas.microsoft.com/office/drawing/2014/main" id="{77816902-BF1E-4094-A534-2CDE333C33DD}"/>
              </a:ext>
            </a:extLst>
          </p:cNvPr>
          <p:cNvSpPr>
            <a:spLocks noGrp="1"/>
          </p:cNvSpPr>
          <p:nvPr>
            <p:ph type="sldNum" idx="10"/>
          </p:nvPr>
        </p:nvSpPr>
        <p:spPr>
          <a:xfrm>
            <a:off x="0" y="4749900"/>
            <a:ext cx="9144000" cy="393600"/>
          </a:xfrm>
        </p:spPr>
        <p:txBody>
          <a:body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4BC8F-3F45-40F1-8B4B-2BDC0832ABE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637472B-B540-48E1-9F88-BA59B10E1FDE}"/>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4" name="Slide Number Placeholder 3">
            <a:extLst>
              <a:ext uri="{FF2B5EF4-FFF2-40B4-BE49-F238E27FC236}">
                <a16:creationId xmlns:a16="http://schemas.microsoft.com/office/drawing/2014/main" id="{1F25FDD9-F231-40FA-AFA4-2C52C74E11E2}"/>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121409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C8EB-4738-4548-9C10-FEEA380F7F9B}"/>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692E5-E05A-4C05-A8B0-94088EF2D42C}"/>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ADF174-AEA3-41F3-A0BC-54247865C306}"/>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EE65D-3A40-4F44-8F66-9D8C14B7611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B6BD1E0-BBDC-4E7B-A145-4B1AA479E2ED}"/>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7A1D6AE5-B05A-41FA-A8A4-0CF1184702F7}"/>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98112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F1B-6D23-4592-8B84-2DDA4726C61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50F1CF-4179-4394-BBD5-40ACCB22B2DF}"/>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35BCFF-D493-428E-9883-A3C68930763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041F2-BAB5-4CD2-BDA9-211E58EE755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466EDC-4DA3-4F02-B9D7-464DF130EB28}"/>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4517261E-D018-488B-964B-AFF3BE2F225B}"/>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429451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EF22-37C4-4A0C-ABA8-DFDC4D832B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FB78C4-246C-4181-A5F4-B1067FFCDA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C80AC-0063-4ED1-AEBE-5968340B286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1E8948A-567C-428A-91A9-15BBD953484E}"/>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7AF2AAA8-2172-48D2-832E-CA85A2EA9512}"/>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835414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D536F-7A9C-4772-A2AB-D0C10BF77099}"/>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D0AE12-0C44-4878-AD26-55EA288373D9}"/>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AB91C-93EC-4982-80A5-2E98310D13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AEE904-B6A3-41D0-9B8B-D024DEB41A48}"/>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0310FE51-EAC7-474E-A982-D51E6B905E36}"/>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354104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0E6A-AC77-49C7-BEF8-602574BF694A}"/>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86AD8-894A-471A-8D42-2E34A25CA9BB}"/>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D7ADDA-5F04-4881-BB24-AD37D5942AD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FEDE8D9-584B-480D-91E9-514941AA6619}"/>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3BC66FA2-E710-4D4A-9AF5-7996949C9374}"/>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307661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96E3-D5F3-4370-98C9-975C7D7BB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9944A-5947-41F6-8AA8-AE1CB7847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DADBA-AB13-4AB1-BF81-4681A7C02D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9AEEC45-DF62-4FA0-9B98-D7231F655808}"/>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F04715E3-C432-4829-A459-A17C71431E28}"/>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124930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E0EB-9E6B-48E7-A6BE-6A81105BF7F8}"/>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F6C96-EF51-4EEB-81F1-7734E4BF7200}"/>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EE613E-6CAD-45FA-BD69-6B6019A9FC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7D7BF8F-7420-4CB3-8C6D-9568C105030B}"/>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FED845BE-CF70-4780-8998-54B2ACE32F1C}"/>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1929719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8FEA-6218-40AC-994B-9B2950A3F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4E9AC-3F7A-41F0-8FD9-1907A5C18B70}"/>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AEE66-6C62-40D2-8DF1-5E2B0ECF1C48}"/>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C3D08-1A37-43E3-87E3-E939D47FA63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55C05B-3F97-4238-8BF2-E6A8A47734F5}"/>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B312D85E-4635-4124-AA9D-4E8DC58C6DB4}"/>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89081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3072-62F9-423F-B7BA-888D90874CE1}"/>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9B04F-B3F4-4D5C-B9FB-90FB2D80F077}"/>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E3440-19D9-42F5-B78B-843097316B0F}"/>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9F438-3AF6-4321-9029-EB2E64BBB71A}"/>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E6C3B-BB3A-42AD-B6AD-25BD86A994F5}"/>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EAF72-754F-41FD-AD4E-5D403C31611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AA1DE04-3B25-4993-856A-00AC80A33DB6}"/>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9" name="Slide Number Placeholder 8">
            <a:extLst>
              <a:ext uri="{FF2B5EF4-FFF2-40B4-BE49-F238E27FC236}">
                <a16:creationId xmlns:a16="http://schemas.microsoft.com/office/drawing/2014/main" id="{A46F4BD9-0A75-455B-BA7D-88D694271DD8}"/>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250157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6732-3D48-4F79-8071-63CCA40F12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933CE0-ED23-47DF-A964-0CE05B2DEFE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18D47BD-CCA9-4C78-AB86-1C03C1F88728}"/>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5" name="Slide Number Placeholder 4">
            <a:extLst>
              <a:ext uri="{FF2B5EF4-FFF2-40B4-BE49-F238E27FC236}">
                <a16:creationId xmlns:a16="http://schemas.microsoft.com/office/drawing/2014/main" id="{CFBE1873-10EB-41D3-AE7B-B3596B523735}"/>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4016270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6089B-B6C7-4197-A387-D72845D7094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93754BB-2B18-432D-B534-F454FBE6EEBF}"/>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4" name="Slide Number Placeholder 3">
            <a:extLst>
              <a:ext uri="{FF2B5EF4-FFF2-40B4-BE49-F238E27FC236}">
                <a16:creationId xmlns:a16="http://schemas.microsoft.com/office/drawing/2014/main" id="{609BD2B6-8362-42E5-99B3-F16013464E23}"/>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2012914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E238-2242-4BDA-A2DA-814F380B6E1B}"/>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75B71-FF3C-4E49-A3F1-12D1F2BEB143}"/>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EF5BD-9703-48BC-B041-5E86B7553691}"/>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7E83-CBC9-49A2-8190-EDC11B573EC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E85A406-AC98-4AD7-8FF3-A940A291F532}"/>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984B8028-86E0-4545-A7E4-3505C030D50A}"/>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1163930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8898-7D81-4F1A-9B82-66A974786BE5}"/>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A8848-9858-413A-A205-727D38206824}"/>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A990E-9A59-462B-A7C8-D95E3E506B1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CB3F6-1533-4F2C-8F23-43208BE656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C0C9243-7059-4491-8D56-45AA6CC45294}"/>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E922867A-0D26-4924-AD1A-B0677F34C715}"/>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3319168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1C17-3D15-4B77-AC7B-7865512F1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1160A-F7AA-48C5-AF49-C70FD8412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9E4B8-73E6-49E7-94A4-852BB78794F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B57F428-0A85-4560-854F-EAD3889C665C}"/>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12BAD392-ED39-4663-B453-C9894EEB0901}"/>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1442705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7A5B9-DA7F-4B3A-86B6-76E84BAD7C1F}"/>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C78EF-B31A-48B5-8328-8205FB9BBC89}"/>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526BC-C818-4532-B1E5-E5378F5C4AB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8F58441-B1F9-4A17-8632-9E4E0391E6AD}"/>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56DBE2FB-40D5-4BE2-9329-F9CABF21727B}"/>
              </a:ext>
            </a:extLst>
          </p:cNvPr>
          <p:cNvSpPr>
            <a:spLocks noGrp="1"/>
          </p:cNvSpPr>
          <p:nvPr>
            <p:ph type="sldNum" sz="quarter" idx="12"/>
          </p:nvPr>
        </p:nvSpPr>
        <p:spPr/>
        <p:txBody>
          <a:bodyPr/>
          <a:lstStyle/>
          <a:p>
            <a:fld id="{2D1DFF9B-1C58-4343-A8E7-8227CC47F322}" type="slidenum">
              <a:rPr lang="en-US" smtClean="0"/>
              <a:t>‹#›</a:t>
            </a:fld>
            <a:endParaRPr lang="en-US"/>
          </a:p>
        </p:txBody>
      </p:sp>
    </p:spTree>
    <p:extLst>
      <p:ext uri="{BB962C8B-B14F-4D97-AF65-F5344CB8AC3E}">
        <p14:creationId xmlns:p14="http://schemas.microsoft.com/office/powerpoint/2010/main" val="362401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
        <p:nvSpPr>
          <p:cNvPr id="2" name="Slide Number Placeholder 1">
            <a:extLst>
              <a:ext uri="{FF2B5EF4-FFF2-40B4-BE49-F238E27FC236}">
                <a16:creationId xmlns:a16="http://schemas.microsoft.com/office/drawing/2014/main" id="{77816902-BF1E-4094-A534-2CDE333C33DD}"/>
              </a:ext>
            </a:extLst>
          </p:cNvPr>
          <p:cNvSpPr>
            <a:spLocks noGrp="1"/>
          </p:cNvSpPr>
          <p:nvPr>
            <p:ph type="sldNum" idx="10"/>
          </p:nvPr>
        </p:nvSpPr>
        <p:spPr>
          <a:xfrm>
            <a:off x="0" y="4749900"/>
            <a:ext cx="9144000" cy="393600"/>
          </a:xfrm>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026369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avLst/>
              <a:gdLst/>
              <a:ahLst/>
              <a:cxnLst/>
              <a:rect l="l" t="t" r="r" b="b"/>
              <a:pathLst>
                <a:path w="384717" h="753397" extrusionOk="0">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32524" y="4599878"/>
              <a:ext cx="4014438" cy="2258121"/>
            </a:xfrm>
            <a:custGeom>
              <a:avLst/>
              <a:gdLst/>
              <a:ahLst/>
              <a:cxnLst/>
              <a:rect l="l" t="t" r="r" b="b"/>
              <a:pathLst>
                <a:path w="4014438" h="2258121" extrusionOk="0">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Google Shape;17;p3"/>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lvl1pPr lvl="0" algn="l" rtl="0">
              <a:spcBef>
                <a:spcPts val="0"/>
              </a:spcBef>
              <a:spcAft>
                <a:spcPts val="0"/>
              </a:spcAft>
              <a:buSzPts val="4000"/>
              <a:buNone/>
              <a:defRPr sz="4000"/>
            </a:lvl1pPr>
            <a:lvl2pPr lvl="1" algn="l" rtl="0">
              <a:spcBef>
                <a:spcPts val="0"/>
              </a:spcBef>
              <a:spcAft>
                <a:spcPts val="0"/>
              </a:spcAft>
              <a:buSzPts val="4000"/>
              <a:buNone/>
              <a:defRPr sz="4000"/>
            </a:lvl2pPr>
            <a:lvl3pPr lvl="2" algn="l" rtl="0">
              <a:spcBef>
                <a:spcPts val="0"/>
              </a:spcBef>
              <a:spcAft>
                <a:spcPts val="0"/>
              </a:spcAft>
              <a:buSzPts val="4000"/>
              <a:buNone/>
              <a:defRPr sz="4000"/>
            </a:lvl3pPr>
            <a:lvl4pPr lvl="3" algn="l" rtl="0">
              <a:spcBef>
                <a:spcPts val="0"/>
              </a:spcBef>
              <a:spcAft>
                <a:spcPts val="0"/>
              </a:spcAft>
              <a:buSzPts val="4000"/>
              <a:buNone/>
              <a:defRPr sz="4000"/>
            </a:lvl4pPr>
            <a:lvl5pPr lvl="4" algn="l" rtl="0">
              <a:spcBef>
                <a:spcPts val="0"/>
              </a:spcBef>
              <a:spcAft>
                <a:spcPts val="0"/>
              </a:spcAft>
              <a:buSzPts val="4000"/>
              <a:buNone/>
              <a:defRPr sz="4000"/>
            </a:lvl5pPr>
            <a:lvl6pPr lvl="5" algn="l" rtl="0">
              <a:spcBef>
                <a:spcPts val="0"/>
              </a:spcBef>
              <a:spcAft>
                <a:spcPts val="0"/>
              </a:spcAft>
              <a:buSzPts val="4000"/>
              <a:buNone/>
              <a:defRPr sz="4000"/>
            </a:lvl6pPr>
            <a:lvl7pPr lvl="6" algn="l" rtl="0">
              <a:spcBef>
                <a:spcPts val="0"/>
              </a:spcBef>
              <a:spcAft>
                <a:spcPts val="0"/>
              </a:spcAft>
              <a:buSzPts val="4000"/>
              <a:buNone/>
              <a:defRPr sz="4000"/>
            </a:lvl7pPr>
            <a:lvl8pPr lvl="7" algn="l" rtl="0">
              <a:spcBef>
                <a:spcPts val="0"/>
              </a:spcBef>
              <a:spcAft>
                <a:spcPts val="0"/>
              </a:spcAft>
              <a:buSzPts val="4000"/>
              <a:buNone/>
              <a:defRPr sz="4000"/>
            </a:lvl8pPr>
            <a:lvl9pPr lvl="8" algn="l" rtl="0">
              <a:spcBef>
                <a:spcPts val="0"/>
              </a:spcBef>
              <a:spcAft>
                <a:spcPts val="0"/>
              </a:spcAft>
              <a:buSzPts val="4000"/>
              <a:buNone/>
              <a:defRPr sz="4000"/>
            </a:lvl9pPr>
          </a:lstStyle>
          <a:p>
            <a:endParaRPr/>
          </a:p>
        </p:txBody>
      </p:sp>
      <p:sp>
        <p:nvSpPr>
          <p:cNvPr id="18" name="Google Shape;18;p3"/>
          <p:cNvSpPr txBox="1">
            <a:spLocks noGrp="1"/>
          </p:cNvSpPr>
          <p:nvPr>
            <p:ph type="subTitle" idx="1"/>
          </p:nvPr>
        </p:nvSpPr>
        <p:spPr>
          <a:xfrm>
            <a:off x="3422975" y="3883175"/>
            <a:ext cx="5035200" cy="3420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a:endParaRPr/>
          </a:p>
        </p:txBody>
      </p:sp>
      <p:sp>
        <p:nvSpPr>
          <p:cNvPr id="2" name="Slide Number Placeholder 1">
            <a:extLst>
              <a:ext uri="{FF2B5EF4-FFF2-40B4-BE49-F238E27FC236}">
                <a16:creationId xmlns:a16="http://schemas.microsoft.com/office/drawing/2014/main" id="{6220788B-BC42-40C5-AF09-A44C1A3DA57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7283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24532" y="-11"/>
            <a:ext cx="9193063" cy="5148516"/>
          </a:xfrm>
          <a:custGeom>
            <a:avLst/>
            <a:gdLst/>
            <a:ahLst/>
            <a:cxnLst/>
            <a:rect l="l" t="t" r="r" b="b"/>
            <a:pathLst>
              <a:path w="4014438" h="2258121" extrusionOk="0">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4"/>
          <p:cNvSpPr txBox="1">
            <a:spLocks noGrp="1"/>
          </p:cNvSpPr>
          <p:nvPr>
            <p:ph type="body" idx="1"/>
          </p:nvPr>
        </p:nvSpPr>
        <p:spPr>
          <a:xfrm>
            <a:off x="1076700" y="2161800"/>
            <a:ext cx="6990600" cy="81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Karla"/>
              <a:buChar char="▪"/>
              <a:defRPr sz="2800">
                <a:latin typeface="Karla"/>
                <a:ea typeface="Karla"/>
                <a:cs typeface="Karla"/>
                <a:sym typeface="Karla"/>
              </a:defRPr>
            </a:lvl1pPr>
            <a:lvl2pPr marL="914400" lvl="1" indent="-406400" algn="ctr" rtl="0">
              <a:spcBef>
                <a:spcPts val="600"/>
              </a:spcBef>
              <a:spcAft>
                <a:spcPts val="0"/>
              </a:spcAft>
              <a:buSzPts val="2800"/>
              <a:buFont typeface="Karla"/>
              <a:buChar char="▫"/>
              <a:defRPr sz="2800">
                <a:latin typeface="Karla"/>
                <a:ea typeface="Karla"/>
                <a:cs typeface="Karla"/>
                <a:sym typeface="Karla"/>
              </a:defRPr>
            </a:lvl2pPr>
            <a:lvl3pPr marL="1371600" lvl="2" indent="-406400" algn="ctr" rtl="0">
              <a:spcBef>
                <a:spcPts val="600"/>
              </a:spcBef>
              <a:spcAft>
                <a:spcPts val="0"/>
              </a:spcAft>
              <a:buSzPts val="2800"/>
              <a:buFont typeface="Karla"/>
              <a:buChar char="▫"/>
              <a:defRPr sz="2800">
                <a:latin typeface="Karla"/>
                <a:ea typeface="Karla"/>
                <a:cs typeface="Karla"/>
                <a:sym typeface="Karla"/>
              </a:defRPr>
            </a:lvl3pPr>
            <a:lvl4pPr marL="1828800" lvl="3" indent="-406400" algn="ctr" rtl="0">
              <a:spcBef>
                <a:spcPts val="600"/>
              </a:spcBef>
              <a:spcAft>
                <a:spcPts val="0"/>
              </a:spcAft>
              <a:buSzPts val="2800"/>
              <a:buFont typeface="Karla"/>
              <a:buChar char="▫"/>
              <a:defRPr sz="2800">
                <a:latin typeface="Karla"/>
                <a:ea typeface="Karla"/>
                <a:cs typeface="Karla"/>
                <a:sym typeface="Karla"/>
              </a:defRPr>
            </a:lvl4pPr>
            <a:lvl5pPr marL="2286000" lvl="4" indent="-406400" algn="ctr" rtl="0">
              <a:spcBef>
                <a:spcPts val="600"/>
              </a:spcBef>
              <a:spcAft>
                <a:spcPts val="0"/>
              </a:spcAft>
              <a:buSzPts val="2800"/>
              <a:buFont typeface="Karla"/>
              <a:buChar char="▫"/>
              <a:defRPr sz="2800">
                <a:latin typeface="Karla"/>
                <a:ea typeface="Karla"/>
                <a:cs typeface="Karla"/>
                <a:sym typeface="Karla"/>
              </a:defRPr>
            </a:lvl5pPr>
            <a:lvl6pPr marL="2743200" lvl="5" indent="-406400" algn="ctr" rtl="0">
              <a:spcBef>
                <a:spcPts val="600"/>
              </a:spcBef>
              <a:spcAft>
                <a:spcPts val="0"/>
              </a:spcAft>
              <a:buSzPts val="2800"/>
              <a:buFont typeface="Karla"/>
              <a:buChar char="▫"/>
              <a:defRPr sz="2800">
                <a:latin typeface="Karla"/>
                <a:ea typeface="Karla"/>
                <a:cs typeface="Karla"/>
                <a:sym typeface="Karla"/>
              </a:defRPr>
            </a:lvl6pPr>
            <a:lvl7pPr marL="3200400" lvl="6" indent="-406400" algn="ctr" rtl="0">
              <a:spcBef>
                <a:spcPts val="600"/>
              </a:spcBef>
              <a:spcAft>
                <a:spcPts val="0"/>
              </a:spcAft>
              <a:buSzPts val="2800"/>
              <a:buFont typeface="Karla"/>
              <a:buChar char="▫"/>
              <a:defRPr sz="2800">
                <a:latin typeface="Karla"/>
                <a:ea typeface="Karla"/>
                <a:cs typeface="Karla"/>
                <a:sym typeface="Karla"/>
              </a:defRPr>
            </a:lvl7pPr>
            <a:lvl8pPr marL="3657600" lvl="7" indent="-406400" algn="ctr" rtl="0">
              <a:spcBef>
                <a:spcPts val="600"/>
              </a:spcBef>
              <a:spcAft>
                <a:spcPts val="0"/>
              </a:spcAft>
              <a:buSzPts val="2800"/>
              <a:buFont typeface="Karla"/>
              <a:buChar char="▫"/>
              <a:defRPr sz="2800">
                <a:latin typeface="Karla"/>
                <a:ea typeface="Karla"/>
                <a:cs typeface="Karla"/>
                <a:sym typeface="Karla"/>
              </a:defRPr>
            </a:lvl8pPr>
            <a:lvl9pPr marL="4114800" lvl="8" indent="-406400" algn="ctr">
              <a:spcBef>
                <a:spcPts val="600"/>
              </a:spcBef>
              <a:spcAft>
                <a:spcPts val="600"/>
              </a:spcAft>
              <a:buSzPts val="2800"/>
              <a:buFont typeface="Karla"/>
              <a:buChar char="▫"/>
              <a:defRPr sz="2800">
                <a:latin typeface="Karla"/>
                <a:ea typeface="Karla"/>
                <a:cs typeface="Karla"/>
                <a:sym typeface="Karla"/>
              </a:defRPr>
            </a:lvl9pPr>
          </a:lstStyle>
          <a:p>
            <a:endParaRPr/>
          </a:p>
        </p:txBody>
      </p:sp>
      <p:sp>
        <p:nvSpPr>
          <p:cNvPr id="22" name="Google Shape;22;p4"/>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4362962" y="1295124"/>
            <a:ext cx="418075" cy="34295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noFill/>
                <a:latin typeface="Encode Sans Semi Condensed"/>
              </a:rPr>
              <a:t>“</a:t>
            </a:r>
          </a:p>
        </p:txBody>
      </p:sp>
    </p:spTree>
    <p:extLst>
      <p:ext uri="{BB962C8B-B14F-4D97-AF65-F5344CB8AC3E}">
        <p14:creationId xmlns:p14="http://schemas.microsoft.com/office/powerpoint/2010/main" val="1288916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p:nvPr/>
        </p:nvSpPr>
        <p:spPr>
          <a:xfrm>
            <a:off x="0" y="0"/>
            <a:ext cx="9162955" cy="514287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5"/>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3651875" y="1200150"/>
            <a:ext cx="4933500" cy="30102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419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3"/>
          <p:cNvSpPr/>
          <p:nvPr/>
        </p:nvSpPr>
        <p:spPr>
          <a:xfrm>
            <a:off x="1831963" y="248075"/>
            <a:ext cx="5480078" cy="547986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avLst/>
              <a:gdLst/>
              <a:ahLst/>
              <a:cxnLst/>
              <a:rect l="l" t="t" r="r" b="b"/>
              <a:pathLst>
                <a:path w="4014376" h="2258121" extrusionOk="0">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avLst/>
              <a:gdLst/>
              <a:ahLst/>
              <a:cxnLst/>
              <a:rect l="l" t="t" r="r" b="b"/>
              <a:pathLst>
                <a:path w="564279" h="310680" extrusionOk="0">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 name="Google Shape;33;p6"/>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lvl1pPr lvl="0" algn="l" rtl="0">
              <a:spcBef>
                <a:spcPts val="0"/>
              </a:spcBef>
              <a:spcAft>
                <a:spcPts val="0"/>
              </a:spcAft>
              <a:buSzPts val="2600"/>
              <a:buNone/>
              <a:defRPr/>
            </a:lvl1pPr>
            <a:lvl2pPr lvl="1" algn="l" rtl="0">
              <a:spcBef>
                <a:spcPts val="0"/>
              </a:spcBef>
              <a:spcAft>
                <a:spcPts val="0"/>
              </a:spcAft>
              <a:buSzPts val="2600"/>
              <a:buNone/>
              <a:defRPr/>
            </a:lvl2pPr>
            <a:lvl3pPr lvl="2" algn="l" rtl="0">
              <a:spcBef>
                <a:spcPts val="0"/>
              </a:spcBef>
              <a:spcAft>
                <a:spcPts val="0"/>
              </a:spcAft>
              <a:buSzPts val="2600"/>
              <a:buNone/>
              <a:defRPr/>
            </a:lvl3pPr>
            <a:lvl4pPr lvl="3" algn="l" rtl="0">
              <a:spcBef>
                <a:spcPts val="0"/>
              </a:spcBef>
              <a:spcAft>
                <a:spcPts val="0"/>
              </a:spcAft>
              <a:buSzPts val="2600"/>
              <a:buNone/>
              <a:defRPr/>
            </a:lvl4pPr>
            <a:lvl5pPr lvl="4" algn="l" rtl="0">
              <a:spcBef>
                <a:spcPts val="0"/>
              </a:spcBef>
              <a:spcAft>
                <a:spcPts val="0"/>
              </a:spcAft>
              <a:buSzPts val="2600"/>
              <a:buNone/>
              <a:defRPr/>
            </a:lvl5pPr>
            <a:lvl6pPr lvl="5" algn="l" rtl="0">
              <a:spcBef>
                <a:spcPts val="0"/>
              </a:spcBef>
              <a:spcAft>
                <a:spcPts val="0"/>
              </a:spcAft>
              <a:buSzPts val="2600"/>
              <a:buNone/>
              <a:defRPr/>
            </a:lvl6pPr>
            <a:lvl7pPr lvl="6" algn="l" rtl="0">
              <a:spcBef>
                <a:spcPts val="0"/>
              </a:spcBef>
              <a:spcAft>
                <a:spcPts val="0"/>
              </a:spcAft>
              <a:buSzPts val="2600"/>
              <a:buNone/>
              <a:defRPr/>
            </a:lvl7pPr>
            <a:lvl8pPr lvl="7" algn="l" rtl="0">
              <a:spcBef>
                <a:spcPts val="0"/>
              </a:spcBef>
              <a:spcAft>
                <a:spcPts val="0"/>
              </a:spcAft>
              <a:buSzPts val="2600"/>
              <a:buNone/>
              <a:defRPr/>
            </a:lvl8pPr>
            <a:lvl9pPr lvl="8" algn="l" rtl="0">
              <a:spcBef>
                <a:spcPts val="0"/>
              </a:spcBef>
              <a:spcAft>
                <a:spcPts val="0"/>
              </a:spcAft>
              <a:buSzPts val="2600"/>
              <a:buNone/>
              <a:defRPr/>
            </a:lvl9pPr>
          </a:lstStyle>
          <a:p>
            <a:endParaRPr/>
          </a:p>
        </p:txBody>
      </p:sp>
      <p:sp>
        <p:nvSpPr>
          <p:cNvPr id="34" name="Google Shape;34;p6"/>
          <p:cNvSpPr txBox="1">
            <a:spLocks noGrp="1"/>
          </p:cNvSpPr>
          <p:nvPr>
            <p:ph type="body" idx="1"/>
          </p:nvPr>
        </p:nvSpPr>
        <p:spPr>
          <a:xfrm>
            <a:off x="1015791" y="1865257"/>
            <a:ext cx="4239300" cy="2034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5" name="Google Shape;35;p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83423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7"/>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3651875"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0" name="Google Shape;40;p7"/>
          <p:cNvSpPr txBox="1">
            <a:spLocks noGrp="1"/>
          </p:cNvSpPr>
          <p:nvPr>
            <p:ph type="body" idx="2"/>
          </p:nvPr>
        </p:nvSpPr>
        <p:spPr>
          <a:xfrm>
            <a:off x="6253487"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1" name="Google Shape;41;p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72789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3 columns" userDrawn="1">
  <p:cSld name="Title + 3 column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8"/>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8"/>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5" name="Google Shape;45;p8"/>
          <p:cNvSpPr txBox="1">
            <a:spLocks noGrp="1"/>
          </p:cNvSpPr>
          <p:nvPr>
            <p:ph type="body" idx="1"/>
          </p:nvPr>
        </p:nvSpPr>
        <p:spPr>
          <a:xfrm>
            <a:off x="3651875"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6" name="Google Shape;46;p8"/>
          <p:cNvSpPr txBox="1">
            <a:spLocks noGrp="1"/>
          </p:cNvSpPr>
          <p:nvPr>
            <p:ph type="body" idx="2"/>
          </p:nvPr>
        </p:nvSpPr>
        <p:spPr>
          <a:xfrm>
            <a:off x="5356481"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7" name="Google Shape;47;p8"/>
          <p:cNvSpPr txBox="1">
            <a:spLocks noGrp="1"/>
          </p:cNvSpPr>
          <p:nvPr>
            <p:ph type="body" idx="3"/>
          </p:nvPr>
        </p:nvSpPr>
        <p:spPr>
          <a:xfrm>
            <a:off x="7061087"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8" name="Google Shape;48;p8"/>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Text Placeholder 2">
            <a:extLst>
              <a:ext uri="{FF2B5EF4-FFF2-40B4-BE49-F238E27FC236}">
                <a16:creationId xmlns:a16="http://schemas.microsoft.com/office/drawing/2014/main" id="{09ADDBF4-2841-4D86-BB8C-45ADEA64AC2B}"/>
              </a:ext>
            </a:extLst>
          </p:cNvPr>
          <p:cNvSpPr>
            <a:spLocks noGrp="1"/>
          </p:cNvSpPr>
          <p:nvPr>
            <p:ph type="body" sz="quarter" idx="13" hasCustomPrompt="1"/>
          </p:nvPr>
        </p:nvSpPr>
        <p:spPr>
          <a:xfrm>
            <a:off x="0" y="4854575"/>
            <a:ext cx="9163050" cy="288925"/>
          </a:xfrm>
        </p:spPr>
        <p:txBody>
          <a:bodyPr/>
          <a:lstStyle>
            <a:lvl1pPr marL="101600" indent="0">
              <a:buNone/>
              <a:defRPr/>
            </a:lvl1pPr>
          </a:lstStyle>
          <a:p>
            <a:pPr lvl="0"/>
            <a:r>
              <a:rPr lang="en-US" sz="2000" dirty="0"/>
              <a:t>Sign Language Recognition Systems: AI-Powered Silent Communication in the Defense Industry</a:t>
            </a:r>
            <a:endParaRPr lang="en-US" dirty="0"/>
          </a:p>
        </p:txBody>
      </p:sp>
    </p:spTree>
    <p:extLst>
      <p:ext uri="{BB962C8B-B14F-4D97-AF65-F5344CB8AC3E}">
        <p14:creationId xmlns:p14="http://schemas.microsoft.com/office/powerpoint/2010/main" val="2049006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9887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4507725" y="4318150"/>
            <a:ext cx="4081800" cy="334200"/>
          </a:xfrm>
          <a:prstGeom prst="rect">
            <a:avLst/>
          </a:prstGeom>
        </p:spPr>
        <p:txBody>
          <a:bodyPr spcFirstLastPara="1" wrap="square" lIns="0" tIns="0" rIns="0" bIns="0" anchor="b" anchorCtr="0">
            <a:noAutofit/>
          </a:bodyPr>
          <a:lstStyle>
            <a:lvl1pPr marL="457200" lvl="0" indent="-228600">
              <a:spcBef>
                <a:spcPts val="360"/>
              </a:spcBef>
              <a:spcAft>
                <a:spcPts val="600"/>
              </a:spcAft>
              <a:buSzPts val="1400"/>
              <a:buNone/>
              <a:defRPr sz="1400"/>
            </a:lvl1pPr>
          </a:lstStyle>
          <a:p>
            <a:endParaRPr/>
          </a:p>
        </p:txBody>
      </p:sp>
      <p:sp>
        <p:nvSpPr>
          <p:cNvPr id="55" name="Google Shape;55;p10"/>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0"/>
          <p:cNvSpPr/>
          <p:nvPr/>
        </p:nvSpPr>
        <p:spPr>
          <a:xfrm>
            <a:off x="490126" y="-1123525"/>
            <a:ext cx="5776112" cy="577588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66382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 Big hole" type="blank">
  <p:cSld name="Blank - Big hol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1"/>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13547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 Small hole">
  <p:cSld name="Blank - Small hole">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2"/>
          <p:cNvSpPr/>
          <p:nvPr/>
        </p:nvSpPr>
        <p:spPr>
          <a:xfrm>
            <a:off x="0" y="25"/>
            <a:ext cx="9142883" cy="5142871"/>
          </a:xfrm>
          <a:custGeom>
            <a:avLst/>
            <a:gdLst/>
            <a:ahLst/>
            <a:cxnLst/>
            <a:rect l="l" t="t" r="r" b="b"/>
            <a:pathLst>
              <a:path w="4014438" h="2258121" extrusionOk="0">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2"/>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18569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3"/>
          <p:cNvSpPr/>
          <p:nvPr/>
        </p:nvSpPr>
        <p:spPr>
          <a:xfrm>
            <a:off x="1831963" y="248075"/>
            <a:ext cx="5480078" cy="547986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8427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4C41-2BD1-4873-B0CC-CF737F05486E}"/>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A14846-B30A-4AD9-9C70-DD6A4587ECD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0FF9-61A3-4614-B649-470D79F8DE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AA2B6E2-A591-41C3-A184-CBCEA0A16093}"/>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04EA7D4E-AB71-4F1C-9681-E91014671024}"/>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13690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4D7D-2902-4769-876D-81F088DA9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37E4E-7A2C-4DC8-97A8-6E2566253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031A1-4478-4A4F-8538-90D4CB2C7CE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B50F7C-87E7-4ED4-BEA6-C2D6E6D0E461}"/>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217683D8-33B8-4564-9B51-B2113907BD6F}"/>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335088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21CD-9063-45B6-A51F-8627CAB43584}"/>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FBD91-B7BF-414E-B136-1797F2876614}"/>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E0043-EEE3-4F84-A870-68D7E0778F8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1F2B883-FEDE-4790-B3E8-D6FE00EABE26}"/>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B87F6D24-AE46-475C-B100-41576950B11F}"/>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4931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1C90-F8CE-4D67-A36B-33CFCBFD6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351D8-E6C8-49E9-B1AB-1524E7E87DA2}"/>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3E960C-9B0E-4AE4-BFE4-C7BA40A9604F}"/>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FEAF9-40CE-4433-A903-82AABD0E56E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A9FC67F-B0F3-4E0B-B8AC-0C68DE2C72E9}"/>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7" name="Slide Number Placeholder 6">
            <a:extLst>
              <a:ext uri="{FF2B5EF4-FFF2-40B4-BE49-F238E27FC236}">
                <a16:creationId xmlns:a16="http://schemas.microsoft.com/office/drawing/2014/main" id="{7EDDED6F-B78A-44DB-8709-B84D7FE23E5B}"/>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244916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7B74-0901-4B64-91F0-99A1262289BB}"/>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8EAD1-B49C-4525-8949-64A51E797FFC}"/>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AA504-78E4-47A7-A1C0-4948D43B7CF9}"/>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32FB94-D171-4938-A008-4051C38DAC2D}"/>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09B4A-C49C-46AB-A06D-1061E73E22DE}"/>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4C87F0-EA40-4D89-97AA-80EFA9009E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9DBDEEAB-1527-47B0-9180-54C96A3ACFED}"/>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9" name="Slide Number Placeholder 8">
            <a:extLst>
              <a:ext uri="{FF2B5EF4-FFF2-40B4-BE49-F238E27FC236}">
                <a16:creationId xmlns:a16="http://schemas.microsoft.com/office/drawing/2014/main" id="{4133D6DF-50F0-4EB9-9517-B4935885896D}"/>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401882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CDE3-4582-4EEA-875E-3A951DC3F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312AD9-2D0F-49EE-9237-391D5C7EA38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C6F73DB-0FF0-4473-91D1-4DBA5C4C446A}"/>
              </a:ext>
            </a:extLst>
          </p:cNvPr>
          <p:cNvSpPr>
            <a:spLocks noGrp="1"/>
          </p:cNvSpPr>
          <p:nvPr>
            <p:ph type="ftr" sz="quarter" idx="11"/>
          </p:nvPr>
        </p:nvSpPr>
        <p:spPr/>
        <p:txBody>
          <a:bodyPr/>
          <a:lstStyle/>
          <a:p>
            <a:r>
              <a:rPr lang="en-US"/>
              <a:t>Sign Language Recognition Systems: AI-Powered Silent Communication in the Defense Industry, Nergis PERVAN AKMAN</a:t>
            </a:r>
          </a:p>
        </p:txBody>
      </p:sp>
      <p:sp>
        <p:nvSpPr>
          <p:cNvPr id="5" name="Slide Number Placeholder 4">
            <a:extLst>
              <a:ext uri="{FF2B5EF4-FFF2-40B4-BE49-F238E27FC236}">
                <a16:creationId xmlns:a16="http://schemas.microsoft.com/office/drawing/2014/main" id="{A5616D7F-4C56-468A-A73A-6DDA1C4F32F9}"/>
              </a:ext>
            </a:extLst>
          </p:cNvPr>
          <p:cNvSpPr>
            <a:spLocks noGrp="1"/>
          </p:cNvSpPr>
          <p:nvPr>
            <p:ph type="sldNum" sz="quarter" idx="12"/>
          </p:nvPr>
        </p:nvSpPr>
        <p:spPr/>
        <p:txBody>
          <a:bodyPr/>
          <a:lstStyle/>
          <a:p>
            <a:fld id="{86303E1B-BB4A-4DD0-B9B0-6A57AC596920}" type="slidenum">
              <a:rPr lang="en-US" smtClean="0"/>
              <a:t>‹#›</a:t>
            </a:fld>
            <a:endParaRPr lang="en-US"/>
          </a:p>
        </p:txBody>
      </p:sp>
    </p:spTree>
    <p:extLst>
      <p:ext uri="{BB962C8B-B14F-4D97-AF65-F5344CB8AC3E}">
        <p14:creationId xmlns:p14="http://schemas.microsoft.com/office/powerpoint/2010/main" val="1898991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7F321-92AA-466A-BBAE-F3EB281C6030}"/>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37570-A0B4-4108-9FEC-8CA16B9202B5}"/>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3C5D6-6BBC-4CB0-91E2-5C5BEB011388}"/>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4E79F0A-7DCE-4FD2-A1A5-3ACE9754D9D2}"/>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5D409D4E-17A2-4E77-B581-6DE6D9BCD53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6303E1B-BB4A-4DD0-B9B0-6A57AC596920}" type="slidenum">
              <a:rPr lang="en-US" smtClean="0"/>
              <a:t>‹#›</a:t>
            </a:fld>
            <a:endParaRPr lang="en-US"/>
          </a:p>
        </p:txBody>
      </p:sp>
    </p:spTree>
    <p:extLst>
      <p:ext uri="{BB962C8B-B14F-4D97-AF65-F5344CB8AC3E}">
        <p14:creationId xmlns:p14="http://schemas.microsoft.com/office/powerpoint/2010/main" val="11578741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156F0-48CD-4C06-ACD8-E68B8FAA77F9}"/>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EDB11-0533-4FC7-8D73-84E2EAFA8A3C}"/>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45A67-73F9-4A08-97F0-83806EECA636}"/>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4661BE3-5737-4429-AD14-435AA05890B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Sign Language Recognition Systems: AI-Powered Silent Communication in the Defense Industry, Nergis PERVAN AKMAN</a:t>
            </a:r>
          </a:p>
        </p:txBody>
      </p:sp>
      <p:sp>
        <p:nvSpPr>
          <p:cNvPr id="6" name="Slide Number Placeholder 5">
            <a:extLst>
              <a:ext uri="{FF2B5EF4-FFF2-40B4-BE49-F238E27FC236}">
                <a16:creationId xmlns:a16="http://schemas.microsoft.com/office/drawing/2014/main" id="{61D54BCE-1B8A-4C84-B44E-53F620ADD7A2}"/>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D1DFF9B-1C58-4343-A8E7-8227CC47F322}" type="slidenum">
              <a:rPr lang="en-US" smtClean="0"/>
              <a:t>‹#›</a:t>
            </a:fld>
            <a:endParaRPr lang="en-US"/>
          </a:p>
        </p:txBody>
      </p:sp>
    </p:spTree>
    <p:extLst>
      <p:ext uri="{BB962C8B-B14F-4D97-AF65-F5344CB8AC3E}">
        <p14:creationId xmlns:p14="http://schemas.microsoft.com/office/powerpoint/2010/main" val="38123419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03893171"/>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s://www.chimechallenge.org/challenges/chime4/data#Aud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huggingface.co/datasets/issai/Turkish_Speech_Corpus/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835817" y="1151617"/>
            <a:ext cx="7750969" cy="1714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200" dirty="0" err="1"/>
              <a:t>Yapay</a:t>
            </a:r>
            <a:r>
              <a:rPr lang="en-US" sz="3200" dirty="0"/>
              <a:t> Zeka </a:t>
            </a:r>
            <a:r>
              <a:rPr lang="en-US" sz="3200" dirty="0" err="1"/>
              <a:t>Tabanl</a:t>
            </a:r>
            <a:r>
              <a:rPr lang="tr-TR" sz="3200" dirty="0"/>
              <a:t>ı</a:t>
            </a:r>
            <a:r>
              <a:rPr lang="en-US" sz="3200" dirty="0"/>
              <a:t> </a:t>
            </a:r>
            <a:r>
              <a:rPr lang="en-US" sz="3200" dirty="0" err="1"/>
              <a:t>Ses</a:t>
            </a:r>
            <a:r>
              <a:rPr lang="en-US" sz="3200" dirty="0"/>
              <a:t> </a:t>
            </a:r>
            <a:r>
              <a:rPr lang="en-US" sz="3200" dirty="0" err="1"/>
              <a:t>Sistemlerinde</a:t>
            </a:r>
            <a:r>
              <a:rPr lang="en-US" sz="3200" dirty="0"/>
              <a:t> G</a:t>
            </a:r>
            <a:r>
              <a:rPr lang="tr-TR" sz="3200" dirty="0" err="1"/>
              <a:t>ürültü</a:t>
            </a:r>
            <a:r>
              <a:rPr lang="en-US" sz="3200" dirty="0"/>
              <a:t> </a:t>
            </a:r>
            <a:r>
              <a:rPr lang="en-US" sz="3200" dirty="0" err="1"/>
              <a:t>Engelleme</a:t>
            </a:r>
            <a:r>
              <a:rPr lang="en-US" sz="3200" dirty="0"/>
              <a:t> (AI-Based Noise Cancelling)</a:t>
            </a:r>
            <a:br>
              <a:rPr lang="tr-TR" sz="3200" dirty="0"/>
            </a:br>
            <a:r>
              <a:rPr lang="tr-TR" sz="3200" dirty="0"/>
              <a:t>Konu Öneri Sunumu</a:t>
            </a:r>
            <a:endParaRPr sz="3200" dirty="0"/>
          </a:p>
        </p:txBody>
      </p:sp>
      <p:sp>
        <p:nvSpPr>
          <p:cNvPr id="5" name="TextBox 4">
            <a:extLst>
              <a:ext uri="{FF2B5EF4-FFF2-40B4-BE49-F238E27FC236}">
                <a16:creationId xmlns:a16="http://schemas.microsoft.com/office/drawing/2014/main" id="{A5CB4A10-8CB4-4C77-AF59-00B082A3C107}"/>
              </a:ext>
            </a:extLst>
          </p:cNvPr>
          <p:cNvSpPr txBox="1"/>
          <p:nvPr/>
        </p:nvSpPr>
        <p:spPr>
          <a:xfrm>
            <a:off x="835817" y="2939884"/>
            <a:ext cx="2586322" cy="978858"/>
          </a:xfrm>
          <a:prstGeom prst="rect">
            <a:avLst/>
          </a:prstGeom>
          <a:noFill/>
        </p:spPr>
        <p:txBody>
          <a:bodyPr wrap="square">
            <a:spAutoFit/>
          </a:bodyPr>
          <a:lstStyle/>
          <a:p>
            <a:pPr>
              <a:lnSpc>
                <a:spcPct val="107000"/>
              </a:lnSpc>
              <a:spcAft>
                <a:spcPts val="800"/>
              </a:spcAft>
            </a:pPr>
            <a:r>
              <a:rPr lang="tr-TR" b="1" dirty="0">
                <a:solidFill>
                  <a:schemeClr val="tx1"/>
                </a:solidFill>
                <a:latin typeface="Encode Sans Semi Condensed"/>
                <a:ea typeface="Calibri" panose="020F0502020204030204" pitchFamily="34" charset="0"/>
                <a:cs typeface="Times New Roman" panose="02020603050405020304" pitchFamily="18" charset="0"/>
              </a:rPr>
              <a:t>Stajyer:</a:t>
            </a:r>
            <a:r>
              <a:rPr lang="en-US" b="1" dirty="0">
                <a:solidFill>
                  <a:schemeClr val="tx1"/>
                </a:solidFill>
                <a:latin typeface="Encode Sans Semi Condensed"/>
                <a:ea typeface="Calibri" panose="020F0502020204030204" pitchFamily="34" charset="0"/>
                <a:cs typeface="Times New Roman" panose="02020603050405020304" pitchFamily="18" charset="0"/>
              </a:rPr>
              <a:t> Mert </a:t>
            </a:r>
            <a:r>
              <a:rPr lang="tr-TR" b="1" dirty="0">
                <a:solidFill>
                  <a:schemeClr val="tx1"/>
                </a:solidFill>
                <a:latin typeface="Encode Sans Semi Condensed"/>
                <a:ea typeface="Calibri" panose="020F0502020204030204" pitchFamily="34" charset="0"/>
                <a:cs typeface="Times New Roman" panose="02020603050405020304" pitchFamily="18" charset="0"/>
              </a:rPr>
              <a:t>Şahin</a:t>
            </a:r>
            <a:endParaRPr lang="en-US" dirty="0">
              <a:solidFill>
                <a:schemeClr val="tx1"/>
              </a:solidFill>
              <a:latin typeface="Encode Sans Semi Condensed"/>
              <a:ea typeface="Calibri" panose="020F0502020204030204" pitchFamily="34" charset="0"/>
              <a:cs typeface="Times New Roman" panose="02020603050405020304" pitchFamily="18" charset="0"/>
            </a:endParaRPr>
          </a:p>
          <a:p>
            <a:pPr>
              <a:lnSpc>
                <a:spcPct val="107000"/>
              </a:lnSpc>
              <a:spcAft>
                <a:spcPts val="800"/>
              </a:spcAft>
            </a:pPr>
            <a:r>
              <a:rPr lang="tr-TR" b="1" dirty="0">
                <a:solidFill>
                  <a:schemeClr val="tx1"/>
                </a:solidFill>
                <a:latin typeface="Encode Sans Semi Condensed"/>
                <a:ea typeface="Calibri" panose="020F0502020204030204" pitchFamily="34" charset="0"/>
                <a:cs typeface="Times New Roman" panose="02020603050405020304" pitchFamily="18" charset="0"/>
              </a:rPr>
              <a:t>Staj Başlangıç Tarihi:</a:t>
            </a:r>
            <a:r>
              <a:rPr lang="en-US" b="1" dirty="0">
                <a:solidFill>
                  <a:schemeClr val="tx1"/>
                </a:solidFill>
                <a:latin typeface="Encode Sans Semi Condensed"/>
                <a:ea typeface="Calibri" panose="020F0502020204030204" pitchFamily="34" charset="0"/>
                <a:cs typeface="Times New Roman" panose="02020603050405020304" pitchFamily="18" charset="0"/>
              </a:rPr>
              <a:t> 28.07.2025</a:t>
            </a:r>
            <a:endParaRPr lang="en-US" dirty="0">
              <a:solidFill>
                <a:schemeClr val="tx1"/>
              </a:solidFill>
              <a:latin typeface="Encode Sans Semi Condensed"/>
              <a:ea typeface="Calibri" panose="020F0502020204030204" pitchFamily="34" charset="0"/>
              <a:cs typeface="Times New Roman" panose="02020603050405020304" pitchFamily="18" charset="0"/>
            </a:endParaRPr>
          </a:p>
          <a:p>
            <a:pPr>
              <a:lnSpc>
                <a:spcPct val="107000"/>
              </a:lnSpc>
              <a:spcAft>
                <a:spcPts val="800"/>
              </a:spcAft>
            </a:pPr>
            <a:r>
              <a:rPr lang="tr-TR" b="1" dirty="0">
                <a:solidFill>
                  <a:schemeClr val="tx1"/>
                </a:solidFill>
                <a:latin typeface="Encode Sans Semi Condensed"/>
                <a:ea typeface="Calibri" panose="020F0502020204030204" pitchFamily="34" charset="0"/>
                <a:cs typeface="Times New Roman" panose="02020603050405020304" pitchFamily="18" charset="0"/>
              </a:rPr>
              <a:t>Staj Bitiş Tarihi: </a:t>
            </a:r>
            <a:r>
              <a:rPr lang="en-US" b="1" dirty="0">
                <a:solidFill>
                  <a:schemeClr val="tx1"/>
                </a:solidFill>
                <a:latin typeface="Encode Sans Semi Condensed"/>
                <a:ea typeface="Calibri" panose="020F0502020204030204" pitchFamily="34" charset="0"/>
                <a:cs typeface="Times New Roman" panose="02020603050405020304" pitchFamily="18" charset="0"/>
              </a:rPr>
              <a:t>05.09.2025</a:t>
            </a:r>
            <a:endParaRPr lang="en-US" dirty="0">
              <a:solidFill>
                <a:schemeClr val="tx1"/>
              </a:solidFill>
              <a:latin typeface="Encode Sans Semi Condensed"/>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E6F4FB4-D683-43A1-9398-7BD08CA13B2D}"/>
              </a:ext>
            </a:extLst>
          </p:cNvPr>
          <p:cNvPicPr>
            <a:picLocks noChangeAspect="1"/>
          </p:cNvPicPr>
          <p:nvPr/>
        </p:nvPicPr>
        <p:blipFill>
          <a:blip r:embed="rId3"/>
          <a:stretch>
            <a:fillRect/>
          </a:stretch>
        </p:blipFill>
        <p:spPr>
          <a:xfrm>
            <a:off x="7415212" y="3648272"/>
            <a:ext cx="2343149" cy="1808816"/>
          </a:xfrm>
          <a:prstGeom prst="rect">
            <a:avLst/>
          </a:prstGeom>
        </p:spPr>
      </p:pic>
      <p:pic>
        <p:nvPicPr>
          <p:cNvPr id="7" name="Picture 6">
            <a:extLst>
              <a:ext uri="{FF2B5EF4-FFF2-40B4-BE49-F238E27FC236}">
                <a16:creationId xmlns:a16="http://schemas.microsoft.com/office/drawing/2014/main" id="{926FA4A7-3ED4-4990-93B2-E350113F3B30}"/>
              </a:ext>
            </a:extLst>
          </p:cNvPr>
          <p:cNvPicPr>
            <a:picLocks noChangeAspect="1"/>
          </p:cNvPicPr>
          <p:nvPr/>
        </p:nvPicPr>
        <p:blipFill rotWithShape="1">
          <a:blip r:embed="rId4"/>
          <a:srcRect l="4407" t="18015" r="82135" b="63408"/>
          <a:stretch/>
        </p:blipFill>
        <p:spPr>
          <a:xfrm>
            <a:off x="0" y="4139523"/>
            <a:ext cx="2586322" cy="1003977"/>
          </a:xfrm>
          <a:prstGeom prst="rect">
            <a:avLst/>
          </a:prstGeom>
        </p:spPr>
      </p:pic>
      <p:sp>
        <p:nvSpPr>
          <p:cNvPr id="3" name="Slide Number Placeholder 2">
            <a:extLst>
              <a:ext uri="{FF2B5EF4-FFF2-40B4-BE49-F238E27FC236}">
                <a16:creationId xmlns:a16="http://schemas.microsoft.com/office/drawing/2014/main" id="{EAE11DC8-ED06-4D8D-B0DE-95B6E07B48B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4"/>
          <p:cNvSpPr txBox="1">
            <a:spLocks noGrp="1"/>
          </p:cNvSpPr>
          <p:nvPr>
            <p:ph type="title" idx="4294967295"/>
          </p:nvPr>
        </p:nvSpPr>
        <p:spPr>
          <a:xfrm>
            <a:off x="0" y="2291550"/>
            <a:ext cx="9144000" cy="123651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tr-TR" sz="7200" dirty="0">
                <a:solidFill>
                  <a:schemeClr val="lt1"/>
                </a:solidFill>
              </a:rPr>
              <a:t>Teşekkürler</a:t>
            </a:r>
            <a:endParaRPr sz="7200" dirty="0">
              <a:solidFill>
                <a:schemeClr val="lt1"/>
              </a:solidFill>
            </a:endParaRPr>
          </a:p>
        </p:txBody>
      </p:sp>
      <p:sp>
        <p:nvSpPr>
          <p:cNvPr id="157" name="Google Shape;157;p24"/>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12BA8F2A-93EE-8A15-5843-FE0E766E289A}"/>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562FC222-B50A-C0C1-544B-7DEE75BDA819}"/>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dirty="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92DA09BC-14E6-3F97-634F-D7BBD6F8AE33}"/>
              </a:ext>
            </a:extLst>
          </p:cNvPr>
          <p:cNvSpPr txBox="1">
            <a:spLocks/>
          </p:cNvSpPr>
          <p:nvPr/>
        </p:nvSpPr>
        <p:spPr>
          <a:xfrm>
            <a:off x="133003" y="1897650"/>
            <a:ext cx="16068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Proje Tanımı</a:t>
            </a:r>
            <a:endParaRPr lang="tr-TR" sz="2600" b="1" dirty="0"/>
          </a:p>
        </p:txBody>
      </p:sp>
      <p:sp>
        <p:nvSpPr>
          <p:cNvPr id="4" name="Google Shape;77;p15">
            <a:extLst>
              <a:ext uri="{FF2B5EF4-FFF2-40B4-BE49-F238E27FC236}">
                <a16:creationId xmlns:a16="http://schemas.microsoft.com/office/drawing/2014/main" id="{E5BCC0B0-7CB8-9754-FD35-A7A8F38FC15F}"/>
              </a:ext>
            </a:extLst>
          </p:cNvPr>
          <p:cNvSpPr txBox="1">
            <a:spLocks/>
          </p:cNvSpPr>
          <p:nvPr/>
        </p:nvSpPr>
        <p:spPr>
          <a:xfrm>
            <a:off x="2032000" y="732971"/>
            <a:ext cx="6698828" cy="21515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600" dirty="0"/>
              <a:t>Bu proje, Yapay Zeka Tabanlı Ses Sistemlerinde Gürültü Engelleme (AI-</a:t>
            </a:r>
            <a:r>
              <a:rPr lang="tr-TR" sz="1600" dirty="0" err="1"/>
              <a:t>Based</a:t>
            </a:r>
            <a:r>
              <a:rPr lang="tr-TR" sz="1600" dirty="0"/>
              <a:t> </a:t>
            </a:r>
            <a:r>
              <a:rPr lang="tr-TR" sz="1600" dirty="0" err="1"/>
              <a:t>Noise</a:t>
            </a:r>
            <a:r>
              <a:rPr lang="tr-TR" sz="1600" dirty="0"/>
              <a:t> </a:t>
            </a:r>
            <a:r>
              <a:rPr lang="tr-TR" sz="1600" dirty="0" err="1"/>
              <a:t>Cancelling</a:t>
            </a:r>
            <a:r>
              <a:rPr lang="tr-TR" sz="1600" dirty="0"/>
              <a:t>) konusuna odaklanmaktadır. Geliştirilecek yazılım sayesinde arka plandaki istenmeyen gürültüler giderilerek operasyon sırasında iletişimin kalitesinin artırılması hedeflenmektedir. Projede, ses iyileştirme için difüzyon olasılıksal modellerinde koşul bilgisini dahil etme zorluğunu ele alan DOSE modeli kullanılacak</a:t>
            </a:r>
            <a:r>
              <a:rPr lang="en-US" sz="1600" dirty="0"/>
              <a:t>t</a:t>
            </a:r>
            <a:r>
              <a:rPr lang="tr-TR" sz="1600" dirty="0" err="1"/>
              <a:t>ır</a:t>
            </a:r>
            <a:r>
              <a:rPr lang="en-US" sz="1600" dirty="0"/>
              <a:t> [2]</a:t>
            </a:r>
            <a:r>
              <a:rPr lang="tr-TR" sz="1600" dirty="0"/>
              <a:t>. Bu projenin en önemli yeniliği, mevcut derin öğrenme modellerinin genellikle Türkçe kaynaklarla eğitilmemesi problemine çözüm getirmesidir. Geliştirilecek yöntemler, özel olarak toplanacak ve etiketlenecek bir Türkçe ses veri kümesi üzerinden eğitilerek, gürültülü ortamda Türkçe konuşmayı daha net ve anlaşılır hale getirmeyi hedeflemektedir.</a:t>
            </a:r>
          </a:p>
          <a:p>
            <a:pPr marL="0" lvl="0" indent="0" algn="just">
              <a:buClr>
                <a:schemeClr val="dk1"/>
              </a:buClr>
              <a:buSzPts val="1100"/>
              <a:buNone/>
            </a:pPr>
            <a:endParaRPr lang="en-US" sz="1200" dirty="0"/>
          </a:p>
        </p:txBody>
      </p:sp>
      <p:grpSp>
        <p:nvGrpSpPr>
          <p:cNvPr id="2" name="Grup 1">
            <a:extLst>
              <a:ext uri="{FF2B5EF4-FFF2-40B4-BE49-F238E27FC236}">
                <a16:creationId xmlns:a16="http://schemas.microsoft.com/office/drawing/2014/main" id="{4302F46A-D440-BC45-F62A-4E1A7B8B9CCC}"/>
              </a:ext>
            </a:extLst>
          </p:cNvPr>
          <p:cNvGrpSpPr/>
          <p:nvPr/>
        </p:nvGrpSpPr>
        <p:grpSpPr>
          <a:xfrm>
            <a:off x="-213851" y="4030727"/>
            <a:ext cx="9409469" cy="1231121"/>
            <a:chOff x="-213851" y="4030727"/>
            <a:chExt cx="9409469" cy="1231121"/>
          </a:xfrm>
        </p:grpSpPr>
        <p:sp>
          <p:nvSpPr>
            <p:cNvPr id="5" name="Rectangle 1">
              <a:extLst>
                <a:ext uri="{FF2B5EF4-FFF2-40B4-BE49-F238E27FC236}">
                  <a16:creationId xmlns:a16="http://schemas.microsoft.com/office/drawing/2014/main" id="{F3AFCDC1-D7FC-10EE-EC46-B83D02427B2B}"/>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11">
              <a:extLst>
                <a:ext uri="{FF2B5EF4-FFF2-40B4-BE49-F238E27FC236}">
                  <a16:creationId xmlns:a16="http://schemas.microsoft.com/office/drawing/2014/main" id="{F79631DE-B272-AEDA-85A2-B98826A3052F}"/>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7" name="TextBox 13">
              <a:extLst>
                <a:ext uri="{FF2B5EF4-FFF2-40B4-BE49-F238E27FC236}">
                  <a16:creationId xmlns:a16="http://schemas.microsoft.com/office/drawing/2014/main" id="{A8859E53-E368-EB67-0BFF-C79A51D82108}"/>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8" name="Picture 6">
              <a:extLst>
                <a:ext uri="{FF2B5EF4-FFF2-40B4-BE49-F238E27FC236}">
                  <a16:creationId xmlns:a16="http://schemas.microsoft.com/office/drawing/2014/main" id="{C27ED999-3605-0C5A-2A9A-AA0660D52D68}"/>
                </a:ext>
              </a:extLst>
            </p:cNvPr>
            <p:cNvPicPr>
              <a:picLocks noChangeAspect="1"/>
            </p:cNvPicPr>
            <p:nvPr/>
          </p:nvPicPr>
          <p:blipFill>
            <a:blip r:embed="rId3"/>
            <a:stretch>
              <a:fillRect/>
            </a:stretch>
          </p:blipFill>
          <p:spPr>
            <a:xfrm>
              <a:off x="-213851" y="4030727"/>
              <a:ext cx="1265876" cy="977205"/>
            </a:xfrm>
            <a:prstGeom prst="rect">
              <a:avLst/>
            </a:prstGeom>
          </p:spPr>
        </p:pic>
        <p:sp>
          <p:nvSpPr>
            <p:cNvPr id="9" name="TextBox 11">
              <a:extLst>
                <a:ext uri="{FF2B5EF4-FFF2-40B4-BE49-F238E27FC236}">
                  <a16:creationId xmlns:a16="http://schemas.microsoft.com/office/drawing/2014/main" id="{8276F91C-1411-AA00-E1CB-7F7F851CDDF7}"/>
                </a:ext>
              </a:extLst>
            </p:cNvPr>
            <p:cNvSpPr txBox="1"/>
            <p:nvPr/>
          </p:nvSpPr>
          <p:spPr>
            <a:xfrm>
              <a:off x="28834" y="4892516"/>
              <a:ext cx="1711066" cy="230832"/>
            </a:xfrm>
            <a:prstGeom prst="rect">
              <a:avLst/>
            </a:prstGeom>
            <a:noFill/>
          </p:spPr>
          <p:txBody>
            <a:bodyPr wrap="square">
              <a:spAutoFit/>
            </a:bodyPr>
            <a:lstStyle/>
            <a:p>
              <a:r>
                <a:rPr lang="tr-TR" sz="900" dirty="0"/>
                <a:t>Sunum Tarihi</a:t>
              </a:r>
              <a:r>
                <a:rPr lang="en-US" sz="900" dirty="0"/>
                <a:t> : 06.08.2025</a:t>
              </a:r>
            </a:p>
          </p:txBody>
        </p:sp>
      </p:grpSp>
    </p:spTree>
    <p:extLst>
      <p:ext uri="{BB962C8B-B14F-4D97-AF65-F5344CB8AC3E}">
        <p14:creationId xmlns:p14="http://schemas.microsoft.com/office/powerpoint/2010/main" val="29164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5B2C07B5-269C-E38B-5F73-2D7EA121ABEB}"/>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C87D4E9D-723D-BB91-EC45-B219B7D4F85A}"/>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07969A06-FC38-8E46-15C2-1B9545CDE49F}"/>
              </a:ext>
            </a:extLst>
          </p:cNvPr>
          <p:cNvSpPr txBox="1">
            <a:spLocks/>
          </p:cNvSpPr>
          <p:nvPr/>
        </p:nvSpPr>
        <p:spPr>
          <a:xfrm>
            <a:off x="133003" y="1897650"/>
            <a:ext cx="16068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Literatür Taraması</a:t>
            </a:r>
            <a:endParaRPr lang="tr-TR" sz="2600" b="1" dirty="0"/>
          </a:p>
        </p:txBody>
      </p:sp>
      <p:sp>
        <p:nvSpPr>
          <p:cNvPr id="4" name="Google Shape;77;p15">
            <a:extLst>
              <a:ext uri="{FF2B5EF4-FFF2-40B4-BE49-F238E27FC236}">
                <a16:creationId xmlns:a16="http://schemas.microsoft.com/office/drawing/2014/main" id="{772A78D5-9954-86ED-C017-18A2411FE6C7}"/>
              </a:ext>
            </a:extLst>
          </p:cNvPr>
          <p:cNvSpPr txBox="1">
            <a:spLocks/>
          </p:cNvSpPr>
          <p:nvPr/>
        </p:nvSpPr>
        <p:spPr>
          <a:xfrm>
            <a:off x="2032000" y="732971"/>
            <a:ext cx="6698828" cy="57889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Clr>
                <a:schemeClr val="dk1"/>
              </a:buClr>
              <a:buSzPts val="1100"/>
              <a:buNone/>
            </a:pPr>
            <a:r>
              <a:rPr lang="en-US" sz="1600" dirty="0"/>
              <a:t>1- Improving Deep Speech Denoising by Noisy2Noisy Signal Mapping [4]</a:t>
            </a:r>
          </a:p>
          <a:p>
            <a:pPr marL="0" indent="0" algn="just">
              <a:buClr>
                <a:schemeClr val="dk1"/>
              </a:buClr>
              <a:buSzPts val="1100"/>
              <a:buNone/>
            </a:pPr>
            <a:endParaRPr lang="tr-TR" sz="16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a:p>
            <a:pPr lvl="0" algn="just">
              <a:buClr>
                <a:schemeClr val="dk1"/>
              </a:buClr>
              <a:buSzPts val="1100"/>
            </a:pPr>
            <a:endParaRPr lang="en-US" sz="1200" dirty="0"/>
          </a:p>
        </p:txBody>
      </p:sp>
      <p:grpSp>
        <p:nvGrpSpPr>
          <p:cNvPr id="2" name="Grup 1">
            <a:extLst>
              <a:ext uri="{FF2B5EF4-FFF2-40B4-BE49-F238E27FC236}">
                <a16:creationId xmlns:a16="http://schemas.microsoft.com/office/drawing/2014/main" id="{54406599-9D74-046B-79F6-D199320DC6FC}"/>
              </a:ext>
            </a:extLst>
          </p:cNvPr>
          <p:cNvGrpSpPr/>
          <p:nvPr/>
        </p:nvGrpSpPr>
        <p:grpSpPr>
          <a:xfrm>
            <a:off x="-213851" y="4030727"/>
            <a:ext cx="9409469" cy="1231121"/>
            <a:chOff x="-213851" y="4030727"/>
            <a:chExt cx="9409469" cy="1231121"/>
          </a:xfrm>
        </p:grpSpPr>
        <p:sp>
          <p:nvSpPr>
            <p:cNvPr id="5" name="Rectangle 1">
              <a:extLst>
                <a:ext uri="{FF2B5EF4-FFF2-40B4-BE49-F238E27FC236}">
                  <a16:creationId xmlns:a16="http://schemas.microsoft.com/office/drawing/2014/main" id="{678FF55D-7D22-5BD6-92D2-AB84815090D1}"/>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11">
              <a:extLst>
                <a:ext uri="{FF2B5EF4-FFF2-40B4-BE49-F238E27FC236}">
                  <a16:creationId xmlns:a16="http://schemas.microsoft.com/office/drawing/2014/main" id="{C9F7E0FC-F0B9-01DE-9481-C349119B5928}"/>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7" name="TextBox 13">
              <a:extLst>
                <a:ext uri="{FF2B5EF4-FFF2-40B4-BE49-F238E27FC236}">
                  <a16:creationId xmlns:a16="http://schemas.microsoft.com/office/drawing/2014/main" id="{845743B3-B822-4BBA-C0F8-5CE927068B51}"/>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8" name="Picture 6">
              <a:extLst>
                <a:ext uri="{FF2B5EF4-FFF2-40B4-BE49-F238E27FC236}">
                  <a16:creationId xmlns:a16="http://schemas.microsoft.com/office/drawing/2014/main" id="{CB5C7AF9-8A81-AD40-F249-AA97502F2D86}"/>
                </a:ext>
              </a:extLst>
            </p:cNvPr>
            <p:cNvPicPr>
              <a:picLocks noChangeAspect="1"/>
            </p:cNvPicPr>
            <p:nvPr/>
          </p:nvPicPr>
          <p:blipFill>
            <a:blip r:embed="rId3"/>
            <a:stretch>
              <a:fillRect/>
            </a:stretch>
          </p:blipFill>
          <p:spPr>
            <a:xfrm>
              <a:off x="-213851" y="4030727"/>
              <a:ext cx="1265876" cy="977205"/>
            </a:xfrm>
            <a:prstGeom prst="rect">
              <a:avLst/>
            </a:prstGeom>
          </p:spPr>
        </p:pic>
        <p:sp>
          <p:nvSpPr>
            <p:cNvPr id="9" name="TextBox 11">
              <a:extLst>
                <a:ext uri="{FF2B5EF4-FFF2-40B4-BE49-F238E27FC236}">
                  <a16:creationId xmlns:a16="http://schemas.microsoft.com/office/drawing/2014/main" id="{7E70A7D4-0A0B-270D-10E6-FBB0FADC5322}"/>
                </a:ext>
              </a:extLst>
            </p:cNvPr>
            <p:cNvSpPr txBox="1"/>
            <p:nvPr/>
          </p:nvSpPr>
          <p:spPr>
            <a:xfrm>
              <a:off x="28834" y="4892516"/>
              <a:ext cx="1581526" cy="230832"/>
            </a:xfrm>
            <a:prstGeom prst="rect">
              <a:avLst/>
            </a:prstGeom>
            <a:noFill/>
          </p:spPr>
          <p:txBody>
            <a:bodyPr wrap="square">
              <a:spAutoFit/>
            </a:bodyPr>
            <a:lstStyle/>
            <a:p>
              <a:r>
                <a:rPr lang="tr-TR" sz="900" dirty="0"/>
                <a:t>Sunum Tarihi</a:t>
              </a:r>
              <a:r>
                <a:rPr lang="en-US" sz="900" dirty="0"/>
                <a:t> : 06.08.2025</a:t>
              </a:r>
            </a:p>
          </p:txBody>
        </p:sp>
      </p:grpSp>
      <p:pic>
        <p:nvPicPr>
          <p:cNvPr id="11" name="Resim 10">
            <a:extLst>
              <a:ext uri="{FF2B5EF4-FFF2-40B4-BE49-F238E27FC236}">
                <a16:creationId xmlns:a16="http://schemas.microsoft.com/office/drawing/2014/main" id="{0662C040-69EB-D457-F3BE-F495CD80327D}"/>
              </a:ext>
            </a:extLst>
          </p:cNvPr>
          <p:cNvPicPr>
            <a:picLocks noChangeAspect="1"/>
          </p:cNvPicPr>
          <p:nvPr/>
        </p:nvPicPr>
        <p:blipFill>
          <a:blip r:embed="rId4"/>
          <a:stretch>
            <a:fillRect/>
          </a:stretch>
        </p:blipFill>
        <p:spPr>
          <a:xfrm>
            <a:off x="2032000" y="1430214"/>
            <a:ext cx="6730305" cy="2283072"/>
          </a:xfrm>
          <a:prstGeom prst="rect">
            <a:avLst/>
          </a:prstGeom>
        </p:spPr>
      </p:pic>
      <p:sp>
        <p:nvSpPr>
          <p:cNvPr id="14" name="Metin kutusu 13">
            <a:extLst>
              <a:ext uri="{FF2B5EF4-FFF2-40B4-BE49-F238E27FC236}">
                <a16:creationId xmlns:a16="http://schemas.microsoft.com/office/drawing/2014/main" id="{143CF69E-C55D-8B8B-5DD7-8ECCEF66DBBA}"/>
              </a:ext>
            </a:extLst>
          </p:cNvPr>
          <p:cNvSpPr txBox="1"/>
          <p:nvPr/>
        </p:nvSpPr>
        <p:spPr>
          <a:xfrm>
            <a:off x="2147060" y="3733438"/>
            <a:ext cx="5925060" cy="430887"/>
          </a:xfrm>
          <a:prstGeom prst="rect">
            <a:avLst/>
          </a:prstGeom>
          <a:noFill/>
        </p:spPr>
        <p:txBody>
          <a:bodyPr wrap="square" rtlCol="0">
            <a:spAutoFit/>
          </a:bodyPr>
          <a:lstStyle/>
          <a:p>
            <a:r>
              <a:rPr lang="en-US" sz="800" dirty="0"/>
              <a:t>Fig.1 : </a:t>
            </a:r>
            <a:r>
              <a:rPr lang="en-US" sz="800" dirty="0" err="1"/>
              <a:t>Farkl</a:t>
            </a:r>
            <a:r>
              <a:rPr lang="tr-TR" sz="800" dirty="0"/>
              <a:t>ı</a:t>
            </a:r>
            <a:r>
              <a:rPr lang="en-US" sz="800" dirty="0"/>
              <a:t> g</a:t>
            </a:r>
            <a:r>
              <a:rPr lang="tr-TR" sz="800" dirty="0"/>
              <a:t>ü</a:t>
            </a:r>
            <a:r>
              <a:rPr lang="en-US" sz="800" dirty="0"/>
              <a:t>r</a:t>
            </a:r>
            <a:r>
              <a:rPr lang="tr-TR" sz="800" dirty="0"/>
              <a:t>ü</a:t>
            </a:r>
            <a:r>
              <a:rPr lang="en-US" sz="800" dirty="0" err="1"/>
              <a:t>lt</a:t>
            </a:r>
            <a:r>
              <a:rPr lang="tr-TR" sz="800" dirty="0"/>
              <a:t>ü</a:t>
            </a:r>
            <a:r>
              <a:rPr lang="en-US" sz="800" dirty="0"/>
              <a:t> t</a:t>
            </a:r>
            <a:r>
              <a:rPr lang="tr-TR" sz="800" dirty="0"/>
              <a:t>ü</a:t>
            </a:r>
            <a:r>
              <a:rPr lang="en-US" sz="800" dirty="0" err="1"/>
              <a:t>rleri</a:t>
            </a:r>
            <a:r>
              <a:rPr lang="en-US" sz="800" dirty="0"/>
              <a:t> </a:t>
            </a:r>
            <a:r>
              <a:rPr lang="en-US" sz="800" dirty="0" err="1"/>
              <a:t>i</a:t>
            </a:r>
            <a:r>
              <a:rPr lang="tr-TR" sz="800" dirty="0"/>
              <a:t>ç</a:t>
            </a:r>
            <a:r>
              <a:rPr lang="en-US" sz="800" dirty="0"/>
              <a:t>in </a:t>
            </a:r>
            <a:r>
              <a:rPr lang="en-US" sz="800" dirty="0" err="1"/>
              <a:t>performans</a:t>
            </a:r>
            <a:r>
              <a:rPr lang="en-US" sz="800" dirty="0"/>
              <a:t> </a:t>
            </a:r>
            <a:r>
              <a:rPr lang="en-US" sz="800" dirty="0" err="1"/>
              <a:t>metrikleri</a:t>
            </a:r>
            <a:r>
              <a:rPr lang="tr-TR" sz="800" dirty="0"/>
              <a:t> </a:t>
            </a:r>
            <a:r>
              <a:rPr lang="en-US" sz="800" dirty="0"/>
              <a:t>[</a:t>
            </a:r>
            <a:r>
              <a:rPr lang="en-US" sz="800" dirty="0" err="1"/>
              <a:t>Alamdari</a:t>
            </a:r>
            <a:r>
              <a:rPr lang="en-US" sz="800" dirty="0"/>
              <a:t>, N., Azarang, A., &amp; </a:t>
            </a:r>
            <a:r>
              <a:rPr lang="en-US" sz="800" dirty="0" err="1"/>
              <a:t>Kehtarnavaz</a:t>
            </a:r>
            <a:r>
              <a:rPr lang="en-US" sz="800" dirty="0"/>
              <a:t>, N. (2021). Improving deep speech denoising by noisy2noisy signal mapping. Applied Acoustics, 172, 107631.]</a:t>
            </a:r>
            <a:r>
              <a:rPr lang="en-US" dirty="0"/>
              <a:t> </a:t>
            </a:r>
            <a:endParaRPr lang="tr-TR" dirty="0"/>
          </a:p>
        </p:txBody>
      </p:sp>
    </p:spTree>
    <p:extLst>
      <p:ext uri="{BB962C8B-B14F-4D97-AF65-F5344CB8AC3E}">
        <p14:creationId xmlns:p14="http://schemas.microsoft.com/office/powerpoint/2010/main" val="95792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DC4AED84-7D8B-8A6D-9225-EC135A3AD3AA}"/>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59D1D940-D0A0-7418-0369-AE29DA7528B5}"/>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481A4240-C3BF-3FC8-C92C-E9F876F5696B}"/>
              </a:ext>
            </a:extLst>
          </p:cNvPr>
          <p:cNvSpPr txBox="1">
            <a:spLocks/>
          </p:cNvSpPr>
          <p:nvPr/>
        </p:nvSpPr>
        <p:spPr>
          <a:xfrm>
            <a:off x="133003" y="1897650"/>
            <a:ext cx="16068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Literatür Taraması</a:t>
            </a:r>
            <a:endParaRPr lang="tr-TR" sz="2600" b="1" dirty="0"/>
          </a:p>
        </p:txBody>
      </p:sp>
      <p:sp>
        <p:nvSpPr>
          <p:cNvPr id="4" name="Google Shape;77;p15">
            <a:extLst>
              <a:ext uri="{FF2B5EF4-FFF2-40B4-BE49-F238E27FC236}">
                <a16:creationId xmlns:a16="http://schemas.microsoft.com/office/drawing/2014/main" id="{0F9EFDFC-5526-430A-38C2-448FDFF21A9E}"/>
              </a:ext>
            </a:extLst>
          </p:cNvPr>
          <p:cNvSpPr txBox="1">
            <a:spLocks/>
          </p:cNvSpPr>
          <p:nvPr/>
        </p:nvSpPr>
        <p:spPr>
          <a:xfrm>
            <a:off x="2032000" y="732971"/>
            <a:ext cx="6698828" cy="21515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buClr>
                <a:schemeClr val="dk1"/>
              </a:buClr>
              <a:buSzPts val="1100"/>
            </a:pPr>
            <a:r>
              <a:rPr lang="en-US" sz="1200" dirty="0"/>
              <a:t>2-  Deep Learning-Based Speech Enhancement For Robust Speech Recognition in Noisy Environments </a:t>
            </a:r>
          </a:p>
        </p:txBody>
      </p:sp>
      <p:grpSp>
        <p:nvGrpSpPr>
          <p:cNvPr id="2" name="Grup 1">
            <a:extLst>
              <a:ext uri="{FF2B5EF4-FFF2-40B4-BE49-F238E27FC236}">
                <a16:creationId xmlns:a16="http://schemas.microsoft.com/office/drawing/2014/main" id="{2C612FE3-0DDB-7CEB-F6A0-2193F5AC126A}"/>
              </a:ext>
            </a:extLst>
          </p:cNvPr>
          <p:cNvGrpSpPr/>
          <p:nvPr/>
        </p:nvGrpSpPr>
        <p:grpSpPr>
          <a:xfrm>
            <a:off x="-213851" y="4030727"/>
            <a:ext cx="9409469" cy="1231121"/>
            <a:chOff x="-213851" y="4030727"/>
            <a:chExt cx="9409469" cy="1231121"/>
          </a:xfrm>
        </p:grpSpPr>
        <p:sp>
          <p:nvSpPr>
            <p:cNvPr id="5" name="Rectangle 1">
              <a:extLst>
                <a:ext uri="{FF2B5EF4-FFF2-40B4-BE49-F238E27FC236}">
                  <a16:creationId xmlns:a16="http://schemas.microsoft.com/office/drawing/2014/main" id="{65E4ACE8-CCEF-1241-93A1-1995A4AE3211}"/>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11">
              <a:extLst>
                <a:ext uri="{FF2B5EF4-FFF2-40B4-BE49-F238E27FC236}">
                  <a16:creationId xmlns:a16="http://schemas.microsoft.com/office/drawing/2014/main" id="{48A7A130-00F1-D31E-13B4-98A7C72B70C0}"/>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7" name="TextBox 13">
              <a:extLst>
                <a:ext uri="{FF2B5EF4-FFF2-40B4-BE49-F238E27FC236}">
                  <a16:creationId xmlns:a16="http://schemas.microsoft.com/office/drawing/2014/main" id="{D7B71E32-A59D-3A04-0000-ABCFD44F77B4}"/>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8" name="Picture 6">
              <a:extLst>
                <a:ext uri="{FF2B5EF4-FFF2-40B4-BE49-F238E27FC236}">
                  <a16:creationId xmlns:a16="http://schemas.microsoft.com/office/drawing/2014/main" id="{DF8C33DF-FC67-318F-0FEE-FA7A3E587A29}"/>
                </a:ext>
              </a:extLst>
            </p:cNvPr>
            <p:cNvPicPr>
              <a:picLocks noChangeAspect="1"/>
            </p:cNvPicPr>
            <p:nvPr/>
          </p:nvPicPr>
          <p:blipFill>
            <a:blip r:embed="rId3"/>
            <a:stretch>
              <a:fillRect/>
            </a:stretch>
          </p:blipFill>
          <p:spPr>
            <a:xfrm>
              <a:off x="-213851" y="4030727"/>
              <a:ext cx="1265876" cy="977205"/>
            </a:xfrm>
            <a:prstGeom prst="rect">
              <a:avLst/>
            </a:prstGeom>
          </p:spPr>
        </p:pic>
        <p:sp>
          <p:nvSpPr>
            <p:cNvPr id="9" name="TextBox 11">
              <a:extLst>
                <a:ext uri="{FF2B5EF4-FFF2-40B4-BE49-F238E27FC236}">
                  <a16:creationId xmlns:a16="http://schemas.microsoft.com/office/drawing/2014/main" id="{52D7C838-49E9-99D8-FFD4-BBA8919FBEEA}"/>
                </a:ext>
              </a:extLst>
            </p:cNvPr>
            <p:cNvSpPr txBox="1"/>
            <p:nvPr/>
          </p:nvSpPr>
          <p:spPr>
            <a:xfrm>
              <a:off x="28834" y="4892516"/>
              <a:ext cx="1556126" cy="230832"/>
            </a:xfrm>
            <a:prstGeom prst="rect">
              <a:avLst/>
            </a:prstGeom>
            <a:noFill/>
          </p:spPr>
          <p:txBody>
            <a:bodyPr wrap="square">
              <a:spAutoFit/>
            </a:bodyPr>
            <a:lstStyle/>
            <a:p>
              <a:r>
                <a:rPr lang="tr-TR" sz="900" dirty="0"/>
                <a:t>Sunum Tarihi</a:t>
              </a:r>
              <a:r>
                <a:rPr lang="en-US" sz="900" dirty="0"/>
                <a:t> : 06.08.2025</a:t>
              </a:r>
            </a:p>
          </p:txBody>
        </p:sp>
      </p:grpSp>
      <p:pic>
        <p:nvPicPr>
          <p:cNvPr id="13" name="Resim 12">
            <a:extLst>
              <a:ext uri="{FF2B5EF4-FFF2-40B4-BE49-F238E27FC236}">
                <a16:creationId xmlns:a16="http://schemas.microsoft.com/office/drawing/2014/main" id="{98AC4543-22A8-D4C2-B53B-191910B747DD}"/>
              </a:ext>
            </a:extLst>
          </p:cNvPr>
          <p:cNvPicPr>
            <a:picLocks noChangeAspect="1"/>
          </p:cNvPicPr>
          <p:nvPr/>
        </p:nvPicPr>
        <p:blipFill>
          <a:blip r:embed="rId4"/>
          <a:stretch>
            <a:fillRect/>
          </a:stretch>
        </p:blipFill>
        <p:spPr>
          <a:xfrm>
            <a:off x="3169507" y="1199541"/>
            <a:ext cx="4474931" cy="3210988"/>
          </a:xfrm>
          <a:prstGeom prst="rect">
            <a:avLst/>
          </a:prstGeom>
        </p:spPr>
      </p:pic>
      <p:sp>
        <p:nvSpPr>
          <p:cNvPr id="10" name="Metin kutusu 9">
            <a:extLst>
              <a:ext uri="{FF2B5EF4-FFF2-40B4-BE49-F238E27FC236}">
                <a16:creationId xmlns:a16="http://schemas.microsoft.com/office/drawing/2014/main" id="{539CB685-CA71-8834-93CB-E040C4A14490}"/>
              </a:ext>
            </a:extLst>
          </p:cNvPr>
          <p:cNvSpPr txBox="1"/>
          <p:nvPr/>
        </p:nvSpPr>
        <p:spPr>
          <a:xfrm>
            <a:off x="3169507" y="4410529"/>
            <a:ext cx="5835671" cy="461665"/>
          </a:xfrm>
          <a:prstGeom prst="rect">
            <a:avLst/>
          </a:prstGeom>
          <a:noFill/>
        </p:spPr>
        <p:txBody>
          <a:bodyPr wrap="square" rtlCol="0">
            <a:spAutoFit/>
          </a:bodyPr>
          <a:lstStyle/>
          <a:p>
            <a:r>
              <a:rPr lang="en-US" sz="800" dirty="0"/>
              <a:t>Fig. 2:  G</a:t>
            </a:r>
            <a:r>
              <a:rPr lang="tr-TR" sz="800" dirty="0"/>
              <a:t>ü</a:t>
            </a:r>
            <a:r>
              <a:rPr lang="en-US" sz="800" dirty="0"/>
              <a:t>r</a:t>
            </a:r>
            <a:r>
              <a:rPr lang="tr-TR" sz="800" dirty="0"/>
              <a:t>ü</a:t>
            </a:r>
            <a:r>
              <a:rPr lang="en-US" sz="800" dirty="0" err="1"/>
              <a:t>lt</a:t>
            </a:r>
            <a:r>
              <a:rPr lang="tr-TR" sz="800" dirty="0"/>
              <a:t>ü</a:t>
            </a:r>
            <a:r>
              <a:rPr lang="en-US" sz="800" dirty="0"/>
              <a:t> </a:t>
            </a:r>
            <a:r>
              <a:rPr lang="en-US" sz="800" dirty="0" err="1"/>
              <a:t>azaltma</a:t>
            </a:r>
            <a:r>
              <a:rPr lang="en-US" sz="800" dirty="0"/>
              <a:t> </a:t>
            </a:r>
            <a:r>
              <a:rPr lang="en-US" sz="800" dirty="0" err="1"/>
              <a:t>performans</a:t>
            </a:r>
            <a:r>
              <a:rPr lang="tr-TR" sz="800" dirty="0"/>
              <a:t>ı</a:t>
            </a:r>
            <a:r>
              <a:rPr lang="en-US" sz="800" dirty="0"/>
              <a:t>n</a:t>
            </a:r>
            <a:r>
              <a:rPr lang="tr-TR" sz="800" dirty="0"/>
              <a:t>ı</a:t>
            </a:r>
            <a:r>
              <a:rPr lang="en-US" sz="800" dirty="0"/>
              <a:t>n </a:t>
            </a:r>
            <a:r>
              <a:rPr lang="en-US" sz="800" dirty="0" err="1"/>
              <a:t>hesaplanmas</a:t>
            </a:r>
            <a:r>
              <a:rPr lang="tr-TR" sz="800" dirty="0"/>
              <a:t>ı</a:t>
            </a:r>
            <a:r>
              <a:rPr lang="en-US" sz="800" dirty="0"/>
              <a:t> [Sowmya, C. S., Das, N., Sharma, D., Mondal, S., Soni, I., &amp; Kumar, N. (2025, March). Deep Learning-Based Speech Enhancement for Robust Speech Recognition in Noisy Environments. In 2025 International Conference on Automation and Computation (AUTOCOM) (pp. 1076-1081). IEEE.]</a:t>
            </a:r>
            <a:endParaRPr lang="tr-TR" sz="800" dirty="0"/>
          </a:p>
        </p:txBody>
      </p:sp>
    </p:spTree>
    <p:extLst>
      <p:ext uri="{BB962C8B-B14F-4D97-AF65-F5344CB8AC3E}">
        <p14:creationId xmlns:p14="http://schemas.microsoft.com/office/powerpoint/2010/main" val="21004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D27EAEEA-3803-D9B9-DF9D-96CB3E917753}"/>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A372B5D8-CCF4-7A35-60B7-686AAA252243}"/>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007164BE-2A5B-3804-EADD-15121F3636B9}"/>
              </a:ext>
            </a:extLst>
          </p:cNvPr>
          <p:cNvSpPr txBox="1">
            <a:spLocks/>
          </p:cNvSpPr>
          <p:nvPr/>
        </p:nvSpPr>
        <p:spPr>
          <a:xfrm>
            <a:off x="133003" y="1897650"/>
            <a:ext cx="16068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Referans Alınan Makale</a:t>
            </a:r>
            <a:endParaRPr lang="tr-TR" sz="2600" b="1" dirty="0"/>
          </a:p>
        </p:txBody>
      </p:sp>
      <p:sp>
        <p:nvSpPr>
          <p:cNvPr id="4" name="Google Shape;77;p15">
            <a:extLst>
              <a:ext uri="{FF2B5EF4-FFF2-40B4-BE49-F238E27FC236}">
                <a16:creationId xmlns:a16="http://schemas.microsoft.com/office/drawing/2014/main" id="{6FA097A9-1150-9851-47C2-863CD27368BC}"/>
              </a:ext>
            </a:extLst>
          </p:cNvPr>
          <p:cNvSpPr txBox="1">
            <a:spLocks/>
          </p:cNvSpPr>
          <p:nvPr/>
        </p:nvSpPr>
        <p:spPr>
          <a:xfrm>
            <a:off x="2032000" y="732971"/>
            <a:ext cx="6698828" cy="21515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Clr>
                <a:schemeClr val="dk1"/>
              </a:buClr>
              <a:buSzPts val="1100"/>
              <a:buNone/>
            </a:pPr>
            <a:endParaRPr lang="en-US" sz="1200" dirty="0"/>
          </a:p>
        </p:txBody>
      </p:sp>
      <p:grpSp>
        <p:nvGrpSpPr>
          <p:cNvPr id="10" name="Grup 9">
            <a:extLst>
              <a:ext uri="{FF2B5EF4-FFF2-40B4-BE49-F238E27FC236}">
                <a16:creationId xmlns:a16="http://schemas.microsoft.com/office/drawing/2014/main" id="{07C72698-CC65-AC4C-C7C6-F59B96D7B353}"/>
              </a:ext>
            </a:extLst>
          </p:cNvPr>
          <p:cNvGrpSpPr/>
          <p:nvPr/>
        </p:nvGrpSpPr>
        <p:grpSpPr>
          <a:xfrm>
            <a:off x="-213851" y="4030727"/>
            <a:ext cx="9409469" cy="1231121"/>
            <a:chOff x="-213851" y="4030727"/>
            <a:chExt cx="9409469" cy="1231121"/>
          </a:xfrm>
        </p:grpSpPr>
        <p:sp>
          <p:nvSpPr>
            <p:cNvPr id="11" name="Rectangle 1">
              <a:extLst>
                <a:ext uri="{FF2B5EF4-FFF2-40B4-BE49-F238E27FC236}">
                  <a16:creationId xmlns:a16="http://schemas.microsoft.com/office/drawing/2014/main" id="{E4479DA2-60ED-DCFF-592E-57913272CEF8}"/>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E854B70-AF56-69C9-680C-6A94C3E6E399}"/>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13" name="TextBox 13">
              <a:extLst>
                <a:ext uri="{FF2B5EF4-FFF2-40B4-BE49-F238E27FC236}">
                  <a16:creationId xmlns:a16="http://schemas.microsoft.com/office/drawing/2014/main" id="{49F4B060-B346-AF8F-F535-E661D1CB3BF7}"/>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14" name="Picture 6">
              <a:extLst>
                <a:ext uri="{FF2B5EF4-FFF2-40B4-BE49-F238E27FC236}">
                  <a16:creationId xmlns:a16="http://schemas.microsoft.com/office/drawing/2014/main" id="{D00E9821-94B1-0660-CF46-A5086F889BF0}"/>
                </a:ext>
              </a:extLst>
            </p:cNvPr>
            <p:cNvPicPr>
              <a:picLocks noChangeAspect="1"/>
            </p:cNvPicPr>
            <p:nvPr/>
          </p:nvPicPr>
          <p:blipFill>
            <a:blip r:embed="rId3"/>
            <a:stretch>
              <a:fillRect/>
            </a:stretch>
          </p:blipFill>
          <p:spPr>
            <a:xfrm>
              <a:off x="-213851" y="4030727"/>
              <a:ext cx="1265876" cy="977205"/>
            </a:xfrm>
            <a:prstGeom prst="rect">
              <a:avLst/>
            </a:prstGeom>
          </p:spPr>
        </p:pic>
        <p:sp>
          <p:nvSpPr>
            <p:cNvPr id="15" name="TextBox 11">
              <a:extLst>
                <a:ext uri="{FF2B5EF4-FFF2-40B4-BE49-F238E27FC236}">
                  <a16:creationId xmlns:a16="http://schemas.microsoft.com/office/drawing/2014/main" id="{94685FE6-6FBC-F3D6-6E84-399DE89116D3}"/>
                </a:ext>
              </a:extLst>
            </p:cNvPr>
            <p:cNvSpPr txBox="1"/>
            <p:nvPr/>
          </p:nvSpPr>
          <p:spPr>
            <a:xfrm>
              <a:off x="28834" y="4892516"/>
              <a:ext cx="1551046" cy="230832"/>
            </a:xfrm>
            <a:prstGeom prst="rect">
              <a:avLst/>
            </a:prstGeom>
            <a:noFill/>
          </p:spPr>
          <p:txBody>
            <a:bodyPr wrap="square">
              <a:spAutoFit/>
            </a:bodyPr>
            <a:lstStyle/>
            <a:p>
              <a:r>
                <a:rPr lang="tr-TR" sz="900" dirty="0"/>
                <a:t>Sunum Tarihi</a:t>
              </a:r>
              <a:r>
                <a:rPr lang="en-US" sz="900" dirty="0"/>
                <a:t> : 06.08.2025</a:t>
              </a:r>
            </a:p>
          </p:txBody>
        </p:sp>
      </p:grpSp>
      <p:graphicFrame>
        <p:nvGraphicFramePr>
          <p:cNvPr id="5" name="Tablo 4">
            <a:extLst>
              <a:ext uri="{FF2B5EF4-FFF2-40B4-BE49-F238E27FC236}">
                <a16:creationId xmlns:a16="http://schemas.microsoft.com/office/drawing/2014/main" id="{FA1DD876-A438-732A-F313-1E0125963935}"/>
              </a:ext>
            </a:extLst>
          </p:cNvPr>
          <p:cNvGraphicFramePr>
            <a:graphicFrameLocks noGrp="1"/>
          </p:cNvGraphicFramePr>
          <p:nvPr>
            <p:extLst>
              <p:ext uri="{D42A27DB-BD31-4B8C-83A1-F6EECF244321}">
                <p14:modId xmlns:p14="http://schemas.microsoft.com/office/powerpoint/2010/main" val="974790815"/>
              </p:ext>
            </p:extLst>
          </p:nvPr>
        </p:nvGraphicFramePr>
        <p:xfrm>
          <a:off x="2554687" y="252226"/>
          <a:ext cx="4831633" cy="4296798"/>
        </p:xfrm>
        <a:graphic>
          <a:graphicData uri="http://schemas.openxmlformats.org/drawingml/2006/table">
            <a:tbl>
              <a:tblPr firstRow="1" firstCol="1" bandRow="1">
                <a:tableStyleId>{529A4B8C-1379-4C00-B28D-6DC4FF4FD505}</a:tableStyleId>
              </a:tblPr>
              <a:tblGrid>
                <a:gridCol w="1855632">
                  <a:extLst>
                    <a:ext uri="{9D8B030D-6E8A-4147-A177-3AD203B41FA5}">
                      <a16:colId xmlns:a16="http://schemas.microsoft.com/office/drawing/2014/main" val="3031373584"/>
                    </a:ext>
                  </a:extLst>
                </a:gridCol>
                <a:gridCol w="2976001">
                  <a:extLst>
                    <a:ext uri="{9D8B030D-6E8A-4147-A177-3AD203B41FA5}">
                      <a16:colId xmlns:a16="http://schemas.microsoft.com/office/drawing/2014/main" val="2034466708"/>
                    </a:ext>
                  </a:extLst>
                </a:gridCol>
              </a:tblGrid>
              <a:tr h="247297">
                <a:tc>
                  <a:txBody>
                    <a:bodyPr/>
                    <a:lstStyle/>
                    <a:p>
                      <a:pPr algn="just">
                        <a:lnSpc>
                          <a:spcPct val="107000"/>
                        </a:lnSpc>
                        <a:spcAft>
                          <a:spcPts val="800"/>
                        </a:spcAft>
                        <a:buNone/>
                      </a:pPr>
                      <a:r>
                        <a:rPr lang="tr-TR" sz="800" kern="0" dirty="0">
                          <a:effectLst/>
                        </a:rPr>
                        <a:t>Makale İsmi: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l">
                        <a:lnSpc>
                          <a:spcPct val="107000"/>
                        </a:lnSpc>
                        <a:spcAft>
                          <a:spcPts val="800"/>
                        </a:spcAft>
                        <a:buNone/>
                      </a:pPr>
                      <a:r>
                        <a:rPr lang="tr-TR" sz="800" kern="0" dirty="0">
                          <a:effectLst/>
                        </a:rPr>
                        <a:t>DOSE : </a:t>
                      </a:r>
                      <a:r>
                        <a:rPr lang="tr-TR" sz="800" kern="0" dirty="0" err="1">
                          <a:effectLst/>
                        </a:rPr>
                        <a:t>Diffusion</a:t>
                      </a:r>
                      <a:r>
                        <a:rPr lang="tr-TR" sz="800" kern="0" dirty="0">
                          <a:effectLst/>
                        </a:rPr>
                        <a:t> </a:t>
                      </a:r>
                      <a:r>
                        <a:rPr lang="tr-TR" sz="800" kern="0" dirty="0" err="1">
                          <a:effectLst/>
                        </a:rPr>
                        <a:t>Dropout</a:t>
                      </a:r>
                      <a:r>
                        <a:rPr lang="tr-TR" sz="800" kern="0" dirty="0">
                          <a:effectLst/>
                        </a:rPr>
                        <a:t> </a:t>
                      </a:r>
                      <a:r>
                        <a:rPr lang="tr-TR" sz="800" kern="0" dirty="0" err="1">
                          <a:effectLst/>
                        </a:rPr>
                        <a:t>with</a:t>
                      </a:r>
                      <a:r>
                        <a:rPr lang="tr-TR" sz="800" kern="0" dirty="0">
                          <a:effectLst/>
                        </a:rPr>
                        <a:t> </a:t>
                      </a:r>
                      <a:r>
                        <a:rPr lang="tr-TR" sz="800" kern="0" dirty="0" err="1">
                          <a:effectLst/>
                        </a:rPr>
                        <a:t>Adaptive</a:t>
                      </a:r>
                      <a:r>
                        <a:rPr lang="tr-TR" sz="800" kern="0" dirty="0">
                          <a:effectLst/>
                        </a:rPr>
                        <a:t> </a:t>
                      </a:r>
                      <a:r>
                        <a:rPr lang="tr-TR" sz="800" kern="0" dirty="0" err="1">
                          <a:effectLst/>
                        </a:rPr>
                        <a:t>Prior</a:t>
                      </a:r>
                      <a:r>
                        <a:rPr lang="tr-TR" sz="800" kern="0" dirty="0">
                          <a:effectLst/>
                        </a:rPr>
                        <a:t> </a:t>
                      </a:r>
                      <a:r>
                        <a:rPr lang="tr-TR" sz="800" kern="0" dirty="0" err="1">
                          <a:effectLst/>
                        </a:rPr>
                        <a:t>for</a:t>
                      </a:r>
                      <a:r>
                        <a:rPr lang="tr-TR" sz="800" kern="0" dirty="0">
                          <a:effectLst/>
                        </a:rPr>
                        <a:t> Speech Enhancement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4184841293"/>
                  </a:ext>
                </a:extLst>
              </a:tr>
              <a:tr h="150818">
                <a:tc>
                  <a:txBody>
                    <a:bodyPr/>
                    <a:lstStyle/>
                    <a:p>
                      <a:pPr algn="just">
                        <a:lnSpc>
                          <a:spcPct val="107000"/>
                        </a:lnSpc>
                        <a:spcAft>
                          <a:spcPts val="800"/>
                        </a:spcAft>
                        <a:buNone/>
                      </a:pPr>
                      <a:r>
                        <a:rPr lang="tr-TR" sz="800" kern="0">
                          <a:effectLst/>
                        </a:rPr>
                        <a:t>Yayın Yılı: </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l">
                        <a:lnSpc>
                          <a:spcPct val="107000"/>
                        </a:lnSpc>
                        <a:spcAft>
                          <a:spcPts val="800"/>
                        </a:spcAft>
                        <a:buNone/>
                      </a:pPr>
                      <a:r>
                        <a:rPr lang="tr-TR" sz="800" kern="0" dirty="0">
                          <a:effectLst/>
                        </a:rPr>
                        <a:t>2023</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3178215494"/>
                  </a:ext>
                </a:extLst>
              </a:tr>
              <a:tr h="120851">
                <a:tc>
                  <a:txBody>
                    <a:bodyPr/>
                    <a:lstStyle/>
                    <a:p>
                      <a:pPr algn="just">
                        <a:lnSpc>
                          <a:spcPct val="107000"/>
                        </a:lnSpc>
                        <a:spcAft>
                          <a:spcPts val="800"/>
                        </a:spcAft>
                        <a:buNone/>
                      </a:pPr>
                      <a:r>
                        <a:rPr lang="tr-TR" sz="800" kern="0">
                          <a:effectLst/>
                        </a:rPr>
                        <a:t>Yayınlandığı Dergi/Konferans:</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l">
                        <a:lnSpc>
                          <a:spcPct val="107000"/>
                        </a:lnSpc>
                        <a:spcAft>
                          <a:spcPts val="800"/>
                        </a:spcAft>
                        <a:buNone/>
                      </a:pPr>
                      <a:r>
                        <a:rPr lang="tr-TR" sz="800" kern="0" dirty="0" err="1">
                          <a:effectLst/>
                        </a:rPr>
                        <a:t>Advances</a:t>
                      </a:r>
                      <a:r>
                        <a:rPr lang="tr-TR" sz="800" kern="0" dirty="0">
                          <a:effectLst/>
                        </a:rPr>
                        <a:t> in </a:t>
                      </a:r>
                      <a:r>
                        <a:rPr lang="tr-TR" sz="800" kern="0" dirty="0" err="1">
                          <a:effectLst/>
                        </a:rPr>
                        <a:t>Neural</a:t>
                      </a:r>
                      <a:r>
                        <a:rPr lang="tr-TR" sz="800" kern="0" dirty="0">
                          <a:effectLst/>
                        </a:rPr>
                        <a:t> </a:t>
                      </a:r>
                      <a:r>
                        <a:rPr lang="tr-TR" sz="800" kern="0" dirty="0" err="1">
                          <a:effectLst/>
                        </a:rPr>
                        <a:t>Informantion</a:t>
                      </a:r>
                      <a:r>
                        <a:rPr lang="tr-TR" sz="800" kern="0" dirty="0">
                          <a:effectLst/>
                        </a:rPr>
                        <a:t> </a:t>
                      </a:r>
                      <a:r>
                        <a:rPr lang="tr-TR" sz="800" kern="0" dirty="0" err="1">
                          <a:effectLst/>
                        </a:rPr>
                        <a:t>Processing</a:t>
                      </a:r>
                      <a:r>
                        <a:rPr lang="tr-TR" sz="800" kern="0" dirty="0">
                          <a:effectLst/>
                        </a:rPr>
                        <a:t> </a:t>
                      </a:r>
                      <a:r>
                        <a:rPr lang="tr-TR" sz="800" kern="0" dirty="0" err="1">
                          <a:effectLst/>
                        </a:rPr>
                        <a:t>Systems</a:t>
                      </a:r>
                      <a:r>
                        <a:rPr lang="tr-TR" sz="800" kern="0" dirty="0">
                          <a:effectLst/>
                        </a:rPr>
                        <a:t>, 36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2188720781"/>
                  </a:ext>
                </a:extLst>
              </a:tr>
              <a:tr h="120851">
                <a:tc>
                  <a:txBody>
                    <a:bodyPr/>
                    <a:lstStyle/>
                    <a:p>
                      <a:pPr algn="just">
                        <a:lnSpc>
                          <a:spcPct val="107000"/>
                        </a:lnSpc>
                        <a:spcAft>
                          <a:spcPts val="800"/>
                        </a:spcAft>
                        <a:buNone/>
                      </a:pPr>
                      <a:r>
                        <a:rPr lang="tr-TR" sz="800" kern="0">
                          <a:effectLst/>
                        </a:rPr>
                        <a:t>Atıf Sayısı:</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l">
                        <a:lnSpc>
                          <a:spcPct val="107000"/>
                        </a:lnSpc>
                        <a:spcAft>
                          <a:spcPts val="800"/>
                        </a:spcAft>
                        <a:buNone/>
                      </a:pPr>
                      <a:r>
                        <a:rPr lang="tr-TR" sz="800" kern="0" dirty="0">
                          <a:effectLst/>
                        </a:rPr>
                        <a:t>24</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3030077431"/>
                  </a:ext>
                </a:extLst>
              </a:tr>
              <a:tr h="1127778">
                <a:tc>
                  <a:txBody>
                    <a:bodyPr/>
                    <a:lstStyle/>
                    <a:p>
                      <a:pPr algn="just">
                        <a:lnSpc>
                          <a:spcPct val="107000"/>
                        </a:lnSpc>
                        <a:spcAft>
                          <a:spcPts val="800"/>
                        </a:spcAft>
                        <a:buNone/>
                      </a:pPr>
                      <a:r>
                        <a:rPr lang="tr-TR" sz="800" kern="0">
                          <a:effectLst/>
                        </a:rPr>
                        <a:t>Ele Alınan Problem:</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just">
                        <a:lnSpc>
                          <a:spcPct val="107000"/>
                        </a:lnSpc>
                        <a:spcAft>
                          <a:spcPts val="800"/>
                        </a:spcAft>
                        <a:buNone/>
                      </a:pPr>
                      <a:r>
                        <a:rPr lang="tr-TR" sz="800" kern="0" dirty="0">
                          <a:effectLst/>
                        </a:rPr>
                        <a:t>Bu makale, difüzyon modellerinin konuşma iyileştirmedeki genelleme ve aşırı temizlenme problemlerini ele almaktadır. Bu sorunları çözmek için, difüzyon modellerinde "</a:t>
                      </a:r>
                      <a:r>
                        <a:rPr lang="tr-TR" sz="800" kern="0" dirty="0" err="1">
                          <a:effectLst/>
                        </a:rPr>
                        <a:t>dropout</a:t>
                      </a:r>
                      <a:r>
                        <a:rPr lang="tr-TR" sz="800" kern="0" dirty="0">
                          <a:effectLst/>
                        </a:rPr>
                        <a:t>" ve uyarlanabilir önseli birleştiren DOSE çerçevesi önerilmektedir. DOSE, koşul bilgisini örnekleme sürecine daha etkin bir şekilde dahil ederek daha doğal ve iyi genellenebilen iyileştirilmiş konuşma üretme yeteneği sergilemektedir.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3408703517"/>
                  </a:ext>
                </a:extLst>
              </a:tr>
              <a:tr h="374949">
                <a:tc>
                  <a:txBody>
                    <a:bodyPr/>
                    <a:lstStyle/>
                    <a:p>
                      <a:pPr algn="l">
                        <a:lnSpc>
                          <a:spcPct val="107000"/>
                        </a:lnSpc>
                        <a:spcAft>
                          <a:spcPts val="800"/>
                        </a:spcAft>
                        <a:buNone/>
                      </a:pPr>
                      <a:r>
                        <a:rPr lang="tr-TR" sz="800" kern="0">
                          <a:effectLst/>
                        </a:rPr>
                        <a:t>Kullanılan Veri Seti (Belirtilmişse): </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just">
                        <a:lnSpc>
                          <a:spcPct val="107000"/>
                        </a:lnSpc>
                        <a:spcAft>
                          <a:spcPts val="800"/>
                        </a:spcAft>
                        <a:buNone/>
                      </a:pPr>
                      <a:r>
                        <a:rPr lang="tr-TR" sz="800" kern="0" dirty="0" err="1">
                          <a:effectLst/>
                        </a:rPr>
                        <a:t>Voicebank</a:t>
                      </a:r>
                      <a:r>
                        <a:rPr lang="tr-TR" sz="800" kern="0" dirty="0">
                          <a:effectLst/>
                        </a:rPr>
                        <a:t>-DEMAND</a:t>
                      </a:r>
                      <a:r>
                        <a:rPr lang="en-US" sz="800" kern="0" dirty="0">
                          <a:effectLst/>
                        </a:rPr>
                        <a:t>[3]</a:t>
                      </a:r>
                      <a:r>
                        <a:rPr lang="tr-TR" sz="800" kern="0" dirty="0">
                          <a:effectLst/>
                        </a:rPr>
                        <a:t> ve WSJO-CHIME4</a:t>
                      </a:r>
                      <a:r>
                        <a:rPr lang="en-US" sz="800" kern="0" dirty="0">
                          <a:effectLst/>
                        </a:rPr>
                        <a:t>[5]</a:t>
                      </a:r>
                      <a:endParaRPr lang="tr-TR" sz="800" kern="100" dirty="0">
                        <a:effectLst/>
                      </a:endParaRPr>
                    </a:p>
                    <a:p>
                      <a:pPr algn="just">
                        <a:lnSpc>
                          <a:spcPct val="107000"/>
                        </a:lnSpc>
                        <a:spcAft>
                          <a:spcPts val="800"/>
                        </a:spcAft>
                        <a:buNone/>
                      </a:pPr>
                      <a:r>
                        <a:rPr lang="tr-TR" sz="600" kern="0" dirty="0">
                          <a:effectLst/>
                        </a:rPr>
                        <a:t> </a:t>
                      </a:r>
                      <a:endParaRPr lang="tr-TR" sz="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2485581184"/>
                  </a:ext>
                </a:extLst>
              </a:tr>
              <a:tr h="2141157">
                <a:tc>
                  <a:txBody>
                    <a:bodyPr/>
                    <a:lstStyle/>
                    <a:p>
                      <a:pPr algn="l">
                        <a:lnSpc>
                          <a:spcPct val="107000"/>
                        </a:lnSpc>
                        <a:spcAft>
                          <a:spcPts val="800"/>
                        </a:spcAft>
                        <a:buNone/>
                      </a:pPr>
                      <a:r>
                        <a:rPr lang="tr-TR" sz="800" kern="0" dirty="0">
                          <a:effectLst/>
                        </a:rPr>
                        <a:t>Kullanılan Yaklaşımlar ve Algoritmalar: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tc>
                  <a:txBody>
                    <a:bodyPr/>
                    <a:lstStyle/>
                    <a:p>
                      <a:pPr algn="just">
                        <a:lnSpc>
                          <a:spcPct val="107000"/>
                        </a:lnSpc>
                        <a:spcAft>
                          <a:spcPts val="800"/>
                        </a:spcAft>
                        <a:buNone/>
                      </a:pPr>
                      <a:r>
                        <a:rPr lang="tr-TR" sz="800" kern="0" dirty="0">
                          <a:effectLst/>
                        </a:rPr>
                        <a:t>Bu makale, konuşma iyileştirmede difüzyon modellerinin karşılaştığı genelleme ve aşırı temizlenme sorunlarını ele almaktadır. Bu zorlukların üstesinden gelmek için, difüzyon modellerinde "</a:t>
                      </a:r>
                      <a:r>
                        <a:rPr lang="tr-TR" sz="800" kern="0" dirty="0" err="1">
                          <a:effectLst/>
                        </a:rPr>
                        <a:t>dropout</a:t>
                      </a:r>
                      <a:r>
                        <a:rPr lang="tr-TR" sz="800" kern="0" dirty="0">
                          <a:effectLst/>
                        </a:rPr>
                        <a:t>" ve uyarlanabilir önseli birleştiren DOSE (</a:t>
                      </a:r>
                      <a:r>
                        <a:rPr lang="tr-TR" sz="800" kern="0" dirty="0" err="1">
                          <a:effectLst/>
                        </a:rPr>
                        <a:t>Diffusion</a:t>
                      </a:r>
                      <a:r>
                        <a:rPr lang="tr-TR" sz="800" kern="0" dirty="0">
                          <a:effectLst/>
                        </a:rPr>
                        <a:t> </a:t>
                      </a:r>
                      <a:r>
                        <a:rPr lang="tr-TR" sz="800" kern="0" dirty="0" err="1">
                          <a:effectLst/>
                        </a:rPr>
                        <a:t>Dropout</a:t>
                      </a:r>
                      <a:r>
                        <a:rPr lang="tr-TR" sz="800" kern="0" dirty="0">
                          <a:effectLst/>
                        </a:rPr>
                        <a:t> </a:t>
                      </a:r>
                      <a:r>
                        <a:rPr lang="tr-TR" sz="800" kern="0" dirty="0" err="1">
                          <a:effectLst/>
                        </a:rPr>
                        <a:t>with</a:t>
                      </a:r>
                      <a:r>
                        <a:rPr lang="tr-TR" sz="800" kern="0" dirty="0">
                          <a:effectLst/>
                        </a:rPr>
                        <a:t> </a:t>
                      </a:r>
                      <a:r>
                        <a:rPr lang="tr-TR" sz="800" kern="0" dirty="0" err="1">
                          <a:effectLst/>
                        </a:rPr>
                        <a:t>Adaptive</a:t>
                      </a:r>
                      <a:r>
                        <a:rPr lang="tr-TR" sz="800" kern="0" dirty="0">
                          <a:effectLst/>
                        </a:rPr>
                        <a:t> </a:t>
                      </a:r>
                      <a:r>
                        <a:rPr lang="tr-TR" sz="800" kern="0" dirty="0" err="1">
                          <a:effectLst/>
                        </a:rPr>
                        <a:t>Prior</a:t>
                      </a:r>
                      <a:r>
                        <a:rPr lang="tr-TR" sz="800" kern="0" dirty="0">
                          <a:effectLst/>
                        </a:rPr>
                        <a:t> </a:t>
                      </a:r>
                      <a:r>
                        <a:rPr lang="tr-TR" sz="800" kern="0" dirty="0" err="1">
                          <a:effectLst/>
                        </a:rPr>
                        <a:t>for</a:t>
                      </a:r>
                      <a:r>
                        <a:rPr lang="tr-TR" sz="800" kern="0" dirty="0">
                          <a:effectLst/>
                        </a:rPr>
                        <a:t> Speech Enhancement) adlı bir çerçeve önerilmektedir. DOSE, koşul bilgisini örnekleme sürecine daha etkin bir şekilde dahil ederek, </a:t>
                      </a:r>
                      <a:r>
                        <a:rPr lang="tr-TR" sz="800" kern="0" dirty="0" err="1">
                          <a:effectLst/>
                        </a:rPr>
                        <a:t>Voicebank</a:t>
                      </a:r>
                      <a:r>
                        <a:rPr lang="tr-TR" sz="800" kern="0" dirty="0">
                          <a:effectLst/>
                        </a:rPr>
                        <a:t>-DEMAND ve WSJO-CHIME4 gibi veri setleri üzerinde yapılan testlerde mevcut modellerden daha doğal ve iyi genellenebilen iyileştirilmiş konuşma üretme yeteneği sergilemektedir.</a:t>
                      </a:r>
                      <a:endParaRPr lang="tr-TR" sz="800" kern="100" dirty="0">
                        <a:effectLst/>
                      </a:endParaRPr>
                    </a:p>
                    <a:p>
                      <a:pPr algn="just">
                        <a:lnSpc>
                          <a:spcPct val="107000"/>
                        </a:lnSpc>
                        <a:spcAft>
                          <a:spcPts val="800"/>
                        </a:spcAft>
                        <a:buNone/>
                      </a:pPr>
                      <a:r>
                        <a:rPr lang="tr-TR" sz="600" kern="0" dirty="0">
                          <a:effectLst/>
                        </a:rPr>
                        <a:t> </a:t>
                      </a:r>
                      <a:endParaRPr lang="tr-TR" sz="600" kern="100" dirty="0">
                        <a:effectLst/>
                      </a:endParaRPr>
                    </a:p>
                    <a:p>
                      <a:pPr algn="just">
                        <a:lnSpc>
                          <a:spcPct val="107000"/>
                        </a:lnSpc>
                        <a:spcAft>
                          <a:spcPts val="800"/>
                        </a:spcAft>
                        <a:buNone/>
                      </a:pPr>
                      <a:r>
                        <a:rPr lang="tr-TR" sz="600" kern="0" dirty="0">
                          <a:effectLst/>
                        </a:rPr>
                        <a:t> </a:t>
                      </a:r>
                      <a:endParaRPr lang="tr-TR" sz="600" kern="100" dirty="0">
                        <a:effectLst/>
                      </a:endParaRPr>
                    </a:p>
                    <a:p>
                      <a:pPr algn="just">
                        <a:lnSpc>
                          <a:spcPct val="107000"/>
                        </a:lnSpc>
                        <a:spcAft>
                          <a:spcPts val="800"/>
                        </a:spcAft>
                        <a:buNone/>
                      </a:pPr>
                      <a:r>
                        <a:rPr lang="tr-TR" sz="600" kern="0" dirty="0">
                          <a:effectLst/>
                        </a:rPr>
                        <a:t> </a:t>
                      </a:r>
                      <a:endParaRPr lang="tr-TR" sz="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7700" marR="37700" marT="0" marB="0"/>
                </a:tc>
                <a:extLst>
                  <a:ext uri="{0D108BD9-81ED-4DB2-BD59-A6C34878D82A}">
                    <a16:rowId xmlns:a16="http://schemas.microsoft.com/office/drawing/2014/main" val="977248366"/>
                  </a:ext>
                </a:extLst>
              </a:tr>
            </a:tbl>
          </a:graphicData>
        </a:graphic>
      </p:graphicFrame>
    </p:spTree>
    <p:extLst>
      <p:ext uri="{BB962C8B-B14F-4D97-AF65-F5344CB8AC3E}">
        <p14:creationId xmlns:p14="http://schemas.microsoft.com/office/powerpoint/2010/main" val="39205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B3A3AFAC-0C63-E1DF-64CC-6D69ED931671}"/>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C23DE912-0E35-AB38-C3CF-67C391B33A65}"/>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2C41A192-14C5-C692-FC1C-2CB659DB5D3A}"/>
              </a:ext>
            </a:extLst>
          </p:cNvPr>
          <p:cNvSpPr txBox="1">
            <a:spLocks/>
          </p:cNvSpPr>
          <p:nvPr/>
        </p:nvSpPr>
        <p:spPr>
          <a:xfrm>
            <a:off x="133003" y="1897650"/>
            <a:ext cx="16068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Referans Alınan Makale</a:t>
            </a:r>
            <a:endParaRPr lang="tr-TR" sz="2600" b="1" dirty="0"/>
          </a:p>
        </p:txBody>
      </p:sp>
      <p:sp>
        <p:nvSpPr>
          <p:cNvPr id="4" name="Google Shape;77;p15">
            <a:extLst>
              <a:ext uri="{FF2B5EF4-FFF2-40B4-BE49-F238E27FC236}">
                <a16:creationId xmlns:a16="http://schemas.microsoft.com/office/drawing/2014/main" id="{C21099CA-3561-95C4-8CD5-BE6BA393950B}"/>
              </a:ext>
            </a:extLst>
          </p:cNvPr>
          <p:cNvSpPr txBox="1">
            <a:spLocks/>
          </p:cNvSpPr>
          <p:nvPr/>
        </p:nvSpPr>
        <p:spPr>
          <a:xfrm>
            <a:off x="2032000" y="732971"/>
            <a:ext cx="6698828" cy="21515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Clr>
                <a:schemeClr val="dk1"/>
              </a:buClr>
              <a:buSzPts val="1100"/>
              <a:buNone/>
            </a:pPr>
            <a:endParaRPr lang="en-US" sz="1200" dirty="0"/>
          </a:p>
        </p:txBody>
      </p:sp>
      <p:grpSp>
        <p:nvGrpSpPr>
          <p:cNvPr id="10" name="Grup 9">
            <a:extLst>
              <a:ext uri="{FF2B5EF4-FFF2-40B4-BE49-F238E27FC236}">
                <a16:creationId xmlns:a16="http://schemas.microsoft.com/office/drawing/2014/main" id="{92E2403A-2356-5099-8934-B42FF7396E88}"/>
              </a:ext>
            </a:extLst>
          </p:cNvPr>
          <p:cNvGrpSpPr/>
          <p:nvPr/>
        </p:nvGrpSpPr>
        <p:grpSpPr>
          <a:xfrm>
            <a:off x="-213851" y="4030727"/>
            <a:ext cx="9409469" cy="1231121"/>
            <a:chOff x="-213851" y="4030727"/>
            <a:chExt cx="9409469" cy="1231121"/>
          </a:xfrm>
        </p:grpSpPr>
        <p:sp>
          <p:nvSpPr>
            <p:cNvPr id="11" name="Rectangle 1">
              <a:extLst>
                <a:ext uri="{FF2B5EF4-FFF2-40B4-BE49-F238E27FC236}">
                  <a16:creationId xmlns:a16="http://schemas.microsoft.com/office/drawing/2014/main" id="{4BD24930-9BAF-395F-7967-A2A1A1BAF832}"/>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9074EA1-12C9-2A08-E3AF-C51019D3A362}"/>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13" name="TextBox 13">
              <a:extLst>
                <a:ext uri="{FF2B5EF4-FFF2-40B4-BE49-F238E27FC236}">
                  <a16:creationId xmlns:a16="http://schemas.microsoft.com/office/drawing/2014/main" id="{83ABA259-1CC4-4015-3294-FFC7C28920A4}"/>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14" name="Picture 6">
              <a:extLst>
                <a:ext uri="{FF2B5EF4-FFF2-40B4-BE49-F238E27FC236}">
                  <a16:creationId xmlns:a16="http://schemas.microsoft.com/office/drawing/2014/main" id="{59931887-2223-16B1-CE5F-CF3155E3C3FD}"/>
                </a:ext>
              </a:extLst>
            </p:cNvPr>
            <p:cNvPicPr>
              <a:picLocks noChangeAspect="1"/>
            </p:cNvPicPr>
            <p:nvPr/>
          </p:nvPicPr>
          <p:blipFill>
            <a:blip r:embed="rId3"/>
            <a:stretch>
              <a:fillRect/>
            </a:stretch>
          </p:blipFill>
          <p:spPr>
            <a:xfrm>
              <a:off x="-213851" y="4030727"/>
              <a:ext cx="1265876" cy="977205"/>
            </a:xfrm>
            <a:prstGeom prst="rect">
              <a:avLst/>
            </a:prstGeom>
          </p:spPr>
        </p:pic>
        <p:sp>
          <p:nvSpPr>
            <p:cNvPr id="15" name="TextBox 11">
              <a:extLst>
                <a:ext uri="{FF2B5EF4-FFF2-40B4-BE49-F238E27FC236}">
                  <a16:creationId xmlns:a16="http://schemas.microsoft.com/office/drawing/2014/main" id="{A3B3640D-6DA5-E3DE-AF27-78BA0C770052}"/>
                </a:ext>
              </a:extLst>
            </p:cNvPr>
            <p:cNvSpPr txBox="1"/>
            <p:nvPr/>
          </p:nvSpPr>
          <p:spPr>
            <a:xfrm>
              <a:off x="28834" y="4892516"/>
              <a:ext cx="1566286" cy="230832"/>
            </a:xfrm>
            <a:prstGeom prst="rect">
              <a:avLst/>
            </a:prstGeom>
            <a:noFill/>
          </p:spPr>
          <p:txBody>
            <a:bodyPr wrap="square">
              <a:spAutoFit/>
            </a:bodyPr>
            <a:lstStyle/>
            <a:p>
              <a:r>
                <a:rPr lang="tr-TR" sz="900" dirty="0"/>
                <a:t>Sunum Tarihi</a:t>
              </a:r>
              <a:r>
                <a:rPr lang="en-US" sz="900" dirty="0"/>
                <a:t> : 06.08.2025</a:t>
              </a:r>
            </a:p>
          </p:txBody>
        </p:sp>
      </p:grpSp>
      <p:pic>
        <p:nvPicPr>
          <p:cNvPr id="2051" name="Resim 1">
            <a:extLst>
              <a:ext uri="{FF2B5EF4-FFF2-40B4-BE49-F238E27FC236}">
                <a16:creationId xmlns:a16="http://schemas.microsoft.com/office/drawing/2014/main" id="{4A1B769E-BD99-0415-B02D-56575FA9E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882" y="2437684"/>
            <a:ext cx="4698147" cy="201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o 4">
            <a:extLst>
              <a:ext uri="{FF2B5EF4-FFF2-40B4-BE49-F238E27FC236}">
                <a16:creationId xmlns:a16="http://schemas.microsoft.com/office/drawing/2014/main" id="{EBBEDB96-28A1-2B33-ACE6-342416880422}"/>
              </a:ext>
            </a:extLst>
          </p:cNvPr>
          <p:cNvGraphicFramePr>
            <a:graphicFrameLocks noGrp="1"/>
          </p:cNvGraphicFramePr>
          <p:nvPr>
            <p:extLst>
              <p:ext uri="{D42A27DB-BD31-4B8C-83A1-F6EECF244321}">
                <p14:modId xmlns:p14="http://schemas.microsoft.com/office/powerpoint/2010/main" val="2432158064"/>
              </p:ext>
            </p:extLst>
          </p:nvPr>
        </p:nvGraphicFramePr>
        <p:xfrm>
          <a:off x="2432981" y="158420"/>
          <a:ext cx="4933950" cy="2088910"/>
        </p:xfrm>
        <a:graphic>
          <a:graphicData uri="http://schemas.openxmlformats.org/drawingml/2006/table">
            <a:tbl>
              <a:tblPr firstRow="1" firstCol="1" bandRow="1">
                <a:tableStyleId>{529A4B8C-1379-4C00-B28D-6DC4FF4FD505}</a:tableStyleId>
              </a:tblPr>
              <a:tblGrid>
                <a:gridCol w="1894927">
                  <a:extLst>
                    <a:ext uri="{9D8B030D-6E8A-4147-A177-3AD203B41FA5}">
                      <a16:colId xmlns:a16="http://schemas.microsoft.com/office/drawing/2014/main" val="2311015008"/>
                    </a:ext>
                  </a:extLst>
                </a:gridCol>
                <a:gridCol w="3039023">
                  <a:extLst>
                    <a:ext uri="{9D8B030D-6E8A-4147-A177-3AD203B41FA5}">
                      <a16:colId xmlns:a16="http://schemas.microsoft.com/office/drawing/2014/main" val="2096033397"/>
                    </a:ext>
                  </a:extLst>
                </a:gridCol>
              </a:tblGrid>
              <a:tr h="808674">
                <a:tc>
                  <a:txBody>
                    <a:bodyPr/>
                    <a:lstStyle/>
                    <a:p>
                      <a:pPr algn="just">
                        <a:lnSpc>
                          <a:spcPct val="107000"/>
                        </a:lnSpc>
                        <a:spcAft>
                          <a:spcPts val="800"/>
                        </a:spcAft>
                        <a:buNone/>
                      </a:pPr>
                      <a:r>
                        <a:rPr lang="tr-TR" sz="800" kern="0">
                          <a:effectLst/>
                        </a:rPr>
                        <a:t>Performans Değerlendirmesi:</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52237" marR="52237" marT="0" marB="0"/>
                </a:tc>
                <a:tc>
                  <a:txBody>
                    <a:bodyPr/>
                    <a:lstStyle/>
                    <a:p>
                      <a:pPr algn="just">
                        <a:lnSpc>
                          <a:spcPct val="107000"/>
                        </a:lnSpc>
                        <a:spcAft>
                          <a:spcPts val="800"/>
                        </a:spcAft>
                        <a:buNone/>
                      </a:pPr>
                      <a:r>
                        <a:rPr lang="tr-TR" sz="800" kern="0" dirty="0">
                          <a:effectLst/>
                        </a:rPr>
                        <a:t>Eğitilen modelin performansı, literatürde yaygın olarak kullanılan objektif ölçütler olan Konuşma Kalitesinin Algısal Değerlendirmesi (PESQ), Kısa Sureli Objektif Anlaşılırlık (STOI), Segmental Sinyal-Gurultu Oranı (SSNR), Konuşma Sinyali Bozulmasının Ortalama Görüş Puanı Tahmini(CSIG), Arka Plan Gürültüsünün Rahatsız Ediciliğinin</a:t>
                      </a:r>
                      <a:r>
                        <a:rPr lang="en-US" sz="800" kern="0" dirty="0">
                          <a:effectLst/>
                        </a:rPr>
                        <a:t> </a:t>
                      </a:r>
                      <a:r>
                        <a:rPr lang="tr-TR" sz="800" kern="0" dirty="0">
                          <a:effectLst/>
                        </a:rPr>
                        <a:t>Tahmini (CBAK), Genel Etkinin Tahmini (COVL)</a:t>
                      </a:r>
                      <a:endParaRPr lang="tr-TR" sz="800" kern="100" dirty="0">
                        <a:effectLst/>
                      </a:endParaRPr>
                    </a:p>
                    <a:p>
                      <a:pPr algn="just">
                        <a:lnSpc>
                          <a:spcPct val="107000"/>
                        </a:lnSpc>
                        <a:spcAft>
                          <a:spcPts val="800"/>
                        </a:spcAft>
                        <a:buNone/>
                      </a:pPr>
                      <a:r>
                        <a:rPr lang="tr-TR" sz="800" kern="0" dirty="0">
                          <a:effectLst/>
                        </a:rPr>
                        <a:t> </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37" marR="52237" marT="0" marB="0"/>
                </a:tc>
                <a:extLst>
                  <a:ext uri="{0D108BD9-81ED-4DB2-BD59-A6C34878D82A}">
                    <a16:rowId xmlns:a16="http://schemas.microsoft.com/office/drawing/2014/main" val="2581370857"/>
                  </a:ext>
                </a:extLst>
              </a:tr>
              <a:tr h="950418">
                <a:tc>
                  <a:txBody>
                    <a:bodyPr/>
                    <a:lstStyle/>
                    <a:p>
                      <a:pPr algn="l">
                        <a:lnSpc>
                          <a:spcPct val="107000"/>
                        </a:lnSpc>
                        <a:spcAft>
                          <a:spcPts val="800"/>
                        </a:spcAft>
                        <a:buNone/>
                      </a:pPr>
                      <a:r>
                        <a:rPr lang="tr-TR" sz="800" kern="0">
                          <a:effectLst/>
                        </a:rPr>
                        <a:t>Makalenin Eksik ve Geliştirilebilir Noktalarının Değerlendirilmesi</a:t>
                      </a:r>
                      <a:endParaRPr lang="tr-TR" sz="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52237" marR="52237" marT="0" marB="0"/>
                </a:tc>
                <a:tc>
                  <a:txBody>
                    <a:bodyPr/>
                    <a:lstStyle/>
                    <a:p>
                      <a:pPr algn="just">
                        <a:lnSpc>
                          <a:spcPct val="107000"/>
                        </a:lnSpc>
                        <a:spcAft>
                          <a:spcPts val="800"/>
                        </a:spcAft>
                        <a:buNone/>
                      </a:pPr>
                      <a:r>
                        <a:rPr lang="tr-TR" sz="800" kern="0" dirty="0">
                          <a:effectLst/>
                        </a:rPr>
                        <a:t>Makalede doğrudan "</a:t>
                      </a:r>
                      <a:r>
                        <a:rPr lang="tr-TR" sz="800" kern="0" dirty="0" err="1">
                          <a:effectLst/>
                        </a:rPr>
                        <a:t>Future</a:t>
                      </a:r>
                      <a:r>
                        <a:rPr lang="tr-TR" sz="800" kern="0" dirty="0">
                          <a:effectLst/>
                        </a:rPr>
                        <a:t> Works" başlığı altında bir bölüm bulunmamaktadır. Ancak, yapılan çalışmadaki önemli bir eksiklik olarak, kullanılan veri setlerinin (</a:t>
                      </a:r>
                      <a:r>
                        <a:rPr lang="tr-TR" sz="800" kern="0" dirty="0" err="1">
                          <a:effectLst/>
                        </a:rPr>
                        <a:t>Voicebank</a:t>
                      </a:r>
                      <a:r>
                        <a:rPr lang="tr-TR" sz="800" kern="0" dirty="0">
                          <a:effectLst/>
                        </a:rPr>
                        <a:t>-DEMAND ve WSJO-CHIME4) ağırlıklı olarak İngilizce olması ve modelin farklı dillerdeki performansının detaylı olarak incelenmemesi gösterilebilir. Bu durum, DOSE modelinin genellenebilirliğini ve farklı dil ortamlarındaki uygulanabilirliğini kısıtlamaktadır.</a:t>
                      </a:r>
                      <a:endParaRPr lang="tr-TR" sz="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237" marR="52237" marT="0" marB="0"/>
                </a:tc>
                <a:extLst>
                  <a:ext uri="{0D108BD9-81ED-4DB2-BD59-A6C34878D82A}">
                    <a16:rowId xmlns:a16="http://schemas.microsoft.com/office/drawing/2014/main" val="3294772622"/>
                  </a:ext>
                </a:extLst>
              </a:tr>
            </a:tbl>
          </a:graphicData>
        </a:graphic>
      </p:graphicFrame>
      <p:sp>
        <p:nvSpPr>
          <p:cNvPr id="6" name="Metin kutusu 5">
            <a:extLst>
              <a:ext uri="{FF2B5EF4-FFF2-40B4-BE49-F238E27FC236}">
                <a16:creationId xmlns:a16="http://schemas.microsoft.com/office/drawing/2014/main" id="{3C8C2A48-EC10-A29C-8C23-EE449E939E9C}"/>
              </a:ext>
            </a:extLst>
          </p:cNvPr>
          <p:cNvSpPr txBox="1"/>
          <p:nvPr/>
        </p:nvSpPr>
        <p:spPr>
          <a:xfrm>
            <a:off x="2550882" y="4334123"/>
            <a:ext cx="4816050" cy="553998"/>
          </a:xfrm>
          <a:prstGeom prst="rect">
            <a:avLst/>
          </a:prstGeom>
          <a:noFill/>
        </p:spPr>
        <p:txBody>
          <a:bodyPr wrap="square" rtlCol="0">
            <a:spAutoFit/>
          </a:bodyPr>
          <a:lstStyle/>
          <a:p>
            <a:r>
              <a:rPr lang="en-US" sz="800" dirty="0"/>
              <a:t>Tablo 3 </a:t>
            </a:r>
            <a:r>
              <a:rPr lang="tr-TR" sz="800" dirty="0"/>
              <a:t> </a:t>
            </a:r>
            <a:r>
              <a:rPr lang="en-US" sz="800" dirty="0"/>
              <a:t>: </a:t>
            </a:r>
            <a:r>
              <a:rPr lang="en-US" sz="800" dirty="0" err="1"/>
              <a:t>Farkli</a:t>
            </a:r>
            <a:r>
              <a:rPr lang="en-US" sz="800" dirty="0"/>
              <a:t> </a:t>
            </a:r>
            <a:r>
              <a:rPr lang="en-US" sz="800" dirty="0" err="1"/>
              <a:t>difuzyon</a:t>
            </a:r>
            <a:r>
              <a:rPr lang="en-US" sz="800" dirty="0"/>
              <a:t> </a:t>
            </a:r>
            <a:r>
              <a:rPr lang="en-US" sz="800" dirty="0" err="1"/>
              <a:t>iyilestirmelerinin</a:t>
            </a:r>
            <a:r>
              <a:rPr lang="en-US" sz="800" dirty="0"/>
              <a:t> </a:t>
            </a:r>
            <a:r>
              <a:rPr lang="en-US" sz="800" dirty="0" err="1"/>
              <a:t>karsilastirilmasi</a:t>
            </a:r>
            <a:r>
              <a:rPr lang="en-US" sz="800" dirty="0"/>
              <a:t> [Tai, W., Lei, Y., Zhou, F., </a:t>
            </a:r>
            <a:r>
              <a:rPr lang="en-US" sz="800" dirty="0" err="1"/>
              <a:t>Trajcevski</a:t>
            </a:r>
            <a:r>
              <a:rPr lang="en-US" sz="800" dirty="0"/>
              <a:t>, G., &amp; Zhong, T. (2023). DOSE: Diffusion dropout with adaptive prior for speech enhancement. Advances in Neural Information Processing Systems, 36, 40272-40293.]</a:t>
            </a:r>
            <a:r>
              <a:rPr lang="en-US" dirty="0"/>
              <a:t> </a:t>
            </a:r>
            <a:endParaRPr lang="tr-TR" dirty="0"/>
          </a:p>
        </p:txBody>
      </p:sp>
    </p:spTree>
    <p:extLst>
      <p:ext uri="{BB962C8B-B14F-4D97-AF65-F5344CB8AC3E}">
        <p14:creationId xmlns:p14="http://schemas.microsoft.com/office/powerpoint/2010/main" val="108009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6CFD0019-D71F-BD0F-1F9F-1E8CB94E4F3E}"/>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EDAEC3DE-7121-CD9D-8EB1-3C7311754C5E}"/>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F086E6CA-99AB-76F8-779E-CE3016BA3A4D}"/>
              </a:ext>
            </a:extLst>
          </p:cNvPr>
          <p:cNvSpPr txBox="1">
            <a:spLocks/>
          </p:cNvSpPr>
          <p:nvPr/>
        </p:nvSpPr>
        <p:spPr>
          <a:xfrm>
            <a:off x="133003" y="1897650"/>
            <a:ext cx="17084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Metodoloji</a:t>
            </a:r>
            <a:endParaRPr lang="tr-TR" sz="2600" b="1" dirty="0"/>
          </a:p>
        </p:txBody>
      </p:sp>
      <p:sp>
        <p:nvSpPr>
          <p:cNvPr id="4" name="Google Shape;77;p15">
            <a:extLst>
              <a:ext uri="{FF2B5EF4-FFF2-40B4-BE49-F238E27FC236}">
                <a16:creationId xmlns:a16="http://schemas.microsoft.com/office/drawing/2014/main" id="{68554D2D-089F-EFC2-6269-99ACF2E76C7F}"/>
              </a:ext>
            </a:extLst>
          </p:cNvPr>
          <p:cNvSpPr txBox="1">
            <a:spLocks/>
          </p:cNvSpPr>
          <p:nvPr/>
        </p:nvSpPr>
        <p:spPr>
          <a:xfrm>
            <a:off x="2147060" y="1622030"/>
            <a:ext cx="5595843" cy="114083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69900" lvl="0" indent="-342900" algn="just">
              <a:buFont typeface="+mj-lt"/>
              <a:buAutoNum type="arabicPeriod"/>
            </a:pPr>
            <a:r>
              <a:rPr lang="tr-TR" sz="1600" dirty="0"/>
              <a:t>Veri Seti Toplama ve Ön İşleme</a:t>
            </a:r>
            <a:endParaRPr lang="en-US" sz="1600" dirty="0"/>
          </a:p>
          <a:p>
            <a:pPr marL="469900" lvl="0" indent="-342900" algn="just">
              <a:buFont typeface="+mj-lt"/>
              <a:buAutoNum type="arabicPeriod"/>
            </a:pPr>
            <a:r>
              <a:rPr lang="tr-TR" sz="1600" dirty="0"/>
              <a:t>DOSE Çerçevesinin Uygulanması ve Uyarlanması </a:t>
            </a:r>
            <a:endParaRPr lang="en-US" sz="1600" dirty="0"/>
          </a:p>
          <a:p>
            <a:pPr marL="469900" lvl="0" indent="-342900" algn="just">
              <a:buFont typeface="+mj-lt"/>
              <a:buAutoNum type="arabicPeriod"/>
            </a:pPr>
            <a:r>
              <a:rPr lang="tr-TR" sz="1600" dirty="0"/>
              <a:t>Model Eğitimi ve Optimizasyonu</a:t>
            </a:r>
            <a:endParaRPr lang="en-US" sz="1600" dirty="0"/>
          </a:p>
          <a:p>
            <a:pPr marL="469900" lvl="0" indent="-342900" algn="just">
              <a:buFont typeface="+mj-lt"/>
              <a:buAutoNum type="arabicPeriod"/>
            </a:pPr>
            <a:r>
              <a:rPr lang="tr-TR" sz="1600" dirty="0"/>
              <a:t>Değerlendirme ve Analiz</a:t>
            </a:r>
            <a:r>
              <a:rPr lang="en-US" sz="1600" dirty="0"/>
              <a:t> </a:t>
            </a:r>
          </a:p>
        </p:txBody>
      </p:sp>
      <p:grpSp>
        <p:nvGrpSpPr>
          <p:cNvPr id="10" name="Grup 9">
            <a:extLst>
              <a:ext uri="{FF2B5EF4-FFF2-40B4-BE49-F238E27FC236}">
                <a16:creationId xmlns:a16="http://schemas.microsoft.com/office/drawing/2014/main" id="{80B3AE8A-DBA8-10AA-23D7-D479F6056783}"/>
              </a:ext>
            </a:extLst>
          </p:cNvPr>
          <p:cNvGrpSpPr/>
          <p:nvPr/>
        </p:nvGrpSpPr>
        <p:grpSpPr>
          <a:xfrm>
            <a:off x="-213851" y="4030727"/>
            <a:ext cx="9409469" cy="1231121"/>
            <a:chOff x="-213851" y="4030727"/>
            <a:chExt cx="9409469" cy="1231121"/>
          </a:xfrm>
        </p:grpSpPr>
        <p:sp>
          <p:nvSpPr>
            <p:cNvPr id="11" name="Rectangle 1">
              <a:extLst>
                <a:ext uri="{FF2B5EF4-FFF2-40B4-BE49-F238E27FC236}">
                  <a16:creationId xmlns:a16="http://schemas.microsoft.com/office/drawing/2014/main" id="{3FC8DB0B-28F1-404A-FAFC-786BE487873A}"/>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3FA051B-B880-CB37-D4E4-6DDD880E1240}"/>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13" name="TextBox 13">
              <a:extLst>
                <a:ext uri="{FF2B5EF4-FFF2-40B4-BE49-F238E27FC236}">
                  <a16:creationId xmlns:a16="http://schemas.microsoft.com/office/drawing/2014/main" id="{11B04FB1-1C8C-CE9E-3D17-EC6BF5525E3E}"/>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14" name="Picture 6">
              <a:extLst>
                <a:ext uri="{FF2B5EF4-FFF2-40B4-BE49-F238E27FC236}">
                  <a16:creationId xmlns:a16="http://schemas.microsoft.com/office/drawing/2014/main" id="{9979B37B-02C7-CC9A-FA0A-146B7BF59C35}"/>
                </a:ext>
              </a:extLst>
            </p:cNvPr>
            <p:cNvPicPr>
              <a:picLocks noChangeAspect="1"/>
            </p:cNvPicPr>
            <p:nvPr/>
          </p:nvPicPr>
          <p:blipFill>
            <a:blip r:embed="rId3"/>
            <a:stretch>
              <a:fillRect/>
            </a:stretch>
          </p:blipFill>
          <p:spPr>
            <a:xfrm>
              <a:off x="-213851" y="4030727"/>
              <a:ext cx="1265876" cy="977205"/>
            </a:xfrm>
            <a:prstGeom prst="rect">
              <a:avLst/>
            </a:prstGeom>
          </p:spPr>
        </p:pic>
        <p:sp>
          <p:nvSpPr>
            <p:cNvPr id="15" name="TextBox 11">
              <a:extLst>
                <a:ext uri="{FF2B5EF4-FFF2-40B4-BE49-F238E27FC236}">
                  <a16:creationId xmlns:a16="http://schemas.microsoft.com/office/drawing/2014/main" id="{CEDE3CD7-61B9-BF47-B4AD-F30E3A61BBA1}"/>
                </a:ext>
              </a:extLst>
            </p:cNvPr>
            <p:cNvSpPr txBox="1"/>
            <p:nvPr/>
          </p:nvSpPr>
          <p:spPr>
            <a:xfrm>
              <a:off x="28834" y="4892516"/>
              <a:ext cx="1530726" cy="230832"/>
            </a:xfrm>
            <a:prstGeom prst="rect">
              <a:avLst/>
            </a:prstGeom>
            <a:noFill/>
          </p:spPr>
          <p:txBody>
            <a:bodyPr wrap="square">
              <a:spAutoFit/>
            </a:bodyPr>
            <a:lstStyle/>
            <a:p>
              <a:r>
                <a:rPr lang="tr-TR" sz="900" dirty="0"/>
                <a:t>Sunum Tarihi</a:t>
              </a:r>
              <a:r>
                <a:rPr lang="en-US" sz="900" dirty="0"/>
                <a:t> : 06.08.2025</a:t>
              </a:r>
            </a:p>
          </p:txBody>
        </p:sp>
      </p:grpSp>
    </p:spTree>
    <p:extLst>
      <p:ext uri="{BB962C8B-B14F-4D97-AF65-F5344CB8AC3E}">
        <p14:creationId xmlns:p14="http://schemas.microsoft.com/office/powerpoint/2010/main" val="278147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111">
          <a:extLst>
            <a:ext uri="{FF2B5EF4-FFF2-40B4-BE49-F238E27FC236}">
              <a16:creationId xmlns:a16="http://schemas.microsoft.com/office/drawing/2014/main" id="{C379A1AD-8DC6-2D61-6478-DB0F227EC990}"/>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32714D62-1D4C-B83B-F19A-B674993AC6B1}"/>
              </a:ext>
            </a:extLst>
          </p:cNvPr>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767E85"/>
                </a:solidFill>
                <a:effectLst/>
                <a:uLnTx/>
                <a:uFillTx/>
                <a:latin typeface="Karla"/>
                <a:sym typeface="Karl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767E85"/>
              </a:solidFill>
              <a:effectLst/>
              <a:uLnTx/>
              <a:uFillTx/>
              <a:latin typeface="Karla"/>
              <a:sym typeface="Karla"/>
            </a:endParaRPr>
          </a:p>
        </p:txBody>
      </p:sp>
      <p:sp>
        <p:nvSpPr>
          <p:cNvPr id="3" name="Google Shape;75;p15">
            <a:extLst>
              <a:ext uri="{FF2B5EF4-FFF2-40B4-BE49-F238E27FC236}">
                <a16:creationId xmlns:a16="http://schemas.microsoft.com/office/drawing/2014/main" id="{CC761B69-61CC-7870-BD92-95A002AF03CC}"/>
              </a:ext>
            </a:extLst>
          </p:cNvPr>
          <p:cNvSpPr txBox="1">
            <a:spLocks/>
          </p:cNvSpPr>
          <p:nvPr/>
        </p:nvSpPr>
        <p:spPr>
          <a:xfrm>
            <a:off x="133003" y="1897650"/>
            <a:ext cx="1898997" cy="674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tr-TR" sz="2800" dirty="0"/>
              <a:t>Sonuç</a:t>
            </a:r>
            <a:br>
              <a:rPr lang="tr-TR" sz="2800" dirty="0"/>
            </a:br>
            <a:r>
              <a:rPr lang="tr-TR" sz="2800" dirty="0"/>
              <a:t>(Opsiyonel)</a:t>
            </a:r>
            <a:endParaRPr lang="tr-TR" sz="2600" b="1" dirty="0"/>
          </a:p>
        </p:txBody>
      </p:sp>
      <p:sp>
        <p:nvSpPr>
          <p:cNvPr id="4" name="Google Shape;77;p15">
            <a:extLst>
              <a:ext uri="{FF2B5EF4-FFF2-40B4-BE49-F238E27FC236}">
                <a16:creationId xmlns:a16="http://schemas.microsoft.com/office/drawing/2014/main" id="{97153324-08F3-EE27-3F8E-2397FB4C2CD9}"/>
              </a:ext>
            </a:extLst>
          </p:cNvPr>
          <p:cNvSpPr txBox="1">
            <a:spLocks/>
          </p:cNvSpPr>
          <p:nvPr/>
        </p:nvSpPr>
        <p:spPr>
          <a:xfrm>
            <a:off x="2032000" y="732971"/>
            <a:ext cx="6698828" cy="21515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lvl="0" indent="0" algn="just">
              <a:buNone/>
            </a:pPr>
            <a:r>
              <a:rPr lang="en-US" sz="1600" dirty="0"/>
              <a:t>G</a:t>
            </a:r>
            <a:r>
              <a:rPr lang="tr-TR" sz="1600" dirty="0"/>
              <a:t>ü</a:t>
            </a:r>
            <a:r>
              <a:rPr lang="en-US" sz="1600" dirty="0"/>
              <a:t>r</a:t>
            </a:r>
            <a:r>
              <a:rPr lang="tr-TR" sz="1600" dirty="0"/>
              <a:t>ü</a:t>
            </a:r>
            <a:r>
              <a:rPr lang="en-US" sz="1600" dirty="0" err="1"/>
              <a:t>lt</a:t>
            </a:r>
            <a:r>
              <a:rPr lang="tr-TR" sz="1600" dirty="0"/>
              <a:t>ü</a:t>
            </a:r>
            <a:r>
              <a:rPr lang="en-US" sz="1600" dirty="0"/>
              <a:t> </a:t>
            </a:r>
            <a:r>
              <a:rPr lang="en-US" sz="1600" dirty="0" err="1"/>
              <a:t>engelleme</a:t>
            </a:r>
            <a:r>
              <a:rPr lang="en-US" sz="1600" dirty="0"/>
              <a:t>, g</a:t>
            </a:r>
            <a:r>
              <a:rPr lang="tr-TR" sz="1600" dirty="0"/>
              <a:t>ü</a:t>
            </a:r>
            <a:r>
              <a:rPr lang="en-US" sz="1600" dirty="0"/>
              <a:t>n</a:t>
            </a:r>
            <a:r>
              <a:rPr lang="tr-TR" sz="1600" dirty="0"/>
              <a:t>ü</a:t>
            </a:r>
            <a:r>
              <a:rPr lang="en-US" sz="1600" dirty="0"/>
              <a:t>m</a:t>
            </a:r>
            <a:r>
              <a:rPr lang="tr-TR" sz="1600" dirty="0"/>
              <a:t>ü</a:t>
            </a:r>
            <a:r>
              <a:rPr lang="en-US" sz="1600" dirty="0" err="1"/>
              <a:t>zde</a:t>
            </a:r>
            <a:r>
              <a:rPr lang="en-US" sz="1600" dirty="0"/>
              <a:t> </a:t>
            </a:r>
            <a:r>
              <a:rPr lang="en-US" sz="1600" dirty="0" err="1"/>
              <a:t>hayat</a:t>
            </a:r>
            <a:r>
              <a:rPr lang="tr-TR" sz="1600" dirty="0"/>
              <a:t>ı</a:t>
            </a:r>
            <a:r>
              <a:rPr lang="en-US" sz="1600" dirty="0"/>
              <a:t>n </a:t>
            </a:r>
            <a:r>
              <a:rPr lang="en-US" sz="1600" dirty="0" err="1"/>
              <a:t>bir</a:t>
            </a:r>
            <a:r>
              <a:rPr lang="tr-TR" sz="1600" dirty="0"/>
              <a:t>ç</a:t>
            </a:r>
            <a:r>
              <a:rPr lang="en-US" sz="1600" dirty="0"/>
              <a:t>ok </a:t>
            </a:r>
            <a:r>
              <a:rPr lang="en-US" sz="1600" dirty="0" err="1"/>
              <a:t>alan</a:t>
            </a:r>
            <a:r>
              <a:rPr lang="tr-TR" sz="1600" dirty="0"/>
              <a:t>ı</a:t>
            </a:r>
            <a:r>
              <a:rPr lang="en-US" sz="1600" dirty="0" err="1"/>
              <a:t>nda</a:t>
            </a:r>
            <a:r>
              <a:rPr lang="en-US" sz="1600" dirty="0"/>
              <a:t> </a:t>
            </a:r>
            <a:r>
              <a:rPr lang="en-US" sz="1600" dirty="0" err="1"/>
              <a:t>kritik</a:t>
            </a:r>
            <a:r>
              <a:rPr lang="en-US" sz="1600" dirty="0"/>
              <a:t> </a:t>
            </a:r>
            <a:r>
              <a:rPr lang="en-US" sz="1600" dirty="0" err="1"/>
              <a:t>bir</a:t>
            </a:r>
            <a:r>
              <a:rPr lang="en-US" sz="1600" dirty="0"/>
              <a:t> </a:t>
            </a:r>
            <a:r>
              <a:rPr lang="en-US" sz="1600" dirty="0" err="1"/>
              <a:t>ara</a:t>
            </a:r>
            <a:r>
              <a:rPr lang="tr-TR" sz="1600" dirty="0"/>
              <a:t>ç</a:t>
            </a:r>
            <a:r>
              <a:rPr lang="en-US" sz="1600" dirty="0"/>
              <a:t> </a:t>
            </a:r>
            <a:r>
              <a:rPr lang="en-US" sz="1600" dirty="0" err="1"/>
              <a:t>haline</a:t>
            </a:r>
            <a:r>
              <a:rPr lang="en-US" sz="1600" dirty="0"/>
              <a:t> </a:t>
            </a:r>
            <a:r>
              <a:rPr lang="en-US" sz="1600" dirty="0" err="1"/>
              <a:t>gelmi</a:t>
            </a:r>
            <a:r>
              <a:rPr lang="tr-TR" sz="1600" dirty="0"/>
              <a:t>ş</a:t>
            </a:r>
            <a:r>
              <a:rPr lang="en-US" sz="1600" dirty="0" err="1"/>
              <a:t>tir</a:t>
            </a:r>
            <a:r>
              <a:rPr lang="en-US" sz="1600" dirty="0"/>
              <a:t>; </a:t>
            </a:r>
            <a:r>
              <a:rPr lang="en-US" sz="1600" dirty="0" err="1"/>
              <a:t>sesle</a:t>
            </a:r>
            <a:r>
              <a:rPr lang="en-US" sz="1600" dirty="0"/>
              <a:t> </a:t>
            </a:r>
            <a:r>
              <a:rPr lang="tr-TR" sz="1600" dirty="0"/>
              <a:t>k</a:t>
            </a:r>
            <a:r>
              <a:rPr lang="en-US" sz="1600" dirty="0" err="1"/>
              <a:t>ontrol</a:t>
            </a:r>
            <a:r>
              <a:rPr lang="en-US" sz="1600" dirty="0"/>
              <a:t> </a:t>
            </a:r>
            <a:r>
              <a:rPr lang="en-US" sz="1600" dirty="0" err="1"/>
              <a:t>edilen</a:t>
            </a:r>
            <a:r>
              <a:rPr lang="en-US" sz="1600" dirty="0"/>
              <a:t> </a:t>
            </a:r>
            <a:r>
              <a:rPr lang="en-US" sz="1600" dirty="0" err="1"/>
              <a:t>cihazlardan</a:t>
            </a:r>
            <a:r>
              <a:rPr lang="en-US" sz="1600" dirty="0"/>
              <a:t>, </a:t>
            </a:r>
            <a:r>
              <a:rPr lang="en-US" sz="1600" dirty="0" err="1"/>
              <a:t>telekonferans</a:t>
            </a:r>
            <a:r>
              <a:rPr lang="en-US" sz="1600" dirty="0"/>
              <a:t> </a:t>
            </a:r>
            <a:r>
              <a:rPr lang="en-US" sz="1600" dirty="0" err="1"/>
              <a:t>sistemlerine</a:t>
            </a:r>
            <a:r>
              <a:rPr lang="en-US" sz="1600" dirty="0"/>
              <a:t>, </a:t>
            </a:r>
            <a:r>
              <a:rPr lang="en-US" sz="1600" dirty="0" err="1"/>
              <a:t>uzaktan</a:t>
            </a:r>
            <a:r>
              <a:rPr lang="en-US" sz="1600" dirty="0"/>
              <a:t> e</a:t>
            </a:r>
            <a:r>
              <a:rPr lang="tr-TR" sz="1600" dirty="0"/>
              <a:t>ğ</a:t>
            </a:r>
            <a:r>
              <a:rPr lang="en-US" sz="1600" dirty="0" err="1"/>
              <a:t>itim</a:t>
            </a:r>
            <a:r>
              <a:rPr lang="en-US" sz="1600" dirty="0"/>
              <a:t> </a:t>
            </a:r>
            <a:r>
              <a:rPr lang="en-US" sz="1600" dirty="0" err="1"/>
              <a:t>platformlar</a:t>
            </a:r>
            <a:r>
              <a:rPr lang="tr-TR" sz="1600" dirty="0"/>
              <a:t>ı</a:t>
            </a:r>
            <a:r>
              <a:rPr lang="en-US" sz="1600" dirty="0" err="1"/>
              <a:t>ndan</a:t>
            </a:r>
            <a:r>
              <a:rPr lang="en-US" sz="1600" dirty="0"/>
              <a:t> s</a:t>
            </a:r>
            <a:r>
              <a:rPr lang="tr-TR" sz="1600" dirty="0"/>
              <a:t>ü</a:t>
            </a:r>
            <a:r>
              <a:rPr lang="en-US" sz="1600" dirty="0"/>
              <a:t>r</a:t>
            </a:r>
            <a:r>
              <a:rPr lang="tr-TR" sz="1600" dirty="0"/>
              <a:t>ü</a:t>
            </a:r>
            <a:r>
              <a:rPr lang="en-US" sz="1600" dirty="0"/>
              <a:t>c</a:t>
            </a:r>
            <a:r>
              <a:rPr lang="tr-TR" sz="1600" dirty="0"/>
              <a:t>ü</a:t>
            </a:r>
            <a:r>
              <a:rPr lang="en-US" sz="1600" dirty="0"/>
              <a:t>s</a:t>
            </a:r>
            <a:r>
              <a:rPr lang="tr-TR" sz="1600" dirty="0"/>
              <a:t>ü</a:t>
            </a:r>
            <a:r>
              <a:rPr lang="en-US" sz="1600" dirty="0"/>
              <a:t>z </a:t>
            </a:r>
            <a:r>
              <a:rPr lang="en-US" sz="1600" dirty="0" err="1"/>
              <a:t>ara</a:t>
            </a:r>
            <a:r>
              <a:rPr lang="tr-TR" sz="1600" dirty="0"/>
              <a:t>ç</a:t>
            </a:r>
            <a:r>
              <a:rPr lang="en-US" sz="1600" dirty="0" err="1"/>
              <a:t>lardak</a:t>
            </a:r>
            <a:r>
              <a:rPr lang="tr-TR" sz="1600" dirty="0"/>
              <a:t>ı</a:t>
            </a:r>
            <a:r>
              <a:rPr lang="en-US" sz="1600" dirty="0"/>
              <a:t> </a:t>
            </a:r>
            <a:r>
              <a:rPr lang="en-US" sz="1600" dirty="0" err="1"/>
              <a:t>sesli</a:t>
            </a:r>
            <a:r>
              <a:rPr lang="en-US" sz="1600" dirty="0"/>
              <a:t> </a:t>
            </a:r>
            <a:r>
              <a:rPr lang="en-US" sz="1600" dirty="0" err="1"/>
              <a:t>komut</a:t>
            </a:r>
            <a:r>
              <a:rPr lang="en-US" sz="1600" dirty="0"/>
              <a:t> </a:t>
            </a:r>
            <a:r>
              <a:rPr lang="en-US" sz="1600" dirty="0" err="1"/>
              <a:t>sistemlerine</a:t>
            </a:r>
            <a:r>
              <a:rPr lang="en-US" sz="1600" dirty="0"/>
              <a:t> </a:t>
            </a:r>
            <a:r>
              <a:rPr lang="en-US" sz="1600" dirty="0" err="1"/>
              <a:t>kadar</a:t>
            </a:r>
            <a:r>
              <a:rPr lang="en-US" sz="1600" dirty="0"/>
              <a:t> </a:t>
            </a:r>
            <a:r>
              <a:rPr lang="en-US" sz="1600" dirty="0" err="1"/>
              <a:t>bir</a:t>
            </a:r>
            <a:r>
              <a:rPr lang="tr-TR" sz="1600" dirty="0"/>
              <a:t>ç</a:t>
            </a:r>
            <a:r>
              <a:rPr lang="en-US" sz="1600" dirty="0"/>
              <a:t>ok </a:t>
            </a:r>
            <a:r>
              <a:rPr lang="en-US" sz="1600" dirty="0" err="1"/>
              <a:t>alanda</a:t>
            </a:r>
            <a:r>
              <a:rPr lang="en-US" sz="1600" dirty="0"/>
              <a:t> </a:t>
            </a:r>
            <a:r>
              <a:rPr lang="en-US" sz="1600" dirty="0" err="1"/>
              <a:t>konu</a:t>
            </a:r>
            <a:r>
              <a:rPr lang="tr-TR" sz="1600" dirty="0"/>
              <a:t>ş</a:t>
            </a:r>
            <a:r>
              <a:rPr lang="en-US" sz="1600" dirty="0"/>
              <a:t>ma </a:t>
            </a:r>
            <a:r>
              <a:rPr lang="en-US" sz="1600" dirty="0" err="1"/>
              <a:t>anla</a:t>
            </a:r>
            <a:r>
              <a:rPr lang="tr-TR" sz="1600" dirty="0" err="1"/>
              <a:t>şı</a:t>
            </a:r>
            <a:r>
              <a:rPr lang="en-US" sz="1600" dirty="0" err="1"/>
              <a:t>rl</a:t>
            </a:r>
            <a:r>
              <a:rPr lang="tr-TR" sz="1600" dirty="0" err="1"/>
              <a:t>ığı</a:t>
            </a:r>
            <a:r>
              <a:rPr lang="en-US" sz="1600" dirty="0"/>
              <a:t> b</a:t>
            </a:r>
            <a:r>
              <a:rPr lang="tr-TR" sz="1600" dirty="0"/>
              <a:t>ü</a:t>
            </a:r>
            <a:r>
              <a:rPr lang="en-US" sz="1600" dirty="0"/>
              <a:t>y</a:t>
            </a:r>
            <a:r>
              <a:rPr lang="tr-TR" sz="1600" dirty="0"/>
              <a:t>ü</a:t>
            </a:r>
            <a:r>
              <a:rPr lang="en-US" sz="1600" dirty="0"/>
              <a:t>k </a:t>
            </a:r>
            <a:r>
              <a:rPr lang="tr-TR" sz="1600" dirty="0"/>
              <a:t>ö</a:t>
            </a:r>
            <a:r>
              <a:rPr lang="en-US" sz="1600" dirty="0" err="1"/>
              <a:t>nem</a:t>
            </a:r>
            <a:r>
              <a:rPr lang="en-US" sz="1600" dirty="0"/>
              <a:t> ta</a:t>
            </a:r>
            <a:r>
              <a:rPr lang="tr-TR" sz="1600" dirty="0" err="1"/>
              <a:t>şı</a:t>
            </a:r>
            <a:r>
              <a:rPr lang="en-US" sz="1600" dirty="0" err="1"/>
              <a:t>maktad</a:t>
            </a:r>
            <a:r>
              <a:rPr lang="tr-TR" sz="1600" dirty="0"/>
              <a:t>ı</a:t>
            </a:r>
            <a:r>
              <a:rPr lang="en-US" sz="1600" dirty="0"/>
              <a:t>r. Bu </a:t>
            </a:r>
            <a:r>
              <a:rPr lang="en-US" sz="1600" dirty="0" err="1"/>
              <a:t>nedenle</a:t>
            </a:r>
            <a:r>
              <a:rPr lang="en-US" sz="1600" dirty="0"/>
              <a:t>, </a:t>
            </a:r>
            <a:r>
              <a:rPr lang="en-US" sz="1600" dirty="0" err="1"/>
              <a:t>projem</a:t>
            </a:r>
            <a:r>
              <a:rPr lang="en-US" sz="1600" dirty="0"/>
              <a:t> g</a:t>
            </a:r>
            <a:r>
              <a:rPr lang="tr-TR" sz="1600" dirty="0"/>
              <a:t>ü</a:t>
            </a:r>
            <a:r>
              <a:rPr lang="en-US" sz="1600" dirty="0"/>
              <a:t>r</a:t>
            </a:r>
            <a:r>
              <a:rPr lang="tr-TR" sz="1600" dirty="0"/>
              <a:t>ü</a:t>
            </a:r>
            <a:r>
              <a:rPr lang="en-US" sz="1600" dirty="0" err="1"/>
              <a:t>lt</a:t>
            </a:r>
            <a:r>
              <a:rPr lang="tr-TR" sz="1600" dirty="0"/>
              <a:t>ü</a:t>
            </a:r>
            <a:r>
              <a:rPr lang="en-US" sz="1600" dirty="0"/>
              <a:t>l</a:t>
            </a:r>
            <a:r>
              <a:rPr lang="tr-TR" sz="1600" dirty="0"/>
              <a:t>ü</a:t>
            </a:r>
            <a:r>
              <a:rPr lang="en-US" sz="1600" dirty="0"/>
              <a:t> </a:t>
            </a:r>
            <a:r>
              <a:rPr lang="en-US" sz="1600" dirty="0" err="1"/>
              <a:t>ortamlarda</a:t>
            </a:r>
            <a:r>
              <a:rPr lang="en-US" sz="1600" dirty="0"/>
              <a:t> </a:t>
            </a:r>
            <a:r>
              <a:rPr lang="en-US" sz="1600" dirty="0" err="1"/>
              <a:t>ileti</a:t>
            </a:r>
            <a:r>
              <a:rPr lang="tr-TR" sz="1600" dirty="0"/>
              <a:t>ş</a:t>
            </a:r>
            <a:r>
              <a:rPr lang="en-US" sz="1600" dirty="0" err="1"/>
              <a:t>imin</a:t>
            </a:r>
            <a:r>
              <a:rPr lang="en-US" sz="1600" dirty="0"/>
              <a:t> </a:t>
            </a:r>
            <a:r>
              <a:rPr lang="en-US" sz="1600" dirty="0" err="1"/>
              <a:t>kalitesini</a:t>
            </a:r>
            <a:r>
              <a:rPr lang="en-US" sz="1600" dirty="0"/>
              <a:t> art</a:t>
            </a:r>
            <a:r>
              <a:rPr lang="tr-TR" sz="1600" dirty="0" err="1"/>
              <a:t>tı</a:t>
            </a:r>
            <a:r>
              <a:rPr lang="en-US" sz="1600" dirty="0" err="1"/>
              <a:t>rma</a:t>
            </a:r>
            <a:r>
              <a:rPr lang="en-US" sz="1600" dirty="0"/>
              <a:t> </a:t>
            </a:r>
            <a:r>
              <a:rPr lang="en-US" sz="1600" dirty="0" err="1"/>
              <a:t>ihtiyac</a:t>
            </a:r>
            <a:r>
              <a:rPr lang="tr-TR" sz="1600" dirty="0"/>
              <a:t>ı</a:t>
            </a:r>
            <a:r>
              <a:rPr lang="en-US" sz="1600" dirty="0" err="1"/>
              <a:t>ndan</a:t>
            </a:r>
            <a:r>
              <a:rPr lang="en-US" sz="1600" dirty="0"/>
              <a:t> </a:t>
            </a:r>
            <a:r>
              <a:rPr lang="en-US" sz="1600" dirty="0" err="1"/>
              <a:t>ve</a:t>
            </a:r>
            <a:r>
              <a:rPr lang="en-US" sz="1600" dirty="0"/>
              <a:t> g</a:t>
            </a:r>
            <a:r>
              <a:rPr lang="tr-TR" sz="1600" dirty="0"/>
              <a:t>ü</a:t>
            </a:r>
            <a:r>
              <a:rPr lang="en-US" sz="1600" dirty="0"/>
              <a:t>r</a:t>
            </a:r>
            <a:r>
              <a:rPr lang="tr-TR" sz="1600" dirty="0"/>
              <a:t>ü</a:t>
            </a:r>
            <a:r>
              <a:rPr lang="en-US" sz="1600" dirty="0"/>
              <a:t>l</a:t>
            </a:r>
            <a:r>
              <a:rPr lang="tr-TR" sz="1600" dirty="0" err="1"/>
              <a:t>tü</a:t>
            </a:r>
            <a:r>
              <a:rPr lang="en-US" sz="1600" dirty="0"/>
              <a:t> </a:t>
            </a:r>
            <a:r>
              <a:rPr lang="en-US" sz="1600" dirty="0" err="1"/>
              <a:t>engellemen</a:t>
            </a:r>
            <a:r>
              <a:rPr lang="tr-TR" sz="1600" dirty="0"/>
              <a:t>in</a:t>
            </a:r>
            <a:r>
              <a:rPr lang="en-US" sz="1600" dirty="0"/>
              <a:t> </a:t>
            </a:r>
            <a:r>
              <a:rPr lang="en-US" sz="1600" dirty="0" err="1"/>
              <a:t>yayg</a:t>
            </a:r>
            <a:r>
              <a:rPr lang="tr-TR" sz="1600" dirty="0"/>
              <a:t>ı</a:t>
            </a:r>
            <a:r>
              <a:rPr lang="en-US" sz="1600" dirty="0"/>
              <a:t>n </a:t>
            </a:r>
            <a:r>
              <a:rPr lang="en-US" sz="1600" dirty="0" err="1"/>
              <a:t>uygulama</a:t>
            </a:r>
            <a:r>
              <a:rPr lang="en-US" sz="1600" dirty="0"/>
              <a:t> </a:t>
            </a:r>
            <a:r>
              <a:rPr lang="en-US" sz="1600" dirty="0" err="1"/>
              <a:t>alanlar</a:t>
            </a:r>
            <a:r>
              <a:rPr lang="tr-TR" sz="1600" dirty="0"/>
              <a:t>ı</a:t>
            </a:r>
            <a:r>
              <a:rPr lang="en-US" sz="1600" dirty="0" err="1"/>
              <a:t>ndan</a:t>
            </a:r>
            <a:r>
              <a:rPr lang="en-US" sz="1600" dirty="0"/>
              <a:t> </a:t>
            </a:r>
            <a:r>
              <a:rPr lang="en-US" sz="1600" dirty="0" err="1"/>
              <a:t>dolay</a:t>
            </a:r>
            <a:r>
              <a:rPr lang="tr-TR" sz="1600" dirty="0"/>
              <a:t>ı</a:t>
            </a:r>
            <a:r>
              <a:rPr lang="en-US" sz="1600" dirty="0"/>
              <a:t> se</a:t>
            </a:r>
            <a:r>
              <a:rPr lang="tr-TR" sz="1600" dirty="0"/>
              <a:t>ç</a:t>
            </a:r>
            <a:r>
              <a:rPr lang="en-US" sz="1600" dirty="0" err="1"/>
              <a:t>tim.</a:t>
            </a:r>
            <a:r>
              <a:rPr lang="tr-TR" sz="1600" dirty="0"/>
              <a:t> </a:t>
            </a:r>
          </a:p>
          <a:p>
            <a:pPr marL="127000" lvl="0" indent="0" algn="just">
              <a:buNone/>
            </a:pPr>
            <a:endParaRPr lang="tr-TR" sz="1600" dirty="0"/>
          </a:p>
          <a:p>
            <a:pPr marL="127000" lvl="0" indent="0" algn="just">
              <a:buNone/>
            </a:pPr>
            <a:endParaRPr lang="tr-TR" sz="1600" dirty="0"/>
          </a:p>
          <a:p>
            <a:pPr marL="127000" lvl="0" indent="0" algn="just">
              <a:buNone/>
            </a:pPr>
            <a:endParaRPr lang="tr-TR" sz="1600" dirty="0"/>
          </a:p>
          <a:p>
            <a:pPr marL="127000" lvl="0" indent="0" algn="just">
              <a:buNone/>
            </a:pPr>
            <a:r>
              <a:rPr lang="tr-TR" sz="1600" dirty="0"/>
              <a:t>Literatüre katkı olarak</a:t>
            </a:r>
            <a:r>
              <a:rPr lang="en-US" sz="1600" dirty="0"/>
              <a:t>, DOSE </a:t>
            </a:r>
            <a:r>
              <a:rPr lang="en-US" sz="1600" dirty="0" err="1"/>
              <a:t>modelini</a:t>
            </a:r>
            <a:r>
              <a:rPr lang="en-US" sz="1600" dirty="0"/>
              <a:t> T</a:t>
            </a:r>
            <a:r>
              <a:rPr lang="tr-TR" sz="1600" dirty="0"/>
              <a:t>ü</a:t>
            </a:r>
            <a:r>
              <a:rPr lang="en-US" sz="1600" dirty="0" err="1"/>
              <a:t>rk</a:t>
            </a:r>
            <a:r>
              <a:rPr lang="tr-TR" sz="1600" dirty="0"/>
              <a:t>ç</a:t>
            </a:r>
            <a:r>
              <a:rPr lang="en-US" sz="1600" dirty="0"/>
              <a:t>e </a:t>
            </a:r>
            <a:r>
              <a:rPr lang="en-US" sz="1600" dirty="0" err="1"/>
              <a:t>konu</a:t>
            </a:r>
            <a:r>
              <a:rPr lang="tr-TR" sz="1600" dirty="0"/>
              <a:t>ş</a:t>
            </a:r>
            <a:r>
              <a:rPr lang="en-US" sz="1600" dirty="0"/>
              <a:t>ma </a:t>
            </a:r>
            <a:r>
              <a:rPr lang="en-US" sz="1600" dirty="0" err="1"/>
              <a:t>verileri</a:t>
            </a:r>
            <a:r>
              <a:rPr lang="en-US" sz="1600" dirty="0"/>
              <a:t> (</a:t>
            </a:r>
            <a:r>
              <a:rPr lang="en-US" sz="1600" dirty="0" err="1"/>
              <a:t>issai</a:t>
            </a:r>
            <a:r>
              <a:rPr lang="en-US" sz="1600" dirty="0"/>
              <a:t>/</a:t>
            </a:r>
            <a:r>
              <a:rPr lang="en-US" sz="1600" dirty="0" err="1"/>
              <a:t>Turkish_Speech_Corpus</a:t>
            </a:r>
            <a:r>
              <a:rPr lang="en-US" sz="1600" dirty="0"/>
              <a:t>)[6] </a:t>
            </a:r>
            <a:r>
              <a:rPr lang="en-US" sz="1600" dirty="0" err="1"/>
              <a:t>ve</a:t>
            </a:r>
            <a:r>
              <a:rPr lang="en-US" sz="1600" dirty="0"/>
              <a:t> Microsoft Scalable Noisy Speech Dataset (MS-SNSD)[7] g</a:t>
            </a:r>
            <a:r>
              <a:rPr lang="tr-TR" sz="1600" dirty="0"/>
              <a:t>ü</a:t>
            </a:r>
            <a:r>
              <a:rPr lang="en-US" sz="1600" dirty="0"/>
              <a:t>r</a:t>
            </a:r>
            <a:r>
              <a:rPr lang="tr-TR" sz="1600" dirty="0"/>
              <a:t>ü</a:t>
            </a:r>
            <a:r>
              <a:rPr lang="en-US" sz="1600" dirty="0" err="1"/>
              <a:t>lt</a:t>
            </a:r>
            <a:r>
              <a:rPr lang="tr-TR" sz="1600" dirty="0"/>
              <a:t>ü</a:t>
            </a:r>
            <a:r>
              <a:rPr lang="en-US" sz="1600" dirty="0"/>
              <a:t> </a:t>
            </a:r>
            <a:r>
              <a:rPr lang="en-US" sz="1600" dirty="0" err="1"/>
              <a:t>veri</a:t>
            </a:r>
            <a:r>
              <a:rPr lang="en-US" sz="1600" dirty="0"/>
              <a:t> </a:t>
            </a:r>
            <a:r>
              <a:rPr lang="en-US" sz="1600" dirty="0" err="1"/>
              <a:t>setleri</a:t>
            </a:r>
            <a:r>
              <a:rPr lang="en-US" sz="1600" dirty="0"/>
              <a:t> </a:t>
            </a:r>
            <a:r>
              <a:rPr lang="en-US" sz="1600" dirty="0" err="1"/>
              <a:t>kullan</a:t>
            </a:r>
            <a:r>
              <a:rPr lang="tr-TR" sz="1600" dirty="0"/>
              <a:t>ı</a:t>
            </a:r>
            <a:r>
              <a:rPr lang="en-US" sz="1600" dirty="0" err="1"/>
              <a:t>larak</a:t>
            </a:r>
            <a:r>
              <a:rPr lang="en-US" sz="1600" dirty="0"/>
              <a:t> </a:t>
            </a:r>
            <a:r>
              <a:rPr lang="en-US" sz="1600" dirty="0" err="1"/>
              <a:t>olu</a:t>
            </a:r>
            <a:r>
              <a:rPr lang="tr-TR" sz="1600" dirty="0"/>
              <a:t>ş</a:t>
            </a:r>
            <a:r>
              <a:rPr lang="en-US" sz="1600" dirty="0" err="1"/>
              <a:t>tu</a:t>
            </a:r>
            <a:r>
              <a:rPr lang="tr-TR" sz="1600" dirty="0" err="1"/>
              <a:t>racağım</a:t>
            </a:r>
            <a:r>
              <a:rPr lang="en-US" sz="1600" dirty="0"/>
              <a:t> </a:t>
            </a:r>
            <a:r>
              <a:rPr lang="en-US" sz="1600" dirty="0" err="1"/>
              <a:t>sentetik</a:t>
            </a:r>
            <a:r>
              <a:rPr lang="en-US" sz="1600" dirty="0"/>
              <a:t> </a:t>
            </a:r>
            <a:r>
              <a:rPr lang="en-US" sz="1600" dirty="0" err="1"/>
              <a:t>bir</a:t>
            </a:r>
            <a:r>
              <a:rPr lang="en-US" sz="1600" dirty="0"/>
              <a:t> </a:t>
            </a:r>
            <a:r>
              <a:rPr lang="en-US" sz="1600" dirty="0" err="1"/>
              <a:t>veri</a:t>
            </a:r>
            <a:r>
              <a:rPr lang="en-US" sz="1600" dirty="0"/>
              <a:t> </a:t>
            </a:r>
            <a:r>
              <a:rPr lang="en-US" sz="1600" dirty="0" err="1"/>
              <a:t>seti</a:t>
            </a:r>
            <a:r>
              <a:rPr lang="en-US" sz="1600" dirty="0"/>
              <a:t> </a:t>
            </a:r>
            <a:r>
              <a:rPr lang="tr-TR" sz="1600" dirty="0"/>
              <a:t>ü</a:t>
            </a:r>
            <a:r>
              <a:rPr lang="en-US" sz="1600" dirty="0" err="1"/>
              <a:t>zerinden</a:t>
            </a:r>
            <a:r>
              <a:rPr lang="en-US" sz="1600" dirty="0"/>
              <a:t> </a:t>
            </a:r>
            <a:r>
              <a:rPr lang="en-US" sz="1600" dirty="0" err="1"/>
              <a:t>uygulay</a:t>
            </a:r>
            <a:r>
              <a:rPr lang="tr-TR" sz="1600" dirty="0"/>
              <a:t>ı</a:t>
            </a:r>
            <a:r>
              <a:rPr lang="en-US" sz="1600" dirty="0"/>
              <a:t>p </a:t>
            </a:r>
            <a:r>
              <a:rPr lang="en-US" sz="1600" dirty="0" err="1"/>
              <a:t>analiz</a:t>
            </a:r>
            <a:r>
              <a:rPr lang="en-US" sz="1600" dirty="0"/>
              <a:t> </a:t>
            </a:r>
            <a:r>
              <a:rPr lang="en-US" sz="1600" dirty="0" err="1"/>
              <a:t>etmeyi</a:t>
            </a:r>
            <a:r>
              <a:rPr lang="en-US" sz="1600" dirty="0"/>
              <a:t> </a:t>
            </a:r>
            <a:r>
              <a:rPr lang="en-US" sz="1600" dirty="0" err="1"/>
              <a:t>hedeflemekteyim</a:t>
            </a:r>
            <a:r>
              <a:rPr lang="en-US" sz="1600" dirty="0"/>
              <a:t>.</a:t>
            </a:r>
            <a:endParaRPr lang="tr-TR" sz="1600" dirty="0"/>
          </a:p>
          <a:p>
            <a:pPr lvl="0" algn="just">
              <a:buClr>
                <a:schemeClr val="dk1"/>
              </a:buClr>
              <a:buSzPts val="1100"/>
            </a:pPr>
            <a:endParaRPr lang="en-US" sz="1200" dirty="0"/>
          </a:p>
        </p:txBody>
      </p:sp>
      <p:grpSp>
        <p:nvGrpSpPr>
          <p:cNvPr id="10" name="Grup 9">
            <a:extLst>
              <a:ext uri="{FF2B5EF4-FFF2-40B4-BE49-F238E27FC236}">
                <a16:creationId xmlns:a16="http://schemas.microsoft.com/office/drawing/2014/main" id="{1FA0235D-0713-4DF9-A265-FE599BBAC8AB}"/>
              </a:ext>
            </a:extLst>
          </p:cNvPr>
          <p:cNvGrpSpPr/>
          <p:nvPr/>
        </p:nvGrpSpPr>
        <p:grpSpPr>
          <a:xfrm>
            <a:off x="-213851" y="4030727"/>
            <a:ext cx="9409469" cy="1231121"/>
            <a:chOff x="-213851" y="4030727"/>
            <a:chExt cx="9409469" cy="1231121"/>
          </a:xfrm>
        </p:grpSpPr>
        <p:sp>
          <p:nvSpPr>
            <p:cNvPr id="11" name="Rectangle 1">
              <a:extLst>
                <a:ext uri="{FF2B5EF4-FFF2-40B4-BE49-F238E27FC236}">
                  <a16:creationId xmlns:a16="http://schemas.microsoft.com/office/drawing/2014/main" id="{42E29FE1-940B-C5BA-924B-FDAE80323E2A}"/>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6B19A20-4750-21C0-3A05-0F65F3E8D725}"/>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13" name="TextBox 13">
              <a:extLst>
                <a:ext uri="{FF2B5EF4-FFF2-40B4-BE49-F238E27FC236}">
                  <a16:creationId xmlns:a16="http://schemas.microsoft.com/office/drawing/2014/main" id="{5EBB5A4E-0391-48C3-C414-2894032E9C46}"/>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14" name="Picture 6">
              <a:extLst>
                <a:ext uri="{FF2B5EF4-FFF2-40B4-BE49-F238E27FC236}">
                  <a16:creationId xmlns:a16="http://schemas.microsoft.com/office/drawing/2014/main" id="{91D4C64D-D18B-ABCD-D4EB-C03D13D93697}"/>
                </a:ext>
              </a:extLst>
            </p:cNvPr>
            <p:cNvPicPr>
              <a:picLocks noChangeAspect="1"/>
            </p:cNvPicPr>
            <p:nvPr/>
          </p:nvPicPr>
          <p:blipFill>
            <a:blip r:embed="rId3"/>
            <a:stretch>
              <a:fillRect/>
            </a:stretch>
          </p:blipFill>
          <p:spPr>
            <a:xfrm>
              <a:off x="-213851" y="4030727"/>
              <a:ext cx="1265876" cy="977205"/>
            </a:xfrm>
            <a:prstGeom prst="rect">
              <a:avLst/>
            </a:prstGeom>
          </p:spPr>
        </p:pic>
        <p:sp>
          <p:nvSpPr>
            <p:cNvPr id="15" name="TextBox 11">
              <a:extLst>
                <a:ext uri="{FF2B5EF4-FFF2-40B4-BE49-F238E27FC236}">
                  <a16:creationId xmlns:a16="http://schemas.microsoft.com/office/drawing/2014/main" id="{DF865BEA-0F0E-CCC9-93AE-05CA2529ECFC}"/>
                </a:ext>
              </a:extLst>
            </p:cNvPr>
            <p:cNvSpPr txBox="1"/>
            <p:nvPr/>
          </p:nvSpPr>
          <p:spPr>
            <a:xfrm>
              <a:off x="28834" y="4892516"/>
              <a:ext cx="1596766" cy="230832"/>
            </a:xfrm>
            <a:prstGeom prst="rect">
              <a:avLst/>
            </a:prstGeom>
            <a:noFill/>
          </p:spPr>
          <p:txBody>
            <a:bodyPr wrap="square">
              <a:spAutoFit/>
            </a:bodyPr>
            <a:lstStyle/>
            <a:p>
              <a:r>
                <a:rPr lang="tr-TR" sz="900" dirty="0"/>
                <a:t>Sunum Tarihi</a:t>
              </a:r>
              <a:r>
                <a:rPr lang="en-US" sz="900" dirty="0"/>
                <a:t> : 06.08.2025</a:t>
              </a:r>
            </a:p>
          </p:txBody>
        </p:sp>
      </p:grpSp>
    </p:spTree>
    <p:extLst>
      <p:ext uri="{BB962C8B-B14F-4D97-AF65-F5344CB8AC3E}">
        <p14:creationId xmlns:p14="http://schemas.microsoft.com/office/powerpoint/2010/main" val="329221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dirty="0"/>
              <a:t>Referanslar</a:t>
            </a:r>
            <a:endParaRPr dirty="0"/>
          </a:p>
        </p:txBody>
      </p:sp>
      <p:sp>
        <p:nvSpPr>
          <p:cNvPr id="163" name="Google Shape;163;p2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TextBox 9">
            <a:extLst>
              <a:ext uri="{FF2B5EF4-FFF2-40B4-BE49-F238E27FC236}">
                <a16:creationId xmlns:a16="http://schemas.microsoft.com/office/drawing/2014/main" id="{E17DB8B2-F5AD-44DB-9B26-B0B4078A63A6}"/>
              </a:ext>
            </a:extLst>
          </p:cNvPr>
          <p:cNvSpPr txBox="1"/>
          <p:nvPr/>
        </p:nvSpPr>
        <p:spPr>
          <a:xfrm>
            <a:off x="431485" y="1086825"/>
            <a:ext cx="7897878" cy="3688189"/>
          </a:xfrm>
          <a:prstGeom prst="rect">
            <a:avLst/>
          </a:prstGeom>
          <a:noFill/>
        </p:spPr>
        <p:txBody>
          <a:bodyPr wrap="square">
            <a:spAutoFit/>
          </a:bodyPr>
          <a:lstStyle/>
          <a:p>
            <a:pPr marL="342900" indent="-342900" algn="just">
              <a:lnSpc>
                <a:spcPct val="107000"/>
              </a:lnSpc>
              <a:buFont typeface="+mj-lt"/>
              <a:buAutoNum type="arabicPeriod"/>
              <a:tabLst>
                <a:tab pos="3456305" algn="l"/>
              </a:tabLst>
            </a:pPr>
            <a:r>
              <a:rPr lang="tr-TR" sz="1050" dirty="0" err="1"/>
              <a:t>Sowmya</a:t>
            </a:r>
            <a:r>
              <a:rPr lang="tr-TR" sz="1050" dirty="0"/>
              <a:t>, C. S., </a:t>
            </a:r>
            <a:r>
              <a:rPr lang="tr-TR" sz="1050" dirty="0" err="1"/>
              <a:t>Das</a:t>
            </a:r>
            <a:r>
              <a:rPr lang="tr-TR" sz="1050" dirty="0"/>
              <a:t>, N., </a:t>
            </a:r>
            <a:r>
              <a:rPr lang="tr-TR" sz="1050" dirty="0" err="1"/>
              <a:t>Sharma</a:t>
            </a:r>
            <a:r>
              <a:rPr lang="tr-TR" sz="1050" dirty="0"/>
              <a:t>, D., </a:t>
            </a:r>
            <a:r>
              <a:rPr lang="tr-TR" sz="1050" dirty="0" err="1"/>
              <a:t>Mondal</a:t>
            </a:r>
            <a:r>
              <a:rPr lang="tr-TR" sz="1050" dirty="0"/>
              <a:t>, S., </a:t>
            </a:r>
            <a:r>
              <a:rPr lang="tr-TR" sz="1050" dirty="0" err="1"/>
              <a:t>Soni</a:t>
            </a:r>
            <a:r>
              <a:rPr lang="tr-TR" sz="1050" dirty="0"/>
              <a:t>, I., &amp; Kumar, N. (2025, </a:t>
            </a:r>
            <a:r>
              <a:rPr lang="tr-TR" sz="1050" dirty="0" err="1"/>
              <a:t>March</a:t>
            </a:r>
            <a:r>
              <a:rPr lang="tr-TR" sz="1050" dirty="0"/>
              <a:t>). </a:t>
            </a:r>
            <a:r>
              <a:rPr lang="tr-TR" sz="1050" dirty="0" err="1"/>
              <a:t>Deep</a:t>
            </a:r>
            <a:r>
              <a:rPr lang="tr-TR" sz="1050" dirty="0"/>
              <a:t> Learning-</a:t>
            </a:r>
            <a:r>
              <a:rPr lang="tr-TR" sz="1050" dirty="0" err="1"/>
              <a:t>Based</a:t>
            </a:r>
            <a:r>
              <a:rPr lang="tr-TR" sz="1050" dirty="0"/>
              <a:t> Speech Enhancement </a:t>
            </a:r>
            <a:r>
              <a:rPr lang="tr-TR" sz="1050" dirty="0" err="1"/>
              <a:t>for</a:t>
            </a:r>
            <a:r>
              <a:rPr lang="tr-TR" sz="1050" dirty="0"/>
              <a:t> </a:t>
            </a:r>
            <a:r>
              <a:rPr lang="tr-TR" sz="1050" dirty="0" err="1"/>
              <a:t>Robust</a:t>
            </a:r>
            <a:r>
              <a:rPr lang="tr-TR" sz="1050" dirty="0"/>
              <a:t> Speech </a:t>
            </a:r>
            <a:r>
              <a:rPr lang="tr-TR" sz="1050" dirty="0" err="1"/>
              <a:t>Recognition</a:t>
            </a:r>
            <a:r>
              <a:rPr lang="tr-TR" sz="1050" dirty="0"/>
              <a:t> in </a:t>
            </a:r>
            <a:r>
              <a:rPr lang="tr-TR" sz="1050" dirty="0" err="1"/>
              <a:t>Noisy</a:t>
            </a:r>
            <a:r>
              <a:rPr lang="tr-TR" sz="1050" dirty="0"/>
              <a:t> </a:t>
            </a:r>
            <a:r>
              <a:rPr lang="tr-TR" sz="1050" dirty="0" err="1"/>
              <a:t>Environments</a:t>
            </a:r>
            <a:r>
              <a:rPr lang="tr-TR" sz="1050" dirty="0"/>
              <a:t>. </a:t>
            </a:r>
            <a:r>
              <a:rPr lang="tr-TR" sz="1050" dirty="0" err="1"/>
              <a:t>In</a:t>
            </a:r>
            <a:r>
              <a:rPr lang="tr-TR" sz="1050" dirty="0"/>
              <a:t> </a:t>
            </a:r>
            <a:r>
              <a:rPr lang="tr-TR" sz="1050" i="1" dirty="0"/>
              <a:t>2025 International Conference on </a:t>
            </a:r>
            <a:r>
              <a:rPr lang="tr-TR" sz="1050" i="1" dirty="0" err="1"/>
              <a:t>Automation</a:t>
            </a:r>
            <a:r>
              <a:rPr lang="tr-TR" sz="1050" i="1" dirty="0"/>
              <a:t> </a:t>
            </a:r>
            <a:r>
              <a:rPr lang="tr-TR" sz="1050" i="1" dirty="0" err="1"/>
              <a:t>and</a:t>
            </a:r>
            <a:r>
              <a:rPr lang="tr-TR" sz="1050" i="1" dirty="0"/>
              <a:t> </a:t>
            </a:r>
            <a:r>
              <a:rPr lang="tr-TR" sz="1050" i="1" dirty="0" err="1"/>
              <a:t>Computation</a:t>
            </a:r>
            <a:r>
              <a:rPr lang="tr-TR" sz="1050" i="1" dirty="0"/>
              <a:t> (AUTOCOM)</a:t>
            </a:r>
            <a:r>
              <a:rPr lang="tr-TR" sz="1050" dirty="0"/>
              <a:t> (</a:t>
            </a:r>
            <a:r>
              <a:rPr lang="tr-TR" sz="1050" dirty="0" err="1"/>
              <a:t>pp</a:t>
            </a:r>
            <a:r>
              <a:rPr lang="tr-TR" sz="1050" dirty="0"/>
              <a:t>. 1076-1081). IEEE.</a:t>
            </a:r>
            <a:endParaRPr lang="en-US" sz="1050" dirty="0"/>
          </a:p>
          <a:p>
            <a:pPr marL="342900" indent="-342900" algn="just">
              <a:lnSpc>
                <a:spcPct val="107000"/>
              </a:lnSpc>
              <a:buFont typeface="+mj-lt"/>
              <a:buAutoNum type="arabicPeriod"/>
              <a:tabLst>
                <a:tab pos="3456305" algn="l"/>
              </a:tabLst>
            </a:pPr>
            <a:r>
              <a:rPr lang="tr-TR" sz="1050" dirty="0" err="1"/>
              <a:t>Tai</a:t>
            </a:r>
            <a:r>
              <a:rPr lang="tr-TR" sz="1050" dirty="0"/>
              <a:t>, W., </a:t>
            </a:r>
            <a:r>
              <a:rPr lang="tr-TR" sz="1050" dirty="0" err="1"/>
              <a:t>Lei</a:t>
            </a:r>
            <a:r>
              <a:rPr lang="tr-TR" sz="1050" dirty="0"/>
              <a:t>, Y., Zhou, F., </a:t>
            </a:r>
            <a:r>
              <a:rPr lang="tr-TR" sz="1050" dirty="0" err="1"/>
              <a:t>Trajcevski</a:t>
            </a:r>
            <a:r>
              <a:rPr lang="tr-TR" sz="1050" dirty="0"/>
              <a:t>, G., &amp; </a:t>
            </a:r>
            <a:r>
              <a:rPr lang="tr-TR" sz="1050" dirty="0" err="1"/>
              <a:t>Zhong</a:t>
            </a:r>
            <a:r>
              <a:rPr lang="tr-TR" sz="1050" dirty="0"/>
              <a:t>, T. (2023). DOSE: </a:t>
            </a:r>
            <a:r>
              <a:rPr lang="tr-TR" sz="1050" dirty="0" err="1"/>
              <a:t>Diffusion</a:t>
            </a:r>
            <a:r>
              <a:rPr lang="tr-TR" sz="1050" dirty="0"/>
              <a:t> </a:t>
            </a:r>
            <a:r>
              <a:rPr lang="tr-TR" sz="1050" dirty="0" err="1"/>
              <a:t>dropout</a:t>
            </a:r>
            <a:r>
              <a:rPr lang="tr-TR" sz="1050" dirty="0"/>
              <a:t> </a:t>
            </a:r>
            <a:r>
              <a:rPr lang="tr-TR" sz="1050" dirty="0" err="1"/>
              <a:t>with</a:t>
            </a:r>
            <a:r>
              <a:rPr lang="tr-TR" sz="1050" dirty="0"/>
              <a:t> </a:t>
            </a:r>
            <a:r>
              <a:rPr lang="tr-TR" sz="1050" dirty="0" err="1"/>
              <a:t>adaptive</a:t>
            </a:r>
            <a:r>
              <a:rPr lang="tr-TR" sz="1050" dirty="0"/>
              <a:t> </a:t>
            </a:r>
            <a:r>
              <a:rPr lang="tr-TR" sz="1050" dirty="0" err="1"/>
              <a:t>prior</a:t>
            </a:r>
            <a:r>
              <a:rPr lang="tr-TR" sz="1050" dirty="0"/>
              <a:t> </a:t>
            </a:r>
            <a:r>
              <a:rPr lang="tr-TR" sz="1050" dirty="0" err="1"/>
              <a:t>for</a:t>
            </a:r>
            <a:r>
              <a:rPr lang="tr-TR" sz="1050" dirty="0"/>
              <a:t> </a:t>
            </a:r>
            <a:r>
              <a:rPr lang="tr-TR" sz="1050" dirty="0" err="1"/>
              <a:t>speech</a:t>
            </a:r>
            <a:r>
              <a:rPr lang="tr-TR" sz="1050" dirty="0"/>
              <a:t> </a:t>
            </a:r>
            <a:r>
              <a:rPr lang="tr-TR" sz="1050" dirty="0" err="1"/>
              <a:t>enhancement</a:t>
            </a:r>
            <a:r>
              <a:rPr lang="tr-TR" sz="1050" dirty="0"/>
              <a:t>. </a:t>
            </a:r>
            <a:r>
              <a:rPr lang="tr-TR" sz="1050" i="1" dirty="0" err="1"/>
              <a:t>Advances</a:t>
            </a:r>
            <a:r>
              <a:rPr lang="tr-TR" sz="1050" i="1" dirty="0"/>
              <a:t> in </a:t>
            </a:r>
            <a:r>
              <a:rPr lang="tr-TR" sz="1050" i="1" dirty="0" err="1"/>
              <a:t>Neural</a:t>
            </a:r>
            <a:r>
              <a:rPr lang="tr-TR" sz="1050" i="1" dirty="0"/>
              <a:t> Information </a:t>
            </a:r>
            <a:r>
              <a:rPr lang="tr-TR" sz="1050" i="1" dirty="0" err="1"/>
              <a:t>Processing</a:t>
            </a:r>
            <a:r>
              <a:rPr lang="tr-TR" sz="1050" i="1" dirty="0"/>
              <a:t> </a:t>
            </a:r>
            <a:r>
              <a:rPr lang="tr-TR" sz="1050" i="1" dirty="0" err="1"/>
              <a:t>Systems</a:t>
            </a:r>
            <a:r>
              <a:rPr lang="tr-TR" sz="1050" dirty="0"/>
              <a:t>, </a:t>
            </a:r>
            <a:r>
              <a:rPr lang="tr-TR" sz="1050" i="1" dirty="0"/>
              <a:t>36</a:t>
            </a:r>
            <a:r>
              <a:rPr lang="tr-TR" sz="1050" dirty="0"/>
              <a:t>, 40272-40293.</a:t>
            </a:r>
            <a:endParaRPr lang="en-US" sz="1050" dirty="0"/>
          </a:p>
          <a:p>
            <a:pPr marL="342900" indent="-342900" algn="just">
              <a:lnSpc>
                <a:spcPct val="107000"/>
              </a:lnSpc>
              <a:buFont typeface="+mj-lt"/>
              <a:buAutoNum type="arabicPeriod"/>
              <a:tabLst>
                <a:tab pos="3456305" algn="l"/>
              </a:tabLst>
            </a:pPr>
            <a:r>
              <a:rPr lang="tr-TR" sz="1050" dirty="0" err="1"/>
              <a:t>Veaux</a:t>
            </a:r>
            <a:r>
              <a:rPr lang="tr-TR" sz="1050" dirty="0"/>
              <a:t>, C., </a:t>
            </a:r>
            <a:r>
              <a:rPr lang="tr-TR" sz="1050" dirty="0" err="1"/>
              <a:t>Yamagishi</a:t>
            </a:r>
            <a:r>
              <a:rPr lang="tr-TR" sz="1050" dirty="0"/>
              <a:t>, J., &amp; King, S. (2013, </a:t>
            </a:r>
            <a:r>
              <a:rPr lang="tr-TR" sz="1050" dirty="0" err="1"/>
              <a:t>November</a:t>
            </a:r>
            <a:r>
              <a:rPr lang="tr-TR" sz="1050" dirty="0"/>
              <a:t>). </a:t>
            </a:r>
            <a:r>
              <a:rPr lang="tr-TR" sz="1050" dirty="0" err="1"/>
              <a:t>The</a:t>
            </a:r>
            <a:r>
              <a:rPr lang="tr-TR" sz="1050" dirty="0"/>
              <a:t> </a:t>
            </a:r>
            <a:r>
              <a:rPr lang="tr-TR" sz="1050" dirty="0" err="1"/>
              <a:t>voice</a:t>
            </a:r>
            <a:r>
              <a:rPr lang="tr-TR" sz="1050" dirty="0"/>
              <a:t> bank </a:t>
            </a:r>
            <a:r>
              <a:rPr lang="tr-TR" sz="1050" dirty="0" err="1"/>
              <a:t>corpus</a:t>
            </a:r>
            <a:r>
              <a:rPr lang="tr-TR" sz="1050" dirty="0"/>
              <a:t>: Design, </a:t>
            </a:r>
            <a:r>
              <a:rPr lang="tr-TR" sz="1050" dirty="0" err="1"/>
              <a:t>collection</a:t>
            </a:r>
            <a:r>
              <a:rPr lang="tr-TR" sz="1050" dirty="0"/>
              <a:t> </a:t>
            </a:r>
            <a:r>
              <a:rPr lang="tr-TR" sz="1050" dirty="0" err="1"/>
              <a:t>and</a:t>
            </a:r>
            <a:r>
              <a:rPr lang="tr-TR" sz="1050" dirty="0"/>
              <a:t> data </a:t>
            </a:r>
            <a:r>
              <a:rPr lang="tr-TR" sz="1050" dirty="0" err="1"/>
              <a:t>analysis</a:t>
            </a:r>
            <a:r>
              <a:rPr lang="tr-TR" sz="1050" dirty="0"/>
              <a:t> of a </a:t>
            </a:r>
            <a:r>
              <a:rPr lang="tr-TR" sz="1050" dirty="0" err="1"/>
              <a:t>large</a:t>
            </a:r>
            <a:r>
              <a:rPr lang="tr-TR" sz="1050" dirty="0"/>
              <a:t> </a:t>
            </a:r>
            <a:r>
              <a:rPr lang="tr-TR" sz="1050" dirty="0" err="1"/>
              <a:t>regional</a:t>
            </a:r>
            <a:r>
              <a:rPr lang="tr-TR" sz="1050" dirty="0"/>
              <a:t> </a:t>
            </a:r>
            <a:r>
              <a:rPr lang="tr-TR" sz="1050" dirty="0" err="1"/>
              <a:t>accent</a:t>
            </a:r>
            <a:r>
              <a:rPr lang="tr-TR" sz="1050" dirty="0"/>
              <a:t> </a:t>
            </a:r>
            <a:r>
              <a:rPr lang="tr-TR" sz="1050" dirty="0" err="1"/>
              <a:t>speech</a:t>
            </a:r>
            <a:r>
              <a:rPr lang="tr-TR" sz="1050" dirty="0"/>
              <a:t> </a:t>
            </a:r>
            <a:r>
              <a:rPr lang="tr-TR" sz="1050" dirty="0" err="1"/>
              <a:t>database</a:t>
            </a:r>
            <a:r>
              <a:rPr lang="tr-TR" sz="1050" dirty="0"/>
              <a:t>. </a:t>
            </a:r>
            <a:r>
              <a:rPr lang="tr-TR" sz="1050" dirty="0" err="1"/>
              <a:t>In</a:t>
            </a:r>
            <a:r>
              <a:rPr lang="tr-TR" sz="1050" dirty="0"/>
              <a:t> 2013 </a:t>
            </a:r>
            <a:r>
              <a:rPr lang="tr-TR" sz="1050" dirty="0" err="1"/>
              <a:t>international</a:t>
            </a:r>
            <a:r>
              <a:rPr lang="tr-TR" sz="1050" dirty="0"/>
              <a:t> </a:t>
            </a:r>
            <a:r>
              <a:rPr lang="tr-TR" sz="1050" dirty="0" err="1"/>
              <a:t>conference</a:t>
            </a:r>
            <a:r>
              <a:rPr lang="tr-TR" sz="1050" dirty="0"/>
              <a:t> </a:t>
            </a:r>
            <a:r>
              <a:rPr lang="tr-TR" sz="1050" dirty="0" err="1"/>
              <a:t>oriental</a:t>
            </a:r>
            <a:r>
              <a:rPr lang="tr-TR" sz="1050" dirty="0"/>
              <a:t> COCOSDA </a:t>
            </a:r>
            <a:r>
              <a:rPr lang="tr-TR" sz="1050" dirty="0" err="1"/>
              <a:t>held</a:t>
            </a:r>
            <a:r>
              <a:rPr lang="tr-TR" sz="1050" dirty="0"/>
              <a:t> </a:t>
            </a:r>
            <a:r>
              <a:rPr lang="tr-TR" sz="1050" dirty="0" err="1"/>
              <a:t>jointly</a:t>
            </a:r>
            <a:r>
              <a:rPr lang="tr-TR" sz="1050" dirty="0"/>
              <a:t> </a:t>
            </a:r>
            <a:r>
              <a:rPr lang="tr-TR" sz="1050" dirty="0" err="1"/>
              <a:t>with</a:t>
            </a:r>
            <a:r>
              <a:rPr lang="tr-TR" sz="1050" dirty="0"/>
              <a:t> 2013 </a:t>
            </a:r>
            <a:r>
              <a:rPr lang="tr-TR" sz="1050" dirty="0" err="1"/>
              <a:t>conference</a:t>
            </a:r>
            <a:r>
              <a:rPr lang="tr-TR" sz="1050" dirty="0"/>
              <a:t> on </a:t>
            </a:r>
            <a:r>
              <a:rPr lang="tr-TR" sz="1050" dirty="0" err="1"/>
              <a:t>Asian</a:t>
            </a:r>
            <a:r>
              <a:rPr lang="tr-TR" sz="1050" dirty="0"/>
              <a:t> </a:t>
            </a:r>
            <a:r>
              <a:rPr lang="tr-TR" sz="1050" dirty="0" err="1"/>
              <a:t>spoken</a:t>
            </a:r>
            <a:r>
              <a:rPr lang="tr-TR" sz="1050" dirty="0"/>
              <a:t> </a:t>
            </a:r>
            <a:r>
              <a:rPr lang="tr-TR" sz="1050" dirty="0" err="1"/>
              <a:t>language</a:t>
            </a:r>
            <a:r>
              <a:rPr lang="tr-TR" sz="1050" dirty="0"/>
              <a:t> </a:t>
            </a:r>
            <a:r>
              <a:rPr lang="tr-TR" sz="1050" dirty="0" err="1"/>
              <a:t>research</a:t>
            </a:r>
            <a:r>
              <a:rPr lang="tr-TR" sz="1050" dirty="0"/>
              <a:t> </a:t>
            </a:r>
            <a:r>
              <a:rPr lang="tr-TR" sz="1050" dirty="0" err="1"/>
              <a:t>and</a:t>
            </a:r>
            <a:r>
              <a:rPr lang="tr-TR" sz="1050" dirty="0"/>
              <a:t> </a:t>
            </a:r>
            <a:r>
              <a:rPr lang="tr-TR" sz="1050" dirty="0" err="1"/>
              <a:t>evaluation</a:t>
            </a:r>
            <a:r>
              <a:rPr lang="tr-TR" sz="1050" dirty="0"/>
              <a:t> (O-COCOSDA/CASLRE) (</a:t>
            </a:r>
            <a:r>
              <a:rPr lang="tr-TR" sz="1050" dirty="0" err="1"/>
              <a:t>pp</a:t>
            </a:r>
            <a:r>
              <a:rPr lang="tr-TR" sz="1050" dirty="0"/>
              <a:t>. 1-4). IEEE.</a:t>
            </a:r>
            <a:endParaRPr lang="en-US" sz="1050" dirty="0"/>
          </a:p>
          <a:p>
            <a:pPr marL="342900" indent="-342900" algn="just">
              <a:lnSpc>
                <a:spcPct val="107000"/>
              </a:lnSpc>
              <a:buFont typeface="+mj-lt"/>
              <a:buAutoNum type="arabicPeriod"/>
              <a:tabLst>
                <a:tab pos="3456305" algn="l"/>
              </a:tabLst>
            </a:pPr>
            <a:r>
              <a:rPr lang="en-US" sz="1050" dirty="0" err="1"/>
              <a:t>Alamdari</a:t>
            </a:r>
            <a:r>
              <a:rPr lang="en-US" sz="1050" dirty="0"/>
              <a:t>, N., Azarang, A., &amp; </a:t>
            </a:r>
            <a:r>
              <a:rPr lang="en-US" sz="1050" dirty="0" err="1"/>
              <a:t>Kehtarnavaz</a:t>
            </a:r>
            <a:r>
              <a:rPr lang="en-US" sz="1050" dirty="0"/>
              <a:t>, N. (2021). Improving deep speech denoising by noisy2noisy signal mapping. Applied Acoustics, 172, 107631.</a:t>
            </a:r>
          </a:p>
          <a:p>
            <a:pPr marL="342900" indent="-342900" algn="just">
              <a:lnSpc>
                <a:spcPct val="107000"/>
              </a:lnSpc>
              <a:buFont typeface="+mj-lt"/>
              <a:buAutoNum type="arabicPeriod"/>
              <a:tabLst>
                <a:tab pos="3456305" algn="l"/>
              </a:tabLst>
            </a:pPr>
            <a:r>
              <a:rPr lang="en-US" sz="1050" dirty="0">
                <a:hlinkClick r:id="rId3"/>
              </a:rPr>
              <a:t>https://www.chimechallenge.org/challenges/chime4/data#Audio</a:t>
            </a:r>
            <a:endParaRPr lang="en-US" sz="1050" dirty="0"/>
          </a:p>
          <a:p>
            <a:pPr marL="342900" indent="-342900" algn="just">
              <a:lnSpc>
                <a:spcPct val="107000"/>
              </a:lnSpc>
              <a:buFont typeface="+mj-lt"/>
              <a:buAutoNum type="arabicPeriod"/>
              <a:tabLst>
                <a:tab pos="3456305" algn="l"/>
              </a:tabLst>
            </a:pPr>
            <a:r>
              <a:rPr lang="tr-TR" sz="1050" u="sng" dirty="0">
                <a:hlinkClick r:id="rId4"/>
              </a:rPr>
              <a:t>https://huggingface.co/datasets/issai/Turkish_Speech_Corpus/tree/main</a:t>
            </a:r>
            <a:endParaRPr lang="en-US" sz="1050" u="sng" dirty="0"/>
          </a:p>
          <a:p>
            <a:pPr marL="342900" indent="-342900" algn="just">
              <a:lnSpc>
                <a:spcPct val="107000"/>
              </a:lnSpc>
              <a:buFont typeface="+mj-lt"/>
              <a:buAutoNum type="arabicPeriod"/>
              <a:tabLst>
                <a:tab pos="3456305" algn="l"/>
              </a:tabLst>
            </a:pPr>
            <a:r>
              <a:rPr lang="tr-TR" sz="1050" dirty="0"/>
              <a:t>https://github.com/microsoft/MS-SNSD/tree/master </a:t>
            </a:r>
          </a:p>
          <a:p>
            <a:pPr marL="342900" indent="-342900" algn="just">
              <a:lnSpc>
                <a:spcPct val="107000"/>
              </a:lnSpc>
              <a:buFont typeface="+mj-lt"/>
              <a:buAutoNum type="arabicPeriod"/>
              <a:tabLst>
                <a:tab pos="3456305" algn="l"/>
              </a:tabLst>
            </a:pPr>
            <a:endParaRPr lang="en-US" sz="1050" dirty="0"/>
          </a:p>
          <a:p>
            <a:pPr marL="342900" indent="-342900" algn="just">
              <a:lnSpc>
                <a:spcPct val="107000"/>
              </a:lnSpc>
              <a:buFont typeface="+mj-lt"/>
              <a:buAutoNum type="arabicPeriod"/>
              <a:tabLst>
                <a:tab pos="3456305" algn="l"/>
              </a:tabLst>
            </a:pPr>
            <a:endParaRPr lang="en-US" sz="1050" dirty="0"/>
          </a:p>
          <a:p>
            <a:pPr marL="342900" indent="-342900" algn="just">
              <a:lnSpc>
                <a:spcPct val="107000"/>
              </a:lnSpc>
              <a:buFont typeface="+mj-lt"/>
              <a:buAutoNum type="arabicPeriod"/>
              <a:tabLst>
                <a:tab pos="3456305" algn="l"/>
              </a:tabLst>
            </a:pPr>
            <a:endParaRPr lang="tr-TR" sz="1050" dirty="0"/>
          </a:p>
          <a:p>
            <a:pPr marL="342900" indent="-342900" algn="just">
              <a:lnSpc>
                <a:spcPct val="107000"/>
              </a:lnSpc>
              <a:buFont typeface="+mj-lt"/>
              <a:buAutoNum type="arabicPeriod"/>
              <a:tabLst>
                <a:tab pos="3456305" algn="l"/>
              </a:tabLst>
            </a:pPr>
            <a:endParaRPr lang="en-US" sz="1050" dirty="0"/>
          </a:p>
          <a:p>
            <a:pPr marL="342900" indent="-342900" algn="just">
              <a:lnSpc>
                <a:spcPct val="107000"/>
              </a:lnSpc>
              <a:buFont typeface="+mj-lt"/>
              <a:buAutoNum type="arabicPeriod"/>
              <a:tabLst>
                <a:tab pos="3456305" algn="l"/>
              </a:tabLst>
            </a:pPr>
            <a:endParaRPr lang="en-US" sz="1050" dirty="0"/>
          </a:p>
          <a:p>
            <a:pPr marL="342900" indent="-342900" algn="just">
              <a:lnSpc>
                <a:spcPct val="107000"/>
              </a:lnSpc>
              <a:buFont typeface="+mj-lt"/>
              <a:buAutoNum type="arabicPeriod"/>
              <a:tabLst>
                <a:tab pos="3456305" algn="l"/>
              </a:tabLst>
            </a:pPr>
            <a:endParaRPr lang="en-US" sz="1050" dirty="0"/>
          </a:p>
          <a:p>
            <a:pPr marL="342900" indent="-342900" algn="just">
              <a:lnSpc>
                <a:spcPct val="107000"/>
              </a:lnSpc>
              <a:buFont typeface="+mj-lt"/>
              <a:buAutoNum type="arabicPeriod"/>
              <a:tabLst>
                <a:tab pos="3456305" algn="l"/>
              </a:tabLst>
            </a:pPr>
            <a:endParaRPr lang="en-US" sz="1050" dirty="0">
              <a:latin typeface="Encode Sans Semi Condensed"/>
              <a:cs typeface="Calibri" panose="020F0502020204030204" pitchFamily="34" charset="0"/>
            </a:endParaRPr>
          </a:p>
          <a:p>
            <a:endParaRPr lang="en-US" sz="900" dirty="0">
              <a:latin typeface="Encode Sans Semi Condensed"/>
            </a:endParaRPr>
          </a:p>
        </p:txBody>
      </p:sp>
      <p:sp>
        <p:nvSpPr>
          <p:cNvPr id="2" name="Google Shape;77;p15">
            <a:extLst>
              <a:ext uri="{FF2B5EF4-FFF2-40B4-BE49-F238E27FC236}">
                <a16:creationId xmlns:a16="http://schemas.microsoft.com/office/drawing/2014/main" id="{3B899481-B101-19A2-0728-44E2D19FF3EB}"/>
              </a:ext>
            </a:extLst>
          </p:cNvPr>
          <p:cNvSpPr txBox="1">
            <a:spLocks/>
          </p:cNvSpPr>
          <p:nvPr/>
        </p:nvSpPr>
        <p:spPr>
          <a:xfrm>
            <a:off x="431485" y="1003269"/>
            <a:ext cx="8281030" cy="144090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just"/>
            <a:endParaRPr lang="en-US" sz="1200" dirty="0"/>
          </a:p>
        </p:txBody>
      </p:sp>
      <p:grpSp>
        <p:nvGrpSpPr>
          <p:cNvPr id="9" name="Grup 8">
            <a:extLst>
              <a:ext uri="{FF2B5EF4-FFF2-40B4-BE49-F238E27FC236}">
                <a16:creationId xmlns:a16="http://schemas.microsoft.com/office/drawing/2014/main" id="{AB34B3FF-85D9-EF4D-38B1-38641CDBAB6E}"/>
              </a:ext>
            </a:extLst>
          </p:cNvPr>
          <p:cNvGrpSpPr/>
          <p:nvPr/>
        </p:nvGrpSpPr>
        <p:grpSpPr>
          <a:xfrm>
            <a:off x="-213851" y="4030727"/>
            <a:ext cx="9409469" cy="1231121"/>
            <a:chOff x="-213851" y="4030727"/>
            <a:chExt cx="9409469" cy="1231121"/>
          </a:xfrm>
        </p:grpSpPr>
        <p:sp>
          <p:nvSpPr>
            <p:cNvPr id="11" name="Rectangle 1">
              <a:extLst>
                <a:ext uri="{FF2B5EF4-FFF2-40B4-BE49-F238E27FC236}">
                  <a16:creationId xmlns:a16="http://schemas.microsoft.com/office/drawing/2014/main" id="{C6B9042E-2F0D-BE1F-881E-59F683D0EF40}"/>
                </a:ext>
              </a:extLst>
            </p:cNvPr>
            <p:cNvSpPr/>
            <p:nvPr/>
          </p:nvSpPr>
          <p:spPr>
            <a:xfrm>
              <a:off x="-1" y="4872364"/>
              <a:ext cx="9195619" cy="271136"/>
            </a:xfrm>
            <a:prstGeom prst="rect">
              <a:avLst/>
            </a:prstGeom>
            <a:solidFill>
              <a:schemeClr val="accent3">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9D257E0-4406-D9CE-1B9E-AE7363A5B7EF}"/>
                </a:ext>
              </a:extLst>
            </p:cNvPr>
            <p:cNvSpPr txBox="1"/>
            <p:nvPr/>
          </p:nvSpPr>
          <p:spPr>
            <a:xfrm>
              <a:off x="2147060" y="4892516"/>
              <a:ext cx="5309419" cy="369332"/>
            </a:xfrm>
            <a:prstGeom prst="rect">
              <a:avLst/>
            </a:prstGeom>
            <a:noFill/>
          </p:spPr>
          <p:txBody>
            <a:bodyPr wrap="square">
              <a:spAutoFit/>
            </a:bodyPr>
            <a:lstStyle/>
            <a:p>
              <a:pPr algn="ctr"/>
              <a:r>
                <a:rPr lang="en-US" sz="900" dirty="0" err="1"/>
                <a:t>Yapay</a:t>
              </a:r>
              <a:r>
                <a:rPr lang="en-US" sz="900" dirty="0"/>
                <a:t> Zeka </a:t>
              </a:r>
              <a:r>
                <a:rPr lang="en-US" sz="900" dirty="0" err="1"/>
                <a:t>Tabanl</a:t>
              </a:r>
              <a:r>
                <a:rPr lang="tr-TR" sz="900" dirty="0"/>
                <a:t>ı</a:t>
              </a:r>
              <a:r>
                <a:rPr lang="en-US" sz="900" dirty="0"/>
                <a:t> </a:t>
              </a:r>
              <a:r>
                <a:rPr lang="en-US" sz="900" dirty="0" err="1"/>
                <a:t>Ses</a:t>
              </a:r>
              <a:r>
                <a:rPr lang="en-US" sz="900" dirty="0"/>
                <a:t> </a:t>
              </a:r>
              <a:r>
                <a:rPr lang="en-US" sz="900" dirty="0" err="1"/>
                <a:t>Sistemlerinde</a:t>
              </a:r>
              <a:r>
                <a:rPr lang="en-US" sz="900" dirty="0"/>
                <a:t> G</a:t>
              </a:r>
              <a:r>
                <a:rPr lang="tr-TR" sz="900" dirty="0" err="1"/>
                <a:t>ürültü</a:t>
              </a:r>
              <a:r>
                <a:rPr lang="en-US" sz="900" dirty="0"/>
                <a:t> </a:t>
              </a:r>
              <a:r>
                <a:rPr lang="en-US" sz="900" dirty="0" err="1"/>
                <a:t>Engelleme</a:t>
              </a:r>
              <a:r>
                <a:rPr lang="en-US" sz="900" dirty="0"/>
                <a:t> (AI-Based Noise Cancelling)</a:t>
              </a:r>
              <a:br>
                <a:rPr lang="tr-TR" sz="900" dirty="0"/>
              </a:br>
              <a:endParaRPr lang="en-US" sz="900" dirty="0"/>
            </a:p>
          </p:txBody>
        </p:sp>
        <p:sp>
          <p:nvSpPr>
            <p:cNvPr id="13" name="TextBox 13">
              <a:extLst>
                <a:ext uri="{FF2B5EF4-FFF2-40B4-BE49-F238E27FC236}">
                  <a16:creationId xmlns:a16="http://schemas.microsoft.com/office/drawing/2014/main" id="{8817A2D4-4C2A-68C3-8FBC-6F645C6AE5C0}"/>
                </a:ext>
              </a:extLst>
            </p:cNvPr>
            <p:cNvSpPr txBox="1"/>
            <p:nvPr/>
          </p:nvSpPr>
          <p:spPr>
            <a:xfrm>
              <a:off x="7332785" y="4892516"/>
              <a:ext cx="1792114" cy="230832"/>
            </a:xfrm>
            <a:prstGeom prst="rect">
              <a:avLst/>
            </a:prstGeom>
            <a:noFill/>
          </p:spPr>
          <p:txBody>
            <a:bodyPr wrap="square">
              <a:spAutoFit/>
            </a:bodyPr>
            <a:lstStyle/>
            <a:p>
              <a:pPr algn="r"/>
              <a:r>
                <a:rPr lang="en-US" sz="900" dirty="0"/>
                <a:t>Mert </a:t>
              </a:r>
              <a:r>
                <a:rPr lang="tr-TR" sz="900" dirty="0"/>
                <a:t>Şahin</a:t>
              </a:r>
              <a:endParaRPr lang="en-US" sz="900" dirty="0"/>
            </a:p>
          </p:txBody>
        </p:sp>
        <p:pic>
          <p:nvPicPr>
            <p:cNvPr id="14" name="Picture 6">
              <a:extLst>
                <a:ext uri="{FF2B5EF4-FFF2-40B4-BE49-F238E27FC236}">
                  <a16:creationId xmlns:a16="http://schemas.microsoft.com/office/drawing/2014/main" id="{9763A0C2-DEA3-4750-D2D2-B5CF7D58DEE5}"/>
                </a:ext>
              </a:extLst>
            </p:cNvPr>
            <p:cNvPicPr>
              <a:picLocks noChangeAspect="1"/>
            </p:cNvPicPr>
            <p:nvPr/>
          </p:nvPicPr>
          <p:blipFill>
            <a:blip r:embed="rId5"/>
            <a:stretch>
              <a:fillRect/>
            </a:stretch>
          </p:blipFill>
          <p:spPr>
            <a:xfrm>
              <a:off x="-213851" y="4030727"/>
              <a:ext cx="1265876" cy="977205"/>
            </a:xfrm>
            <a:prstGeom prst="rect">
              <a:avLst/>
            </a:prstGeom>
          </p:spPr>
        </p:pic>
        <p:sp>
          <p:nvSpPr>
            <p:cNvPr id="15" name="TextBox 11">
              <a:extLst>
                <a:ext uri="{FF2B5EF4-FFF2-40B4-BE49-F238E27FC236}">
                  <a16:creationId xmlns:a16="http://schemas.microsoft.com/office/drawing/2014/main" id="{12688478-27B3-501C-461B-25954A0FDCEF}"/>
                </a:ext>
              </a:extLst>
            </p:cNvPr>
            <p:cNvSpPr txBox="1"/>
            <p:nvPr/>
          </p:nvSpPr>
          <p:spPr>
            <a:xfrm>
              <a:off x="28834" y="4892516"/>
              <a:ext cx="1358140" cy="230832"/>
            </a:xfrm>
            <a:prstGeom prst="rect">
              <a:avLst/>
            </a:prstGeom>
            <a:noFill/>
          </p:spPr>
          <p:txBody>
            <a:bodyPr wrap="square">
              <a:spAutoFit/>
            </a:bodyPr>
            <a:lstStyle/>
            <a:p>
              <a:r>
                <a:rPr lang="tr-TR" sz="900" dirty="0"/>
                <a:t>Sunum Tarihi</a:t>
              </a:r>
              <a:endParaRPr lang="en-US" sz="900" dirty="0"/>
            </a:p>
          </p:txBody>
        </p:sp>
      </p:grpSp>
    </p:spTree>
  </p:cSld>
  <p:clrMapOvr>
    <a:masterClrMapping/>
  </p:clrMapOvr>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8838</TotalTime>
  <Words>1336</Words>
  <Application>Microsoft Office PowerPoint</Application>
  <PresentationFormat>Ekran Gösterisi (16:9)</PresentationFormat>
  <Paragraphs>107</Paragraphs>
  <Slides>10</Slides>
  <Notes>10</Notes>
  <HiddenSlides>0</HiddenSlides>
  <MMClips>0</MMClips>
  <ScaleCrop>false</ScaleCrop>
  <HeadingPairs>
    <vt:vector size="6" baseType="variant">
      <vt:variant>
        <vt:lpstr>Kullanılan Yazı Tipleri</vt:lpstr>
      </vt:variant>
      <vt:variant>
        <vt:i4>5</vt:i4>
      </vt:variant>
      <vt:variant>
        <vt:lpstr>Tema</vt:lpstr>
      </vt:variant>
      <vt:variant>
        <vt:i4>4</vt:i4>
      </vt:variant>
      <vt:variant>
        <vt:lpstr>Slayt Başlıkları</vt:lpstr>
      </vt:variant>
      <vt:variant>
        <vt:i4>10</vt:i4>
      </vt:variant>
    </vt:vector>
  </HeadingPairs>
  <TitlesOfParts>
    <vt:vector size="19" baseType="lpstr">
      <vt:lpstr>Arial</vt:lpstr>
      <vt:lpstr>Calibri</vt:lpstr>
      <vt:lpstr>Calibri Light</vt:lpstr>
      <vt:lpstr>Encode Sans Semi Condensed</vt:lpstr>
      <vt:lpstr>Karla</vt:lpstr>
      <vt:lpstr>Iden template</vt:lpstr>
      <vt:lpstr>Custom Design</vt:lpstr>
      <vt:lpstr>1_Custom Design</vt:lpstr>
      <vt:lpstr>1_Iden template</vt:lpstr>
      <vt:lpstr>Yapay Zeka Tabanlı Ses Sistemlerinde Gürültü Engelleme (AI-Based Noise Cancelling) Konu Öneri Sunumu</vt:lpstr>
      <vt:lpstr>PowerPoint Sunusu</vt:lpstr>
      <vt:lpstr>PowerPoint Sunusu</vt:lpstr>
      <vt:lpstr>PowerPoint Sunusu</vt:lpstr>
      <vt:lpstr>PowerPoint Sunusu</vt:lpstr>
      <vt:lpstr>PowerPoint Sunusu</vt:lpstr>
      <vt:lpstr>PowerPoint Sunusu</vt:lpstr>
      <vt:lpstr>PowerPoint Sunusu</vt:lpstr>
      <vt:lpstr>Referanslar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Systems: AI-Powered Silent Communication in the Defense Industry</dc:title>
  <dc:creator>Nergis Pervan</dc:creator>
  <cp:lastModifiedBy>Mert Şahin</cp:lastModifiedBy>
  <cp:revision>122</cp:revision>
  <dcterms:modified xsi:type="dcterms:W3CDTF">2025-08-06T14:59:39Z</dcterms:modified>
</cp:coreProperties>
</file>