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6858000" cy="9144000"/>
  <p:embeddedFontLst>
    <p:embeddedFont>
      <p:font typeface="Roboto"/>
      <p:regular r:id="rId65"/>
      <p:bold r:id="rId66"/>
      <p:italic r:id="rId67"/>
      <p:boldItalic r:id="rId68"/>
    </p:embeddedFont>
    <p:embeddedFont>
      <p:font typeface="PT Sans Narrow"/>
      <p:regular r:id="rId69"/>
      <p:bold r:id="rId70"/>
    </p:embeddedFont>
    <p:embeddedFont>
      <p:font typeface="Open Sans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5" roundtripDataSignature="AMtx7mh4MPTRJk5rcdl0a78Gy370+sCE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688B29-B1D3-4EB9-8364-28778D8127AB}">
  <a:tblStyle styleId="{ED688B29-B1D3-4EB9-8364-28778D8127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C2CCABD-B59D-42B4-8BEA-6D456C0AD3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penSans-italic.fntdata"/><Relationship Id="rId72" Type="http://schemas.openxmlformats.org/officeDocument/2006/relationships/font" Target="fonts/OpenSans-bold.fntdata"/><Relationship Id="rId31" Type="http://schemas.openxmlformats.org/officeDocument/2006/relationships/slide" Target="slides/slide26.xml"/><Relationship Id="rId75" Type="http://customschemas.google.com/relationships/presentationmetadata" Target="metadata"/><Relationship Id="rId30" Type="http://schemas.openxmlformats.org/officeDocument/2006/relationships/slide" Target="slides/slide25.xml"/><Relationship Id="rId74" Type="http://schemas.openxmlformats.org/officeDocument/2006/relationships/font" Target="fonts/OpenSans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penSans-regular.fntdata"/><Relationship Id="rId70" Type="http://schemas.openxmlformats.org/officeDocument/2006/relationships/font" Target="fonts/PTSansNarrow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oboto-bold.fntdata"/><Relationship Id="rId21" Type="http://schemas.openxmlformats.org/officeDocument/2006/relationships/slide" Target="slides/slide16.xml"/><Relationship Id="rId65" Type="http://schemas.openxmlformats.org/officeDocument/2006/relationships/font" Target="fonts/Roboto-regular.fntdata"/><Relationship Id="rId24" Type="http://schemas.openxmlformats.org/officeDocument/2006/relationships/slide" Target="slides/slide19.xml"/><Relationship Id="rId68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67" Type="http://schemas.openxmlformats.org/officeDocument/2006/relationships/font" Target="fonts/Roboto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TSansNarrow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These are current deadlines.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There are several differences between this course and classical courses.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….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the seminars will be talking about several topics. In several week we will also have guests for the seminars.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these are the grading items and their percentages for the course.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you could see Weekly Engineering Practice item has an important role here.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Course assistants will grade your individual performances weekly.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first grading item is Weekly engineering practise - WEP for short.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We, course TAs, will be grading;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your general progress,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amount of the work done,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your attendance to the meetings and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your weekly meetings with your supervisor as a WEP.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first grading item is Weekly engineering practise - WEP for short.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We, course TAs, will be grading;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your general progress,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amount of the work done,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your attendance to the meetings and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your weekly meetings with your supervisor as a WEP.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Sprint performance is another important grading item.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Your sprint performance will be evaluated by Coordinators.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Here is the basic criterias.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Sprint performance is another important grading item.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Your sprint performance will be evaluated by Coordinators.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Here is the basic criterias.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Sprint performance is another important grading item.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Your sprint performance will be evaluated by Coordinators.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Here is the basic criterias.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could find the syllabus for this semester in the link.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midterm has 15 percentage; and documentation has 20 percentage for overall grading.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 you see upcoming deadlines.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 please upload your team info to ODTUCLASS by October 18.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sprints starts on October 28 which means that you will get your first WEP grades for the week </a:t>
            </a:r>
            <a:r>
              <a:rPr lang="en">
                <a:solidFill>
                  <a:schemeClr val="dk1"/>
                </a:solidFill>
              </a:rPr>
              <a:t>October 28 -  November 3.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is how a year looks like with sprints and midterms/presentations etc.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At the end of year in June we will have DEMO Day event which is a great opportunity for you to show your work.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could check the event and  projects from previous years.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jury will evaluate your  projects based on several criterias on DEMO Day.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groups with highest points will  be awarded.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is a two semester course.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will apply basic software and hardware engineering knowledge to develop a  real-life project.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team will have 5 developers, 1 supervisor, 1 comm. assistant and coordinators.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this course, Our expectations are high for your works </a:t>
            </a:r>
            <a:r>
              <a:rPr lang="en">
                <a:solidFill>
                  <a:schemeClr val="dk1"/>
                </a:solidFill>
              </a:rPr>
              <a:t>both</a:t>
            </a:r>
            <a:r>
              <a:rPr lang="en"/>
              <a:t> in terms of quality and quantity.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Here is the rest of criterias for evaluation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Sprint performance is another important grading item.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Your sprint performance will be evaluated by Coordinators.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Here is the basic criterias.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During the course we will stick to agile methodology working through iterations.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will have a lecture about agile development.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Sprint performance is another important grading item.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Your sprint performance will be evaluated by Coordinators.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Here is the basic criterias.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If you have any question please do not hesitate to ask.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first grading item is Weekly engineering practise - WEP for short.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We, course TAs, will be grading;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your general progress,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amount of the work done,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your attendance to the meetings and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your weekly meetings with your supervisor as a WEP.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There is no group level grading in WEPs, but we will track your group progresses.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Note that your group performances also will be evaluated through midterm and coordinator meetings.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the table you see the grading items for a WEP.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first one is supervisor meeting agenda and minutes: We expect you to meet with your supervisor weekly, and summarize your meeting in a Gitlab issue.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second one is Attendance: In each week after grading we will select some-groups and meet them on Wednesdays lab hours.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third item is Coding / Research activity; where we will evaluate your coding / research performance based on your issues for that week.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Weekly Gitlab Activity: Here we expect you actively use Gitlab. Open several issues if you need, please do not put everything in a single issue.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If you open and close only one issue on a single day, you will not get full grade.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en"/>
            </a:br>
            <a:r>
              <a:rPr lang="en"/>
              <a:t>Lastly weekly workload; which will be evaluated based on your performance for that week.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7f43bda7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7f43bda7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87f43bda7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87f43bda7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85f5630c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85f5630c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85f5630c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85f5630c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87f43bda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87f43bda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week, </a:t>
            </a:r>
            <a:r>
              <a:rPr lang="en">
                <a:solidFill>
                  <a:schemeClr val="dk1"/>
                </a:solidFill>
              </a:rPr>
              <a:t>on Fri, </a:t>
            </a:r>
            <a:r>
              <a:rPr lang="en"/>
              <a:t> you will have 2 lecture hours for lectures, seminars, team presentations such as midterm and coordinator meetings.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Besides this, you will also have 4 lab hours on Wednesdays. In these hours you will meet with your assistant and supervisor.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87f43bda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87f43bda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85f5630c7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85f5630c7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87f43bda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87f43bda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87f43bda7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87f43bda7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85f5630c7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85f5630c7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85f5630c7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85f5630c7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85f5630c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85f5630c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85f5630c7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85f5630c7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85f5630c7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85f5630c7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85f5630c7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85f5630c7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During the semester you will have 4 sprints and each lasts 3-weeks.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could find the dates and deadlines in the syllabus.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will have in-class presentations that will be graded as oral exam.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first one is 2 minutes elevator pitch per group, just after submitting the first kick-off document.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second one will be towards the end of the semester.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Coordinator meetings will be considered as oral exams as well.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During the course you will deliver several documents.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will deliver a </a:t>
            </a:r>
            <a:r>
              <a:rPr b="1" lang="en"/>
              <a:t>kick-off document</a:t>
            </a:r>
            <a:r>
              <a:rPr lang="en"/>
              <a:t> at the beginning and a </a:t>
            </a:r>
            <a:r>
              <a:rPr b="1" lang="en"/>
              <a:t>design document</a:t>
            </a:r>
            <a:r>
              <a:rPr lang="en"/>
              <a:t> at the end of the semester.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/>
              <a:t>You also will deliver a </a:t>
            </a:r>
            <a:r>
              <a:rPr b="1" lang="en"/>
              <a:t>retrospective document </a:t>
            </a:r>
            <a:r>
              <a:rPr lang="en"/>
              <a:t>at the beginning of each sprint.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55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55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55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55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55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5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55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55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5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5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4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6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6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6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6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6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e/2PACX-1vSKjc9zJgptHSb4tjnjOZwiLHnsTYSKzRAwPYfftgof1PNox6sjf1tSUFspsHu_dDiXxgCpr5ZsAeG2/pu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e/2PACX-1vS9UpeiedBpRADAAtPz9c0_mcfx4gPUdEAySL1kovic-Ow-sYnUFPc8o53cJ3tqOBXPx3VkNbmL6NRY/pub" TargetMode="External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enior.ceng.metu.edu.tr/2020/tcoin/docs/kickoff.pdf" TargetMode="External"/><Relationship Id="rId4" Type="http://schemas.openxmlformats.org/officeDocument/2006/relationships/hyperlink" Target="https://drive.google.com/file/d/1AzJD9sg1FyJrxaLuAK9tI3SlNMWRkFb3/view?usp=sharing" TargetMode="External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Relationship Id="rId4" Type="http://schemas.openxmlformats.org/officeDocument/2006/relationships/hyperlink" Target="https://senior.ceng.metu.edu.tr/" TargetMode="External"/><Relationship Id="rId5" Type="http://schemas.openxmlformats.org/officeDocument/2006/relationships/hyperlink" Target="https://senior.ceng.metu.edu.tr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mailto:49x-info@ceng.metu.edu.tr" TargetMode="External"/><Relationship Id="rId4" Type="http://schemas.openxmlformats.org/officeDocument/2006/relationships/hyperlink" Target="mailto:49x.coordinators@ceng.metu.edu.t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mailto:49x-info@ceng.metu.edu.tr" TargetMode="External"/><Relationship Id="rId4" Type="http://schemas.openxmlformats.org/officeDocument/2006/relationships/hyperlink" Target="mailto:49x.coordinators@ceng.metu.edu.tr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CEng 491 - Fall 2023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First lecture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Timeline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graphicFrame>
        <p:nvGraphicFramePr>
          <p:cNvPr id="130" name="Google Shape;130;p10"/>
          <p:cNvGraphicFramePr/>
          <p:nvPr/>
        </p:nvGraphicFramePr>
        <p:xfrm>
          <a:off x="159425" y="116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{ED688B29-B1D3-4EB9-8364-28778D8127AB}</a:tableStyleId>
              </a:tblPr>
              <a:tblGrid>
                <a:gridCol w="1080550"/>
                <a:gridCol w="891450"/>
                <a:gridCol w="844175"/>
                <a:gridCol w="15996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Start (Wed's)</a:t>
                      </a:r>
                      <a:endParaRPr b="1"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End (Tue's)</a:t>
                      </a:r>
                      <a:endParaRPr b="1"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Supervisor demo &amp; retrospective deadline</a:t>
                      </a:r>
                      <a:endParaRPr b="1"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400" u="none" cap="none" strike="noStrike"/>
                        <a:t>Sprint 1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r>
                        <a:rPr lang="en"/>
                        <a:t>8</a:t>
                      </a:r>
                      <a:r>
                        <a:rPr lang="en" sz="1400" u="none" cap="none" strike="noStrike"/>
                        <a:t>-Oct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7</a:t>
                      </a:r>
                      <a:r>
                        <a:rPr lang="en" sz="1400" u="none" cap="none" strike="noStrike"/>
                        <a:t>-Nov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=(End date+1) - ie. Wednesdays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400" u="none" cap="none" strike="noStrike"/>
                        <a:t>Sprint 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8</a:t>
                      </a:r>
                      <a:r>
                        <a:rPr lang="en" sz="1400" u="none" cap="none" strike="noStrike"/>
                        <a:t>-Nov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r>
                        <a:rPr lang="en"/>
                        <a:t>8</a:t>
                      </a:r>
                      <a:r>
                        <a:rPr lang="en" sz="1400" u="none" cap="none" strike="noStrike"/>
                        <a:t>-Nov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400" u="none" cap="none" strike="noStrike"/>
                        <a:t>Sprint 3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29</a:t>
                      </a:r>
                      <a:r>
                        <a:rPr lang="en" sz="1400" u="none" cap="none" strike="noStrike"/>
                        <a:t>-Nov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19</a:t>
                      </a:r>
                      <a:r>
                        <a:rPr lang="en" sz="1400" u="none" cap="none" strike="noStrike"/>
                        <a:t>-Dec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400" u="none" cap="none" strike="noStrike"/>
                        <a:t>Sprint 4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r>
                        <a:rPr lang="en"/>
                        <a:t>0</a:t>
                      </a:r>
                      <a:r>
                        <a:rPr lang="en" sz="1400" u="none" cap="none" strike="noStrike"/>
                        <a:t>-Dec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9</a:t>
                      </a:r>
                      <a:r>
                        <a:rPr lang="en" sz="1400" u="none" cap="none" strike="noStrike"/>
                        <a:t>-Jan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graphicFrame>
        <p:nvGraphicFramePr>
          <p:cNvPr id="131" name="Google Shape;131;p10"/>
          <p:cNvGraphicFramePr/>
          <p:nvPr/>
        </p:nvGraphicFramePr>
        <p:xfrm>
          <a:off x="4802150" y="116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{ED688B29-B1D3-4EB9-8364-28778D8127AB}</a:tableStyleId>
              </a:tblPr>
              <a:tblGrid>
                <a:gridCol w="2158800"/>
                <a:gridCol w="19794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Deliverable</a:t>
                      </a:r>
                      <a:endParaRPr b="1"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Tentative deadline</a:t>
                      </a:r>
                      <a:endParaRPr b="1"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400" u="none" cap="none" strike="noStrike"/>
                        <a:t>Kickoff Doc V1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r>
                        <a:rPr lang="en" sz="1400" u="none" cap="none" strike="noStrike"/>
                        <a:t>6</a:t>
                      </a:r>
                      <a:r>
                        <a:rPr lang="en" sz="1400" u="none" cap="none" strike="noStrike"/>
                        <a:t>-Oct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400" u="none" cap="none" strike="noStrike"/>
                        <a:t>Elevator pitch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/>
                        <a:t>17</a:t>
                      </a:r>
                      <a:r>
                        <a:rPr lang="en" sz="1400" u="none" cap="none" strike="noStrike"/>
                        <a:t>-Oct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400" u="none" cap="none" strike="noStrike"/>
                        <a:t>Kickoff Doc V2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/>
                        <a:t>29</a:t>
                      </a:r>
                      <a:r>
                        <a:rPr lang="en" sz="1400" u="none" cap="none" strike="noStrike"/>
                        <a:t>-Oct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400" u="none" cap="none" strike="noStrike"/>
                        <a:t>Design Doc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r>
                        <a:rPr lang="en"/>
                        <a:t>7</a:t>
                      </a:r>
                      <a:r>
                        <a:rPr lang="en" sz="1400" u="none" cap="none" strike="noStrike"/>
                        <a:t>-Jan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400" u="none" cap="none" strike="noStrike"/>
                        <a:t>Midterm Presentation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r>
                        <a:rPr lang="en"/>
                        <a:t>7</a:t>
                      </a:r>
                      <a:r>
                        <a:rPr lang="en" sz="1400" u="none" cap="none" strike="noStrike"/>
                        <a:t>-Dec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0"/>
          <p:cNvSpPr txBox="1"/>
          <p:nvPr/>
        </p:nvSpPr>
        <p:spPr>
          <a:xfrm>
            <a:off x="159425" y="3160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syllabus for more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Course characteristics (cont’d)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Classical course vs 49x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classical undergrad course, there are well-defined assignments and written-exams. Their answers/solutions are known.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49x, answers/solutions are not known or defined!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creates a difficulty for grading.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491 grading more subjective.  We always try to reduce this.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focus on the total quality of your work rather than individual grading items. </a:t>
            </a:r>
            <a:endParaRPr/>
          </a:p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Seminars</a:t>
            </a:r>
            <a:endParaRPr/>
          </a:p>
        </p:txBody>
      </p:sp>
      <p:sp>
        <p:nvSpPr>
          <p:cNvPr id="146" name="Google Shape;146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Technical/Technological topics (Hardware, Software)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Management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(Engineering) Ethics, Social Responsibility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Innovation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Entrepreneurship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Intellectual Property (Patents, etc.)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Professional Society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more…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7" name="Google Shape;1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187350" y="1172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53" name="Google Shape;1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275" y="1000025"/>
            <a:ext cx="6861025" cy="316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- WEPs (next week, more details by TAs) </a:t>
            </a:r>
            <a:endParaRPr/>
          </a:p>
        </p:txBody>
      </p:sp>
      <p:sp>
        <p:nvSpPr>
          <p:cNvPr id="160" name="Google Shape;160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% 40 --- </a:t>
            </a:r>
            <a:r>
              <a:rPr lang="en"/>
              <a:t>Tri</a:t>
            </a:r>
            <a:r>
              <a:rPr b="1" lang="en"/>
              <a:t>W</a:t>
            </a:r>
            <a:r>
              <a:rPr lang="en"/>
              <a:t>eekly </a:t>
            </a:r>
            <a:r>
              <a:rPr b="1" lang="en"/>
              <a:t>e</a:t>
            </a:r>
            <a:r>
              <a:rPr lang="en"/>
              <a:t>ngineering </a:t>
            </a:r>
            <a:r>
              <a:rPr b="1" lang="en"/>
              <a:t>p</a:t>
            </a:r>
            <a:r>
              <a:rPr lang="en"/>
              <a:t>ractice (</a:t>
            </a:r>
            <a:r>
              <a:rPr b="1" lang="en"/>
              <a:t>WEP</a:t>
            </a:r>
            <a:r>
              <a:rPr lang="en"/>
              <a:t>) -  by your 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Criteria overview   (for individuals):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general progress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amount of work done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quantitative and qualitative usage of GitLab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meeting agendas (GitLab)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Attendance to the meetings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level gradings</a:t>
            </a:r>
            <a:endParaRPr/>
          </a:p>
        </p:txBody>
      </p:sp>
      <p:sp>
        <p:nvSpPr>
          <p:cNvPr id="161" name="Google Shape;1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- WEPs (next week, more details by TAs) </a:t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% 40 --- </a:t>
            </a:r>
            <a:r>
              <a:rPr b="1" lang="en">
                <a:solidFill>
                  <a:srgbClr val="0000FF"/>
                </a:solidFill>
              </a:rPr>
              <a:t>Tri</a:t>
            </a:r>
            <a:r>
              <a:rPr b="1" lang="en"/>
              <a:t>W</a:t>
            </a:r>
            <a:r>
              <a:rPr lang="en"/>
              <a:t>eekly </a:t>
            </a:r>
            <a:r>
              <a:rPr b="1" lang="en"/>
              <a:t>e</a:t>
            </a:r>
            <a:r>
              <a:rPr lang="en"/>
              <a:t>ngineering </a:t>
            </a:r>
            <a:r>
              <a:rPr b="1" lang="en"/>
              <a:t>p</a:t>
            </a:r>
            <a:r>
              <a:rPr lang="en"/>
              <a:t>ractice (</a:t>
            </a:r>
            <a:r>
              <a:rPr b="1" lang="en"/>
              <a:t>WEP</a:t>
            </a:r>
            <a:r>
              <a:rPr lang="en"/>
              <a:t>) -  by your 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Moving from 1 week periods to 2 week ones: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you more flexibility in planning your 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 do expect better reporting and consistency on your side: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 attention to issue details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expect "WEP dropping" (most probably)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 expect 2 weeks work</a:t>
            </a:r>
            <a:endParaRPr/>
          </a:p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- Sprint performance (Retro docs)</a:t>
            </a:r>
            <a:endParaRPr/>
          </a:p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%20 --- Sprint performance -  by Coordinators (Pelin &amp; Gökberk)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Retrospective document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of the team (if necessary individual grading)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Based on our assessment based on retrospective doc + supervisor's demo observations (next slide)</a:t>
            </a:r>
            <a:endParaRPr u="sng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accuracy of the sprint summary and the upcoming sprint plan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Supervisor feedback</a:t>
            </a:r>
            <a:r>
              <a:rPr lang="en"/>
              <a:t> will significantly affect the final grading. Supervisor grades are used in scaling grading items on per-group and per-student bases.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Peer grades </a:t>
            </a:r>
            <a:r>
              <a:rPr lang="en"/>
              <a:t>may also be collected &amp; taken into account.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 </a:t>
            </a:r>
            <a:r>
              <a:rPr lang="en">
                <a:solidFill>
                  <a:srgbClr val="0000FF"/>
                </a:solidFill>
              </a:rPr>
              <a:t>PDF</a:t>
            </a:r>
            <a:r>
              <a:rPr lang="en"/>
              <a:t> documents, NOT word documents. </a:t>
            </a:r>
            <a:endParaRPr/>
          </a:p>
        </p:txBody>
      </p:sp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- Sprint performance (Retro docs)</a:t>
            </a:r>
            <a:endParaRPr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Supervisor demos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your academic supervisor(s)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end of each sprint (on the day of retrospective doc submission, or 1-2 days before that)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Show</a:t>
            </a:r>
            <a:r>
              <a:rPr lang="en"/>
              <a:t> the </a:t>
            </a:r>
            <a:r>
              <a:rPr b="1" lang="en"/>
              <a:t>progress </a:t>
            </a:r>
            <a:r>
              <a:rPr lang="en"/>
              <a:t>that you've made in the past 3 weeks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in the 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in the product, or parts of 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Demonstrate your work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Summarize each member's contribution</a:t>
            </a:r>
            <a:endParaRPr/>
          </a:p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Seminar attendance</a:t>
            </a:r>
            <a:endParaRPr/>
          </a:p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Attendance grades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be present throughout the lectures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vs in-class presence policy will be announced later</a:t>
            </a:r>
            <a:endParaRPr/>
          </a:p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Syllabus</a:t>
            </a:r>
            <a:endParaRPr/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311700" y="1374025"/>
            <a:ext cx="67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https://docs.google.com/document/d/e/2PACX-1vSKjc9zJgptHSb4tjnjOZwiLHnsTYSKzRAwPYfftgof1PNox6sjf1tSUFspsHu_dDiXxgCpr5ZsAeG2/pub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Course staff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Pelin Ang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ın</a:t>
            </a: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Gökberk Cinbiş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(Coordinators)</a:t>
            </a:r>
            <a:endParaRPr sz="2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Anıl Çetinkaya, Bilgin Coşkun, </a:t>
            </a:r>
            <a:r>
              <a:rPr lang="en" sz="2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Merve Asiler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(Teaching Assistants)</a:t>
            </a:r>
            <a:endParaRPr sz="2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875" y="1228625"/>
            <a:ext cx="6861025" cy="316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778475" y="1729500"/>
            <a:ext cx="4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778475" y="2092250"/>
            <a:ext cx="4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796650" y="2982424"/>
            <a:ext cx="431199" cy="1569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Arial"/>
              </a:rPr>
              <a:t>TBA</a:t>
            </a:r>
          </a:p>
        </p:txBody>
      </p:sp>
      <p:sp>
        <p:nvSpPr>
          <p:cNvPr id="207" name="Google Shape;207;p20"/>
          <p:cNvSpPr/>
          <p:nvPr/>
        </p:nvSpPr>
        <p:spPr>
          <a:xfrm>
            <a:off x="787549" y="3321999"/>
            <a:ext cx="431199" cy="1569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Arial"/>
              </a:rPr>
              <a:t>TBA</a:t>
            </a:r>
          </a:p>
        </p:txBody>
      </p:sp>
      <p:sp>
        <p:nvSpPr>
          <p:cNvPr id="208" name="Google Shape;208;p20"/>
          <p:cNvSpPr txBox="1"/>
          <p:nvPr/>
        </p:nvSpPr>
        <p:spPr>
          <a:xfrm>
            <a:off x="841025" y="3592275"/>
            <a:ext cx="4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✅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787550" y="2595774"/>
            <a:ext cx="429854" cy="1595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Now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Kick-off docs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</a:t>
            </a:r>
            <a:r>
              <a:rPr i="1" lang="en"/>
              <a:t>project contract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version → mainly by you, pay a GREAT attention to general guidelines (next slide) &amp; target a fully complete and ready-for-prime-time kickoff doc.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version → revisions based on our feedback.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1st and 2nd versions matter in your kick-off grade.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this is your </a:t>
            </a:r>
            <a:r>
              <a:rPr i="1" lang="en"/>
              <a:t>project</a:t>
            </a:r>
            <a:r>
              <a:rPr lang="en"/>
              <a:t> </a:t>
            </a:r>
            <a:r>
              <a:rPr i="1" lang="en"/>
              <a:t>contract</a:t>
            </a:r>
            <a:r>
              <a:rPr lang="en"/>
              <a:t>, we may require you to do a 3rd, etc. revision until it satisfies the requirements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likely means a low kick-off grade; all kick-offs are normally expected to meet the standards in the 2nd revision.</a:t>
            </a:r>
            <a:endParaRPr/>
          </a:p>
        </p:txBody>
      </p:sp>
      <p:sp>
        <p:nvSpPr>
          <p:cNvPr id="216" name="Google Shape;2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Kick-off template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266325"/>
            <a:ext cx="4824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https://docs.google.com/document/d/e/2PACX-1vS9UpeiedBpRADAAtPz9c0_mcfx4gPUdEAySL1kovic-Ow-sYnUFPc8o53cJ3tqOBXPx3VkNbmL6NRY/pub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3375" y="899950"/>
            <a:ext cx="3099125" cy="3205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Kick-off example</a:t>
            </a:r>
            <a:endParaRPr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311700" y="1266325"/>
            <a:ext cx="4824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https://senior.ceng.metu.edu.tr/2020/tcoin/docs/kickoff.pdf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800"/>
              <a:t>Alt. link: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https://drive.google.com/file/d/1AzJD9sg1FyJrxaLuAK9tI3SlNMWRkFb3/view?usp=sharing</a:t>
            </a:r>
            <a:r>
              <a:rPr lang="en" sz="800"/>
              <a:t> 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Do </a:t>
            </a:r>
            <a:r>
              <a:rPr b="1" lang="en"/>
              <a:t>not</a:t>
            </a:r>
            <a:r>
              <a:rPr lang="en"/>
              <a:t> over-fit to this one example!!!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Also note that this is based on a prior kick-off template, not all details are fully compatible.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0875" y="819625"/>
            <a:ext cx="2779250" cy="35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General proposal/kickoff guideline</a:t>
            </a:r>
            <a:endParaRPr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Keep this in mind as the ultimate guidance: 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group, you're working on your startup project.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Investors want to see a clear plan.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want to have a clear plan.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want to build a product and you need to know exactly what  you'll build.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a good balance between simplicity &amp; sophistication: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You're senior year METU CENG students! We want to see software projects with sufficient software engineering (design &amp; development challenges)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we also want your projects to be clear &amp; well-defined.</a:t>
            </a:r>
            <a:endParaRPr/>
          </a:p>
        </p:txBody>
      </p:sp>
      <p:sp>
        <p:nvSpPr>
          <p:cNvPr id="239" name="Google Shape;2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Common proposal/kickoff mistakes</a:t>
            </a:r>
            <a:endParaRPr/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much research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open-ended research problems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like research? Great! We love research. But this isn't the course for research projects </a:t>
            </a:r>
            <a:br>
              <a:rPr lang="en"/>
            </a:br>
            <a:r>
              <a:rPr lang="en"/>
              <a:t>(check out CENG488).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common case: machine learning? Sure, but only if you're </a:t>
            </a:r>
            <a:r>
              <a:rPr lang="en" u="sng"/>
              <a:t>existing</a:t>
            </a:r>
            <a:r>
              <a:rPr lang="en"/>
              <a:t> tools &amp; architectures &amp; datasets, rather than creating new ones. It should be well-defined &amp; applied.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is not clear enough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is not innovative </a:t>
            </a:r>
            <a:r>
              <a:rPr i="1" lang="en"/>
              <a:t>enough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Closely related: insufficient software design / development challenges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document quality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Finalize project topics &amp; teams </a:t>
            </a:r>
            <a:endParaRPr/>
          </a:p>
        </p:txBody>
      </p:sp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311700" y="1037725"/>
            <a:ext cx="8711700" cy="3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 groups must have their project &amp; supervisor lists finalized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First sprint starts: </a:t>
            </a:r>
            <a:r>
              <a:rPr b="1" lang="en" sz="1700"/>
              <a:t>in the third week of the semester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Communication TAs will soon be announced</a:t>
            </a:r>
            <a:endParaRPr b="1"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WEP details → next week, by TAs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!Please check your group’s current project assignment and make sure it’s correct.</a:t>
            </a:r>
            <a:br>
              <a:rPr lang="en" sz="1700"/>
            </a:b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!If you do not have a group yet and have notified us, we will form your group this week and ask you to complete your project selection.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Throughout the academic year</a:t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 b="59006" l="0" r="0" t="0"/>
          <a:stretch/>
        </p:blipFill>
        <p:spPr>
          <a:xfrm>
            <a:off x="0" y="1152425"/>
            <a:ext cx="9143998" cy="289650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0" y="41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At the end, DEMO day in June 2024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49500" y="610100"/>
            <a:ext cx="8230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Demo day: Great opportunity for you to show your work…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7" name="Google Shape;267;p28"/>
          <p:cNvPicPr preferRelativeResize="0"/>
          <p:nvPr/>
        </p:nvPicPr>
        <p:blipFill rotWithShape="1">
          <a:blip r:embed="rId3">
            <a:alphaModFix/>
          </a:blip>
          <a:srcRect b="10095" l="0" r="0" t="0"/>
          <a:stretch/>
        </p:blipFill>
        <p:spPr>
          <a:xfrm>
            <a:off x="3413150" y="1245500"/>
            <a:ext cx="5508499" cy="33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 txBox="1"/>
          <p:nvPr/>
        </p:nvSpPr>
        <p:spPr>
          <a:xfrm>
            <a:off x="231950" y="3716475"/>
            <a:ext cx="30000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Evaluation criteria (tentative) in the next two slides. 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495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https://senior.ceng.metu.edu.tr/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Check the projects from previous years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8"/>
          <p:cNvSpPr txBox="1"/>
          <p:nvPr/>
        </p:nvSpPr>
        <p:spPr>
          <a:xfrm>
            <a:off x="1902400" y="2642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Ceng Demo Day 2022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641985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Senior Design Project 	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491+492 as a whole: a (almost) real-life project development experience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of your basic software &amp; hardware engineering knowledge to a real-life problem/project.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work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developers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supervisor (acting as the boss)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++ assistants/ coordinators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Spans 2 semesters, 4+4 credits !!!!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Expectations are high! 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the quality and the quantity of your work are important! </a:t>
            </a:r>
            <a:endParaRPr/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59006" l="0" r="0" t="0"/>
          <a:stretch/>
        </p:blipFill>
        <p:spPr>
          <a:xfrm>
            <a:off x="4429400" y="50725"/>
            <a:ext cx="4229148" cy="13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656272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Golden 49x hints</a:t>
            </a:r>
            <a:endParaRPr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290" name="Google Shape;29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Golden 49x hints</a:t>
            </a:r>
            <a:endParaRPr/>
          </a:p>
        </p:txBody>
      </p:sp>
      <p:sp>
        <p:nvSpPr>
          <p:cNvPr id="296" name="Google Shape;29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643663" y="1531075"/>
            <a:ext cx="7856680" cy="2081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READ THE ANNOUNCEMENTS,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WORD BY WORD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Golden 49x hints</a:t>
            </a:r>
            <a:endParaRPr/>
          </a:p>
        </p:txBody>
      </p:sp>
      <p:sp>
        <p:nvSpPr>
          <p:cNvPr id="303" name="Google Shape;30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152399" y="1621050"/>
            <a:ext cx="8862422" cy="18654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TAKE NOTE OF WHAT YOU'VE READ,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ITEM BY ITEM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Golden 49x hints</a:t>
            </a:r>
            <a:endParaRPr/>
          </a:p>
        </p:txBody>
      </p:sp>
      <p:sp>
        <p:nvSpPr>
          <p:cNvPr id="310" name="Google Shape;3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4"/>
          <p:cNvSpPr/>
          <p:nvPr/>
        </p:nvSpPr>
        <p:spPr>
          <a:xfrm>
            <a:off x="476250" y="2101286"/>
            <a:ext cx="8191674" cy="9408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READ THE GUIDELINES IN TEMPLATES,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WORD BY WORD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Golden 49x hints</a:t>
            </a:r>
            <a:endParaRPr/>
          </a:p>
        </p:txBody>
      </p:sp>
      <p:sp>
        <p:nvSpPr>
          <p:cNvPr id="317" name="Google Shape;3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171450" y="2101286"/>
            <a:ext cx="8816033" cy="9408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FOLLOW THE GUIDELINES IN TEMPLATES,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WORD BY WORD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Golden 49x hints</a:t>
            </a:r>
            <a:endParaRPr/>
          </a:p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36"/>
          <p:cNvSpPr/>
          <p:nvPr/>
        </p:nvSpPr>
        <p:spPr>
          <a:xfrm>
            <a:off x="756275" y="1913861"/>
            <a:ext cx="7259038" cy="14603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LOVE SUBMITTING PDF FILES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/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DETEST SUBMITTING WORD FILES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Golden 49x hints</a:t>
            </a:r>
            <a:endParaRPr/>
          </a:p>
        </p:txBody>
      </p:sp>
      <p:sp>
        <p:nvSpPr>
          <p:cNvPr id="331" name="Google Shape;33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471350" y="1039336"/>
            <a:ext cx="8124469" cy="362388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It is hard to work as a group.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/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MEET REGULARLY, WORK REGULARLY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/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PUSH EACH OTHER TO DO BETTER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(do not comfort each other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for lousy work)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Golden 49x hints</a:t>
            </a:r>
            <a:endParaRPr/>
          </a:p>
        </p:txBody>
      </p:sp>
      <p:sp>
        <p:nvSpPr>
          <p:cNvPr id="338" name="Google Shape;33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756275" y="1913861"/>
            <a:ext cx="7193567" cy="10267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When something doesn't make sense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(mistakes happen), ASK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ASK?</a:t>
            </a:r>
            <a:endParaRPr/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 reach TAs (WEPs, etc): 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49x-info@ceng.metu.edu.tr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 reach coordinators: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49x.coordinators@ceng.metu.edu.tr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Please have the following info: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name, your ID, your project acronym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non-personal emails (ie. those related to the group), CC ALL GROUP MEMBERS.  </a:t>
            </a:r>
            <a:endParaRPr/>
          </a:p>
        </p:txBody>
      </p:sp>
      <p:sp>
        <p:nvSpPr>
          <p:cNvPr id="346" name="Google Shape;3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Course characteristics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Agile Methodology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Iterations (Sprints)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what to 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what you plan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Revise your plan (+/- todo items)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There will be a lecture about agile development. </a:t>
            </a:r>
            <a:endParaRPr/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ASK?</a:t>
            </a:r>
            <a:endParaRPr/>
          </a:p>
        </p:txBody>
      </p:sp>
      <p:sp>
        <p:nvSpPr>
          <p:cNvPr id="352" name="Google Shape;352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b="1" lang="en">
                <a:solidFill>
                  <a:srgbClr val="EFEFEF"/>
                </a:solidFill>
              </a:rPr>
              <a:t>To reach TAs (WEPs, etc): </a:t>
            </a:r>
            <a:endParaRPr b="1">
              <a:solidFill>
                <a:srgbClr val="EFEFE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b="1" lang="en">
                <a:solidFill>
                  <a:srgbClr val="EFEFEF"/>
                </a:solidFill>
              </a:rPr>
              <a:t> </a:t>
            </a:r>
            <a:r>
              <a:rPr lang="en" u="sng">
                <a:solidFill>
                  <a:srgbClr val="EFEFE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49x-info@ceng.metu.edu.tr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b="1" lang="en">
                <a:solidFill>
                  <a:srgbClr val="EFEFEF"/>
                </a:solidFill>
              </a:rPr>
              <a:t>To reach coordinators: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 u="sng">
                <a:solidFill>
                  <a:srgbClr val="EFEFE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49x.coordinators@ceng.metu.edu.tr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EFEFEF"/>
                </a:solidFill>
              </a:rPr>
              <a:t>Please have the following info: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">
                <a:solidFill>
                  <a:srgbClr val="EFEFEF"/>
                </a:solidFill>
              </a:rPr>
              <a:t>Your name, your ID, your </a:t>
            </a:r>
            <a:r>
              <a:rPr lang="en" strike="sngStrike">
                <a:solidFill>
                  <a:srgbClr val="EFEFEF"/>
                </a:solidFill>
              </a:rPr>
              <a:t>group</a:t>
            </a:r>
            <a:r>
              <a:rPr lang="en">
                <a:solidFill>
                  <a:srgbClr val="EFEFEF"/>
                </a:solidFill>
              </a:rPr>
              <a:t> project acronym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">
                <a:solidFill>
                  <a:srgbClr val="EFEFEF"/>
                </a:solidFill>
              </a:rPr>
              <a:t>For non-personal emails (ie. those related to the group), CC ALL GROUP MEMBERS. 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3" name="Google Shape;35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40"/>
          <p:cNvSpPr/>
          <p:nvPr/>
        </p:nvSpPr>
        <p:spPr>
          <a:xfrm>
            <a:off x="280725" y="2734834"/>
            <a:ext cx="8191732" cy="483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Arial"/>
              </a:rPr>
              <a:t>49x.coordinators@ceng.metu.edu.tr</a:t>
            </a:r>
          </a:p>
        </p:txBody>
      </p:sp>
      <p:sp>
        <p:nvSpPr>
          <p:cNvPr id="355" name="Google Shape;355;p40"/>
          <p:cNvSpPr/>
          <p:nvPr/>
        </p:nvSpPr>
        <p:spPr>
          <a:xfrm>
            <a:off x="1268015" y="1597609"/>
            <a:ext cx="6217151" cy="483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Arial"/>
              </a:rPr>
              <a:t>49x-info@ceng.metu.edu.tr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Questions? </a:t>
            </a:r>
            <a:endParaRPr/>
          </a:p>
        </p:txBody>
      </p:sp>
      <p:sp>
        <p:nvSpPr>
          <p:cNvPr id="361" name="Google Shape;361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2" name="Google Shape;36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397575" y="19391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 Presentation</a:t>
            </a:r>
            <a:endParaRPr/>
          </a:p>
        </p:txBody>
      </p:sp>
      <p:sp>
        <p:nvSpPr>
          <p:cNvPr id="368" name="Google Shape;36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374" name="Google Shape;374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% 40 --- </a:t>
            </a:r>
            <a:r>
              <a:rPr lang="en"/>
              <a:t>Tri</a:t>
            </a:r>
            <a:r>
              <a:rPr b="1" lang="en"/>
              <a:t>W</a:t>
            </a:r>
            <a:r>
              <a:rPr lang="en"/>
              <a:t>eekly </a:t>
            </a:r>
            <a:r>
              <a:rPr b="1" lang="en"/>
              <a:t>e</a:t>
            </a:r>
            <a:r>
              <a:rPr lang="en"/>
              <a:t>ngineering </a:t>
            </a:r>
            <a:r>
              <a:rPr b="1" lang="en"/>
              <a:t>p</a:t>
            </a:r>
            <a:r>
              <a:rPr lang="en"/>
              <a:t>ractice (</a:t>
            </a:r>
            <a:r>
              <a:rPr b="1" lang="en"/>
              <a:t>WEP</a:t>
            </a:r>
            <a:r>
              <a:rPr lang="en"/>
              <a:t>) -  by your 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Criteria overview   (for individuals):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general progress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amount of work done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quantitative and qualitative usage of GitLab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proper scheduling &amp; narrating in Gitlab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!!! Individual level gradings !!!</a:t>
            </a:r>
            <a:endParaRPr/>
          </a:p>
        </p:txBody>
      </p:sp>
      <p:sp>
        <p:nvSpPr>
          <p:cNvPr id="375" name="Google Shape;37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381" name="Google Shape;381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group level grading in WEPs, but we will follow your group progresses.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group performance also will be evaluated through midterm, coordinator meetings, etc.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82" name="Google Shape;38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3" name="Google Shape;383;p44"/>
          <p:cNvGraphicFramePr/>
          <p:nvPr/>
        </p:nvGraphicFramePr>
        <p:xfrm>
          <a:off x="1395300" y="273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{0C2CCABD-B59D-42B4-8BEA-6D456C0AD337}</a:tableStyleId>
              </a:tblPr>
              <a:tblGrid>
                <a:gridCol w="5821000"/>
                <a:gridCol w="990600"/>
              </a:tblGrid>
              <a:tr h="38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Workload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36 %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Coding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28 %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79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Sticking to sprint plan and justifying if/when there is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devitation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Following Gitlab rules and templates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36 %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Fake Activity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points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87f43bda71_0_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389" name="Google Shape;389;g287f43bda71_0_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Coding activity</a:t>
            </a:r>
            <a:endParaRPr>
              <a:solidFill>
                <a:srgbClr val="212529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90" name="Google Shape;390;g287f43bda71_0_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1" name="Google Shape;391;g287f43bda71_0_56"/>
          <p:cNvGraphicFramePr/>
          <p:nvPr/>
        </p:nvGraphicFramePr>
        <p:xfrm>
          <a:off x="452350" y="175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{0C2CCABD-B59D-42B4-8BEA-6D456C0AD337}</a:tableStyleId>
              </a:tblPr>
              <a:tblGrid>
                <a:gridCol w="869000"/>
                <a:gridCol w="751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 points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if a difficult or a long algorithm was implemented [or something equivalent]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points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if an ordinary algorithm that requires a considerable amount of time was implemented [or something equivalent]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points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some copy-paste (or familiarized) code is used and it is adapted to the current needs by easy modifications [or something equivalent]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point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very easy coding was done like changing values, variables, or versions [or something equivalent]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87f43bda71_0_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397" name="Google Shape;397;g287f43bda71_0_6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Workload</a:t>
            </a:r>
            <a:r>
              <a:rPr b="1" lang="en">
                <a:solidFill>
                  <a:srgbClr val="000000"/>
                </a:solidFill>
              </a:rPr>
              <a:t> activity</a:t>
            </a:r>
            <a:endParaRPr>
              <a:solidFill>
                <a:srgbClr val="212529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98" name="Google Shape;398;g287f43bda71_0_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9" name="Google Shape;399;g287f43bda71_0_68"/>
          <p:cNvGraphicFramePr/>
          <p:nvPr/>
        </p:nvGraphicFramePr>
        <p:xfrm>
          <a:off x="452350" y="175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{0C2CCABD-B59D-42B4-8BEA-6D456C0AD337}</a:tableStyleId>
              </a:tblPr>
              <a:tblGrid>
                <a:gridCol w="869000"/>
                <a:gridCol w="751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 points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if a &lt;totally new / nontrivial / very long time consuming / big component of a work package&gt; is done [or something equivalent]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 points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if a new yet ordinary (trivial) amount of work is done [or something equivalent]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points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if a valuable (considerable) yet easily doable or short-time-handlable work is done [or something equivalent]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point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if a very easy or very little amount of work requiring roughly 1-hour is done [or something equivalent]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85f5630c7c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Rules - Gitlab Rules</a:t>
            </a:r>
            <a:endParaRPr/>
          </a:p>
        </p:txBody>
      </p:sp>
      <p:sp>
        <p:nvSpPr>
          <p:cNvPr id="405" name="Google Shape;405;g285f5630c7c_0_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expected to open </a:t>
            </a:r>
            <a:r>
              <a:rPr b="1" lang="en"/>
              <a:t>“issues”</a:t>
            </a:r>
            <a:r>
              <a:rPr lang="en"/>
              <a:t> for each spe</a:t>
            </a:r>
            <a:r>
              <a:rPr lang="en"/>
              <a:t>cific</a:t>
            </a:r>
            <a:r>
              <a:rPr lang="en"/>
              <a:t> task that you complete.</a:t>
            </a:r>
            <a:endParaRPr/>
          </a:p>
        </p:txBody>
      </p:sp>
      <p:sp>
        <p:nvSpPr>
          <p:cNvPr id="406" name="Google Shape;406;g285f5630c7c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7" name="Google Shape;407;g285f5630c7c_0_0"/>
          <p:cNvGraphicFramePr/>
          <p:nvPr/>
        </p:nvGraphicFramePr>
        <p:xfrm>
          <a:off x="1402000" y="184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{0C2CCABD-B59D-42B4-8BEA-6D456C0AD337}</a:tableStyleId>
              </a:tblPr>
              <a:tblGrid>
                <a:gridCol w="2936200"/>
                <a:gridCol w="29362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 sample WEP schedule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October 18 (Wednesday)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[START]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Distribute your workload to 3 weeks.</a:t>
                      </a:r>
                      <a:endParaRPr/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>
                          <a:highlight>
                            <a:schemeClr val="accent1"/>
                          </a:highlight>
                        </a:rPr>
                        <a:t>Do NOT handle all the things on the last day!</a:t>
                      </a:r>
                      <a:endParaRPr>
                        <a:highlight>
                          <a:schemeClr val="accent1"/>
                        </a:highlight>
                      </a:endParaRPr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Note that it becomes very clear from the issue content and scheme when you left all the things to the last day.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… 3 weeks …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November 7 (Tuesday)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[END]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85f5630c7c_0_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Rules - Gitlab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85f5630c7c_0_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Retrospective Documents you define the sprint plan.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big task in the plan you give an unique item 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85f5630c7c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5" name="Google Shape;415;g285f5630c7c_0_7"/>
          <p:cNvGrpSpPr/>
          <p:nvPr/>
        </p:nvGrpSpPr>
        <p:grpSpPr>
          <a:xfrm rot="364339">
            <a:off x="1090725" y="2129642"/>
            <a:ext cx="2532682" cy="2312369"/>
            <a:chOff x="854800" y="2019075"/>
            <a:chExt cx="2859300" cy="2643900"/>
          </a:xfrm>
        </p:grpSpPr>
        <p:sp>
          <p:nvSpPr>
            <p:cNvPr id="416" name="Google Shape;416;g285f5630c7c_0_7"/>
            <p:cNvSpPr/>
            <p:nvPr/>
          </p:nvSpPr>
          <p:spPr>
            <a:xfrm>
              <a:off x="854800" y="2019075"/>
              <a:ext cx="2859300" cy="26439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pen Sans"/>
                  <a:ea typeface="Open Sans"/>
                  <a:cs typeface="Open Sans"/>
                  <a:sym typeface="Open Sans"/>
                </a:rPr>
                <a:t>Big 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pen Sans"/>
                  <a:ea typeface="Open Sans"/>
                  <a:cs typeface="Open Sans"/>
                  <a:sym typeface="Open Sans"/>
                </a:rPr>
                <a:t>Task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7" name="Google Shape;417;g285f5630c7c_0_7"/>
            <p:cNvSpPr/>
            <p:nvPr/>
          </p:nvSpPr>
          <p:spPr>
            <a:xfrm rot="-733883">
              <a:off x="1269785" y="2335991"/>
              <a:ext cx="940244" cy="66332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Sub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Task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8" name="Google Shape;418;g285f5630c7c_0_7"/>
            <p:cNvSpPr/>
            <p:nvPr/>
          </p:nvSpPr>
          <p:spPr>
            <a:xfrm rot="375433">
              <a:off x="2337312" y="2579404"/>
              <a:ext cx="1029433" cy="66335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Sub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Task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9" name="Google Shape;419;g285f5630c7c_0_7"/>
            <p:cNvSpPr/>
            <p:nvPr/>
          </p:nvSpPr>
          <p:spPr>
            <a:xfrm rot="-367383">
              <a:off x="1140944" y="3506828"/>
              <a:ext cx="970336" cy="6634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Sub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Task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0" name="Google Shape;420;g285f5630c7c_0_7"/>
            <p:cNvSpPr/>
            <p:nvPr/>
          </p:nvSpPr>
          <p:spPr>
            <a:xfrm rot="1313114">
              <a:off x="2193515" y="3695232"/>
              <a:ext cx="989943" cy="66337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Sub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Task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1" name="Google Shape;421;g285f5630c7c_0_7"/>
          <p:cNvGrpSpPr/>
          <p:nvPr/>
        </p:nvGrpSpPr>
        <p:grpSpPr>
          <a:xfrm>
            <a:off x="4636477" y="1981627"/>
            <a:ext cx="2799837" cy="2608320"/>
            <a:chOff x="704175" y="1849824"/>
            <a:chExt cx="3160800" cy="2982300"/>
          </a:xfrm>
        </p:grpSpPr>
        <p:sp>
          <p:nvSpPr>
            <p:cNvPr id="422" name="Google Shape;422;g285f5630c7c_0_7"/>
            <p:cNvSpPr/>
            <p:nvPr/>
          </p:nvSpPr>
          <p:spPr>
            <a:xfrm rot="432421">
              <a:off x="854577" y="2019295"/>
              <a:ext cx="2859996" cy="26433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pen Sans"/>
                  <a:ea typeface="Open Sans"/>
                  <a:cs typeface="Open Sans"/>
                  <a:sym typeface="Open Sans"/>
                </a:rPr>
                <a:t>Milestone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3" name="Google Shape;423;g285f5630c7c_0_7"/>
            <p:cNvSpPr/>
            <p:nvPr/>
          </p:nvSpPr>
          <p:spPr>
            <a:xfrm rot="-734154">
              <a:off x="1269523" y="2333738"/>
              <a:ext cx="961134" cy="66332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Issue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4" name="Google Shape;424;g285f5630c7c_0_7"/>
            <p:cNvSpPr/>
            <p:nvPr/>
          </p:nvSpPr>
          <p:spPr>
            <a:xfrm rot="375956">
              <a:off x="2337319" y="2579098"/>
              <a:ext cx="1022508" cy="66335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Issue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5" name="Google Shape;425;g285f5630c7c_0_7"/>
            <p:cNvSpPr/>
            <p:nvPr/>
          </p:nvSpPr>
          <p:spPr>
            <a:xfrm rot="-368085">
              <a:off x="1057039" y="3465303"/>
              <a:ext cx="951650" cy="6634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Issue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6" name="Google Shape;426;g285f5630c7c_0_7"/>
            <p:cNvSpPr/>
            <p:nvPr/>
          </p:nvSpPr>
          <p:spPr>
            <a:xfrm rot="1312867">
              <a:off x="2342797" y="3688788"/>
              <a:ext cx="961141" cy="66337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Open Sans"/>
                  <a:ea typeface="Open Sans"/>
                  <a:cs typeface="Open Sans"/>
                  <a:sym typeface="Open Sans"/>
                </a:rPr>
                <a:t>Issue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27" name="Google Shape;427;g285f5630c7c_0_7"/>
          <p:cNvSpPr txBox="1"/>
          <p:nvPr/>
        </p:nvSpPr>
        <p:spPr>
          <a:xfrm>
            <a:off x="1171675" y="4513450"/>
            <a:ext cx="2299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Retrospective Document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g285f5630c7c_0_7"/>
          <p:cNvSpPr txBox="1"/>
          <p:nvPr/>
        </p:nvSpPr>
        <p:spPr>
          <a:xfrm>
            <a:off x="4920100" y="4513450"/>
            <a:ext cx="2299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Gitlab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87f43bda71_0_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Rules - Gitlab Rules</a:t>
            </a:r>
            <a:endParaRPr/>
          </a:p>
        </p:txBody>
      </p:sp>
      <p:sp>
        <p:nvSpPr>
          <p:cNvPr id="434" name="Google Shape;434;g287f43bda71_0_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Milestone: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87f43bda71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6" name="Google Shape;436;g287f43bda71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725" y="1671075"/>
            <a:ext cx="5276549" cy="283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Course characteristics (cont’d)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Each week we have 2 lecture hours (Thursdays 11:40-13:30) + </a:t>
            </a:r>
            <a:r>
              <a:rPr b="1" lang="en"/>
              <a:t>4 lab hours</a:t>
            </a:r>
            <a:r>
              <a:rPr lang="en"/>
              <a:t> </a:t>
            </a:r>
            <a:r>
              <a:rPr b="1" lang="en"/>
              <a:t>(Wednesday 13:40-17:30). </a:t>
            </a:r>
            <a:r>
              <a:rPr lang="en"/>
              <a:t>Lecture hours are for: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Seminars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presentations (kickoff, midterm, design, coordinator meetings)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Lab hours are reserved for weekly meetings (next page)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87f43bda71_0_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Rules - Gitlab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87f43bda71_0_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Milestone: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 Convention: “</a:t>
            </a:r>
            <a:r>
              <a:rPr b="1" i="1" lang="en"/>
              <a:t>SPRINT-[X] : ITEM-[Y] : [Item Name]</a:t>
            </a:r>
            <a:r>
              <a:rPr lang="en"/>
              <a:t>”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is unique (you define it in the Retrospective D</a:t>
            </a:r>
            <a:r>
              <a:rPr lang="en"/>
              <a:t>ocument</a:t>
            </a:r>
            <a:r>
              <a:rPr lang="en"/>
              <a:t>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the description that you give in the Retrospective Document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can not complete it on time, update the description by adding the info of why you could not complete </a:t>
            </a:r>
            <a:r>
              <a:rPr b="1" lang="en"/>
              <a:t>in an itemized way</a:t>
            </a:r>
            <a:r>
              <a:rPr lang="en"/>
              <a:t>!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complete the whole milestone, </a:t>
            </a:r>
            <a:r>
              <a:rPr b="1" lang="en"/>
              <a:t>close</a:t>
            </a:r>
            <a:r>
              <a:rPr lang="en"/>
              <a:t> it on Gitlab.</a:t>
            </a:r>
            <a:endParaRPr/>
          </a:p>
        </p:txBody>
      </p:sp>
      <p:sp>
        <p:nvSpPr>
          <p:cNvPr id="443" name="Google Shape;443;g287f43bda71_0_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85f5630c7c_0_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Rules - Gitlab Rules</a:t>
            </a:r>
            <a:endParaRPr/>
          </a:p>
        </p:txBody>
      </p:sp>
      <p:sp>
        <p:nvSpPr>
          <p:cNvPr id="449" name="Google Shape;449;g285f5630c7c_0_39"/>
          <p:cNvSpPr txBox="1"/>
          <p:nvPr>
            <p:ph idx="1" type="body"/>
          </p:nvPr>
        </p:nvSpPr>
        <p:spPr>
          <a:xfrm>
            <a:off x="311700" y="1266325"/>
            <a:ext cx="85206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Issue: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285f5630c7c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1" name="Google Shape;451;g285f5630c7c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075" y="1534500"/>
            <a:ext cx="4602199" cy="337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87f43bda71_0_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Rules - Gitlab Rules</a:t>
            </a:r>
            <a:endParaRPr/>
          </a:p>
        </p:txBody>
      </p:sp>
      <p:sp>
        <p:nvSpPr>
          <p:cNvPr id="457" name="Google Shape;457;g287f43bda71_0_47"/>
          <p:cNvSpPr txBox="1"/>
          <p:nvPr>
            <p:ph idx="1" type="body"/>
          </p:nvPr>
        </p:nvSpPr>
        <p:spPr>
          <a:xfrm>
            <a:off x="311700" y="1266325"/>
            <a:ext cx="85206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Issue: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287f43bda71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9" name="Google Shape;459;g287f43bda71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75" y="1690050"/>
            <a:ext cx="7877375" cy="2873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87f43bda71_0_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Rules - Gitlab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287f43bda71_0_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Issue: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issues </a:t>
            </a:r>
            <a:r>
              <a:rPr b="1" lang="en"/>
              <a:t>(child) </a:t>
            </a:r>
            <a:r>
              <a:rPr lang="en"/>
              <a:t>under milestones </a:t>
            </a:r>
            <a:r>
              <a:rPr b="1" lang="en"/>
              <a:t>(parent)</a:t>
            </a:r>
            <a:r>
              <a:rPr lang="en"/>
              <a:t>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can be many issues for each milestone.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specific subtask, open a separate issue. Their contents should not overlap.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Itemize everything</a:t>
            </a:r>
            <a:r>
              <a:rPr lang="en"/>
              <a:t> in the issue. We give a template. Apply it.</a:t>
            </a:r>
            <a:endParaRPr/>
          </a:p>
        </p:txBody>
      </p:sp>
      <p:sp>
        <p:nvSpPr>
          <p:cNvPr id="466" name="Google Shape;466;g287f43bda71_0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85f5630c7c_0_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Rules - Gitlab Rules</a:t>
            </a:r>
            <a:endParaRPr/>
          </a:p>
        </p:txBody>
      </p:sp>
      <p:sp>
        <p:nvSpPr>
          <p:cNvPr id="472" name="Google Shape;472;g285f5630c7c_0_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b="1" lang="en"/>
              <a:t>ssue: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issue is individual (Specific to each group member).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other words, an issue cannot be shared by multiple members. </a:t>
            </a:r>
            <a:r>
              <a:rPr b="1" lang="en" sz="1800"/>
              <a:t>Assign to single person.</a:t>
            </a:r>
            <a:endParaRPr b="1"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Also, group members are not allowed to open different issues summarizing the same task.</a:t>
            </a:r>
            <a:endParaRPr sz="16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WEP grade of a member is evaluated over only the closed issues!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can be many issues for each member at each WEP. Issues of a member can be from the same milestone or different milestones.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285f5630c7c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85f5630c7c_0_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Rules - Gitlab Rules</a:t>
            </a:r>
            <a:endParaRPr/>
          </a:p>
        </p:txBody>
      </p:sp>
      <p:sp>
        <p:nvSpPr>
          <p:cNvPr id="479" name="Google Shape;479;g285f5630c7c_0_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b="1" lang="en"/>
              <a:t>ssue: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Actually, we expect you to handle more than 1 issue at each sprint since each sprint is 3-week-long. Ideally, it would be good open at least 3 issues where each corresponds to one week.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not give you a definite metric to measure the sufficiency of your individual workload. However, your supervisor generally gives you approximately 18 to 21-hour-work for each single member at each 3-week duration. Therefore, this is the approximate measure that we use to evaluate the sufficiency of your issues.</a:t>
            </a:r>
            <a:endParaRPr/>
          </a:p>
        </p:txBody>
      </p:sp>
      <p:sp>
        <p:nvSpPr>
          <p:cNvPr id="480" name="Google Shape;480;g285f5630c7c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85f5630c7c_0_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Rules - Gitlab Rules</a:t>
            </a:r>
            <a:endParaRPr/>
          </a:p>
        </p:txBody>
      </p:sp>
      <p:sp>
        <p:nvSpPr>
          <p:cNvPr id="486" name="Google Shape;486;g285f5630c7c_0_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b="1" lang="en"/>
              <a:t>ssue - template</a:t>
            </a:r>
            <a:endParaRPr b="1" sz="2300">
              <a:solidFill>
                <a:srgbClr val="3332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85f5630c7c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g285f5630c7c_0_31"/>
          <p:cNvSpPr/>
          <p:nvPr/>
        </p:nvSpPr>
        <p:spPr>
          <a:xfrm>
            <a:off x="926550" y="1709600"/>
            <a:ext cx="7545900" cy="317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2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Title: </a:t>
            </a:r>
            <a:r>
              <a:rPr b="1" lang="en" sz="2000">
                <a:solidFill>
                  <a:srgbClr val="3332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[Short and Specific Name of The Task]</a:t>
            </a:r>
            <a:endParaRPr b="1" sz="2000">
              <a:solidFill>
                <a:srgbClr val="3332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Each of the following items should be </a:t>
            </a:r>
            <a:r>
              <a:rPr b="1" lang="en" sz="1000"/>
              <a:t>a seperate short paragraph</a:t>
            </a:r>
            <a:r>
              <a:rPr lang="en" sz="1000"/>
              <a:t>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[DEFINITION]</a:t>
            </a:r>
            <a:r>
              <a:rPr lang="en" sz="1000"/>
              <a:t> Define the task that you did. [1-2 sentences]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[REASON/PURPOSE]</a:t>
            </a:r>
            <a:r>
              <a:rPr lang="en" sz="1000"/>
              <a:t> Why did you need this task in this project? What is the requirement that pushes you to do this task? [1-3 sentences]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[HOW?]</a:t>
            </a:r>
            <a:r>
              <a:rPr lang="en" sz="1000"/>
              <a:t> Explain how you did this task. This is dependent on whether it is a </a:t>
            </a:r>
            <a:r>
              <a:rPr b="1" lang="en" sz="1000"/>
              <a:t>research task </a:t>
            </a:r>
            <a:r>
              <a:rPr lang="en" sz="1000"/>
              <a:t>or </a:t>
            </a:r>
            <a:r>
              <a:rPr b="1" lang="en" sz="1000"/>
              <a:t>implementation task.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              Research Task: </a:t>
            </a:r>
            <a:r>
              <a:rPr lang="en" sz="1000"/>
              <a:t>The ones that you did </a:t>
            </a:r>
            <a:r>
              <a:rPr b="1" lang="en" sz="1000"/>
              <a:t>NOT</a:t>
            </a:r>
            <a:r>
              <a:rPr lang="en" sz="1000"/>
              <a:t> write </a:t>
            </a:r>
            <a:r>
              <a:rPr b="1" lang="en" sz="1000"/>
              <a:t>“your own code”</a:t>
            </a:r>
            <a:r>
              <a:rPr lang="en" sz="1000"/>
              <a:t>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             </a:t>
            </a:r>
            <a:r>
              <a:rPr b="1" lang="en" sz="1000"/>
              <a:t>Implementation Task:</a:t>
            </a:r>
            <a:r>
              <a:rPr lang="en" sz="1000"/>
              <a:t> The ones that consists of </a:t>
            </a:r>
            <a:r>
              <a:rPr b="1" lang="en" sz="1000"/>
              <a:t>“your own work/code”</a:t>
            </a:r>
            <a:r>
              <a:rPr lang="en" sz="1000"/>
              <a:t>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/>
              <a:t>[FINAL NOTES]</a:t>
            </a:r>
            <a:r>
              <a:rPr lang="en" sz="1000"/>
              <a:t> Specify the final comments. State if the results are sufficient or not. State if there is a new idea/plan coming with this task. [1-3 sentences]</a:t>
            </a:r>
            <a:endParaRPr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85f5630c7c_0_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Rules - Gitlab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285f5630c7c_0_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b="1" lang="en"/>
              <a:t>ssue - template - “HOW? Part” - Research Task</a:t>
            </a:r>
            <a:endParaRPr/>
          </a:p>
        </p:txBody>
      </p:sp>
      <p:sp>
        <p:nvSpPr>
          <p:cNvPr id="495" name="Google Shape;495;g285f5630c7c_0_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g285f5630c7c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00" y="1655625"/>
            <a:ext cx="6413141" cy="33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7" name="Google Shape;497;g285f5630c7c_0_59"/>
          <p:cNvSpPr txBox="1"/>
          <p:nvPr/>
        </p:nvSpPr>
        <p:spPr>
          <a:xfrm rot="660697">
            <a:off x="5978497" y="2111043"/>
            <a:ext cx="2203571" cy="147930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highlight>
                  <a:schemeClr val="accent2"/>
                </a:highlight>
                <a:latin typeface="Open Sans"/>
                <a:ea typeface="Open Sans"/>
                <a:cs typeface="Open Sans"/>
                <a:sym typeface="Open Sans"/>
              </a:rPr>
              <a:t>Please do not link online libraries/repos.</a:t>
            </a:r>
            <a:endParaRPr b="1">
              <a:highlight>
                <a:schemeClr val="accent2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highlight>
                  <a:schemeClr val="accent2"/>
                </a:highlight>
                <a:latin typeface="Open Sans"/>
                <a:ea typeface="Open Sans"/>
                <a:cs typeface="Open Sans"/>
                <a:sym typeface="Open Sans"/>
              </a:rPr>
              <a:t>Also do not push compilation artifacts too.</a:t>
            </a:r>
            <a:endParaRPr b="1">
              <a:highlight>
                <a:schemeClr val="accent2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85f5630c7c_0_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Rules - Gitlab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285f5630c7c_0_6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b="1" lang="en"/>
              <a:t>ssue - template - “HOW? Part” - Implementation Task</a:t>
            </a:r>
            <a:endParaRPr/>
          </a:p>
        </p:txBody>
      </p:sp>
      <p:sp>
        <p:nvSpPr>
          <p:cNvPr id="504" name="Google Shape;504;g285f5630c7c_0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5" name="Google Shape;505;g285f5630c7c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963" y="1730575"/>
            <a:ext cx="7382069" cy="3191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85f5630c7c_0_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1" name="Google Shape;511;g285f5630c7c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950" y="49225"/>
            <a:ext cx="3899093" cy="48387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Weekly meetings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Required</a:t>
            </a:r>
            <a:r>
              <a:rPr lang="en"/>
              <a:t>: Weekly student-only meetings (ideally) on</a:t>
            </a:r>
            <a:r>
              <a:rPr b="1" lang="en"/>
              <a:t> Wednesdays, </a:t>
            </a:r>
            <a:r>
              <a:rPr lang="en"/>
              <a:t>for status review &amp; week planning. Review your status w.r.t. your goals in kickoff &amp; retrospective document (and 49x deadlines).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Optional</a:t>
            </a:r>
            <a:r>
              <a:rPr lang="en"/>
              <a:t>: weekly meetings with your supervisors =&gt; NOT MANDATORY.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Why?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Weekly meetings</a:t>
            </a:r>
            <a:endParaRPr/>
          </a:p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Required</a:t>
            </a:r>
            <a:r>
              <a:rPr lang="en"/>
              <a:t>: Weekly student-only meetings (ideally) on</a:t>
            </a:r>
            <a:r>
              <a:rPr b="1" lang="en"/>
              <a:t> Wednesdays, </a:t>
            </a:r>
            <a:r>
              <a:rPr lang="en"/>
              <a:t>for status review &amp; week planning. Review your status w.r.t. your goals in kickoff &amp; retrospective document (and 49x deadlines).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Optional</a:t>
            </a:r>
            <a:r>
              <a:rPr lang="en"/>
              <a:t>: weekly meetings with your supervisors =&gt; NOT MANDATORY.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Why?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own project, your own responsibility to plan the week ahead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as a group, hold weekly meetings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you're having a problem (eg. a member is not contributing well), take meeting memos on what has been done and what will be done, and who has missed the meeting.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Course characteristics (cont’d)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311700" y="1152425"/>
            <a:ext cx="85206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Work will be done in 3-week sprints.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We will have 4 sprints this semester. (Check the syllabus for start/end dates)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There will be in-class presentations. These will be considered as oral exams: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1st: 2 min. elevator pitch per group, just around the time for submitting the first kick-off document draft.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2nd: towards the end of the semester.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There can be coordinator meetings. These will be considered as oral exams as well.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Mandatory sprint demos to project supervisor(s). (More about this later) </a:t>
            </a:r>
            <a:endParaRPr sz="1600"/>
          </a:p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Course characteristics (cont’d)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311700" y="1152425"/>
            <a:ext cx="85206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600" u="sng"/>
              <a:t>Documentation:</a:t>
            </a:r>
            <a:r>
              <a:rPr lang="en" sz="1600"/>
              <a:t>  We try to keep it at a minimum.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will deliver a </a:t>
            </a:r>
            <a:r>
              <a:rPr b="1" lang="en" sz="1600"/>
              <a:t>kick-off document</a:t>
            </a:r>
            <a:r>
              <a:rPr lang="en" sz="1600"/>
              <a:t> at the beginning 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and a </a:t>
            </a:r>
            <a:r>
              <a:rPr b="1" lang="en" sz="1600"/>
              <a:t>design document</a:t>
            </a:r>
            <a:r>
              <a:rPr lang="en" sz="1600"/>
              <a:t> at the end of the semester. 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will deliver a </a:t>
            </a:r>
            <a:r>
              <a:rPr b="1" lang="en" sz="1600"/>
              <a:t>retrospective document </a:t>
            </a:r>
            <a:r>
              <a:rPr lang="en" sz="1600"/>
              <a:t>at the beginning of each sprint.</a:t>
            </a:r>
            <a:endParaRPr sz="1600"/>
          </a:p>
        </p:txBody>
      </p:sp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