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867BA-44FD-4D34-AA3A-6A2ED158CCA8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DE0A24-8E6A-4A1B-A59B-9E401A88F133}">
      <dgm:prSet custT="1"/>
      <dgm:spPr/>
      <dgm:t>
        <a:bodyPr/>
        <a:lstStyle/>
        <a:p>
          <a:r>
            <a:rPr lang="tr-TR" sz="24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Measurement</a:t>
          </a:r>
        </a:p>
        <a:p>
          <a:r>
            <a:rPr lang="tr-TR" sz="24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(Similarity Score &amp; Weighted Rating Score)</a:t>
          </a:r>
          <a:endParaRPr lang="en-US" sz="2400" dirty="0">
            <a:solidFill>
              <a:schemeClr val="tx2">
                <a:lumMod val="75000"/>
              </a:schemeClr>
            </a:solidFill>
            <a:latin typeface="Bahnschrift Light Condensed" panose="020B0502040204020203" pitchFamily="34" charset="0"/>
          </a:endParaRPr>
        </a:p>
      </dgm:t>
    </dgm:pt>
    <dgm:pt modelId="{F59B85C9-3566-43BA-A174-E148E4CE12C7}" type="sibTrans" cxnId="{1506DBC8-0BE1-4FAF-A518-23BD9B35194D}">
      <dgm:prSet/>
      <dgm:spPr/>
      <dgm:t>
        <a:bodyPr/>
        <a:lstStyle/>
        <a:p>
          <a:endParaRPr lang="en-US"/>
        </a:p>
      </dgm:t>
    </dgm:pt>
    <dgm:pt modelId="{0912A1C0-9CA8-4449-A7CC-F9B780593BA1}" type="parTrans" cxnId="{1506DBC8-0BE1-4FAF-A518-23BD9B35194D}">
      <dgm:prSet/>
      <dgm:spPr/>
      <dgm:t>
        <a:bodyPr/>
        <a:lstStyle/>
        <a:p>
          <a:endParaRPr lang="en-US"/>
        </a:p>
      </dgm:t>
    </dgm:pt>
    <dgm:pt modelId="{E4F13C85-7EDC-4BBC-8F23-588C30188F11}">
      <dgm:prSet custT="1"/>
      <dgm:spPr/>
      <dgm:t>
        <a:bodyPr/>
        <a:lstStyle/>
        <a:p>
          <a:r>
            <a:rPr lang="tr-TR" sz="24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Recomendation System </a:t>
          </a:r>
        </a:p>
        <a:p>
          <a:r>
            <a:rPr lang="tr-TR" sz="24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(Count Vectorizer – </a:t>
          </a:r>
        </a:p>
        <a:p>
          <a:r>
            <a:rPr lang="tr-TR" sz="24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Cosine similarity)</a:t>
          </a:r>
          <a:endParaRPr lang="en-US" sz="2400" dirty="0">
            <a:solidFill>
              <a:schemeClr val="tx2">
                <a:lumMod val="75000"/>
              </a:schemeClr>
            </a:solidFill>
            <a:latin typeface="Bahnschrift Light Condensed" panose="020B0502040204020203" pitchFamily="34" charset="0"/>
          </a:endParaRPr>
        </a:p>
      </dgm:t>
    </dgm:pt>
    <dgm:pt modelId="{BE064DB9-5F06-4ECA-AD62-1A76CAF0F872}" type="sibTrans" cxnId="{31C7B825-A9B0-4DA3-93B3-069C4BE6B926}">
      <dgm:prSet/>
      <dgm:spPr/>
      <dgm:t>
        <a:bodyPr/>
        <a:lstStyle/>
        <a:p>
          <a:endParaRPr lang="en-US"/>
        </a:p>
      </dgm:t>
    </dgm:pt>
    <dgm:pt modelId="{60E947C3-0613-49AF-990B-4171499867A3}" type="parTrans" cxnId="{31C7B825-A9B0-4DA3-93B3-069C4BE6B926}">
      <dgm:prSet/>
      <dgm:spPr/>
      <dgm:t>
        <a:bodyPr/>
        <a:lstStyle/>
        <a:p>
          <a:endParaRPr lang="en-US"/>
        </a:p>
      </dgm:t>
    </dgm:pt>
    <dgm:pt modelId="{D45DB2D4-D598-47AF-B339-1F66404CC48E}" type="pres">
      <dgm:prSet presAssocID="{BAC867BA-44FD-4D34-AA3A-6A2ED158CCA8}" presName="Name0" presStyleCnt="0">
        <dgm:presLayoutVars>
          <dgm:dir/>
          <dgm:animLvl val="lvl"/>
          <dgm:resizeHandles val="exact"/>
        </dgm:presLayoutVars>
      </dgm:prSet>
      <dgm:spPr/>
    </dgm:pt>
    <dgm:pt modelId="{D32EBFC1-DAEB-408E-9457-A537552BAAB4}" type="pres">
      <dgm:prSet presAssocID="{E4F13C85-7EDC-4BBC-8F23-588C30188F11}" presName="linNode" presStyleCnt="0"/>
      <dgm:spPr/>
    </dgm:pt>
    <dgm:pt modelId="{951D0409-B8FD-44C5-AD46-93AE83047829}" type="pres">
      <dgm:prSet presAssocID="{E4F13C85-7EDC-4BBC-8F23-588C30188F11}" presName="parentText" presStyleLbl="node1" presStyleIdx="0" presStyleCnt="2" custScaleX="91755" custScaleY="44343">
        <dgm:presLayoutVars>
          <dgm:chMax val="1"/>
          <dgm:bulletEnabled val="1"/>
        </dgm:presLayoutVars>
      </dgm:prSet>
      <dgm:spPr/>
    </dgm:pt>
    <dgm:pt modelId="{A89DA6BD-E4B3-4FB6-9A7F-601D1E0485F0}" type="pres">
      <dgm:prSet presAssocID="{BE064DB9-5F06-4ECA-AD62-1A76CAF0F872}" presName="sp" presStyleCnt="0"/>
      <dgm:spPr/>
    </dgm:pt>
    <dgm:pt modelId="{F83BA0EB-1C80-4CD7-9C02-27A902BC784E}" type="pres">
      <dgm:prSet presAssocID="{BBDE0A24-8E6A-4A1B-A59B-9E401A88F133}" presName="linNode" presStyleCnt="0"/>
      <dgm:spPr/>
    </dgm:pt>
    <dgm:pt modelId="{B51373E1-FD19-43B8-ABE5-D8F0CCADFB8D}" type="pres">
      <dgm:prSet presAssocID="{BBDE0A24-8E6A-4A1B-A59B-9E401A88F133}" presName="parentText" presStyleLbl="node1" presStyleIdx="1" presStyleCnt="2" custScaleX="91755" custScaleY="44343" custLinFactNeighborX="-15" custLinFactNeighborY="4653">
        <dgm:presLayoutVars>
          <dgm:chMax val="1"/>
          <dgm:bulletEnabled val="1"/>
        </dgm:presLayoutVars>
      </dgm:prSet>
      <dgm:spPr/>
    </dgm:pt>
  </dgm:ptLst>
  <dgm:cxnLst>
    <dgm:cxn modelId="{31C7B825-A9B0-4DA3-93B3-069C4BE6B926}" srcId="{BAC867BA-44FD-4D34-AA3A-6A2ED158CCA8}" destId="{E4F13C85-7EDC-4BBC-8F23-588C30188F11}" srcOrd="0" destOrd="0" parTransId="{60E947C3-0613-49AF-990B-4171499867A3}" sibTransId="{BE064DB9-5F06-4ECA-AD62-1A76CAF0F872}"/>
    <dgm:cxn modelId="{AB898771-4BA8-457C-BFB5-9A68F7C992D7}" type="presOf" srcId="{BAC867BA-44FD-4D34-AA3A-6A2ED158CCA8}" destId="{D45DB2D4-D598-47AF-B339-1F66404CC48E}" srcOrd="0" destOrd="0" presId="urn:microsoft.com/office/officeart/2005/8/layout/vList5"/>
    <dgm:cxn modelId="{CD127FA7-05C5-4D56-A5C1-931F17A67F8B}" type="presOf" srcId="{E4F13C85-7EDC-4BBC-8F23-588C30188F11}" destId="{951D0409-B8FD-44C5-AD46-93AE83047829}" srcOrd="0" destOrd="0" presId="urn:microsoft.com/office/officeart/2005/8/layout/vList5"/>
    <dgm:cxn modelId="{1506DBC8-0BE1-4FAF-A518-23BD9B35194D}" srcId="{BAC867BA-44FD-4D34-AA3A-6A2ED158CCA8}" destId="{BBDE0A24-8E6A-4A1B-A59B-9E401A88F133}" srcOrd="1" destOrd="0" parTransId="{0912A1C0-9CA8-4449-A7CC-F9B780593BA1}" sibTransId="{F59B85C9-3566-43BA-A174-E148E4CE12C7}"/>
    <dgm:cxn modelId="{AC848FEC-DA27-4BCC-AFCC-7CCD69111F96}" type="presOf" srcId="{BBDE0A24-8E6A-4A1B-A59B-9E401A88F133}" destId="{B51373E1-FD19-43B8-ABE5-D8F0CCADFB8D}" srcOrd="0" destOrd="0" presId="urn:microsoft.com/office/officeart/2005/8/layout/vList5"/>
    <dgm:cxn modelId="{2BF4888B-66A7-4E4D-985A-E197C2129564}" type="presParOf" srcId="{D45DB2D4-D598-47AF-B339-1F66404CC48E}" destId="{D32EBFC1-DAEB-408E-9457-A537552BAAB4}" srcOrd="0" destOrd="0" presId="urn:microsoft.com/office/officeart/2005/8/layout/vList5"/>
    <dgm:cxn modelId="{9FECC656-D1A4-4555-B646-9FCA1C373370}" type="presParOf" srcId="{D32EBFC1-DAEB-408E-9457-A537552BAAB4}" destId="{951D0409-B8FD-44C5-AD46-93AE83047829}" srcOrd="0" destOrd="0" presId="urn:microsoft.com/office/officeart/2005/8/layout/vList5"/>
    <dgm:cxn modelId="{7B93D6F8-1AFB-4DE1-8A02-3CADA52C0434}" type="presParOf" srcId="{D45DB2D4-D598-47AF-B339-1F66404CC48E}" destId="{A89DA6BD-E4B3-4FB6-9A7F-601D1E0485F0}" srcOrd="1" destOrd="0" presId="urn:microsoft.com/office/officeart/2005/8/layout/vList5"/>
    <dgm:cxn modelId="{AA7F96DD-24CA-40D4-9E64-D6BBF09FE344}" type="presParOf" srcId="{D45DB2D4-D598-47AF-B339-1F66404CC48E}" destId="{F83BA0EB-1C80-4CD7-9C02-27A902BC784E}" srcOrd="2" destOrd="0" presId="urn:microsoft.com/office/officeart/2005/8/layout/vList5"/>
    <dgm:cxn modelId="{6E3BAEDA-335E-488C-B3C9-CB6795EAD733}" type="presParOf" srcId="{F83BA0EB-1C80-4CD7-9C02-27A902BC784E}" destId="{B51373E1-FD19-43B8-ABE5-D8F0CCADFB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D0409-B8FD-44C5-AD46-93AE83047829}">
      <dsp:nvSpPr>
        <dsp:cNvPr id="0" name=""/>
        <dsp:cNvSpPr/>
      </dsp:nvSpPr>
      <dsp:spPr>
        <a:xfrm>
          <a:off x="3466834" y="128150"/>
          <a:ext cx="3420005" cy="17999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Recomendation System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(Count Vectorizer –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Cosine similarity)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3554702" y="216018"/>
        <a:ext cx="3244269" cy="1624251"/>
      </dsp:txXfrm>
    </dsp:sp>
    <dsp:sp modelId="{B51373E1-FD19-43B8-ABE5-D8F0CCADFB8D}">
      <dsp:nvSpPr>
        <dsp:cNvPr id="0" name=""/>
        <dsp:cNvSpPr/>
      </dsp:nvSpPr>
      <dsp:spPr>
        <a:xfrm>
          <a:off x="3466275" y="2259249"/>
          <a:ext cx="3420005" cy="17999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7061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-706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Measurement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rPr>
            <a:t>(Similarity Score &amp; Weighted Rating Score)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3554143" y="2347117"/>
        <a:ext cx="3244269" cy="1624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8842-BBB1-4A9F-A15C-3DEC3A05368D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AB77B-8188-443D-A5EB-A18E9DCCC2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820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08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CCBF3A-D7FB-4B97-8FD5-6FFB20CB1E84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90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rkaal/foodcom-recipes-and-review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3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9F505DC5-407D-4987-A28B-82FF82D8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5976" y="546411"/>
            <a:ext cx="2223946" cy="1438506"/>
          </a:xfrm>
        </p:spPr>
        <p:txBody>
          <a:bodyPr>
            <a:normAutofit/>
          </a:bodyPr>
          <a:lstStyle/>
          <a:p>
            <a:pPr algn="l"/>
            <a:r>
              <a:rPr lang="tr-TR" sz="4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CHEF AI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5B49BC3-54E8-4F20-B659-99E124F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6107" y="1265664"/>
            <a:ext cx="5612655" cy="967738"/>
          </a:xfrm>
        </p:spPr>
        <p:txBody>
          <a:bodyPr anchor="ctr">
            <a:normAutofit/>
          </a:bodyPr>
          <a:lstStyle/>
          <a:p>
            <a:pPr algn="ctr"/>
            <a:r>
              <a:rPr lang="tr-TR" sz="1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Malzemeleri söyle, tarifini bul !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B5820CAA-1E47-4CF2-ADB7-2E06AA2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C6949-46CC-2278-69CF-5FFA09D9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63" y="2116100"/>
            <a:ext cx="6048473" cy="2706691"/>
          </a:xfrm>
          <a:prstGeom prst="rect">
            <a:avLst/>
          </a:prstGeom>
          <a:noFill/>
        </p:spPr>
      </p:pic>
      <p:pic>
        <p:nvPicPr>
          <p:cNvPr id="32" name="Graphic 31" descr="Chef Hat with solid fill">
            <a:extLst>
              <a:ext uri="{FF2B5EF4-FFF2-40B4-BE49-F238E27FC236}">
                <a16:creationId xmlns:a16="http://schemas.microsoft.com/office/drawing/2014/main" id="{C4A42168-170D-36B5-5880-BB8E29A5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65129">
            <a:off x="4193715" y="770326"/>
            <a:ext cx="696661" cy="696661"/>
          </a:xfrm>
          <a:prstGeom prst="rect">
            <a:avLst/>
          </a:prstGeom>
        </p:spPr>
      </p:pic>
      <p:pic>
        <p:nvPicPr>
          <p:cNvPr id="33" name="Picture 32" descr="Bir tabloda yer alan malzemeler içeren yemek malzemeleri">
            <a:extLst>
              <a:ext uri="{FF2B5EF4-FFF2-40B4-BE49-F238E27FC236}">
                <a16:creationId xmlns:a16="http://schemas.microsoft.com/office/drawing/2014/main" id="{E5D26998-9D4D-06B6-15D7-CDE8230A82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960" b="783"/>
          <a:stretch/>
        </p:blipFill>
        <p:spPr>
          <a:xfrm>
            <a:off x="3071762" y="2116100"/>
            <a:ext cx="6048473" cy="34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Picture 3" descr="Bir tabloda yer alan malzemeler içeren yemek malzemeleri">
            <a:extLst>
              <a:ext uri="{FF2B5EF4-FFF2-40B4-BE49-F238E27FC236}">
                <a16:creationId xmlns:a16="http://schemas.microsoft.com/office/drawing/2014/main" id="{F644A99D-50E6-EB8C-EE4A-6A2B0D8D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960" b="78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9641C0-D1AD-16CE-0CF7-297A9A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9990" y="1247219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PROBLEM TANIMI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72249-3215-090C-1B68-378F2ADCD33F}"/>
              </a:ext>
            </a:extLst>
          </p:cNvPr>
          <p:cNvSpPr txBox="1"/>
          <p:nvPr/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Yemek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yapmak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için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hangi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malzemeleri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kullanmak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istediğini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söyle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tarifini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bul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!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Elindeki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malzemeler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ile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yemek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yapmak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isteyen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bir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kişinin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binlerce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tarif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içerisinden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seçim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yapmakla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uğraşmadan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malzemeleri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zamanını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girerek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ulaşabileceği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bir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tarif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öneri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sistemi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oluşturmak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C96A0-6E17-E047-F8A6-A9FF52B4FEF7}"/>
              </a:ext>
            </a:extLst>
          </p:cNvPr>
          <p:cNvGrpSpPr/>
          <p:nvPr/>
        </p:nvGrpSpPr>
        <p:grpSpPr>
          <a:xfrm>
            <a:off x="10890783" y="0"/>
            <a:ext cx="2223946" cy="1438506"/>
            <a:chOff x="9968054" y="345689"/>
            <a:chExt cx="2223946" cy="1438506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ACEBBD9-FC32-2637-CFB2-2EED82858217}"/>
                </a:ext>
              </a:extLst>
            </p:cNvPr>
            <p:cNvSpPr txBox="1">
              <a:spLocks/>
            </p:cNvSpPr>
            <p:nvPr/>
          </p:nvSpPr>
          <p:spPr>
            <a:xfrm>
              <a:off x="9968054" y="345689"/>
              <a:ext cx="2223946" cy="1438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tr-TR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CHEF AI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pic>
          <p:nvPicPr>
            <p:cNvPr id="16" name="Graphic 15" descr="Chef Hat with solid fill">
              <a:extLst>
                <a:ext uri="{FF2B5EF4-FFF2-40B4-BE49-F238E27FC236}">
                  <a16:creationId xmlns:a16="http://schemas.microsoft.com/office/drawing/2014/main" id="{C9E9D82C-304F-A676-3857-9DF190160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65129">
              <a:off x="10650146" y="531330"/>
              <a:ext cx="481272" cy="48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7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Picture 3" descr="Bir tabloda yer alan malzemeler içeren yemek malzemeleri">
            <a:extLst>
              <a:ext uri="{FF2B5EF4-FFF2-40B4-BE49-F238E27FC236}">
                <a16:creationId xmlns:a16="http://schemas.microsoft.com/office/drawing/2014/main" id="{F644A99D-50E6-EB8C-EE4A-6A2B0D8D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960" b="78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9641C0-D1AD-16CE-0CF7-297A9A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3512" y="719253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VERİ SETİ HAKKINDA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72249-3215-090C-1B68-378F2ADCD33F}"/>
              </a:ext>
            </a:extLst>
          </p:cNvPr>
          <p:cNvSpPr txBox="1"/>
          <p:nvPr/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Veri 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seti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Food.com'dan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toplanarak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oluşturulmuştur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; Bu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seti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her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tarif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hakkında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pişirme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süreleri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porsiyonlar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malzemeler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kalori bilgileri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talimatlar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daha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fazla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bir çok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bilgi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sağl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ıyor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 </a:t>
            </a:r>
            <a:endParaRPr lang="tr-TR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hnschrift Light Condensed" panose="020B0502040204020203" pitchFamily="34" charset="0"/>
            </a:endParaRP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Veri 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seti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, NA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içerikleri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temizlediğimizde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32.</a:t>
            </a:r>
            <a:r>
              <a:rPr lang="tr-TR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835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tarif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28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kolon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içermektedir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 </a:t>
            </a:r>
            <a:endParaRPr lang="tr-TR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hnschrift Light Condensed" panose="020B0502040204020203" pitchFamily="34" charset="0"/>
            </a:endParaRP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tr-TR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10.023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adet farklı tarif yazarının tarifleri ve her tarif için puanları da yer almaktadır.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tr-TR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235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farklı kategoriden oluşmaktadır.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arifler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1999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ile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2020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yılları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arasında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yayınlanmıştır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</a:t>
            </a: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H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er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tarif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için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malzemeler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ve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talimatlar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yer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almaktadır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Toplamda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r>
              <a:rPr lang="tr-TR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.852 </a:t>
            </a: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adet farklı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malzeme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bulunmaktadır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</a:rPr>
              <a:t>.</a:t>
            </a:r>
            <a:endParaRPr lang="tr-TR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hnschrift Light Condensed" panose="020B0502040204020203" pitchFamily="34" charset="0"/>
            </a:endParaRP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tr-T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hnschrift Ligh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https://www.kaggle.com/datasets/irkaal/foodcom-recipes-and-reviews</a:t>
            </a:r>
            <a:endParaRPr lang="tr-TR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hnschrift Light Condensed" panose="020B0502040204020203" pitchFamily="34" charset="0"/>
            </a:endParaRPr>
          </a:p>
          <a:p>
            <a:pPr marL="228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C96A0-6E17-E047-F8A6-A9FF52B4FEF7}"/>
              </a:ext>
            </a:extLst>
          </p:cNvPr>
          <p:cNvGrpSpPr/>
          <p:nvPr/>
        </p:nvGrpSpPr>
        <p:grpSpPr>
          <a:xfrm>
            <a:off x="10890783" y="0"/>
            <a:ext cx="2223946" cy="1438506"/>
            <a:chOff x="9968054" y="345689"/>
            <a:chExt cx="2223946" cy="1438506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ACEBBD9-FC32-2637-CFB2-2EED82858217}"/>
                </a:ext>
              </a:extLst>
            </p:cNvPr>
            <p:cNvSpPr txBox="1">
              <a:spLocks/>
            </p:cNvSpPr>
            <p:nvPr/>
          </p:nvSpPr>
          <p:spPr>
            <a:xfrm>
              <a:off x="9968054" y="345689"/>
              <a:ext cx="2223946" cy="1438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tr-TR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CHEF AI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pic>
          <p:nvPicPr>
            <p:cNvPr id="16" name="Graphic 15" descr="Chef Hat with solid fill">
              <a:extLst>
                <a:ext uri="{FF2B5EF4-FFF2-40B4-BE49-F238E27FC236}">
                  <a16:creationId xmlns:a16="http://schemas.microsoft.com/office/drawing/2014/main" id="{C9E9D82C-304F-A676-3857-9DF190160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65129">
              <a:off x="10650146" y="531330"/>
              <a:ext cx="481272" cy="48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6" name="Group 5" descr="&#10;">
            <a:extLst>
              <a:ext uri="{FF2B5EF4-FFF2-40B4-BE49-F238E27FC236}">
                <a16:creationId xmlns:a16="http://schemas.microsoft.com/office/drawing/2014/main" id="{AF62CF86-9864-FB7F-4D9B-3726FDDA8A3C}"/>
              </a:ext>
            </a:extLst>
          </p:cNvPr>
          <p:cNvGrpSpPr/>
          <p:nvPr/>
        </p:nvGrpSpPr>
        <p:grpSpPr>
          <a:xfrm>
            <a:off x="0" y="0"/>
            <a:ext cx="13114729" cy="6858000"/>
            <a:chOff x="0" y="0"/>
            <a:chExt cx="13114729" cy="6858000"/>
          </a:xfrm>
        </p:grpSpPr>
        <p:pic>
          <p:nvPicPr>
            <p:cNvPr id="4" name="Picture 3" descr="Bir tabloda yer alan malzemeler içeren yemek malzemeleri">
              <a:extLst>
                <a:ext uri="{FF2B5EF4-FFF2-40B4-BE49-F238E27FC236}">
                  <a16:creationId xmlns:a16="http://schemas.microsoft.com/office/drawing/2014/main" id="{F644A99D-50E6-EB8C-EE4A-6A2B0D8D2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5000"/>
            </a:blip>
            <a:srcRect t="24960" b="783"/>
            <a:stretch/>
          </p:blipFill>
          <p:spPr>
            <a:xfrm>
              <a:off x="0" y="10"/>
              <a:ext cx="12191980" cy="685799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93D8DE-CAF4-86FC-BC7F-4827B5B4A1A3}"/>
                </a:ext>
              </a:extLst>
            </p:cNvPr>
            <p:cNvGrpSpPr/>
            <p:nvPr/>
          </p:nvGrpSpPr>
          <p:grpSpPr>
            <a:xfrm>
              <a:off x="10890783" y="0"/>
              <a:ext cx="2223946" cy="1438506"/>
              <a:chOff x="9968054" y="345689"/>
              <a:chExt cx="2223946" cy="1438506"/>
            </a:xfrm>
          </p:grpSpPr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E137B755-083A-44B8-E578-DC9A40AE30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68054" y="345689"/>
                <a:ext cx="2223946" cy="1438506"/>
              </a:xfrm>
              <a:prstGeom prst="rect">
                <a:avLst/>
              </a:prstGeom>
              <a:ln>
                <a:noFill/>
              </a:ln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tr-TR" sz="2800" dirty="0">
                    <a:solidFill>
                      <a:schemeClr val="tx2">
                        <a:lumMod val="75000"/>
                      </a:schemeClr>
                    </a:solidFill>
                    <a:latin typeface="Bahnschrift Light Condensed" panose="020B0502040204020203" pitchFamily="34" charset="0"/>
                  </a:rPr>
                  <a:t>CHEF AI</a:t>
                </a:r>
                <a:endParaRPr lang="en-US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endParaRPr>
              </a:p>
            </p:txBody>
          </p:sp>
          <p:pic>
            <p:nvPicPr>
              <p:cNvPr id="5" name="Graphic 4" descr="Chef Hat with solid fill">
                <a:extLst>
                  <a:ext uri="{FF2B5EF4-FFF2-40B4-BE49-F238E27FC236}">
                    <a16:creationId xmlns:a16="http://schemas.microsoft.com/office/drawing/2014/main" id="{163AF533-B8BF-F865-B839-B822EEEF5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865129">
                <a:off x="10650146" y="531330"/>
                <a:ext cx="481272" cy="481272"/>
              </a:xfrm>
              <a:prstGeom prst="rect">
                <a:avLst/>
              </a:prstGeom>
            </p:spPr>
          </p:pic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28786CF-EC15-1D81-6C93-3406A5DE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0362" y="1229836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PROJE ADIMLARI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BF87AB-E69E-246F-3529-2F5B3C0609B1}"/>
              </a:ext>
            </a:extLst>
          </p:cNvPr>
          <p:cNvGrpSpPr/>
          <p:nvPr/>
        </p:nvGrpSpPr>
        <p:grpSpPr>
          <a:xfrm>
            <a:off x="493481" y="2648634"/>
            <a:ext cx="11217543" cy="1560731"/>
            <a:chOff x="185267" y="1159907"/>
            <a:chExt cx="11217543" cy="1560731"/>
          </a:xfrm>
        </p:grpSpPr>
        <p:pic>
          <p:nvPicPr>
            <p:cNvPr id="54" name="Graphic 53" descr="Research with solid fill">
              <a:extLst>
                <a:ext uri="{FF2B5EF4-FFF2-40B4-BE49-F238E27FC236}">
                  <a16:creationId xmlns:a16="http://schemas.microsoft.com/office/drawing/2014/main" id="{0C06427E-0D26-027C-CF1B-B679FF66E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19385" y="1159907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B8DD85-89E1-A15D-0568-32A092A55D54}"/>
                </a:ext>
              </a:extLst>
            </p:cNvPr>
            <p:cNvSpPr txBox="1"/>
            <p:nvPr/>
          </p:nvSpPr>
          <p:spPr>
            <a:xfrm>
              <a:off x="2295198" y="2074307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Veri</a:t>
              </a:r>
              <a:r>
                <a:rPr lang="tr-TR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analizi</a:t>
              </a:r>
            </a:p>
          </p:txBody>
        </p:sp>
        <p:pic>
          <p:nvPicPr>
            <p:cNvPr id="56" name="Graphic 55" descr="Statistics with solid fill">
              <a:extLst>
                <a:ext uri="{FF2B5EF4-FFF2-40B4-BE49-F238E27FC236}">
                  <a16:creationId xmlns:a16="http://schemas.microsoft.com/office/drawing/2014/main" id="{9195531C-BA7D-0813-C235-9F855DCE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6116" y="1205666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4EFB3B-3928-F198-2C35-47A3DA0038E5}"/>
                </a:ext>
              </a:extLst>
            </p:cNvPr>
            <p:cNvSpPr txBox="1"/>
            <p:nvPr/>
          </p:nvSpPr>
          <p:spPr>
            <a:xfrm>
              <a:off x="4181439" y="2074307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Veri</a:t>
              </a:r>
              <a:r>
                <a:rPr lang="tr-TR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ön</a:t>
              </a:r>
              <a:r>
                <a:rPr lang="tr-TR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işleme</a:t>
              </a:r>
            </a:p>
          </p:txBody>
        </p:sp>
        <p:pic>
          <p:nvPicPr>
            <p:cNvPr id="58" name="Graphic 57" descr="Server with solid fill">
              <a:extLst>
                <a:ext uri="{FF2B5EF4-FFF2-40B4-BE49-F238E27FC236}">
                  <a16:creationId xmlns:a16="http://schemas.microsoft.com/office/drawing/2014/main" id="{DD2BE185-6157-5EB9-09D4-FB72C3BDC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72847" y="1196789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92006C-465C-D4FC-E89D-075B20A6E586}"/>
                </a:ext>
              </a:extLst>
            </p:cNvPr>
            <p:cNvSpPr txBox="1"/>
            <p:nvPr/>
          </p:nvSpPr>
          <p:spPr>
            <a:xfrm>
              <a:off x="6334152" y="2074307"/>
              <a:ext cx="11512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Özellik</a:t>
              </a:r>
              <a:r>
                <a:rPr lang="tr-TR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Mühendisliği</a:t>
              </a:r>
            </a:p>
          </p:txBody>
        </p:sp>
        <p:pic>
          <p:nvPicPr>
            <p:cNvPr id="60" name="Graphic 59" descr="Artificial Intelligence with solid fill">
              <a:extLst>
                <a:ext uri="{FF2B5EF4-FFF2-40B4-BE49-F238E27FC236}">
                  <a16:creationId xmlns:a16="http://schemas.microsoft.com/office/drawing/2014/main" id="{22F63CAC-72D9-58EA-16CA-F006A9D2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43661" y="1159907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33D49-1DC4-A9D3-306E-ED677F5466F8}"/>
                </a:ext>
              </a:extLst>
            </p:cNvPr>
            <p:cNvSpPr txBox="1"/>
            <p:nvPr/>
          </p:nvSpPr>
          <p:spPr>
            <a:xfrm>
              <a:off x="8081522" y="214186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Model</a:t>
              </a:r>
              <a:r>
                <a:rPr lang="tr-TR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kurma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6279FA4-6D1F-7C5E-DEBF-0FB26851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4505" y="1376947"/>
              <a:ext cx="1075810" cy="63123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BDCA6F8-C3DA-355B-8314-233C7C5E4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4475" y="1487731"/>
              <a:ext cx="1075810" cy="62345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B84076-6512-DC32-548C-5BE86D0F544F}"/>
                </a:ext>
              </a:extLst>
            </p:cNvPr>
            <p:cNvSpPr txBox="1"/>
            <p:nvPr/>
          </p:nvSpPr>
          <p:spPr>
            <a:xfrm>
              <a:off x="10325271" y="2141866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Canlı ortam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41D06A-666F-8CC0-A784-DC06A008D0E2}"/>
                </a:ext>
              </a:extLst>
            </p:cNvPr>
            <p:cNvSpPr txBox="1"/>
            <p:nvPr/>
          </p:nvSpPr>
          <p:spPr>
            <a:xfrm>
              <a:off x="185267" y="207430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Veri kaynağı</a:t>
              </a: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B18D915B-E7BA-7879-D4EB-1FB9FEBAB319}"/>
                </a:ext>
              </a:extLst>
            </p:cNvPr>
            <p:cNvSpPr/>
            <p:nvPr/>
          </p:nvSpPr>
          <p:spPr>
            <a:xfrm>
              <a:off x="1562169" y="1617107"/>
              <a:ext cx="791379" cy="15092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highlight>
                  <a:srgbClr val="000000"/>
                </a:highlight>
              </a:endParaRPr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5A598E1F-4762-C292-47CD-28E924684F48}"/>
                </a:ext>
              </a:extLst>
            </p:cNvPr>
            <p:cNvSpPr/>
            <p:nvPr/>
          </p:nvSpPr>
          <p:spPr>
            <a:xfrm>
              <a:off x="3388999" y="1617107"/>
              <a:ext cx="791379" cy="15092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21C36417-392D-1FD1-F01C-C8AC65DF0C40}"/>
                </a:ext>
              </a:extLst>
            </p:cNvPr>
            <p:cNvSpPr/>
            <p:nvPr/>
          </p:nvSpPr>
          <p:spPr>
            <a:xfrm>
              <a:off x="5365730" y="1607381"/>
              <a:ext cx="791379" cy="15092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90A74654-B250-0940-E6C2-3D599204C853}"/>
                </a:ext>
              </a:extLst>
            </p:cNvPr>
            <p:cNvSpPr/>
            <p:nvPr/>
          </p:nvSpPr>
          <p:spPr>
            <a:xfrm>
              <a:off x="7435186" y="1617107"/>
              <a:ext cx="791379" cy="15092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C24F30A5-0406-5592-103C-020A98246907}"/>
                </a:ext>
              </a:extLst>
            </p:cNvPr>
            <p:cNvSpPr/>
            <p:nvPr/>
          </p:nvSpPr>
          <p:spPr>
            <a:xfrm>
              <a:off x="9352852" y="1617107"/>
              <a:ext cx="791379" cy="15092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51486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Picture 3" descr="Bir tabloda yer alan malzemeler içeren yemek malzemeleri">
            <a:extLst>
              <a:ext uri="{FF2B5EF4-FFF2-40B4-BE49-F238E27FC236}">
                <a16:creationId xmlns:a16="http://schemas.microsoft.com/office/drawing/2014/main" id="{F644A99D-50E6-EB8C-EE4A-6A2B0D8D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960" b="7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9641C0-D1AD-16CE-0CF7-297A9A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40" y="79228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VERİ 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ÖN İŞLEME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AF0C6B-4BD7-FABA-B9E5-E97E54BD8B80}"/>
              </a:ext>
            </a:extLst>
          </p:cNvPr>
          <p:cNvGrpSpPr/>
          <p:nvPr/>
        </p:nvGrpSpPr>
        <p:grpSpPr>
          <a:xfrm>
            <a:off x="2297738" y="1839742"/>
            <a:ext cx="3420000" cy="1800000"/>
            <a:chOff x="3313174" y="-60785"/>
            <a:chExt cx="3727323" cy="19800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B33B5F-1B7A-C81B-7D95-D89574FF438F}"/>
                </a:ext>
              </a:extLst>
            </p:cNvPr>
            <p:cNvSpPr/>
            <p:nvPr/>
          </p:nvSpPr>
          <p:spPr>
            <a:xfrm>
              <a:off x="3313174" y="-60785"/>
              <a:ext cx="3727323" cy="1980067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8F0EFDEB-6BBC-D216-7112-FD279E54A37F}"/>
                </a:ext>
              </a:extLst>
            </p:cNvPr>
            <p:cNvSpPr txBox="1"/>
            <p:nvPr/>
          </p:nvSpPr>
          <p:spPr>
            <a:xfrm>
              <a:off x="3409834" y="96708"/>
              <a:ext cx="3534005" cy="17867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Tip bilgisi doğru olmayan kolonların düzenlenmesi</a:t>
              </a:r>
              <a:endParaRPr lang="en-US" sz="20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A9F1A2-F879-3B0F-454E-156D07407236}"/>
              </a:ext>
            </a:extLst>
          </p:cNvPr>
          <p:cNvGrpSpPr/>
          <p:nvPr/>
        </p:nvGrpSpPr>
        <p:grpSpPr>
          <a:xfrm>
            <a:off x="6256796" y="1839743"/>
            <a:ext cx="3420000" cy="1800000"/>
            <a:chOff x="3313175" y="49"/>
            <a:chExt cx="3727323" cy="198006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71488E2-B4E7-5B82-F6E6-C186F0653B28}"/>
                </a:ext>
              </a:extLst>
            </p:cNvPr>
            <p:cNvSpPr/>
            <p:nvPr/>
          </p:nvSpPr>
          <p:spPr>
            <a:xfrm>
              <a:off x="3313175" y="49"/>
              <a:ext cx="3727323" cy="1980067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38EEC12C-D87C-D5A4-390A-69CB554A0020}"/>
                </a:ext>
              </a:extLst>
            </p:cNvPr>
            <p:cNvSpPr txBox="1"/>
            <p:nvPr/>
          </p:nvSpPr>
          <p:spPr>
            <a:xfrm>
              <a:off x="3409834" y="96708"/>
              <a:ext cx="3534005" cy="17867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/>
              <a:r>
                <a:rPr lang="tr-TR" sz="20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CookTime NA olanların 0 minute olarak atanması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2C4633-279A-1EC2-3C90-1199B9B503C5}"/>
              </a:ext>
            </a:extLst>
          </p:cNvPr>
          <p:cNvGrpSpPr/>
          <p:nvPr/>
        </p:nvGrpSpPr>
        <p:grpSpPr>
          <a:xfrm>
            <a:off x="394297" y="4064218"/>
            <a:ext cx="3420000" cy="1800000"/>
            <a:chOff x="3313175" y="49"/>
            <a:chExt cx="3727323" cy="198006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A507529-2C06-6FD6-8E97-E96D5251EE67}"/>
                </a:ext>
              </a:extLst>
            </p:cNvPr>
            <p:cNvSpPr/>
            <p:nvPr/>
          </p:nvSpPr>
          <p:spPr>
            <a:xfrm>
              <a:off x="3313175" y="49"/>
              <a:ext cx="3727323" cy="1980067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D362A8F3-AC4C-3A3E-30C1-1542709028E9}"/>
                </a:ext>
              </a:extLst>
            </p:cNvPr>
            <p:cNvSpPr txBox="1"/>
            <p:nvPr/>
          </p:nvSpPr>
          <p:spPr>
            <a:xfrm>
              <a:off x="3409834" y="96708"/>
              <a:ext cx="3534005" cy="17867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/>
              <a:r>
                <a:rPr lang="tr-TR" sz="20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Diğer NA olan içeriklerin temizlenmesi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7BCA5-DA28-B7D2-90A1-72563B1BC163}"/>
              </a:ext>
            </a:extLst>
          </p:cNvPr>
          <p:cNvGrpSpPr/>
          <p:nvPr/>
        </p:nvGrpSpPr>
        <p:grpSpPr>
          <a:xfrm>
            <a:off x="8362839" y="4083275"/>
            <a:ext cx="3420000" cy="1800000"/>
            <a:chOff x="3313175" y="49"/>
            <a:chExt cx="3727323" cy="198006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510F40-AAF9-4CA9-6EF4-35007D61D337}"/>
                </a:ext>
              </a:extLst>
            </p:cNvPr>
            <p:cNvSpPr/>
            <p:nvPr/>
          </p:nvSpPr>
          <p:spPr>
            <a:xfrm>
              <a:off x="3313175" y="49"/>
              <a:ext cx="3727323" cy="1980067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D16C0A54-3188-FF40-7791-F0CAD715DDCC}"/>
                </a:ext>
              </a:extLst>
            </p:cNvPr>
            <p:cNvSpPr txBox="1"/>
            <p:nvPr/>
          </p:nvSpPr>
          <p:spPr>
            <a:xfrm>
              <a:off x="3409834" y="96708"/>
              <a:ext cx="3534005" cy="17867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/>
              <a:r>
                <a:rPr lang="tr-TR" sz="20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TotalTime kolonuna göre outlier temizliği (%1 - %99)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5604FC-D137-66E7-4BD4-07F58369F39A}"/>
              </a:ext>
            </a:extLst>
          </p:cNvPr>
          <p:cNvGrpSpPr/>
          <p:nvPr/>
        </p:nvGrpSpPr>
        <p:grpSpPr>
          <a:xfrm>
            <a:off x="4378568" y="4064217"/>
            <a:ext cx="3420000" cy="1800000"/>
            <a:chOff x="3313175" y="49"/>
            <a:chExt cx="3727323" cy="198006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5FABA2E-155B-4166-D402-22FD3C75AABB}"/>
                </a:ext>
              </a:extLst>
            </p:cNvPr>
            <p:cNvSpPr/>
            <p:nvPr/>
          </p:nvSpPr>
          <p:spPr>
            <a:xfrm>
              <a:off x="3313175" y="49"/>
              <a:ext cx="3727323" cy="1980067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D9110A5E-99B5-3F4B-589E-FC03CA09F065}"/>
                </a:ext>
              </a:extLst>
            </p:cNvPr>
            <p:cNvSpPr txBox="1"/>
            <p:nvPr/>
          </p:nvSpPr>
          <p:spPr>
            <a:xfrm>
              <a:off x="3409834" y="96708"/>
              <a:ext cx="3534005" cy="178674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/>
              <a:r>
                <a:rPr lang="tr-TR" sz="20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Malzeme içeriklerinin ve miktarlarının ayrıştırılarak model için hazırlanması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1B0A45-0157-A4F7-B962-1F5F1FA3B906}"/>
              </a:ext>
            </a:extLst>
          </p:cNvPr>
          <p:cNvGrpSpPr/>
          <p:nvPr/>
        </p:nvGrpSpPr>
        <p:grpSpPr>
          <a:xfrm>
            <a:off x="10890783" y="0"/>
            <a:ext cx="2223946" cy="1438506"/>
            <a:chOff x="9968054" y="345689"/>
            <a:chExt cx="2223946" cy="1438506"/>
          </a:xfrm>
        </p:grpSpPr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A80B9627-FA30-2CB8-B6A0-2FFDCCD6BB12}"/>
                </a:ext>
              </a:extLst>
            </p:cNvPr>
            <p:cNvSpPr txBox="1">
              <a:spLocks/>
            </p:cNvSpPr>
            <p:nvPr/>
          </p:nvSpPr>
          <p:spPr>
            <a:xfrm>
              <a:off x="9968054" y="345689"/>
              <a:ext cx="2223946" cy="1438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tr-TR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CHEF AI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pic>
          <p:nvPicPr>
            <p:cNvPr id="41" name="Graphic 40" descr="Chef Hat with solid fill">
              <a:extLst>
                <a:ext uri="{FF2B5EF4-FFF2-40B4-BE49-F238E27FC236}">
                  <a16:creationId xmlns:a16="http://schemas.microsoft.com/office/drawing/2014/main" id="{1CADBD99-B959-B14A-2B8F-975FE1835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65129">
              <a:off x="10650146" y="531330"/>
              <a:ext cx="481272" cy="48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15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 descr="Bir tabloda yer alan malzemeler içeren yemek malzemeleri">
            <a:extLst>
              <a:ext uri="{FF2B5EF4-FFF2-40B4-BE49-F238E27FC236}">
                <a16:creationId xmlns:a16="http://schemas.microsoft.com/office/drawing/2014/main" id="{F644A99D-50E6-EB8C-EE4A-6A2B0D8D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960" b="78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9641C0-D1AD-16CE-0CF7-297A9A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4539" y="953281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ÖZELLİK MÜHENDİSLİĞİ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52F85D-4BDC-FDB5-5A90-2F357C98DB3D}"/>
              </a:ext>
            </a:extLst>
          </p:cNvPr>
          <p:cNvGrpSpPr/>
          <p:nvPr/>
        </p:nvGrpSpPr>
        <p:grpSpPr>
          <a:xfrm>
            <a:off x="29951" y="2378040"/>
            <a:ext cx="8548819" cy="2842664"/>
            <a:chOff x="29951" y="2378040"/>
            <a:chExt cx="8548819" cy="2842664"/>
          </a:xfrm>
        </p:grpSpPr>
        <p:sp>
          <p:nvSpPr>
            <p:cNvPr id="9" name="Rectangle 8" descr="Clock">
              <a:extLst>
                <a:ext uri="{FF2B5EF4-FFF2-40B4-BE49-F238E27FC236}">
                  <a16:creationId xmlns:a16="http://schemas.microsoft.com/office/drawing/2014/main" id="{2A535D5D-E832-E451-E4F0-9340BF450088}"/>
                </a:ext>
              </a:extLst>
            </p:cNvPr>
            <p:cNvSpPr/>
            <p:nvPr/>
          </p:nvSpPr>
          <p:spPr>
            <a:xfrm>
              <a:off x="834741" y="2378040"/>
              <a:ext cx="1538580" cy="153858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77947F8-538E-FC81-B1E2-748050F81BC0}"/>
                </a:ext>
              </a:extLst>
            </p:cNvPr>
            <p:cNvSpPr/>
            <p:nvPr/>
          </p:nvSpPr>
          <p:spPr>
            <a:xfrm>
              <a:off x="29951" y="4343204"/>
              <a:ext cx="3419067" cy="877500"/>
            </a:xfrm>
            <a:custGeom>
              <a:avLst/>
              <a:gdLst>
                <a:gd name="connsiteX0" fmla="*/ 0 w 3419067"/>
                <a:gd name="connsiteY0" fmla="*/ 0 h 877500"/>
                <a:gd name="connsiteX1" fmla="*/ 3419067 w 3419067"/>
                <a:gd name="connsiteY1" fmla="*/ 0 h 877500"/>
                <a:gd name="connsiteX2" fmla="*/ 3419067 w 3419067"/>
                <a:gd name="connsiteY2" fmla="*/ 877500 h 877500"/>
                <a:gd name="connsiteX3" fmla="*/ 0 w 3419067"/>
                <a:gd name="connsiteY3" fmla="*/ 877500 h 877500"/>
                <a:gd name="connsiteX4" fmla="*/ 0 w 3419067"/>
                <a:gd name="connsiteY4" fmla="*/ 0 h 87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067" h="877500">
                  <a:moveTo>
                    <a:pt x="0" y="0"/>
                  </a:moveTo>
                  <a:lnTo>
                    <a:pt x="3419067" y="0"/>
                  </a:lnTo>
                  <a:lnTo>
                    <a:pt x="3419067" y="877500"/>
                  </a:lnTo>
                  <a:lnTo>
                    <a:pt x="0" y="877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Total</a:t>
              </a:r>
              <a:r>
                <a:rPr lang="en-US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Time </a:t>
              </a:r>
              <a:r>
                <a:rPr lang="en-US" sz="2400" kern="1200" dirty="0" err="1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kolon</a:t>
              </a: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una</a:t>
              </a:r>
              <a:r>
                <a:rPr lang="en-US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tr-TR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göre</a:t>
              </a:r>
              <a:r>
                <a:rPr lang="en-US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 zaman </a:t>
              </a: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aralığı</a:t>
              </a:r>
              <a:endParaRPr lang="en-US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3" name="Rectangle 12" descr="Avocado outline">
              <a:extLst>
                <a:ext uri="{FF2B5EF4-FFF2-40B4-BE49-F238E27FC236}">
                  <a16:creationId xmlns:a16="http://schemas.microsoft.com/office/drawing/2014/main" id="{2D799166-3660-2FEA-62E6-A54A77582CD1}"/>
                </a:ext>
              </a:extLst>
            </p:cNvPr>
            <p:cNvSpPr/>
            <p:nvPr/>
          </p:nvSpPr>
          <p:spPr>
            <a:xfrm>
              <a:off x="3784185" y="2378040"/>
              <a:ext cx="1538580" cy="1538580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814B26-2722-048D-1132-9FABE5241691}"/>
                </a:ext>
              </a:extLst>
            </p:cNvPr>
            <p:cNvSpPr/>
            <p:nvPr/>
          </p:nvSpPr>
          <p:spPr>
            <a:xfrm>
              <a:off x="2843941" y="4343204"/>
              <a:ext cx="3419067" cy="877500"/>
            </a:xfrm>
            <a:custGeom>
              <a:avLst/>
              <a:gdLst>
                <a:gd name="connsiteX0" fmla="*/ 0 w 3419067"/>
                <a:gd name="connsiteY0" fmla="*/ 0 h 877500"/>
                <a:gd name="connsiteX1" fmla="*/ 3419067 w 3419067"/>
                <a:gd name="connsiteY1" fmla="*/ 0 h 877500"/>
                <a:gd name="connsiteX2" fmla="*/ 3419067 w 3419067"/>
                <a:gd name="connsiteY2" fmla="*/ 877500 h 877500"/>
                <a:gd name="connsiteX3" fmla="*/ 0 w 3419067"/>
                <a:gd name="connsiteY3" fmla="*/ 877500 h 877500"/>
                <a:gd name="connsiteX4" fmla="*/ 0 w 3419067"/>
                <a:gd name="connsiteY4" fmla="*/ 0 h 87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067" h="877500">
                  <a:moveTo>
                    <a:pt x="0" y="0"/>
                  </a:moveTo>
                  <a:lnTo>
                    <a:pt x="3419067" y="0"/>
                  </a:lnTo>
                  <a:lnTo>
                    <a:pt x="3419067" y="877500"/>
                  </a:lnTo>
                  <a:lnTo>
                    <a:pt x="0" y="877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Kalori</a:t>
              </a:r>
              <a:r>
                <a:rPr lang="en-US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n-US" sz="2400" kern="1200" dirty="0" err="1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kolonuna</a:t>
              </a:r>
              <a:r>
                <a:rPr lang="en-US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tr-TR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göre</a:t>
              </a:r>
              <a:r>
                <a:rPr lang="en-US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n-US" sz="2400" kern="1200" dirty="0" err="1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gruplama</a:t>
              </a:r>
              <a:endParaRPr lang="en-US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6" name="Rectangle 15" descr="Rating Star with solid fill">
              <a:extLst>
                <a:ext uri="{FF2B5EF4-FFF2-40B4-BE49-F238E27FC236}">
                  <a16:creationId xmlns:a16="http://schemas.microsoft.com/office/drawing/2014/main" id="{19173DEC-5D85-C436-598C-52EDB6477ACC}"/>
                </a:ext>
              </a:extLst>
            </p:cNvPr>
            <p:cNvSpPr/>
            <p:nvPr/>
          </p:nvSpPr>
          <p:spPr>
            <a:xfrm>
              <a:off x="6099947" y="2386944"/>
              <a:ext cx="1538580" cy="153858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2162E0-2B15-F631-8F9D-31D4D076F100}"/>
                </a:ext>
              </a:extLst>
            </p:cNvPr>
            <p:cNvSpPr/>
            <p:nvPr/>
          </p:nvSpPr>
          <p:spPr>
            <a:xfrm>
              <a:off x="5159703" y="4343204"/>
              <a:ext cx="3419067" cy="877500"/>
            </a:xfrm>
            <a:custGeom>
              <a:avLst/>
              <a:gdLst>
                <a:gd name="connsiteX0" fmla="*/ 0 w 3419067"/>
                <a:gd name="connsiteY0" fmla="*/ 0 h 877500"/>
                <a:gd name="connsiteX1" fmla="*/ 3419067 w 3419067"/>
                <a:gd name="connsiteY1" fmla="*/ 0 h 877500"/>
                <a:gd name="connsiteX2" fmla="*/ 3419067 w 3419067"/>
                <a:gd name="connsiteY2" fmla="*/ 877500 h 877500"/>
                <a:gd name="connsiteX3" fmla="*/ 0 w 3419067"/>
                <a:gd name="connsiteY3" fmla="*/ 877500 h 877500"/>
                <a:gd name="connsiteX4" fmla="*/ 0 w 3419067"/>
                <a:gd name="connsiteY4" fmla="*/ 0 h 87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067" h="877500">
                  <a:moveTo>
                    <a:pt x="0" y="0"/>
                  </a:moveTo>
                  <a:lnTo>
                    <a:pt x="3419067" y="0"/>
                  </a:lnTo>
                  <a:lnTo>
                    <a:pt x="3419067" y="877500"/>
                  </a:lnTo>
                  <a:lnTo>
                    <a:pt x="0" y="877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  <a:ea typeface="+mn-ea"/>
                  <a:cs typeface="+mn-cs"/>
                </a:rPr>
                <a:t>Weighted</a:t>
              </a: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  <a:ea typeface="+mn-ea"/>
                  <a:cs typeface="+mn-cs"/>
                </a:rPr>
                <a:t>Rating Skor </a:t>
              </a:r>
            </a:p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  <a:ea typeface="+mn-ea"/>
                  <a:cs typeface="+mn-cs"/>
                </a:rPr>
                <a:t>(Rating &amp; Review sayısı)</a:t>
              </a:r>
              <a:endParaRPr lang="en-US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35BFF-BFE4-9176-1255-A15C435204A4}"/>
              </a:ext>
            </a:extLst>
          </p:cNvPr>
          <p:cNvGrpSpPr/>
          <p:nvPr/>
        </p:nvGrpSpPr>
        <p:grpSpPr>
          <a:xfrm>
            <a:off x="10890783" y="0"/>
            <a:ext cx="2223946" cy="1438506"/>
            <a:chOff x="9968054" y="345689"/>
            <a:chExt cx="2223946" cy="1438506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3496F3BB-1E11-1882-4B61-0CC1E78E05B9}"/>
                </a:ext>
              </a:extLst>
            </p:cNvPr>
            <p:cNvSpPr txBox="1">
              <a:spLocks/>
            </p:cNvSpPr>
            <p:nvPr/>
          </p:nvSpPr>
          <p:spPr>
            <a:xfrm>
              <a:off x="9968054" y="345689"/>
              <a:ext cx="2223946" cy="1438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tr-TR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CHEF AI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pic>
          <p:nvPicPr>
            <p:cNvPr id="11" name="Graphic 10" descr="Chef Hat with solid fill">
              <a:extLst>
                <a:ext uri="{FF2B5EF4-FFF2-40B4-BE49-F238E27FC236}">
                  <a16:creationId xmlns:a16="http://schemas.microsoft.com/office/drawing/2014/main" id="{686AF6F1-78A7-F06B-94CD-3881E53A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865129">
              <a:off x="10650146" y="531330"/>
              <a:ext cx="481272" cy="481272"/>
            </a:xfrm>
            <a:prstGeom prst="rect">
              <a:avLst/>
            </a:prstGeom>
          </p:spPr>
        </p:pic>
      </p:grpSp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86504207-04EA-5F18-560E-816C0CFD72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9391" y="2378040"/>
            <a:ext cx="1538580" cy="153858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23D81A-6DD5-0753-C6B6-65F7BAC06F01}"/>
              </a:ext>
            </a:extLst>
          </p:cNvPr>
          <p:cNvSpPr/>
          <p:nvPr/>
        </p:nvSpPr>
        <p:spPr>
          <a:xfrm>
            <a:off x="8217547" y="4343204"/>
            <a:ext cx="3419067" cy="877500"/>
          </a:xfrm>
          <a:custGeom>
            <a:avLst/>
            <a:gdLst>
              <a:gd name="connsiteX0" fmla="*/ 0 w 3419067"/>
              <a:gd name="connsiteY0" fmla="*/ 0 h 877500"/>
              <a:gd name="connsiteX1" fmla="*/ 3419067 w 3419067"/>
              <a:gd name="connsiteY1" fmla="*/ 0 h 877500"/>
              <a:gd name="connsiteX2" fmla="*/ 3419067 w 3419067"/>
              <a:gd name="connsiteY2" fmla="*/ 877500 h 877500"/>
              <a:gd name="connsiteX3" fmla="*/ 0 w 3419067"/>
              <a:gd name="connsiteY3" fmla="*/ 877500 h 877500"/>
              <a:gd name="connsiteX4" fmla="*/ 0 w 3419067"/>
              <a:gd name="connsiteY4" fmla="*/ 0 h 87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067" h="877500">
                <a:moveTo>
                  <a:pt x="0" y="0"/>
                </a:moveTo>
                <a:lnTo>
                  <a:pt x="3419067" y="0"/>
                </a:lnTo>
                <a:lnTo>
                  <a:pt x="3419067" y="877500"/>
                </a:lnTo>
                <a:lnTo>
                  <a:pt x="0" y="87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r-TR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rPr>
              <a:t>Malzeme ve Miktar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tr-TR" sz="2400" kern="12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rPr>
              <a:t>kolonlarına göre tarif listesi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3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 descr="Bir tabloda yer alan malzemeler içeren yemek malzemeleri">
            <a:extLst>
              <a:ext uri="{FF2B5EF4-FFF2-40B4-BE49-F238E27FC236}">
                <a16:creationId xmlns:a16="http://schemas.microsoft.com/office/drawing/2014/main" id="{F644A99D-50E6-EB8C-EE4A-6A2B0D8D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960" b="783"/>
          <a:stretch/>
        </p:blipFill>
        <p:spPr>
          <a:xfrm>
            <a:off x="-4753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9641C0-D1AD-16CE-0CF7-297A9A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61513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MODEL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495E141B-2272-DC45-53D9-09EE5CCC8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4449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3729E21-5C1E-02D5-C201-DA80990A47FA}"/>
              </a:ext>
            </a:extLst>
          </p:cNvPr>
          <p:cNvGrpSpPr/>
          <p:nvPr/>
        </p:nvGrpSpPr>
        <p:grpSpPr>
          <a:xfrm>
            <a:off x="10890783" y="0"/>
            <a:ext cx="2223946" cy="1438506"/>
            <a:chOff x="9968054" y="345689"/>
            <a:chExt cx="2223946" cy="1438506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1DE3E10-1339-58D3-5ACC-F6AEA027B685}"/>
                </a:ext>
              </a:extLst>
            </p:cNvPr>
            <p:cNvSpPr txBox="1">
              <a:spLocks/>
            </p:cNvSpPr>
            <p:nvPr/>
          </p:nvSpPr>
          <p:spPr>
            <a:xfrm>
              <a:off x="9968054" y="345689"/>
              <a:ext cx="2223946" cy="1438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tr-TR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CHEF AI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pic>
          <p:nvPicPr>
            <p:cNvPr id="12" name="Graphic 11" descr="Chef Hat with solid fill">
              <a:extLst>
                <a:ext uri="{FF2B5EF4-FFF2-40B4-BE49-F238E27FC236}">
                  <a16:creationId xmlns:a16="http://schemas.microsoft.com/office/drawing/2014/main" id="{CE0D9F8B-FAFF-2FDD-BDAB-DBBA53578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129">
              <a:off x="10650146" y="531330"/>
              <a:ext cx="481272" cy="48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36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1F5AD-86CF-4002-A24B-ED09D0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131995-E962-4131-8504-6B962D7140A6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 descr="Bir tabloda yer alan malzemeler içeren yemek malzemeleri">
            <a:extLst>
              <a:ext uri="{FF2B5EF4-FFF2-40B4-BE49-F238E27FC236}">
                <a16:creationId xmlns:a16="http://schemas.microsoft.com/office/drawing/2014/main" id="{F644A99D-50E6-EB8C-EE4A-6A2B0D8D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960" b="7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EF2599-EE7C-7DB4-1E66-EE3B1135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26" y="2609162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TEŞEKKÜRLER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155975-E75C-949A-2228-F2A6A2B7E2D4}"/>
              </a:ext>
            </a:extLst>
          </p:cNvPr>
          <p:cNvSpPr txBox="1">
            <a:spLocks/>
          </p:cNvSpPr>
          <p:nvPr/>
        </p:nvSpPr>
        <p:spPr>
          <a:xfrm>
            <a:off x="309013" y="3919354"/>
            <a:ext cx="344101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Yılmaz Mert AKIN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F2B619-75A1-4C88-5391-231F7A50D7CF}"/>
              </a:ext>
            </a:extLst>
          </p:cNvPr>
          <p:cNvSpPr txBox="1">
            <a:spLocks/>
          </p:cNvSpPr>
          <p:nvPr/>
        </p:nvSpPr>
        <p:spPr>
          <a:xfrm>
            <a:off x="4059044" y="3919354"/>
            <a:ext cx="344101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Berna TUNÇAY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69B26B-E9FF-42E2-87DA-CB57364D775E}"/>
              </a:ext>
            </a:extLst>
          </p:cNvPr>
          <p:cNvSpPr txBox="1">
            <a:spLocks/>
          </p:cNvSpPr>
          <p:nvPr/>
        </p:nvSpPr>
        <p:spPr>
          <a:xfrm>
            <a:off x="7809075" y="3946932"/>
            <a:ext cx="344101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Ufuk Can SARI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F66DFE-64E6-76FD-6944-DB90B1DE4E75}"/>
              </a:ext>
            </a:extLst>
          </p:cNvPr>
          <p:cNvGrpSpPr/>
          <p:nvPr/>
        </p:nvGrpSpPr>
        <p:grpSpPr>
          <a:xfrm>
            <a:off x="10890783" y="0"/>
            <a:ext cx="2223946" cy="1438506"/>
            <a:chOff x="9968054" y="345689"/>
            <a:chExt cx="2223946" cy="1438506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4938C91-4D5F-B48C-9203-58C5327E5DD3}"/>
                </a:ext>
              </a:extLst>
            </p:cNvPr>
            <p:cNvSpPr txBox="1">
              <a:spLocks/>
            </p:cNvSpPr>
            <p:nvPr/>
          </p:nvSpPr>
          <p:spPr>
            <a:xfrm>
              <a:off x="9968054" y="345689"/>
              <a:ext cx="2223946" cy="1438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tr-TR" sz="2800" dirty="0">
                  <a:solidFill>
                    <a:schemeClr val="tx2">
                      <a:lumMod val="75000"/>
                    </a:schemeClr>
                  </a:solidFill>
                  <a:latin typeface="Bahnschrift Light Condensed" panose="020B0502040204020203" pitchFamily="34" charset="0"/>
                </a:rPr>
                <a:t>CHEF AI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pic>
          <p:nvPicPr>
            <p:cNvPr id="16" name="Graphic 15" descr="Chef Hat with solid fill">
              <a:extLst>
                <a:ext uri="{FF2B5EF4-FFF2-40B4-BE49-F238E27FC236}">
                  <a16:creationId xmlns:a16="http://schemas.microsoft.com/office/drawing/2014/main" id="{72B289FC-98F0-D434-751E-2CB5179F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65129">
              <a:off x="10650146" y="531330"/>
              <a:ext cx="481272" cy="48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81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294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 Light Condensed</vt:lpstr>
      <vt:lpstr>Calibri</vt:lpstr>
      <vt:lpstr>Calisto MT</vt:lpstr>
      <vt:lpstr>Wingdings 2</vt:lpstr>
      <vt:lpstr>Slate</vt:lpstr>
      <vt:lpstr>CHEF AI</vt:lpstr>
      <vt:lpstr>PROBLEM TANIMI</vt:lpstr>
      <vt:lpstr>VERİ SETİ HAKKINDA</vt:lpstr>
      <vt:lpstr>PROJE ADIMLARI</vt:lpstr>
      <vt:lpstr>VERİ ÖN İŞLEME</vt:lpstr>
      <vt:lpstr>ÖZELLİK MÜHENDİSLİĞİ</vt:lpstr>
      <vt:lpstr>MODEL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AI</dc:title>
  <dc:creator>Berna Tuncay</dc:creator>
  <cp:lastModifiedBy>Berna Tuncay</cp:lastModifiedBy>
  <cp:revision>20</cp:revision>
  <dcterms:created xsi:type="dcterms:W3CDTF">2023-12-24T10:07:37Z</dcterms:created>
  <dcterms:modified xsi:type="dcterms:W3CDTF">2023-12-26T15:55:34Z</dcterms:modified>
</cp:coreProperties>
</file>