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F6FBF35-91C9-4293-B9D0-ABEEAA72CBC3}"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Style>
        <a:tcBdr/>
        <a:fill>
          <a:solidFill>
            <a:srgbClr val="D0DEEF"/>
          </a:solidFill>
        </a:fill>
      </a:tcStyle>
    </a:band1H>
    <a:band2H>
      <a:tcStyle>
        <a:tcBdr/>
      </a:tcStyle>
    </a:band2H>
    <a:band1V>
      <a:tcStyle>
        <a:tcBdr/>
        <a:fill>
          <a:solidFill>
            <a:srgbClr val="D0DEEF"/>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4"/>
    <p:restoredTop sz="94702"/>
  </p:normalViewPr>
  <p:slideViewPr>
    <p:cSldViewPr snapToGrid="0" snapToObjects="1">
      <p:cViewPr varScale="1">
        <p:scale>
          <a:sx n="136" d="100"/>
          <a:sy n="136" d="100"/>
        </p:scale>
        <p:origin x="5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2"/>
          <p:cNvSpPr>
            <a:spLocks noGrp="1"/>
          </p:cNvSpPr>
          <p:nvPr>
            <p:ph type="pic" idx="2"/>
          </p:nvPr>
        </p:nvSpPr>
        <p:spPr>
          <a:xfrm>
            <a:off x="5183188" y="987425"/>
            <a:ext cx="6172200" cy="4873625"/>
          </a:xfrm>
          <a:prstGeom prst="rect">
            <a:avLst/>
          </a:prstGeom>
          <a:noFill/>
          <a:ln>
            <a:noFill/>
          </a:ln>
        </p:spPr>
      </p:sp>
      <p:sp>
        <p:nvSpPr>
          <p:cNvPr id="64" name="Google Shape;64;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panose="020F0502020204030204"/>
              <a:buNone/>
            </a:pPr>
            <a:r>
              <a:rPr lang="tr-TR"/>
              <a:t>EYAP SALES PROJECT</a:t>
            </a:r>
          </a:p>
        </p:txBody>
      </p:sp>
      <p:sp>
        <p:nvSpPr>
          <p:cNvPr id="85" name="Google Shape;85;p1"/>
          <p:cNvSpPr txBox="1">
            <a:spLocks noGrp="1"/>
          </p:cNvSpPr>
          <p:nvPr>
            <p:ph type="subTitle" idx="1"/>
          </p:nvPr>
        </p:nvSpPr>
        <p:spPr>
          <a:xfrm>
            <a:off x="1524000" y="3602355"/>
            <a:ext cx="9144000" cy="2096770"/>
          </a:xfrm>
          <a:prstGeom prst="rect">
            <a:avLst/>
          </a:prstGeom>
          <a:noFill/>
          <a:ln>
            <a:noFill/>
          </a:ln>
        </p:spPr>
        <p:txBody>
          <a:bodyPr spcFirstLastPara="1" wrap="square" lIns="91425" tIns="45700" rIns="91425" bIns="45700" anchor="t" anchorCtr="0">
            <a:normAutofit fontScale="87500" lnSpcReduction="10000"/>
          </a:bodyPr>
          <a:lstStyle/>
          <a:p>
            <a:pPr marL="0" lvl="0" indent="0" algn="ctr" rtl="0">
              <a:lnSpc>
                <a:spcPct val="90000"/>
              </a:lnSpc>
              <a:spcBef>
                <a:spcPts val="0"/>
              </a:spcBef>
              <a:spcAft>
                <a:spcPts val="0"/>
              </a:spcAft>
              <a:buClr>
                <a:schemeClr val="dk1"/>
              </a:buClr>
              <a:buSzPts val="2400"/>
              <a:buNone/>
            </a:pPr>
            <a:r>
              <a:rPr lang="tr-TR" sz="3500" dirty="0"/>
              <a:t>GROUP 5</a:t>
            </a:r>
          </a:p>
          <a:p>
            <a:pPr marL="0" lvl="0" indent="0" algn="ctr" rtl="0">
              <a:lnSpc>
                <a:spcPct val="90000"/>
              </a:lnSpc>
              <a:spcBef>
                <a:spcPts val="0"/>
              </a:spcBef>
              <a:spcAft>
                <a:spcPts val="0"/>
              </a:spcAft>
              <a:buClr>
                <a:schemeClr val="dk1"/>
              </a:buClr>
              <a:buSzPts val="2400"/>
              <a:buNone/>
            </a:pPr>
            <a:endParaRPr lang="tr-TR" dirty="0"/>
          </a:p>
          <a:p>
            <a:pPr marL="0" lvl="0" indent="0" algn="ctr" rtl="0">
              <a:lnSpc>
                <a:spcPct val="90000"/>
              </a:lnSpc>
              <a:spcBef>
                <a:spcPts val="0"/>
              </a:spcBef>
              <a:spcAft>
                <a:spcPts val="0"/>
              </a:spcAft>
              <a:buClr>
                <a:schemeClr val="dk1"/>
              </a:buClr>
              <a:buSzPts val="2400"/>
              <a:buNone/>
            </a:pPr>
            <a:r>
              <a:rPr lang="tr-TR" dirty="0"/>
              <a:t>DİCLE DOĞAN, YILMAZ MERT AKIN, GÖZDE GÖZÜTOK, ERDİ KÖSE,İLHAMİ BERKER GÜRÇAY</a:t>
            </a:r>
          </a:p>
          <a:p>
            <a:pPr marL="0" lvl="0" indent="0" algn="ctr" rtl="0">
              <a:lnSpc>
                <a:spcPct val="90000"/>
              </a:lnSpc>
              <a:spcBef>
                <a:spcPts val="0"/>
              </a:spcBef>
              <a:spcAft>
                <a:spcPts val="0"/>
              </a:spcAft>
              <a:buClr>
                <a:schemeClr val="dk1"/>
              </a:buClr>
              <a:buSzPts val="2400"/>
              <a:buNone/>
            </a:pPr>
            <a:endParaRPr lang="tr-TR" dirty="0"/>
          </a:p>
          <a:p>
            <a:pPr marL="0" lvl="0" indent="0" algn="ctr" rtl="0">
              <a:lnSpc>
                <a:spcPct val="90000"/>
              </a:lnSpc>
              <a:spcBef>
                <a:spcPts val="0"/>
              </a:spcBef>
              <a:spcAft>
                <a:spcPts val="0"/>
              </a:spcAft>
              <a:buClr>
                <a:schemeClr val="dk1"/>
              </a:buClr>
              <a:buSzPts val="2400"/>
              <a:buNone/>
            </a:pPr>
            <a:r>
              <a:rPr lang="tr-TR" dirty="0"/>
              <a:t>MENTORS: MEHMET HALİLOĞLU</a:t>
            </a:r>
          </a:p>
          <a:p>
            <a:pPr marL="0" lvl="0" indent="0" algn="ctr" rtl="0">
              <a:lnSpc>
                <a:spcPct val="90000"/>
              </a:lnSpc>
              <a:spcBef>
                <a:spcPts val="0"/>
              </a:spcBef>
              <a:spcAft>
                <a:spcPts val="0"/>
              </a:spcAft>
              <a:buClr>
                <a:schemeClr val="dk1"/>
              </a:buClr>
              <a:buSzPts val="2400"/>
              <a:buNone/>
            </a:pPr>
            <a:r>
              <a:rPr lang="tr-TR" dirty="0"/>
              <a:t>   MERVE SARI</a:t>
            </a:r>
          </a:p>
          <a:p>
            <a:pPr marL="0" lvl="0" indent="0" algn="ctr" rtl="0">
              <a:lnSpc>
                <a:spcPct val="90000"/>
              </a:lnSpc>
              <a:spcBef>
                <a:spcPts val="0"/>
              </a:spcBef>
              <a:spcAft>
                <a:spcPts val="0"/>
              </a:spcAft>
              <a:buClr>
                <a:schemeClr val="dk1"/>
              </a:buClr>
              <a:buSzPts val="2400"/>
              <a:buNone/>
            </a:pP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158"/>
        <p:cNvGrpSpPr/>
        <p:nvPr/>
      </p:nvGrpSpPr>
      <p:grpSpPr>
        <a:xfrm>
          <a:off x="0" y="0"/>
          <a:ext cx="0" cy="0"/>
          <a:chOff x="0" y="0"/>
          <a:chExt cx="0" cy="0"/>
        </a:xfrm>
      </p:grpSpPr>
      <p:pic>
        <p:nvPicPr>
          <p:cNvPr id="159" name="Google Shape;159;p11"/>
          <p:cNvPicPr preferRelativeResize="0">
            <a:picLocks noGrp="1"/>
          </p:cNvPicPr>
          <p:nvPr>
            <p:ph type="body" idx="1"/>
          </p:nvPr>
        </p:nvPicPr>
        <p:blipFill rotWithShape="1">
          <a:blip r:embed="rId3"/>
          <a:srcRect/>
          <a:stretch>
            <a:fillRect/>
          </a:stretch>
        </p:blipFill>
        <p:spPr>
          <a:xfrm>
            <a:off x="880525" y="1309031"/>
            <a:ext cx="4368000" cy="2413500"/>
          </a:xfrm>
          <a:prstGeom prst="rect">
            <a:avLst/>
          </a:prstGeom>
          <a:noFill/>
          <a:ln>
            <a:noFill/>
          </a:ln>
        </p:spPr>
      </p:pic>
      <p:pic>
        <p:nvPicPr>
          <p:cNvPr id="160" name="Google Shape;160;p11"/>
          <p:cNvPicPr preferRelativeResize="0"/>
          <p:nvPr/>
        </p:nvPicPr>
        <p:blipFill rotWithShape="1">
          <a:blip r:embed="rId4"/>
          <a:srcRect/>
          <a:stretch>
            <a:fillRect/>
          </a:stretch>
        </p:blipFill>
        <p:spPr>
          <a:xfrm>
            <a:off x="6774972" y="1309031"/>
            <a:ext cx="4535045" cy="2505792"/>
          </a:xfrm>
          <a:prstGeom prst="rect">
            <a:avLst/>
          </a:prstGeom>
          <a:noFill/>
          <a:ln>
            <a:noFill/>
          </a:ln>
        </p:spPr>
      </p:pic>
      <p:pic>
        <p:nvPicPr>
          <p:cNvPr id="161" name="Google Shape;161;p11"/>
          <p:cNvPicPr preferRelativeResize="0"/>
          <p:nvPr/>
        </p:nvPicPr>
        <p:blipFill rotWithShape="1">
          <a:blip r:embed="rId5"/>
          <a:srcRect/>
          <a:stretch>
            <a:fillRect/>
          </a:stretch>
        </p:blipFill>
        <p:spPr>
          <a:xfrm>
            <a:off x="6774972" y="4057829"/>
            <a:ext cx="4536503" cy="2506596"/>
          </a:xfrm>
          <a:prstGeom prst="rect">
            <a:avLst/>
          </a:prstGeom>
          <a:noFill/>
          <a:ln>
            <a:noFill/>
          </a:ln>
        </p:spPr>
      </p:pic>
      <p:sp>
        <p:nvSpPr>
          <p:cNvPr id="162" name="Google Shape;162;p11"/>
          <p:cNvSpPr txBox="1"/>
          <p:nvPr/>
        </p:nvSpPr>
        <p:spPr>
          <a:xfrm>
            <a:off x="880525" y="4057829"/>
            <a:ext cx="5348400" cy="2552065"/>
          </a:xfrm>
          <a:prstGeom prst="rect">
            <a:avLst/>
          </a:prstGeom>
          <a:noFill/>
          <a:ln>
            <a:noFill/>
          </a:ln>
        </p:spPr>
        <p:txBody>
          <a:bodyPr spcFirstLastPara="1" wrap="square" lIns="91425" tIns="45700" rIns="91425" bIns="45700" anchor="t" anchorCtr="0">
            <a:spAutoFit/>
          </a:bodyPr>
          <a:lstStyle/>
          <a:p>
            <a:pPr marL="457200" marR="0" lvl="0" indent="-342900" algn="l" rtl="0">
              <a:spcBef>
                <a:spcPts val="0"/>
              </a:spcBef>
              <a:spcAft>
                <a:spcPts val="0"/>
              </a:spcAft>
              <a:buClr>
                <a:schemeClr val="dk1"/>
              </a:buClr>
              <a:buSzPts val="1800"/>
              <a:buFont typeface="Calibri" panose="020F0502020204030204"/>
              <a:buChar char="●"/>
            </a:pPr>
            <a:r>
              <a:rPr lang="tr-TR" sz="2000">
                <a:solidFill>
                  <a:schemeClr val="dk1"/>
                </a:solidFill>
                <a:latin typeface="Calibri" panose="020F0502020204030204"/>
                <a:ea typeface="Calibri" panose="020F0502020204030204"/>
                <a:cs typeface="Calibri" panose="020F0502020204030204"/>
                <a:sym typeface="Calibri" panose="020F0502020204030204"/>
              </a:rPr>
              <a:t>Sale index shows positive correlation, however ufe and tufe indexes doesn’t give clear result for us.</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71450" algn="l" rtl="0">
              <a:spcBef>
                <a:spcPts val="0"/>
              </a:spcBef>
              <a:spcAft>
                <a:spcPts val="0"/>
              </a:spcAft>
              <a:buClr>
                <a:schemeClr val="dk1"/>
              </a:buClr>
              <a:buSzPts val="1800"/>
              <a:buFont typeface="Arial" panose="020B0604020202020204"/>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42900" algn="l" rtl="0">
              <a:spcBef>
                <a:spcPts val="0"/>
              </a:spcBef>
              <a:spcAft>
                <a:spcPts val="0"/>
              </a:spcAft>
              <a:buClr>
                <a:schemeClr val="dk1"/>
              </a:buClr>
              <a:buSzPts val="1800"/>
              <a:buFont typeface="Calibri" panose="020F0502020204030204"/>
              <a:buChar char="●"/>
            </a:pPr>
            <a:r>
              <a:rPr lang="tr-TR" sz="2000">
                <a:solidFill>
                  <a:schemeClr val="dk1"/>
                </a:solidFill>
                <a:latin typeface="Calibri" panose="020F0502020204030204"/>
                <a:ea typeface="Calibri" panose="020F0502020204030204"/>
                <a:cs typeface="Calibri" panose="020F0502020204030204"/>
                <a:sym typeface="Calibri" panose="020F0502020204030204"/>
              </a:rPr>
              <a:t>The reason why we needed and graphed those indexes was that our sales distribution does not show trend, seasonality or any pattern according to months.</a:t>
            </a: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 name="Google Shape;163;p11"/>
          <p:cNvSpPr txBox="1"/>
          <p:nvPr/>
        </p:nvSpPr>
        <p:spPr>
          <a:xfrm>
            <a:off x="2663948" y="973675"/>
            <a:ext cx="1161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a:solidFill>
                  <a:schemeClr val="dk1"/>
                </a:solidFill>
                <a:latin typeface="Calibri" panose="020F0502020204030204"/>
                <a:ea typeface="Calibri" panose="020F0502020204030204"/>
                <a:cs typeface="Calibri" panose="020F0502020204030204"/>
                <a:sym typeface="Calibri" panose="020F0502020204030204"/>
              </a:rPr>
              <a:t>Sale Index</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4" name="Google Shape;164;p11"/>
          <p:cNvSpPr txBox="1"/>
          <p:nvPr/>
        </p:nvSpPr>
        <p:spPr>
          <a:xfrm>
            <a:off x="8562793" y="3743308"/>
            <a:ext cx="1142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a:solidFill>
                  <a:schemeClr val="dk1"/>
                </a:solidFill>
                <a:latin typeface="Calibri" panose="020F0502020204030204"/>
                <a:ea typeface="Calibri" panose="020F0502020204030204"/>
                <a:cs typeface="Calibri" panose="020F0502020204030204"/>
                <a:sym typeface="Calibri" panose="020F0502020204030204"/>
              </a:rPr>
              <a:t>UFE Index</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 name="Google Shape;165;p11"/>
          <p:cNvSpPr txBox="1"/>
          <p:nvPr/>
        </p:nvSpPr>
        <p:spPr>
          <a:xfrm>
            <a:off x="8505362" y="994510"/>
            <a:ext cx="1256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a:solidFill>
                  <a:schemeClr val="dk1"/>
                </a:solidFill>
                <a:latin typeface="Calibri" panose="020F0502020204030204"/>
                <a:ea typeface="Calibri" panose="020F0502020204030204"/>
                <a:cs typeface="Calibri" panose="020F0502020204030204"/>
                <a:sym typeface="Calibri" panose="020F0502020204030204"/>
              </a:rPr>
              <a:t>TUFE Index</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 name="Google Shape;166;p11"/>
          <p:cNvSpPr txBox="1"/>
          <p:nvPr/>
        </p:nvSpPr>
        <p:spPr>
          <a:xfrm>
            <a:off x="880525" y="338675"/>
            <a:ext cx="6096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TR" sz="2100">
                <a:solidFill>
                  <a:schemeClr val="dk1"/>
                </a:solidFill>
                <a:latin typeface="Calibri" panose="020F0502020204030204"/>
                <a:ea typeface="Calibri" panose="020F0502020204030204"/>
                <a:cs typeface="Calibri" panose="020F0502020204030204"/>
                <a:sym typeface="Calibri" panose="020F0502020204030204"/>
              </a:rPr>
              <a:t>Sale Index, TUFE and UFE Features</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170"/>
        <p:cNvGrpSpPr/>
        <p:nvPr/>
      </p:nvGrpSpPr>
      <p:grpSpPr>
        <a:xfrm>
          <a:off x="0" y="0"/>
          <a:ext cx="0" cy="0"/>
          <a:chOff x="0" y="0"/>
          <a:chExt cx="0" cy="0"/>
        </a:xfrm>
      </p:grpSpPr>
      <p:sp>
        <p:nvSpPr>
          <p:cNvPr id="171" name="Google Shape;171;p12"/>
          <p:cNvSpPr txBox="1">
            <a:spLocks noGrp="1"/>
          </p:cNvSpPr>
          <p:nvPr>
            <p:ph type="body" idx="1"/>
          </p:nvPr>
        </p:nvSpPr>
        <p:spPr>
          <a:xfrm>
            <a:off x="838199" y="316045"/>
            <a:ext cx="10515600" cy="55782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tr-TR" dirty="0" err="1"/>
              <a:t>Prophet</a:t>
            </a:r>
            <a:r>
              <a:rPr lang="tr-TR" dirty="0"/>
              <a:t> </a:t>
            </a:r>
            <a:r>
              <a:rPr lang="tr-TR" dirty="0" err="1"/>
              <a:t>was</a:t>
            </a:r>
            <a:r>
              <a:rPr lang="tr-TR" dirty="0"/>
              <a:t> </a:t>
            </a:r>
            <a:r>
              <a:rPr lang="tr-TR" dirty="0" err="1"/>
              <a:t>used</a:t>
            </a:r>
            <a:r>
              <a:rPr lang="tr-TR" dirty="0"/>
              <a:t> </a:t>
            </a:r>
            <a:r>
              <a:rPr lang="tr-TR" dirty="0" err="1"/>
              <a:t>for</a:t>
            </a:r>
            <a:r>
              <a:rPr lang="tr-TR" dirty="0"/>
              <a:t> time </a:t>
            </a:r>
            <a:r>
              <a:rPr lang="tr-TR" dirty="0" err="1"/>
              <a:t>series</a:t>
            </a:r>
            <a:r>
              <a:rPr lang="tr-TR" dirty="0"/>
              <a:t> </a:t>
            </a:r>
            <a:r>
              <a:rPr lang="tr-TR" dirty="0" err="1"/>
              <a:t>analysis</a:t>
            </a:r>
            <a:endParaRPr lang="tr-TR" dirty="0"/>
          </a:p>
          <a:p>
            <a:pPr marL="1143000" lvl="2" indent="-228600" algn="l" rtl="0">
              <a:lnSpc>
                <a:spcPct val="90000"/>
              </a:lnSpc>
              <a:spcBef>
                <a:spcPts val="500"/>
              </a:spcBef>
              <a:spcAft>
                <a:spcPts val="0"/>
              </a:spcAft>
              <a:buClr>
                <a:schemeClr val="dk1"/>
              </a:buClr>
              <a:buSzPts val="2000"/>
              <a:buChar char="•"/>
            </a:pPr>
            <a:r>
              <a:rPr lang="tr-TR" dirty="0" err="1"/>
              <a:t>The</a:t>
            </a:r>
            <a:r>
              <a:rPr lang="tr-TR" dirty="0"/>
              <a:t> model </a:t>
            </a:r>
            <a:r>
              <a:rPr lang="tr-TR" dirty="0" err="1"/>
              <a:t>was</a:t>
            </a:r>
            <a:r>
              <a:rPr lang="tr-TR" dirty="0"/>
              <a:t> </a:t>
            </a:r>
            <a:r>
              <a:rPr lang="tr-TR" dirty="0" err="1"/>
              <a:t>designed</a:t>
            </a:r>
            <a:r>
              <a:rPr lang="tr-TR" dirty="0"/>
              <a:t> </a:t>
            </a:r>
            <a:r>
              <a:rPr lang="tr-TR" dirty="0" err="1"/>
              <a:t>for</a:t>
            </a:r>
            <a:r>
              <a:rPr lang="tr-TR" dirty="0"/>
              <a:t> </a:t>
            </a:r>
            <a:r>
              <a:rPr lang="tr-TR" dirty="0" err="1"/>
              <a:t>forecasting</a:t>
            </a:r>
            <a:endParaRPr lang="tr-TR" dirty="0"/>
          </a:p>
          <a:p>
            <a:pPr marL="1143000" lvl="2" indent="-228600" algn="l" rtl="0">
              <a:lnSpc>
                <a:spcPct val="90000"/>
              </a:lnSpc>
              <a:spcBef>
                <a:spcPts val="500"/>
              </a:spcBef>
              <a:spcAft>
                <a:spcPts val="0"/>
              </a:spcAft>
              <a:buClr>
                <a:schemeClr val="dk1"/>
              </a:buClr>
              <a:buSzPts val="2000"/>
              <a:buChar char="•"/>
            </a:pPr>
            <a:r>
              <a:rPr lang="tr-TR" dirty="0" err="1"/>
              <a:t>Provides</a:t>
            </a:r>
            <a:r>
              <a:rPr lang="tr-TR" dirty="0"/>
              <a:t> </a:t>
            </a:r>
            <a:r>
              <a:rPr lang="tr-TR" dirty="0" err="1"/>
              <a:t>tools</a:t>
            </a:r>
            <a:r>
              <a:rPr lang="tr-TR" dirty="0"/>
              <a:t> </a:t>
            </a:r>
            <a:r>
              <a:rPr lang="tr-TR" dirty="0" err="1"/>
              <a:t>to</a:t>
            </a:r>
            <a:r>
              <a:rPr lang="tr-TR" dirty="0"/>
              <a:t> </a:t>
            </a:r>
            <a:r>
              <a:rPr lang="tr-TR" dirty="0" err="1"/>
              <a:t>automatically</a:t>
            </a:r>
            <a:r>
              <a:rPr lang="tr-TR" dirty="0"/>
              <a:t> </a:t>
            </a:r>
            <a:r>
              <a:rPr lang="tr-TR" dirty="0" err="1"/>
              <a:t>evaluate</a:t>
            </a:r>
            <a:r>
              <a:rPr lang="tr-TR" dirty="0"/>
              <a:t> </a:t>
            </a:r>
            <a:r>
              <a:rPr lang="tr-TR" dirty="0" err="1"/>
              <a:t>models</a:t>
            </a:r>
            <a:r>
              <a:rPr lang="tr-TR" dirty="0"/>
              <a:t> </a:t>
            </a:r>
            <a:r>
              <a:rPr lang="tr-TR" dirty="0" err="1"/>
              <a:t>and</a:t>
            </a:r>
            <a:r>
              <a:rPr lang="tr-TR" dirty="0"/>
              <a:t> </a:t>
            </a:r>
            <a:r>
              <a:rPr lang="tr-TR" dirty="0" err="1"/>
              <a:t>plot</a:t>
            </a:r>
            <a:r>
              <a:rPr lang="tr-TR" dirty="0"/>
              <a:t> </a:t>
            </a:r>
            <a:r>
              <a:rPr lang="tr-TR" dirty="0" err="1"/>
              <a:t>results</a:t>
            </a:r>
            <a:r>
              <a:rPr lang="tr-TR" dirty="0"/>
              <a:t>.</a:t>
            </a:r>
          </a:p>
          <a:p>
            <a:pPr marL="1143000" lvl="2" indent="-101600" algn="l" rtl="0">
              <a:lnSpc>
                <a:spcPct val="90000"/>
              </a:lnSpc>
              <a:spcBef>
                <a:spcPts val="500"/>
              </a:spcBef>
              <a:spcAft>
                <a:spcPts val="0"/>
              </a:spcAft>
              <a:buClr>
                <a:schemeClr val="dk1"/>
              </a:buClr>
              <a:buSzPts val="2000"/>
              <a:buNone/>
            </a:pPr>
            <a:endParaRPr lang="tr-TR" dirty="0"/>
          </a:p>
        </p:txBody>
      </p:sp>
      <p:pic>
        <p:nvPicPr>
          <p:cNvPr id="172" name="Google Shape;172;p12"/>
          <p:cNvPicPr preferRelativeResize="0"/>
          <p:nvPr/>
        </p:nvPicPr>
        <p:blipFill rotWithShape="1">
          <a:blip r:embed="rId3"/>
          <a:srcRect/>
          <a:stretch>
            <a:fillRect/>
          </a:stretch>
        </p:blipFill>
        <p:spPr>
          <a:xfrm>
            <a:off x="2936422" y="1810381"/>
            <a:ext cx="4846864" cy="3154914"/>
          </a:xfrm>
          <a:prstGeom prst="rect">
            <a:avLst/>
          </a:prstGeom>
          <a:noFill/>
          <a:ln>
            <a:noFill/>
          </a:ln>
        </p:spPr>
      </p:pic>
      <p:sp>
        <p:nvSpPr>
          <p:cNvPr id="173" name="Google Shape;173;p12"/>
          <p:cNvSpPr txBox="1"/>
          <p:nvPr/>
        </p:nvSpPr>
        <p:spPr>
          <a:xfrm>
            <a:off x="838199" y="5247963"/>
            <a:ext cx="8741229"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2000" dirty="0" err="1">
                <a:solidFill>
                  <a:schemeClr val="dk1"/>
                </a:solidFill>
                <a:latin typeface="Calibri" panose="020F0502020204030204"/>
                <a:ea typeface="Calibri" panose="020F0502020204030204"/>
                <a:cs typeface="Calibri" panose="020F0502020204030204"/>
                <a:sym typeface="Calibri" panose="020F0502020204030204"/>
              </a:rPr>
              <a:t>Last</a:t>
            </a:r>
            <a:r>
              <a:rPr lang="tr-TR" sz="2000" dirty="0">
                <a:solidFill>
                  <a:schemeClr val="dk1"/>
                </a:solidFill>
                <a:latin typeface="Calibri" panose="020F0502020204030204"/>
                <a:ea typeface="Calibri" panose="020F0502020204030204"/>
                <a:cs typeface="Calibri" panose="020F0502020204030204"/>
                <a:sym typeface="Calibri" panose="020F0502020204030204"/>
              </a:rPr>
              <a:t> 10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months</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were</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used</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for</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testing</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tr-TR" sz="2000" dirty="0" err="1">
                <a:solidFill>
                  <a:schemeClr val="dk1"/>
                </a:solidFill>
                <a:latin typeface="Calibri" panose="020F0502020204030204"/>
                <a:ea typeface="Calibri" panose="020F0502020204030204"/>
                <a:cs typeface="Calibri" panose="020F0502020204030204"/>
                <a:sym typeface="Calibri" panose="020F0502020204030204"/>
              </a:rPr>
              <a:t>The</a:t>
            </a:r>
            <a:r>
              <a:rPr lang="tr-TR" sz="2000" dirty="0">
                <a:solidFill>
                  <a:schemeClr val="dk1"/>
                </a:solidFill>
                <a:latin typeface="Calibri" panose="020F0502020204030204"/>
                <a:ea typeface="Calibri" panose="020F0502020204030204"/>
                <a:cs typeface="Calibri" panose="020F0502020204030204"/>
                <a:sym typeface="Calibri" panose="020F0502020204030204"/>
              </a:rPr>
              <a:t> model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doesn’t</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work</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well</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due</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to</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huge</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sale</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increase</a:t>
            </a:r>
            <a:r>
              <a:rPr lang="tr-TR" sz="2000" dirty="0">
                <a:solidFill>
                  <a:schemeClr val="dk1"/>
                </a:solidFill>
                <a:latin typeface="Calibri" panose="020F0502020204030204"/>
                <a:ea typeface="Calibri" panose="020F0502020204030204"/>
                <a:cs typeface="Calibri" panose="020F0502020204030204"/>
                <a:sym typeface="Calibri" panose="020F0502020204030204"/>
              </a:rPr>
              <a:t> in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the</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middle</a:t>
            </a:r>
            <a:r>
              <a:rPr lang="tr-TR" sz="2000" dirty="0">
                <a:solidFill>
                  <a:schemeClr val="dk1"/>
                </a:solidFill>
                <a:latin typeface="Calibri" panose="020F0502020204030204"/>
                <a:ea typeface="Calibri" panose="020F0502020204030204"/>
                <a:cs typeface="Calibri" panose="020F0502020204030204"/>
                <a:sym typeface="Calibri" panose="020F0502020204030204"/>
              </a:rPr>
              <a:t> of 2020. </a:t>
            </a:r>
            <a:endParaRPr sz="20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177"/>
        <p:cNvGrpSpPr/>
        <p:nvPr/>
      </p:nvGrpSpPr>
      <p:grpSpPr>
        <a:xfrm>
          <a:off x="0" y="0"/>
          <a:ext cx="0" cy="0"/>
          <a:chOff x="0" y="0"/>
          <a:chExt cx="0" cy="0"/>
        </a:xfrm>
      </p:grpSpPr>
      <p:sp>
        <p:nvSpPr>
          <p:cNvPr id="178" name="Google Shape;17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tr-TR">
                <a:solidFill>
                  <a:schemeClr val="accent1"/>
                </a:solidFill>
              </a:rPr>
              <a:t>Missing Values &amp; Outliers</a:t>
            </a:r>
          </a:p>
        </p:txBody>
      </p:sp>
      <p:sp>
        <p:nvSpPr>
          <p:cNvPr id="179" name="Google Shape;17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33045" algn="l" rtl="0">
              <a:lnSpc>
                <a:spcPct val="90000"/>
              </a:lnSpc>
              <a:spcBef>
                <a:spcPts val="0"/>
              </a:spcBef>
              <a:spcAft>
                <a:spcPts val="0"/>
              </a:spcAft>
              <a:buClr>
                <a:schemeClr val="dk1"/>
              </a:buClr>
              <a:buSzPct val="100000"/>
              <a:buChar char="•"/>
            </a:pPr>
            <a:r>
              <a:rPr lang="tr-TR" sz="2000" dirty="0" err="1"/>
              <a:t>There</a:t>
            </a:r>
            <a:r>
              <a:rPr lang="tr-TR" sz="2000" dirty="0"/>
              <a:t> </a:t>
            </a:r>
            <a:r>
              <a:rPr lang="tr-TR" sz="2000" dirty="0" err="1"/>
              <a:t>was</a:t>
            </a:r>
            <a:r>
              <a:rPr lang="tr-TR" sz="2000" dirty="0"/>
              <a:t> </a:t>
            </a:r>
            <a:r>
              <a:rPr lang="tr-TR" sz="2000" dirty="0" err="1"/>
              <a:t>no</a:t>
            </a:r>
            <a:r>
              <a:rPr lang="tr-TR" sz="2000" dirty="0"/>
              <a:t> </a:t>
            </a:r>
            <a:r>
              <a:rPr lang="tr-TR" sz="2000" dirty="0" err="1"/>
              <a:t>missing</a:t>
            </a:r>
            <a:r>
              <a:rPr lang="tr-TR" sz="2000" dirty="0"/>
              <a:t> </a:t>
            </a:r>
            <a:r>
              <a:rPr lang="tr-TR" sz="2000" dirty="0" err="1"/>
              <a:t>value</a:t>
            </a:r>
            <a:r>
              <a:rPr lang="tr-TR" sz="2000" dirty="0"/>
              <a:t> in </a:t>
            </a:r>
            <a:r>
              <a:rPr lang="tr-TR" sz="2000" dirty="0" err="1"/>
              <a:t>the</a:t>
            </a:r>
            <a:r>
              <a:rPr lang="tr-TR" sz="2000" dirty="0"/>
              <a:t> </a:t>
            </a:r>
            <a:r>
              <a:rPr lang="tr-TR" sz="2000" dirty="0" err="1"/>
              <a:t>original</a:t>
            </a:r>
            <a:r>
              <a:rPr lang="tr-TR" sz="2000" dirty="0"/>
              <a:t> data. </a:t>
            </a:r>
            <a:r>
              <a:rPr lang="tr-TR" sz="2000" dirty="0" err="1"/>
              <a:t>Very</a:t>
            </a:r>
            <a:r>
              <a:rPr lang="tr-TR" sz="2000" dirty="0"/>
              <a:t> </a:t>
            </a:r>
            <a:r>
              <a:rPr lang="tr-TR" sz="2000" dirty="0" err="1"/>
              <a:t>few</a:t>
            </a:r>
            <a:r>
              <a:rPr lang="tr-TR" sz="2000" dirty="0"/>
              <a:t> </a:t>
            </a:r>
            <a:r>
              <a:rPr lang="tr-TR" sz="2000" dirty="0" err="1"/>
              <a:t>ones</a:t>
            </a:r>
            <a:r>
              <a:rPr lang="tr-TR" sz="2000" dirty="0"/>
              <a:t> in </a:t>
            </a:r>
            <a:r>
              <a:rPr lang="tr-TR" sz="2000" dirty="0" err="1"/>
              <a:t>the</a:t>
            </a:r>
            <a:r>
              <a:rPr lang="tr-TR" sz="2000" dirty="0"/>
              <a:t> </a:t>
            </a:r>
            <a:r>
              <a:rPr lang="tr-TR" sz="2000" dirty="0" err="1"/>
              <a:t>features</a:t>
            </a:r>
            <a:r>
              <a:rPr lang="tr-TR" sz="2000" dirty="0"/>
              <a:t> </a:t>
            </a:r>
            <a:r>
              <a:rPr lang="tr-TR" sz="2000" dirty="0" err="1"/>
              <a:t>we</a:t>
            </a:r>
            <a:r>
              <a:rPr lang="tr-TR" sz="2000" dirty="0"/>
              <a:t> </a:t>
            </a:r>
            <a:r>
              <a:rPr lang="tr-TR" sz="2000" dirty="0" err="1"/>
              <a:t>added</a:t>
            </a:r>
            <a:r>
              <a:rPr lang="tr-TR" sz="2000" dirty="0"/>
              <a:t>, </a:t>
            </a:r>
            <a:r>
              <a:rPr lang="tr-TR" sz="2000" dirty="0" err="1"/>
              <a:t>we</a:t>
            </a:r>
            <a:r>
              <a:rPr lang="tr-TR" sz="2000" dirty="0"/>
              <a:t> </a:t>
            </a:r>
            <a:r>
              <a:rPr lang="tr-TR" sz="2000" dirty="0" err="1"/>
              <a:t>filled</a:t>
            </a:r>
            <a:r>
              <a:rPr lang="tr-TR" sz="2000" dirty="0"/>
              <a:t> </a:t>
            </a:r>
            <a:r>
              <a:rPr lang="tr-TR" sz="2000" dirty="0" err="1"/>
              <a:t>those</a:t>
            </a:r>
            <a:r>
              <a:rPr lang="tr-TR" sz="2000" dirty="0"/>
              <a:t> </a:t>
            </a:r>
            <a:r>
              <a:rPr lang="tr-TR" sz="2000" dirty="0" err="1"/>
              <a:t>with</a:t>
            </a:r>
            <a:r>
              <a:rPr lang="tr-TR" sz="2000" dirty="0"/>
              <a:t> </a:t>
            </a:r>
            <a:r>
              <a:rPr lang="tr-TR" sz="2000" dirty="0" err="1"/>
              <a:t>medians</a:t>
            </a:r>
            <a:r>
              <a:rPr lang="tr-TR" sz="2000" dirty="0"/>
              <a:t> of </a:t>
            </a:r>
            <a:r>
              <a:rPr lang="tr-TR" sz="2000" dirty="0" err="1"/>
              <a:t>those</a:t>
            </a:r>
            <a:r>
              <a:rPr lang="tr-TR" sz="2000" dirty="0"/>
              <a:t> </a:t>
            </a:r>
            <a:r>
              <a:rPr lang="tr-TR" sz="2000" dirty="0" err="1"/>
              <a:t>variables</a:t>
            </a:r>
            <a:r>
              <a:rPr lang="tr-TR" sz="2000" dirty="0"/>
              <a:t>.</a:t>
            </a:r>
          </a:p>
          <a:p>
            <a:pPr marL="228600" lvl="0" indent="-68580" algn="l" rtl="0">
              <a:lnSpc>
                <a:spcPct val="90000"/>
              </a:lnSpc>
              <a:spcBef>
                <a:spcPts val="1000"/>
              </a:spcBef>
              <a:spcAft>
                <a:spcPts val="0"/>
              </a:spcAft>
              <a:buClr>
                <a:schemeClr val="dk1"/>
              </a:buClr>
              <a:buSzPct val="100000"/>
              <a:buNone/>
            </a:pPr>
            <a:endParaRPr sz="2000" dirty="0"/>
          </a:p>
          <a:p>
            <a:pPr marL="228600" lvl="0" indent="-233045" algn="l" rtl="0">
              <a:lnSpc>
                <a:spcPct val="90000"/>
              </a:lnSpc>
              <a:spcBef>
                <a:spcPts val="1000"/>
              </a:spcBef>
              <a:spcAft>
                <a:spcPts val="0"/>
              </a:spcAft>
              <a:buClr>
                <a:schemeClr val="dk1"/>
              </a:buClr>
              <a:buSzPct val="100000"/>
              <a:buChar char="•"/>
            </a:pPr>
            <a:r>
              <a:rPr lang="tr-TR" sz="2000" dirty="0" err="1"/>
              <a:t>For</a:t>
            </a:r>
            <a:r>
              <a:rPr lang="tr-TR" sz="2000" dirty="0"/>
              <a:t> </a:t>
            </a:r>
            <a:r>
              <a:rPr lang="tr-TR" sz="2000" dirty="0" err="1"/>
              <a:t>outliers</a:t>
            </a:r>
            <a:r>
              <a:rPr lang="tr-TR" sz="2000" dirty="0"/>
              <a:t>, </a:t>
            </a:r>
            <a:r>
              <a:rPr lang="tr-TR" sz="2000" dirty="0" err="1"/>
              <a:t>we</a:t>
            </a:r>
            <a:r>
              <a:rPr lang="tr-TR" sz="2000" dirty="0"/>
              <a:t> </a:t>
            </a:r>
            <a:r>
              <a:rPr lang="tr-TR" sz="2000" dirty="0" err="1"/>
              <a:t>used</a:t>
            </a:r>
            <a:r>
              <a:rPr lang="tr-TR" sz="2000" dirty="0"/>
              <a:t> IQR </a:t>
            </a:r>
            <a:r>
              <a:rPr lang="tr-TR" sz="2000" dirty="0" err="1"/>
              <a:t>and</a:t>
            </a:r>
            <a:r>
              <a:rPr lang="tr-TR" sz="2000" dirty="0"/>
              <a:t> </a:t>
            </a:r>
            <a:r>
              <a:rPr lang="tr-TR" sz="2000" dirty="0" err="1"/>
              <a:t>just</a:t>
            </a:r>
            <a:r>
              <a:rPr lang="tr-TR" sz="2000" dirty="0"/>
              <a:t> “</a:t>
            </a:r>
            <a:r>
              <a:rPr lang="tr-TR" sz="2000" dirty="0" err="1"/>
              <a:t>shrunk</a:t>
            </a:r>
            <a:r>
              <a:rPr lang="tr-TR" sz="2000" dirty="0"/>
              <a:t>” </a:t>
            </a:r>
            <a:r>
              <a:rPr lang="tr-TR" sz="2000" dirty="0" err="1"/>
              <a:t>our</a:t>
            </a:r>
            <a:r>
              <a:rPr lang="tr-TR" sz="2000" dirty="0"/>
              <a:t> data </a:t>
            </a:r>
            <a:r>
              <a:rPr lang="tr-TR" sz="2000" dirty="0" err="1"/>
              <a:t>between</a:t>
            </a:r>
            <a:r>
              <a:rPr lang="tr-TR" sz="2000" dirty="0"/>
              <a:t> </a:t>
            </a:r>
            <a:r>
              <a:rPr lang="tr-TR" sz="2000" dirty="0" err="1"/>
              <a:t>low</a:t>
            </a:r>
            <a:r>
              <a:rPr lang="tr-TR" sz="2000" dirty="0"/>
              <a:t> </a:t>
            </a:r>
            <a:r>
              <a:rPr lang="tr-TR" sz="2000" dirty="0" err="1"/>
              <a:t>and</a:t>
            </a:r>
            <a:r>
              <a:rPr lang="tr-TR" sz="2000" dirty="0"/>
              <a:t> </a:t>
            </a:r>
            <a:r>
              <a:rPr lang="tr-TR" sz="2000" dirty="0" err="1"/>
              <a:t>up</a:t>
            </a:r>
            <a:r>
              <a:rPr lang="tr-TR" sz="2000" dirty="0"/>
              <a:t> </a:t>
            </a:r>
            <a:r>
              <a:rPr lang="tr-TR" sz="2000" dirty="0" err="1"/>
              <a:t>values</a:t>
            </a:r>
            <a:r>
              <a:rPr lang="tr-TR" sz="2000" dirty="0"/>
              <a:t> </a:t>
            </a:r>
            <a:r>
              <a:rPr lang="tr-TR" sz="2000" dirty="0" err="1"/>
              <a:t>that</a:t>
            </a:r>
            <a:r>
              <a:rPr lang="tr-TR" sz="2000" dirty="0"/>
              <a:t> </a:t>
            </a:r>
            <a:r>
              <a:rPr lang="tr-TR" sz="2000" dirty="0" err="1"/>
              <a:t>we</a:t>
            </a:r>
            <a:r>
              <a:rPr lang="tr-TR" sz="2000" dirty="0"/>
              <a:t> </a:t>
            </a:r>
            <a:r>
              <a:rPr lang="tr-TR" sz="2000" dirty="0" err="1"/>
              <a:t>calculated</a:t>
            </a:r>
            <a:r>
              <a:rPr lang="tr-TR" sz="2000" dirty="0"/>
              <a:t>.</a:t>
            </a:r>
          </a:p>
          <a:p>
            <a:pPr marL="228600" lvl="0" indent="-68580" algn="l" rtl="0">
              <a:lnSpc>
                <a:spcPct val="90000"/>
              </a:lnSpc>
              <a:spcBef>
                <a:spcPts val="1000"/>
              </a:spcBef>
              <a:spcAft>
                <a:spcPts val="0"/>
              </a:spcAft>
              <a:buClr>
                <a:schemeClr val="dk1"/>
              </a:buClr>
              <a:buSzPct val="100000"/>
              <a:buNone/>
            </a:pPr>
            <a:endParaRPr sz="2000" dirty="0"/>
          </a:p>
          <a:p>
            <a:pPr marL="228600" lvl="0" indent="-233045" algn="l" rtl="0">
              <a:lnSpc>
                <a:spcPct val="90000"/>
              </a:lnSpc>
              <a:spcBef>
                <a:spcPts val="1000"/>
              </a:spcBef>
              <a:spcAft>
                <a:spcPts val="0"/>
              </a:spcAft>
              <a:buClr>
                <a:schemeClr val="dk1"/>
              </a:buClr>
              <a:buSzPct val="100000"/>
              <a:buChar char="•"/>
            </a:pPr>
            <a:r>
              <a:rPr lang="tr-TR" sz="2000" dirty="0" err="1"/>
              <a:t>We</a:t>
            </a:r>
            <a:r>
              <a:rPr lang="tr-TR" sz="2000" dirty="0"/>
              <a:t> </a:t>
            </a:r>
            <a:r>
              <a:rPr lang="tr-TR" sz="2000" dirty="0" err="1"/>
              <a:t>kept</a:t>
            </a:r>
            <a:r>
              <a:rPr lang="tr-TR" sz="2000" dirty="0"/>
              <a:t> time </a:t>
            </a:r>
            <a:r>
              <a:rPr lang="tr-TR" sz="2000" dirty="0" err="1"/>
              <a:t>related</a:t>
            </a:r>
            <a:r>
              <a:rPr lang="tr-TR" sz="2000" dirty="0"/>
              <a:t> </a:t>
            </a:r>
            <a:r>
              <a:rPr lang="tr-TR" sz="2000" dirty="0" err="1"/>
              <a:t>variables</a:t>
            </a:r>
            <a:r>
              <a:rPr lang="tr-TR" sz="2000" dirty="0"/>
              <a:t> </a:t>
            </a:r>
            <a:r>
              <a:rPr lang="tr-TR" sz="2000" dirty="0" err="1"/>
              <a:t>and</a:t>
            </a:r>
            <a:r>
              <a:rPr lang="tr-TR" sz="2000" dirty="0"/>
              <a:t> </a:t>
            </a:r>
            <a:r>
              <a:rPr lang="tr-TR" sz="2000" dirty="0" err="1"/>
              <a:t>our</a:t>
            </a:r>
            <a:r>
              <a:rPr lang="tr-TR" sz="2000" dirty="0"/>
              <a:t> </a:t>
            </a:r>
            <a:r>
              <a:rPr lang="tr-TR" sz="2000" dirty="0" err="1"/>
              <a:t>target</a:t>
            </a:r>
            <a:r>
              <a:rPr lang="tr-TR" sz="2000" dirty="0"/>
              <a:t> </a:t>
            </a:r>
            <a:r>
              <a:rPr lang="tr-TR" sz="2000" dirty="0" err="1"/>
              <a:t>variable</a:t>
            </a:r>
            <a:r>
              <a:rPr lang="tr-TR" sz="2000" dirty="0"/>
              <a:t> </a:t>
            </a:r>
            <a:r>
              <a:rPr lang="tr-TR" sz="2000" dirty="0" err="1"/>
              <a:t>out</a:t>
            </a:r>
            <a:r>
              <a:rPr lang="tr-TR" sz="2000" dirty="0"/>
              <a:t> of </a:t>
            </a:r>
            <a:r>
              <a:rPr lang="tr-TR" sz="2000" dirty="0" err="1"/>
              <a:t>our</a:t>
            </a:r>
            <a:r>
              <a:rPr lang="tr-TR" sz="2000" dirty="0"/>
              <a:t> </a:t>
            </a:r>
            <a:r>
              <a:rPr lang="tr-TR" sz="2000" dirty="0" err="1"/>
              <a:t>outlier</a:t>
            </a:r>
            <a:r>
              <a:rPr lang="tr-TR" sz="2000" dirty="0"/>
              <a:t> </a:t>
            </a:r>
            <a:r>
              <a:rPr lang="tr-TR" sz="2000" dirty="0" err="1"/>
              <a:t>functions</a:t>
            </a:r>
            <a:r>
              <a:rPr lang="tr-TR" sz="2000" dirty="0"/>
              <a:t>.</a:t>
            </a:r>
          </a:p>
          <a:p>
            <a:pPr marL="228600" lvl="0" indent="-68580" algn="l" rtl="0">
              <a:lnSpc>
                <a:spcPct val="90000"/>
              </a:lnSpc>
              <a:spcBef>
                <a:spcPts val="1000"/>
              </a:spcBef>
              <a:spcAft>
                <a:spcPts val="0"/>
              </a:spcAft>
              <a:buClr>
                <a:schemeClr val="dk1"/>
              </a:buClr>
              <a:buSzPct val="100000"/>
              <a:buNone/>
            </a:pPr>
            <a:endParaRPr sz="2000" dirty="0"/>
          </a:p>
          <a:p>
            <a:pPr marL="228600" lvl="0" indent="-233045" algn="l" rtl="0">
              <a:lnSpc>
                <a:spcPct val="90000"/>
              </a:lnSpc>
              <a:spcBef>
                <a:spcPts val="1000"/>
              </a:spcBef>
              <a:spcAft>
                <a:spcPts val="0"/>
              </a:spcAft>
              <a:buClr>
                <a:schemeClr val="dk1"/>
              </a:buClr>
              <a:buSzPct val="100000"/>
              <a:buChar char="•"/>
            </a:pPr>
            <a:r>
              <a:rPr lang="tr-TR" sz="2000" dirty="0" err="1"/>
              <a:t>We</a:t>
            </a:r>
            <a:r>
              <a:rPr lang="tr-TR" sz="2000" dirty="0"/>
              <a:t> </a:t>
            </a:r>
            <a:r>
              <a:rPr lang="tr-TR" sz="2000" dirty="0" err="1"/>
              <a:t>didn’t</a:t>
            </a:r>
            <a:r>
              <a:rPr lang="tr-TR" sz="2000" dirty="0"/>
              <a:t> </a:t>
            </a:r>
            <a:r>
              <a:rPr lang="tr-TR" sz="2000" dirty="0" err="1"/>
              <a:t>include</a:t>
            </a:r>
            <a:r>
              <a:rPr lang="tr-TR" sz="2000" dirty="0"/>
              <a:t> </a:t>
            </a:r>
            <a:r>
              <a:rPr lang="tr-TR" sz="2000" dirty="0" err="1"/>
              <a:t>categorical</a:t>
            </a:r>
            <a:r>
              <a:rPr lang="tr-TR" sz="2000" dirty="0"/>
              <a:t> </a:t>
            </a:r>
            <a:r>
              <a:rPr lang="tr-TR" sz="2000" dirty="0" err="1"/>
              <a:t>cardinal</a:t>
            </a:r>
            <a:r>
              <a:rPr lang="tr-TR" sz="2000" dirty="0"/>
              <a:t> </a:t>
            </a:r>
            <a:r>
              <a:rPr lang="tr-TR" sz="2000" dirty="0" err="1"/>
              <a:t>variables</a:t>
            </a:r>
            <a:r>
              <a:rPr lang="tr-TR" sz="2000" dirty="0"/>
              <a:t> </a:t>
            </a:r>
            <a:r>
              <a:rPr lang="tr-TR" sz="2000" dirty="0" err="1"/>
              <a:t>such</a:t>
            </a:r>
            <a:r>
              <a:rPr lang="tr-TR" sz="2000" dirty="0"/>
              <a:t> as “</a:t>
            </a:r>
            <a:r>
              <a:rPr lang="tr-TR" sz="2000" dirty="0" err="1"/>
              <a:t>MatbuNo</a:t>
            </a:r>
            <a:r>
              <a:rPr lang="tr-TR" sz="2000" dirty="0"/>
              <a:t>”, “</a:t>
            </a:r>
            <a:r>
              <a:rPr lang="tr-TR" sz="2000" dirty="0" err="1"/>
              <a:t>FaturaTarihi</a:t>
            </a:r>
            <a:r>
              <a:rPr lang="tr-TR" sz="2000" dirty="0"/>
              <a:t>” </a:t>
            </a:r>
            <a:r>
              <a:rPr lang="tr-TR" sz="2000" dirty="0" err="1"/>
              <a:t>and</a:t>
            </a:r>
            <a:r>
              <a:rPr lang="tr-TR" sz="2000" dirty="0"/>
              <a:t> “</a:t>
            </a:r>
            <a:r>
              <a:rPr lang="tr-TR" sz="2000" dirty="0" err="1"/>
              <a:t>MüşteriNo</a:t>
            </a:r>
            <a:r>
              <a:rPr lang="tr-TR" sz="2000" dirty="0"/>
              <a:t>”, since </a:t>
            </a:r>
            <a:r>
              <a:rPr lang="tr-TR" sz="2000" dirty="0" err="1"/>
              <a:t>we</a:t>
            </a:r>
            <a:r>
              <a:rPr lang="tr-TR" sz="2000" dirty="0"/>
              <a:t> </a:t>
            </a:r>
            <a:r>
              <a:rPr lang="tr-TR" sz="2000" dirty="0" err="1"/>
              <a:t>got</a:t>
            </a:r>
            <a:r>
              <a:rPr lang="tr-TR" sz="2000" dirty="0"/>
              <a:t> </a:t>
            </a:r>
            <a:r>
              <a:rPr lang="tr-TR" sz="2000" dirty="0" err="1"/>
              <a:t>all</a:t>
            </a:r>
            <a:r>
              <a:rPr lang="tr-TR" sz="2000" dirty="0"/>
              <a:t> </a:t>
            </a:r>
            <a:r>
              <a:rPr lang="tr-TR" sz="2000" dirty="0" err="1"/>
              <a:t>the</a:t>
            </a:r>
            <a:r>
              <a:rPr lang="tr-TR" sz="2000" dirty="0"/>
              <a:t> </a:t>
            </a:r>
            <a:r>
              <a:rPr lang="tr-TR" sz="2000" dirty="0" err="1"/>
              <a:t>required</a:t>
            </a:r>
            <a:r>
              <a:rPr lang="tr-TR" sz="2000" dirty="0"/>
              <a:t> </a:t>
            </a:r>
            <a:r>
              <a:rPr lang="tr-TR" sz="2000" dirty="0" err="1"/>
              <a:t>information</a:t>
            </a:r>
            <a:r>
              <a:rPr lang="tr-TR" sz="2000" dirty="0"/>
              <a:t> </a:t>
            </a:r>
            <a:r>
              <a:rPr lang="tr-TR" sz="2000" dirty="0" err="1"/>
              <a:t>from</a:t>
            </a:r>
            <a:r>
              <a:rPr lang="tr-TR" sz="2000" dirty="0"/>
              <a:t> </a:t>
            </a:r>
            <a:r>
              <a:rPr lang="tr-TR" sz="2000" dirty="0" err="1"/>
              <a:t>them</a:t>
            </a:r>
            <a:r>
              <a:rPr lang="tr-TR" sz="2000" dirty="0"/>
              <a:t> </a:t>
            </a:r>
            <a:r>
              <a:rPr lang="tr-TR" sz="2000" dirty="0" err="1"/>
              <a:t>by</a:t>
            </a:r>
            <a:r>
              <a:rPr lang="tr-TR" sz="2000" dirty="0"/>
              <a:t> </a:t>
            </a:r>
            <a:r>
              <a:rPr lang="tr-TR" sz="2000" dirty="0" err="1"/>
              <a:t>our</a:t>
            </a:r>
            <a:r>
              <a:rPr lang="tr-TR" sz="2000" dirty="0"/>
              <a:t> </a:t>
            </a:r>
            <a:r>
              <a:rPr lang="tr-TR" sz="2000" dirty="0" err="1"/>
              <a:t>the</a:t>
            </a:r>
            <a:r>
              <a:rPr lang="tr-TR" sz="2000" dirty="0"/>
              <a:t> </a:t>
            </a:r>
            <a:r>
              <a:rPr lang="tr-TR" sz="2000" dirty="0" err="1"/>
              <a:t>features</a:t>
            </a:r>
            <a:r>
              <a:rPr lang="tr-TR" sz="2000" dirty="0"/>
              <a:t> </a:t>
            </a:r>
            <a:r>
              <a:rPr lang="tr-TR" sz="2000" dirty="0" err="1"/>
              <a:t>we</a:t>
            </a:r>
            <a:r>
              <a:rPr lang="tr-TR" sz="2000" dirty="0"/>
              <a:t> </a:t>
            </a:r>
            <a:r>
              <a:rPr lang="tr-TR" sz="2000" dirty="0" err="1"/>
              <a:t>added</a:t>
            </a:r>
            <a:r>
              <a:rPr lang="tr-TR" sz="20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183"/>
        <p:cNvGrpSpPr/>
        <p:nvPr/>
      </p:nvGrpSpPr>
      <p:grpSpPr>
        <a:xfrm>
          <a:off x="0" y="0"/>
          <a:ext cx="0" cy="0"/>
          <a:chOff x="0" y="0"/>
          <a:chExt cx="0" cy="0"/>
        </a:xfrm>
      </p:grpSpPr>
      <p:sp>
        <p:nvSpPr>
          <p:cNvPr id="184" name="Google Shape;184;p14"/>
          <p:cNvSpPr txBox="1">
            <a:spLocks noGrp="1"/>
          </p:cNvSpPr>
          <p:nvPr>
            <p:ph type="ctrTitle"/>
          </p:nvPr>
        </p:nvSpPr>
        <p:spPr>
          <a:xfrm>
            <a:off x="1616075" y="464185"/>
            <a:ext cx="9144000" cy="149987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panose="020F0502020204030204"/>
              <a:buNone/>
            </a:pPr>
            <a:r>
              <a:rPr lang="tr-TR" sz="4400">
                <a:solidFill>
                  <a:schemeClr val="accent1"/>
                </a:solidFill>
              </a:rPr>
              <a:t>REGRESSION</a:t>
            </a:r>
            <a:br>
              <a:rPr lang="tr-TR"/>
            </a:br>
            <a:r>
              <a:rPr lang="tr-TR" sz="2800" i="1"/>
              <a:t>THE PREDICTION OF THE AMOUNT THAT WILL BE PURCHASED</a:t>
            </a:r>
          </a:p>
        </p:txBody>
      </p:sp>
      <p:sp>
        <p:nvSpPr>
          <p:cNvPr id="185" name="Google Shape;185;p14"/>
          <p:cNvSpPr txBox="1">
            <a:spLocks noGrp="1"/>
          </p:cNvSpPr>
          <p:nvPr>
            <p:ph type="subTitle" idx="1"/>
          </p:nvPr>
        </p:nvSpPr>
        <p:spPr>
          <a:xfrm>
            <a:off x="1416685" y="2101850"/>
            <a:ext cx="9144000" cy="3124800"/>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Clr>
                <a:schemeClr val="dk1"/>
              </a:buClr>
              <a:buSzPts val="2400"/>
              <a:buFont typeface="Arial" panose="020B0604020202020204"/>
              <a:buChar char="•"/>
            </a:pPr>
            <a:r>
              <a:rPr lang="tr-TR"/>
              <a:t>BASE MODEL</a:t>
            </a:r>
          </a:p>
          <a:p>
            <a:pPr marL="0" lvl="0" indent="0" algn="l" rtl="0">
              <a:lnSpc>
                <a:spcPct val="90000"/>
              </a:lnSpc>
              <a:spcBef>
                <a:spcPts val="1000"/>
              </a:spcBef>
              <a:spcAft>
                <a:spcPts val="0"/>
              </a:spcAft>
              <a:buClr>
                <a:schemeClr val="dk1"/>
              </a:buClr>
              <a:buSzPts val="2400"/>
              <a:buFont typeface="Arial" panose="020B0604020202020204"/>
              <a:buNone/>
            </a:pPr>
            <a:r>
              <a:rPr lang="tr-TR"/>
              <a:t>                     </a:t>
            </a:r>
            <a:r>
              <a:rPr lang="tr-TR" i="1">
                <a:solidFill>
                  <a:srgbClr val="AEABAB"/>
                </a:solidFill>
              </a:rPr>
              <a:t>including return of sales</a:t>
            </a:r>
            <a:endParaRPr i="1">
              <a:solidFill>
                <a:srgbClr val="AEABAB"/>
              </a:solidFill>
            </a:endParaRPr>
          </a:p>
          <a:p>
            <a:pPr marL="0" lvl="0" indent="0" algn="l" rtl="0">
              <a:lnSpc>
                <a:spcPct val="90000"/>
              </a:lnSpc>
              <a:spcBef>
                <a:spcPts val="1000"/>
              </a:spcBef>
              <a:spcAft>
                <a:spcPts val="0"/>
              </a:spcAft>
              <a:buClr>
                <a:srgbClr val="AEABAB"/>
              </a:buClr>
              <a:buSzPts val="2400"/>
              <a:buFont typeface="Noto Sans Symbols"/>
              <a:buNone/>
            </a:pPr>
            <a:r>
              <a:rPr lang="tr-TR" i="1">
                <a:solidFill>
                  <a:srgbClr val="AEABAB"/>
                </a:solidFill>
              </a:rPr>
              <a:t>                        excluding return of sales</a:t>
            </a:r>
            <a:endParaRPr i="1">
              <a:solidFill>
                <a:srgbClr val="AEABAB"/>
              </a:solidFill>
            </a:endParaRPr>
          </a:p>
          <a:p>
            <a:pPr marL="0" lvl="0" indent="0" algn="l" rtl="0">
              <a:lnSpc>
                <a:spcPct val="90000"/>
              </a:lnSpc>
              <a:spcBef>
                <a:spcPts val="1000"/>
              </a:spcBef>
              <a:spcAft>
                <a:spcPts val="0"/>
              </a:spcAft>
              <a:buClr>
                <a:schemeClr val="dk1"/>
              </a:buClr>
              <a:buSzPts val="2400"/>
              <a:buFont typeface="Noto Sans Symbols"/>
              <a:buNone/>
            </a:pPr>
            <a:endParaRPr i="1">
              <a:solidFill>
                <a:srgbClr val="D0CECE"/>
              </a:solidFill>
            </a:endParaRPr>
          </a:p>
          <a:p>
            <a:pPr marL="342900" lvl="0" indent="-342900" algn="l" rtl="0">
              <a:lnSpc>
                <a:spcPct val="90000"/>
              </a:lnSpc>
              <a:spcBef>
                <a:spcPts val="1000"/>
              </a:spcBef>
              <a:spcAft>
                <a:spcPts val="0"/>
              </a:spcAft>
              <a:buClr>
                <a:schemeClr val="dk1"/>
              </a:buClr>
              <a:buSzPts val="2400"/>
              <a:buFont typeface="Arial" panose="020B0604020202020204"/>
              <a:buChar char="•"/>
            </a:pPr>
            <a:r>
              <a:rPr lang="tr-TR"/>
              <a:t> NEW FEATURES ADDED MODEL</a:t>
            </a:r>
          </a:p>
          <a:p>
            <a:pPr marL="0" lvl="0" indent="0" algn="l" rtl="0">
              <a:lnSpc>
                <a:spcPct val="90000"/>
              </a:lnSpc>
              <a:spcBef>
                <a:spcPts val="1000"/>
              </a:spcBef>
              <a:spcAft>
                <a:spcPts val="0"/>
              </a:spcAft>
              <a:buClr>
                <a:schemeClr val="dk1"/>
              </a:buClr>
              <a:buSzPts val="2400"/>
              <a:buFont typeface="Noto Sans Symbols"/>
              <a:buNone/>
            </a:pPr>
            <a:r>
              <a:rPr lang="tr-TR"/>
              <a:t>                     </a:t>
            </a:r>
            <a:r>
              <a:rPr lang="tr-TR" i="1">
                <a:solidFill>
                  <a:srgbClr val="AEABAB"/>
                </a:solidFill>
              </a:rPr>
              <a:t>including return of sales</a:t>
            </a:r>
            <a:endParaRPr i="1">
              <a:solidFill>
                <a:srgbClr val="AEABAB"/>
              </a:solidFill>
            </a:endParaRPr>
          </a:p>
          <a:p>
            <a:pPr marL="0" lvl="0" indent="0" algn="l" rtl="0">
              <a:lnSpc>
                <a:spcPct val="90000"/>
              </a:lnSpc>
              <a:spcBef>
                <a:spcPts val="1000"/>
              </a:spcBef>
              <a:spcAft>
                <a:spcPts val="0"/>
              </a:spcAft>
              <a:buClr>
                <a:srgbClr val="AEABAB"/>
              </a:buClr>
              <a:buSzPts val="2400"/>
              <a:buFont typeface="Noto Sans Symbols"/>
              <a:buNone/>
            </a:pPr>
            <a:r>
              <a:rPr lang="tr-TR" i="1">
                <a:solidFill>
                  <a:srgbClr val="AEABAB"/>
                </a:solidFill>
              </a:rPr>
              <a:t>                      excluding return of sales</a:t>
            </a:r>
            <a:endParaRPr i="1">
              <a:solidFill>
                <a:srgbClr val="AEABAB"/>
              </a:solidFill>
            </a:endParaRPr>
          </a:p>
          <a:p>
            <a:pPr marL="342900" lvl="0" indent="-190500" algn="ctr" rtl="0">
              <a:lnSpc>
                <a:spcPct val="90000"/>
              </a:lnSpc>
              <a:spcBef>
                <a:spcPts val="1000"/>
              </a:spcBef>
              <a:spcAft>
                <a:spcPts val="0"/>
              </a:spcAft>
              <a:buClr>
                <a:schemeClr val="dk1"/>
              </a:buClr>
              <a:buSzPts val="2400"/>
              <a:buFont typeface="Arial" panose="020B0604020202020204"/>
              <a:buNone/>
            </a:pPr>
            <a:endParaRPr i="1">
              <a:solidFill>
                <a:srgbClr val="AEABA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189"/>
        <p:cNvGrpSpPr/>
        <p:nvPr/>
      </p:nvGrpSpPr>
      <p:grpSpPr>
        <a:xfrm>
          <a:off x="0" y="0"/>
          <a:ext cx="0" cy="0"/>
          <a:chOff x="0" y="0"/>
          <a:chExt cx="0" cy="0"/>
        </a:xfrm>
      </p:grpSpPr>
      <p:sp>
        <p:nvSpPr>
          <p:cNvPr id="190" name="Google Shape;190;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tr-TR"/>
              <a:t>                              BASE MODEL</a:t>
            </a:r>
          </a:p>
        </p:txBody>
      </p:sp>
      <p:sp>
        <p:nvSpPr>
          <p:cNvPr id="191" name="Google Shape;191;p15"/>
          <p:cNvSpPr txBox="1">
            <a:spLocks noGrp="1"/>
          </p:cNvSpPr>
          <p:nvPr>
            <p:ph type="body" idx="1"/>
          </p:nvPr>
        </p:nvSpPr>
        <p:spPr>
          <a:xfrm>
            <a:off x="840105" y="1691005"/>
            <a:ext cx="5323205" cy="1212215"/>
          </a:xfrm>
          <a:prstGeom prst="rect">
            <a:avLst/>
          </a:prstGeom>
          <a:noFill/>
          <a:ln>
            <a:noFill/>
          </a:ln>
        </p:spPr>
        <p:txBody>
          <a:bodyPr spcFirstLastPara="1" wrap="square" lIns="91425" tIns="45700" rIns="91425" bIns="45700" anchor="b" anchorCtr="0">
            <a:noAutofit/>
          </a:bodyPr>
          <a:lstStyle/>
          <a:p>
            <a:pPr marL="285750" lvl="0" indent="-196850" algn="l" rtl="0">
              <a:lnSpc>
                <a:spcPct val="90000"/>
              </a:lnSpc>
              <a:spcBef>
                <a:spcPts val="0"/>
              </a:spcBef>
              <a:spcAft>
                <a:spcPts val="0"/>
              </a:spcAft>
              <a:buClr>
                <a:schemeClr val="dk1"/>
              </a:buClr>
              <a:buSzPts val="1400"/>
              <a:buFont typeface="Arial" panose="020B0604020202020204"/>
              <a:buNone/>
            </a:pPr>
            <a:endParaRPr sz="1400" b="0"/>
          </a:p>
          <a:p>
            <a:pPr marL="285750" lvl="0" indent="-196850" algn="l" rtl="0">
              <a:lnSpc>
                <a:spcPct val="90000"/>
              </a:lnSpc>
              <a:spcBef>
                <a:spcPts val="1000"/>
              </a:spcBef>
              <a:spcAft>
                <a:spcPts val="0"/>
              </a:spcAft>
              <a:buClr>
                <a:schemeClr val="dk1"/>
              </a:buClr>
              <a:buSzPts val="1400"/>
              <a:buFont typeface="Arial" panose="020B0604020202020204"/>
              <a:buNone/>
            </a:pPr>
            <a:endParaRPr sz="1400" b="0"/>
          </a:p>
          <a:p>
            <a:pPr marL="285750" lvl="0" indent="-285750" algn="l" rtl="0">
              <a:lnSpc>
                <a:spcPct val="90000"/>
              </a:lnSpc>
              <a:spcBef>
                <a:spcPts val="1000"/>
              </a:spcBef>
              <a:spcAft>
                <a:spcPts val="0"/>
              </a:spcAft>
              <a:buClr>
                <a:schemeClr val="dk1"/>
              </a:buClr>
              <a:buSzPts val="1400"/>
              <a:buFont typeface="Arial" panose="020B0604020202020204"/>
              <a:buChar char="•"/>
            </a:pPr>
            <a:endParaRPr lang="tr-TR" sz="2000" b="0"/>
          </a:p>
          <a:p>
            <a:pPr marL="285750" lvl="0" indent="-285750" algn="l" rtl="0">
              <a:lnSpc>
                <a:spcPct val="90000"/>
              </a:lnSpc>
              <a:spcBef>
                <a:spcPts val="1000"/>
              </a:spcBef>
              <a:spcAft>
                <a:spcPts val="0"/>
              </a:spcAft>
              <a:buClr>
                <a:schemeClr val="dk1"/>
              </a:buClr>
              <a:buSzPts val="1400"/>
              <a:buFont typeface="Arial" panose="020B0604020202020204"/>
              <a:buChar char="•"/>
            </a:pPr>
            <a:r>
              <a:rPr lang="tr-TR" sz="2000" b="0"/>
              <a:t>This is the model that is done without any new features.We want to see how effective our variables to predict “Adet_Sum” in the first place</a:t>
            </a:r>
            <a:endParaRPr sz="2000" b="0"/>
          </a:p>
          <a:p>
            <a:pPr marL="0" lvl="0" indent="0" algn="l" rtl="0">
              <a:lnSpc>
                <a:spcPct val="90000"/>
              </a:lnSpc>
              <a:spcBef>
                <a:spcPts val="1000"/>
              </a:spcBef>
              <a:spcAft>
                <a:spcPts val="0"/>
              </a:spcAft>
              <a:buClr>
                <a:schemeClr val="dk1"/>
              </a:buClr>
              <a:buSzPts val="1400"/>
              <a:buNone/>
            </a:pPr>
            <a:endParaRPr sz="2000" b="0"/>
          </a:p>
        </p:txBody>
      </p:sp>
      <p:sp>
        <p:nvSpPr>
          <p:cNvPr id="192" name="Google Shape;192;p15"/>
          <p:cNvSpPr txBox="1">
            <a:spLocks noGrp="1"/>
          </p:cNvSpPr>
          <p:nvPr>
            <p:ph type="body" idx="2"/>
          </p:nvPr>
        </p:nvSpPr>
        <p:spPr>
          <a:xfrm>
            <a:off x="839788" y="2781300"/>
            <a:ext cx="5157787" cy="3684588"/>
          </a:xfrm>
          <a:prstGeom prst="rect">
            <a:avLst/>
          </a:prstGeom>
          <a:noFill/>
          <a:ln>
            <a:noFill/>
          </a:ln>
        </p:spPr>
        <p:txBody>
          <a:bodyPr spcFirstLastPara="1" wrap="square" lIns="91425" tIns="45700" rIns="91425" bIns="45700" anchor="t" anchorCtr="0">
            <a:normAutofit/>
          </a:bodyPr>
          <a:lstStyle/>
          <a:p>
            <a:pPr marL="228600" lvl="0" indent="-101600" algn="l" rtl="0">
              <a:lnSpc>
                <a:spcPct val="90000"/>
              </a:lnSpc>
              <a:spcBef>
                <a:spcPts val="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a:p>
            <a:pPr marL="228600" lvl="0" indent="-101600" algn="l" rtl="0">
              <a:lnSpc>
                <a:spcPct val="90000"/>
              </a:lnSpc>
              <a:spcBef>
                <a:spcPts val="1000"/>
              </a:spcBef>
              <a:spcAft>
                <a:spcPts val="0"/>
              </a:spcAft>
              <a:buClr>
                <a:schemeClr val="dk1"/>
              </a:buClr>
              <a:buSzPts val="2000"/>
              <a:buNone/>
            </a:pPr>
            <a:endParaRPr sz="2000"/>
          </a:p>
        </p:txBody>
      </p:sp>
      <p:sp>
        <p:nvSpPr>
          <p:cNvPr id="193" name="Google Shape;193;p15"/>
          <p:cNvSpPr txBox="1">
            <a:spLocks noGrp="1"/>
          </p:cNvSpPr>
          <p:nvPr>
            <p:ph type="body" idx="3"/>
          </p:nvPr>
        </p:nvSpPr>
        <p:spPr>
          <a:xfrm>
            <a:off x="6172200" y="1268730"/>
            <a:ext cx="5183505" cy="1301115"/>
          </a:xfrm>
          <a:prstGeom prst="rect">
            <a:avLst/>
          </a:prstGeom>
          <a:noFill/>
          <a:ln>
            <a:noFill/>
          </a:ln>
        </p:spPr>
        <p:txBody>
          <a:bodyPr spcFirstLastPara="1" wrap="square" lIns="91425" tIns="45700" rIns="91425" bIns="45700" anchor="b" anchorCtr="0">
            <a:noAutofit/>
          </a:bodyPr>
          <a:lstStyle/>
          <a:p>
            <a:pPr marL="285750" lvl="0" indent="-194310" algn="l" rtl="0">
              <a:lnSpc>
                <a:spcPct val="90000"/>
              </a:lnSpc>
              <a:spcBef>
                <a:spcPts val="0"/>
              </a:spcBef>
              <a:spcAft>
                <a:spcPts val="0"/>
              </a:spcAft>
              <a:buClr>
                <a:schemeClr val="dk1"/>
              </a:buClr>
              <a:buSzPct val="100000"/>
              <a:buFont typeface="Arial" panose="020B0604020202020204"/>
              <a:buNone/>
            </a:pPr>
            <a:endParaRPr sz="1400" b="0"/>
          </a:p>
          <a:p>
            <a:pPr marL="285750" lvl="0" indent="-285750" algn="l" rtl="0">
              <a:lnSpc>
                <a:spcPct val="90000"/>
              </a:lnSpc>
              <a:spcBef>
                <a:spcPts val="1000"/>
              </a:spcBef>
              <a:spcAft>
                <a:spcPts val="0"/>
              </a:spcAft>
              <a:buClr>
                <a:schemeClr val="dk1"/>
              </a:buClr>
              <a:buSzPct val="100000"/>
              <a:buFont typeface="Arial" panose="020B0604020202020204"/>
              <a:buChar char="•"/>
            </a:pPr>
            <a:r>
              <a:rPr lang="tr-TR" sz="1900" b="0"/>
              <a:t>First, we’ve tried many models with train set to be able to choose the best ones and use them for prediction with test set</a:t>
            </a:r>
            <a:endParaRPr sz="1900" b="0"/>
          </a:p>
          <a:p>
            <a:pPr marL="0" lvl="0" indent="0" algn="l" rtl="0">
              <a:lnSpc>
                <a:spcPct val="90000"/>
              </a:lnSpc>
              <a:spcBef>
                <a:spcPts val="1000"/>
              </a:spcBef>
              <a:spcAft>
                <a:spcPts val="0"/>
              </a:spcAft>
              <a:buClr>
                <a:schemeClr val="dk1"/>
              </a:buClr>
              <a:buSzPct val="100000"/>
              <a:buFont typeface="Arial" panose="020B0604020202020204"/>
              <a:buNone/>
            </a:pPr>
            <a:endParaRPr sz="1700" b="0"/>
          </a:p>
        </p:txBody>
      </p:sp>
      <p:sp>
        <p:nvSpPr>
          <p:cNvPr id="194" name="Google Shape;194;p15"/>
          <p:cNvSpPr/>
          <p:nvPr/>
        </p:nvSpPr>
        <p:spPr>
          <a:xfrm>
            <a:off x="839153" y="2505075"/>
            <a:ext cx="5157787" cy="368458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panose="020B0604020202020204"/>
              <a:buNone/>
            </a:pPr>
            <a:r>
              <a:rPr lang="tr-TR" sz="2000">
                <a:solidFill>
                  <a:schemeClr val="dk1"/>
                </a:solidFill>
                <a:latin typeface="Calibri" panose="020F0502020204030204"/>
                <a:ea typeface="Calibri" panose="020F0502020204030204"/>
                <a:cs typeface="Calibri" panose="020F0502020204030204"/>
                <a:sym typeface="Calibri" panose="020F0502020204030204"/>
              </a:rPr>
              <a:t>   Including return of sales</a:t>
            </a:r>
            <a:endParaRPr sz="2000" i="1">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01600" algn="l" rtl="0">
              <a:lnSpc>
                <a:spcPct val="90000"/>
              </a:lnSpc>
              <a:spcBef>
                <a:spcPts val="1000"/>
              </a:spcBef>
              <a:spcAft>
                <a:spcPts val="0"/>
              </a:spcAft>
              <a:buClr>
                <a:schemeClr val="dk1"/>
              </a:buClr>
              <a:buSzPts val="2000"/>
              <a:buFont typeface="Arial" panose="020B0604020202020204"/>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01600" algn="l" rtl="0">
              <a:lnSpc>
                <a:spcPct val="90000"/>
              </a:lnSpc>
              <a:spcBef>
                <a:spcPts val="1000"/>
              </a:spcBef>
              <a:spcAft>
                <a:spcPts val="0"/>
              </a:spcAft>
              <a:buClr>
                <a:schemeClr val="dk1"/>
              </a:buClr>
              <a:buSzPts val="2000"/>
              <a:buFont typeface="Arial" panose="020B0604020202020204"/>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95" name="Google Shape;195;p15"/>
          <p:cNvPicPr preferRelativeResize="0"/>
          <p:nvPr/>
        </p:nvPicPr>
        <p:blipFill rotWithShape="1">
          <a:blip r:embed="rId3"/>
          <a:srcRect/>
          <a:stretch>
            <a:fillRect/>
          </a:stretch>
        </p:blipFill>
        <p:spPr>
          <a:xfrm>
            <a:off x="1301750" y="3057525"/>
            <a:ext cx="1800225" cy="3366135"/>
          </a:xfrm>
          <a:prstGeom prst="rect">
            <a:avLst/>
          </a:prstGeom>
          <a:noFill/>
          <a:ln>
            <a:noFill/>
          </a:ln>
        </p:spPr>
      </p:pic>
      <p:pic>
        <p:nvPicPr>
          <p:cNvPr id="196" name="Google Shape;196;p15"/>
          <p:cNvPicPr preferRelativeResize="0">
            <a:picLocks noGrp="1"/>
          </p:cNvPicPr>
          <p:nvPr>
            <p:ph type="body" idx="4"/>
          </p:nvPr>
        </p:nvPicPr>
        <p:blipFill rotWithShape="1">
          <a:blip r:embed="rId4"/>
          <a:srcRect/>
          <a:stretch>
            <a:fillRect/>
          </a:stretch>
        </p:blipFill>
        <p:spPr>
          <a:xfrm>
            <a:off x="7588885" y="2935605"/>
            <a:ext cx="1790700" cy="3609975"/>
          </a:xfrm>
          <a:prstGeom prst="rect">
            <a:avLst/>
          </a:prstGeom>
          <a:noFill/>
          <a:ln>
            <a:noFill/>
          </a:ln>
        </p:spPr>
      </p:pic>
      <p:sp>
        <p:nvSpPr>
          <p:cNvPr id="197" name="Google Shape;197;p15"/>
          <p:cNvSpPr/>
          <p:nvPr/>
        </p:nvSpPr>
        <p:spPr>
          <a:xfrm>
            <a:off x="6172200" y="2504440"/>
            <a:ext cx="5157470" cy="368554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panose="020B0604020202020204"/>
              <a:buNone/>
            </a:pPr>
            <a:r>
              <a:rPr lang="tr-TR" sz="2000">
                <a:solidFill>
                  <a:schemeClr val="dk1"/>
                </a:solidFill>
                <a:latin typeface="Calibri" panose="020F0502020204030204"/>
                <a:ea typeface="Calibri" panose="020F0502020204030204"/>
                <a:cs typeface="Calibri" panose="020F0502020204030204"/>
                <a:sym typeface="Calibri" panose="020F0502020204030204"/>
              </a:rPr>
              <a:t>   Excluding return of sales</a:t>
            </a:r>
            <a:endParaRPr sz="2000" i="1">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01600" algn="l" rtl="0">
              <a:lnSpc>
                <a:spcPct val="90000"/>
              </a:lnSpc>
              <a:spcBef>
                <a:spcPts val="1000"/>
              </a:spcBef>
              <a:spcAft>
                <a:spcPts val="0"/>
              </a:spcAft>
              <a:buClr>
                <a:schemeClr val="dk1"/>
              </a:buClr>
              <a:buSzPts val="2000"/>
              <a:buFont typeface="Arial" panose="020B0604020202020204"/>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01600" algn="l" rtl="0">
              <a:lnSpc>
                <a:spcPct val="90000"/>
              </a:lnSpc>
              <a:spcBef>
                <a:spcPts val="1000"/>
              </a:spcBef>
              <a:spcAft>
                <a:spcPts val="0"/>
              </a:spcAft>
              <a:buClr>
                <a:schemeClr val="dk1"/>
              </a:buClr>
              <a:buSzPts val="2000"/>
              <a:buFont typeface="Arial" panose="020B0604020202020204"/>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201"/>
        <p:cNvGrpSpPr/>
        <p:nvPr/>
      </p:nvGrpSpPr>
      <p:grpSpPr>
        <a:xfrm>
          <a:off x="0" y="0"/>
          <a:ext cx="0" cy="0"/>
          <a:chOff x="0" y="0"/>
          <a:chExt cx="0" cy="0"/>
        </a:xfrm>
      </p:grpSpPr>
      <p:sp>
        <p:nvSpPr>
          <p:cNvPr id="202" name="Google Shape;202;p16"/>
          <p:cNvSpPr txBox="1">
            <a:spLocks noGrp="1"/>
          </p:cNvSpPr>
          <p:nvPr>
            <p:ph type="body" idx="1"/>
          </p:nvPr>
        </p:nvSpPr>
        <p:spPr>
          <a:xfrm>
            <a:off x="838200" y="1173480"/>
            <a:ext cx="5181600" cy="5003800"/>
          </a:xfrm>
          <a:prstGeom prst="rect">
            <a:avLst/>
          </a:prstGeom>
          <a:noFill/>
          <a:ln>
            <a:noFill/>
          </a:ln>
        </p:spPr>
        <p:txBody>
          <a:bodyPr spcFirstLastPara="1" wrap="square" lIns="91425" tIns="45700" rIns="91425" bIns="45700" anchor="t" anchorCtr="0">
            <a:normAutofit fontScale="92500" lnSpcReduction="10000"/>
          </a:bodyPr>
          <a:lstStyle/>
          <a:p>
            <a:pPr marL="228600" lvl="0" indent="-241300" algn="l" rtl="0">
              <a:lnSpc>
                <a:spcPct val="90000"/>
              </a:lnSpc>
              <a:spcBef>
                <a:spcPts val="0"/>
              </a:spcBef>
              <a:spcAft>
                <a:spcPts val="0"/>
              </a:spcAft>
              <a:buClr>
                <a:schemeClr val="dk1"/>
              </a:buClr>
              <a:buSzPts val="2000"/>
              <a:buChar char="•"/>
            </a:pPr>
            <a:r>
              <a:rPr lang="tr-TR" sz="2000"/>
              <a:t>From cv (coefficient of variance), RMSE and R2 results we can conclude that Multiple Linear regression is the best option to continue with</a:t>
            </a:r>
            <a:endParaRPr sz="2000"/>
          </a:p>
          <a:p>
            <a:pPr marL="228600" lvl="0" indent="-114300" algn="l" rtl="0">
              <a:lnSpc>
                <a:spcPct val="90000"/>
              </a:lnSpc>
              <a:spcBef>
                <a:spcPts val="1000"/>
              </a:spcBef>
              <a:spcAft>
                <a:spcPts val="0"/>
              </a:spcAft>
              <a:buClr>
                <a:schemeClr val="dk1"/>
              </a:buClr>
              <a:buSzPts val="2000"/>
              <a:buNone/>
            </a:pPr>
            <a:endParaRPr sz="2000"/>
          </a:p>
          <a:p>
            <a:pPr marL="228600" lvl="0" indent="-241300" algn="l" rtl="0">
              <a:lnSpc>
                <a:spcPct val="90000"/>
              </a:lnSpc>
              <a:spcBef>
                <a:spcPts val="1000"/>
              </a:spcBef>
              <a:spcAft>
                <a:spcPts val="0"/>
              </a:spcAft>
              <a:buClr>
                <a:schemeClr val="dk1"/>
              </a:buClr>
              <a:buSzPts val="2000"/>
              <a:buChar char="•"/>
            </a:pPr>
            <a:r>
              <a:rPr lang="tr-TR" sz="2000"/>
              <a:t>But we have to make sure  and only way to do that is the graph that will show us the relation between target variable and  “Net Fiyat_ Sum”, since it is the only numeric variable we have at this point. </a:t>
            </a:r>
            <a:endParaRPr sz="2000"/>
          </a:p>
          <a:p>
            <a:pPr marL="228600" lvl="0" indent="-114300" algn="l" rtl="0">
              <a:lnSpc>
                <a:spcPct val="90000"/>
              </a:lnSpc>
              <a:spcBef>
                <a:spcPts val="1000"/>
              </a:spcBef>
              <a:spcAft>
                <a:spcPts val="0"/>
              </a:spcAft>
              <a:buClr>
                <a:schemeClr val="dk1"/>
              </a:buClr>
              <a:buSzPts val="2000"/>
              <a:buNone/>
            </a:pPr>
            <a:endParaRPr sz="2000"/>
          </a:p>
          <a:p>
            <a:pPr marL="228600" lvl="0" indent="-241300" algn="l" rtl="0">
              <a:lnSpc>
                <a:spcPct val="90000"/>
              </a:lnSpc>
              <a:spcBef>
                <a:spcPts val="1000"/>
              </a:spcBef>
              <a:spcAft>
                <a:spcPts val="0"/>
              </a:spcAft>
              <a:buClr>
                <a:schemeClr val="dk1"/>
              </a:buClr>
              <a:buSzPts val="2000"/>
              <a:buChar char="•"/>
            </a:pPr>
            <a:r>
              <a:rPr lang="tr-TR" sz="2000"/>
              <a:t>Multiple linear regression</a:t>
            </a:r>
            <a:endParaRPr sz="2000"/>
          </a:p>
          <a:p>
            <a:pPr marL="0" lvl="0" indent="0" algn="l" rtl="0">
              <a:lnSpc>
                <a:spcPct val="90000"/>
              </a:lnSpc>
              <a:spcBef>
                <a:spcPts val="1000"/>
              </a:spcBef>
              <a:spcAft>
                <a:spcPts val="0"/>
              </a:spcAft>
              <a:buClr>
                <a:schemeClr val="dk1"/>
              </a:buClr>
              <a:buSzPts val="2000"/>
              <a:buNone/>
            </a:pPr>
            <a:r>
              <a:rPr lang="tr-TR" sz="2000"/>
              <a:t>    excluding returns   test r2 0.465</a:t>
            </a:r>
            <a:endParaRPr sz="2000"/>
          </a:p>
          <a:p>
            <a:pPr marL="0" lvl="0" indent="0" algn="l" rtl="0">
              <a:lnSpc>
                <a:spcPct val="90000"/>
              </a:lnSpc>
              <a:spcBef>
                <a:spcPts val="1000"/>
              </a:spcBef>
              <a:spcAft>
                <a:spcPts val="0"/>
              </a:spcAft>
              <a:buClr>
                <a:schemeClr val="dk1"/>
              </a:buClr>
              <a:buSzPts val="2000"/>
              <a:buNone/>
            </a:pPr>
            <a:r>
              <a:rPr lang="tr-TR" sz="2000"/>
              <a:t>                                              rmse 1.354</a:t>
            </a:r>
            <a:endParaRPr sz="2000"/>
          </a:p>
          <a:p>
            <a:pPr marL="0" lvl="0" indent="0" algn="l" rtl="0">
              <a:lnSpc>
                <a:spcPct val="90000"/>
              </a:lnSpc>
              <a:spcBef>
                <a:spcPts val="1000"/>
              </a:spcBef>
              <a:spcAft>
                <a:spcPts val="0"/>
              </a:spcAft>
              <a:buClr>
                <a:schemeClr val="dk1"/>
              </a:buClr>
              <a:buSzPts val="2000"/>
              <a:buNone/>
            </a:pPr>
            <a:r>
              <a:rPr lang="tr-TR" sz="2000"/>
              <a:t>                                              cv 0.84</a:t>
            </a:r>
            <a:endParaRPr sz="2000"/>
          </a:p>
          <a:p>
            <a:pPr marL="0" lvl="0" indent="0" algn="l" rtl="0">
              <a:lnSpc>
                <a:spcPct val="90000"/>
              </a:lnSpc>
              <a:spcBef>
                <a:spcPts val="1000"/>
              </a:spcBef>
              <a:spcAft>
                <a:spcPts val="0"/>
              </a:spcAft>
              <a:buClr>
                <a:schemeClr val="dk1"/>
              </a:buClr>
              <a:buSzPts val="2000"/>
              <a:buNone/>
            </a:pPr>
            <a:r>
              <a:rPr lang="tr-TR" sz="2000"/>
              <a:t>There is a slight change in RMSE, cv and R2 comparing train values we’ve seen before</a:t>
            </a:r>
            <a:endParaRPr sz="2000"/>
          </a:p>
        </p:txBody>
      </p:sp>
      <p:pic>
        <p:nvPicPr>
          <p:cNvPr id="203" name="Google Shape;203;p16"/>
          <p:cNvPicPr preferRelativeResize="0">
            <a:picLocks noGrp="1"/>
          </p:cNvPicPr>
          <p:nvPr>
            <p:ph type="body" idx="2"/>
          </p:nvPr>
        </p:nvPicPr>
        <p:blipFill rotWithShape="1">
          <a:blip r:embed="rId3"/>
          <a:srcRect/>
          <a:stretch>
            <a:fillRect/>
          </a:stretch>
        </p:blipFill>
        <p:spPr>
          <a:xfrm>
            <a:off x="7021195" y="1825625"/>
            <a:ext cx="3638550" cy="296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207"/>
        <p:cNvGrpSpPr/>
        <p:nvPr/>
      </p:nvGrpSpPr>
      <p:grpSpPr>
        <a:xfrm>
          <a:off x="0" y="0"/>
          <a:ext cx="0" cy="0"/>
          <a:chOff x="0" y="0"/>
          <a:chExt cx="0" cy="0"/>
        </a:xfrm>
      </p:grpSpPr>
      <p:sp>
        <p:nvSpPr>
          <p:cNvPr id="208" name="Google Shape;20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tr-TR" sz="3600"/>
              <a:t>The most successful features for our prediction</a:t>
            </a:r>
            <a:r>
              <a:rPr lang="tr-TR"/>
              <a:t> </a:t>
            </a:r>
          </a:p>
        </p:txBody>
      </p:sp>
      <p:sp>
        <p:nvSpPr>
          <p:cNvPr id="209" name="Google Shape;209;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000"/>
              <a:buChar char="•"/>
            </a:pPr>
            <a:r>
              <a:rPr lang="tr-TR" sz="2000"/>
              <a:t>To be able to see which features are the most important to use, we have to use something else than linear models so we used Xgboost model.</a:t>
            </a:r>
            <a:endParaRPr sz="2000"/>
          </a:p>
          <a:p>
            <a:pPr marL="0" lvl="0" indent="0" algn="l" rtl="0">
              <a:lnSpc>
                <a:spcPct val="90000"/>
              </a:lnSpc>
              <a:spcBef>
                <a:spcPts val="100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tr-TR" sz="2000"/>
              <a:t>For that end, there is a required additional step of feature importance after hyperparameter optimization, </a:t>
            </a:r>
            <a:endParaRPr sz="2000"/>
          </a:p>
          <a:p>
            <a:pPr marL="228600" lvl="0" indent="-101600" algn="l" rtl="0">
              <a:lnSpc>
                <a:spcPct val="90000"/>
              </a:lnSpc>
              <a:spcBef>
                <a:spcPts val="100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tr-TR" sz="2000"/>
              <a:t>Using these with tuned model, we get 0.5175 for R2 but more importantly, we can see that the product types of “Hiyerarşi 2” and “URUN” are relatively more important than the others to use in our model.</a:t>
            </a:r>
            <a:endParaRPr sz="2000"/>
          </a:p>
          <a:p>
            <a:pPr marL="228600" lvl="0" indent="-101600" algn="l" rtl="0">
              <a:lnSpc>
                <a:spcPct val="90000"/>
              </a:lnSpc>
              <a:spcBef>
                <a:spcPts val="1000"/>
              </a:spcBef>
              <a:spcAft>
                <a:spcPts val="0"/>
              </a:spcAft>
              <a:buClr>
                <a:schemeClr val="dk1"/>
              </a:buClr>
              <a:buSzPts val="2000"/>
              <a:buNone/>
            </a:pPr>
            <a:endParaRPr sz="2000"/>
          </a:p>
        </p:txBody>
      </p:sp>
      <p:pic>
        <p:nvPicPr>
          <p:cNvPr id="210" name="Google Shape;210;p17"/>
          <p:cNvPicPr preferRelativeResize="0">
            <a:picLocks noGrp="1"/>
          </p:cNvPicPr>
          <p:nvPr>
            <p:ph type="body" idx="1"/>
          </p:nvPr>
        </p:nvPicPr>
        <p:blipFill rotWithShape="1">
          <a:blip r:embed="rId3"/>
          <a:srcRect/>
          <a:stretch>
            <a:fillRect/>
          </a:stretch>
        </p:blipFill>
        <p:spPr>
          <a:xfrm>
            <a:off x="683260" y="2315210"/>
            <a:ext cx="5181600" cy="22269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tr-TR"/>
              <a:t>FEATURES ADDED MODEL</a:t>
            </a:r>
          </a:p>
        </p:txBody>
      </p:sp>
      <p:sp>
        <p:nvSpPr>
          <p:cNvPr id="216" name="Google Shape;216;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tr-TR" sz="2400"/>
              <a:t>At this point, we have 26 variables in total with the new features added.</a:t>
            </a:r>
            <a:endParaRPr sz="2400"/>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tr-TR" sz="2400"/>
              <a:t>We used the same logic as in our base model and doubled our trials for both “including returns” and “excluding returns”.</a:t>
            </a:r>
            <a:endParaRPr sz="2400"/>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tr-TR" sz="2400"/>
              <a:t>This time, “including returns” got us slightly better results so we pursued that version of our model.</a:t>
            </a:r>
            <a:endParaRPr sz="2400"/>
          </a:p>
          <a:p>
            <a:pPr marL="228600" lvl="0" indent="-7620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endParaRPr sz="2400"/>
          </a:p>
          <a:p>
            <a:pPr marL="228600" lvl="0" indent="-76200" algn="l"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220"/>
        <p:cNvGrpSpPr/>
        <p:nvPr/>
      </p:nvGrpSpPr>
      <p:grpSpPr>
        <a:xfrm>
          <a:off x="0" y="0"/>
          <a:ext cx="0" cy="0"/>
          <a:chOff x="0" y="0"/>
          <a:chExt cx="0" cy="0"/>
        </a:xfrm>
      </p:grpSpPr>
      <p:sp>
        <p:nvSpPr>
          <p:cNvPr id="221" name="Google Shape;22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endParaRPr/>
          </a:p>
        </p:txBody>
      </p:sp>
      <p:sp>
        <p:nvSpPr>
          <p:cNvPr id="222" name="Google Shape;222;p19"/>
          <p:cNvSpPr txBox="1">
            <a:spLocks noGrp="1"/>
          </p:cNvSpPr>
          <p:nvPr>
            <p:ph type="body" idx="1"/>
          </p:nvPr>
        </p:nvSpPr>
        <p:spPr>
          <a:xfrm>
            <a:off x="838200" y="1825625"/>
            <a:ext cx="6204585" cy="435165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tr-TR" sz="2000"/>
              <a:t>Like our base model, Linear Regression models end up having higher R2 and lower RMSE results in general. </a:t>
            </a:r>
            <a:endParaRPr sz="2000"/>
          </a:p>
          <a:p>
            <a:pPr marL="228600" lvl="0" indent="-76200" algn="l" rtl="0">
              <a:lnSpc>
                <a:spcPct val="90000"/>
              </a:lnSpc>
              <a:spcBef>
                <a:spcPts val="1000"/>
              </a:spcBef>
              <a:spcAft>
                <a:spcPts val="0"/>
              </a:spcAft>
              <a:buClr>
                <a:schemeClr val="dk1"/>
              </a:buClr>
              <a:buSzPts val="2400"/>
              <a:buNone/>
            </a:pPr>
            <a:endParaRPr sz="2000"/>
          </a:p>
          <a:p>
            <a:pPr marL="228600" lvl="0" indent="-228600" algn="l" rtl="0">
              <a:lnSpc>
                <a:spcPct val="90000"/>
              </a:lnSpc>
              <a:spcBef>
                <a:spcPts val="1000"/>
              </a:spcBef>
              <a:spcAft>
                <a:spcPts val="0"/>
              </a:spcAft>
              <a:buClr>
                <a:schemeClr val="dk1"/>
              </a:buClr>
              <a:buSzPts val="2400"/>
              <a:buChar char="•"/>
            </a:pPr>
            <a:r>
              <a:rPr lang="tr-TR" sz="2000"/>
              <a:t>There is also XGBM and Catboost results relatively higher, for the efficiency reasons, we carried on with  XGBoost </a:t>
            </a:r>
            <a:endParaRPr sz="2000"/>
          </a:p>
          <a:p>
            <a:pPr marL="228600" lvl="0" indent="-76200" algn="l" rtl="0">
              <a:lnSpc>
                <a:spcPct val="90000"/>
              </a:lnSpc>
              <a:spcBef>
                <a:spcPts val="1000"/>
              </a:spcBef>
              <a:spcAft>
                <a:spcPts val="0"/>
              </a:spcAft>
              <a:buClr>
                <a:schemeClr val="dk1"/>
              </a:buClr>
              <a:buSzPts val="2400"/>
              <a:buNone/>
            </a:pPr>
            <a:endParaRPr sz="2000"/>
          </a:p>
          <a:p>
            <a:pPr marL="228600" lvl="0" indent="-228600" algn="l" rtl="0">
              <a:lnSpc>
                <a:spcPct val="90000"/>
              </a:lnSpc>
              <a:spcBef>
                <a:spcPts val="1000"/>
              </a:spcBef>
              <a:spcAft>
                <a:spcPts val="0"/>
              </a:spcAft>
              <a:buClr>
                <a:schemeClr val="dk1"/>
              </a:buClr>
              <a:buSzPts val="2400"/>
              <a:buChar char="•"/>
            </a:pPr>
            <a:r>
              <a:rPr lang="tr-TR" sz="2000"/>
              <a:t>First, we need to make sure our newly added numeric features have also a linear relation with “Adet_Sum”</a:t>
            </a:r>
            <a:endParaRPr sz="2000"/>
          </a:p>
          <a:p>
            <a:pPr marL="228600" lvl="0" indent="-50800" algn="l" rtl="0">
              <a:lnSpc>
                <a:spcPct val="90000"/>
              </a:lnSpc>
              <a:spcBef>
                <a:spcPts val="1000"/>
              </a:spcBef>
              <a:spcAft>
                <a:spcPts val="0"/>
              </a:spcAft>
              <a:buClr>
                <a:schemeClr val="dk1"/>
              </a:buClr>
              <a:buSzPts val="2800"/>
              <a:buNone/>
            </a:pPr>
            <a:endParaRPr sz="2000"/>
          </a:p>
          <a:p>
            <a:pPr marL="228600" lvl="0" indent="-50800" algn="l" rtl="0">
              <a:lnSpc>
                <a:spcPct val="90000"/>
              </a:lnSpc>
              <a:spcBef>
                <a:spcPts val="1000"/>
              </a:spcBef>
              <a:spcAft>
                <a:spcPts val="0"/>
              </a:spcAft>
              <a:buClr>
                <a:schemeClr val="dk1"/>
              </a:buClr>
              <a:buSzPts val="2800"/>
              <a:buNone/>
            </a:pPr>
            <a:endParaRPr sz="2000"/>
          </a:p>
        </p:txBody>
      </p:sp>
      <p:pic>
        <p:nvPicPr>
          <p:cNvPr id="223" name="Google Shape;223;p19"/>
          <p:cNvPicPr preferRelativeResize="0">
            <a:picLocks noGrp="1"/>
          </p:cNvPicPr>
          <p:nvPr>
            <p:ph type="body" idx="2"/>
          </p:nvPr>
        </p:nvPicPr>
        <p:blipFill rotWithShape="1">
          <a:blip r:embed="rId3"/>
          <a:srcRect/>
          <a:stretch>
            <a:fillRect/>
          </a:stretch>
        </p:blipFill>
        <p:spPr>
          <a:xfrm>
            <a:off x="7888605" y="1958340"/>
            <a:ext cx="1685925" cy="4086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227"/>
        <p:cNvGrpSpPr/>
        <p:nvPr/>
      </p:nvGrpSpPr>
      <p:grpSpPr>
        <a:xfrm>
          <a:off x="0" y="0"/>
          <a:ext cx="0" cy="0"/>
          <a:chOff x="0" y="0"/>
          <a:chExt cx="0" cy="0"/>
        </a:xfrm>
      </p:grpSpPr>
      <p:pic>
        <p:nvPicPr>
          <p:cNvPr id="228" name="Google Shape;228;p20"/>
          <p:cNvPicPr preferRelativeResize="0">
            <a:picLocks noGrp="1"/>
          </p:cNvPicPr>
          <p:nvPr>
            <p:ph type="body" idx="2"/>
          </p:nvPr>
        </p:nvPicPr>
        <p:blipFill rotWithShape="1">
          <a:blip r:embed="rId3"/>
          <a:srcRect t="1602"/>
          <a:stretch>
            <a:fillRect/>
          </a:stretch>
        </p:blipFill>
        <p:spPr>
          <a:xfrm>
            <a:off x="948055" y="286385"/>
            <a:ext cx="3295650" cy="2886710"/>
          </a:xfrm>
          <a:prstGeom prst="rect">
            <a:avLst/>
          </a:prstGeom>
          <a:noFill/>
          <a:ln>
            <a:noFill/>
          </a:ln>
        </p:spPr>
      </p:pic>
      <p:pic>
        <p:nvPicPr>
          <p:cNvPr id="229" name="Google Shape;229;p20"/>
          <p:cNvPicPr preferRelativeResize="0">
            <a:picLocks noGrp="1"/>
          </p:cNvPicPr>
          <p:nvPr>
            <p:ph type="body" idx="4"/>
          </p:nvPr>
        </p:nvPicPr>
        <p:blipFill rotWithShape="1">
          <a:blip r:embed="rId4"/>
          <a:srcRect/>
          <a:stretch>
            <a:fillRect/>
          </a:stretch>
        </p:blipFill>
        <p:spPr>
          <a:xfrm>
            <a:off x="1143000" y="3465195"/>
            <a:ext cx="3390900" cy="2943225"/>
          </a:xfrm>
          <a:prstGeom prst="rect">
            <a:avLst/>
          </a:prstGeom>
          <a:noFill/>
          <a:ln>
            <a:noFill/>
          </a:ln>
        </p:spPr>
      </p:pic>
      <p:pic>
        <p:nvPicPr>
          <p:cNvPr id="230" name="Google Shape;230;p20"/>
          <p:cNvPicPr preferRelativeResize="0"/>
          <p:nvPr/>
        </p:nvPicPr>
        <p:blipFill rotWithShape="1">
          <a:blip r:embed="rId5"/>
          <a:srcRect/>
          <a:stretch>
            <a:fillRect/>
          </a:stretch>
        </p:blipFill>
        <p:spPr>
          <a:xfrm>
            <a:off x="6346190" y="239395"/>
            <a:ext cx="3314700" cy="2802255"/>
          </a:xfrm>
          <a:prstGeom prst="rect">
            <a:avLst/>
          </a:prstGeom>
          <a:noFill/>
          <a:ln>
            <a:noFill/>
          </a:ln>
        </p:spPr>
      </p:pic>
      <p:pic>
        <p:nvPicPr>
          <p:cNvPr id="231" name="Google Shape;231;p20"/>
          <p:cNvPicPr preferRelativeResize="0"/>
          <p:nvPr/>
        </p:nvPicPr>
        <p:blipFill rotWithShape="1">
          <a:blip r:embed="rId6"/>
          <a:srcRect/>
          <a:stretch>
            <a:fillRect/>
          </a:stretch>
        </p:blipFill>
        <p:spPr>
          <a:xfrm>
            <a:off x="6460490" y="3512820"/>
            <a:ext cx="3200400" cy="289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7125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panose="020F0502020204030204"/>
              <a:buNone/>
            </a:pPr>
            <a:r>
              <a:rPr lang="tr-TR">
                <a:solidFill>
                  <a:schemeClr val="accent1"/>
                </a:solidFill>
              </a:rPr>
              <a:t>Abstract</a:t>
            </a:r>
            <a:endParaRPr>
              <a:solidFill>
                <a:schemeClr val="accent1"/>
              </a:solidFill>
            </a:endParaRPr>
          </a:p>
        </p:txBody>
      </p:sp>
      <p:sp>
        <p:nvSpPr>
          <p:cNvPr id="91" name="Google Shape;91;p2"/>
          <p:cNvSpPr txBox="1">
            <a:spLocks noGrp="1"/>
          </p:cNvSpPr>
          <p:nvPr>
            <p:ph type="body" idx="1"/>
          </p:nvPr>
        </p:nvSpPr>
        <p:spPr>
          <a:xfrm>
            <a:off x="838200" y="1207135"/>
            <a:ext cx="10515600" cy="5382260"/>
          </a:xfrm>
          <a:prstGeom prst="rect">
            <a:avLst/>
          </a:prstGeom>
          <a:noFill/>
          <a:ln>
            <a:noFill/>
          </a:ln>
        </p:spPr>
        <p:txBody>
          <a:bodyPr spcFirstLastPara="1" wrap="square" lIns="91425" tIns="45700" rIns="91425" bIns="45700" anchor="t" anchorCtr="0">
            <a:normAutofit/>
          </a:bodyPr>
          <a:lstStyle/>
          <a:p>
            <a:pPr marL="228600" lvl="0" indent="-215265" algn="l" rtl="0">
              <a:lnSpc>
                <a:spcPct val="120000"/>
              </a:lnSpc>
              <a:spcBef>
                <a:spcPts val="0"/>
              </a:spcBef>
              <a:spcAft>
                <a:spcPts val="0"/>
              </a:spcAft>
              <a:buClr>
                <a:schemeClr val="dk1"/>
              </a:buClr>
              <a:buSzPct val="100000"/>
              <a:buChar char="•"/>
            </a:pPr>
            <a:r>
              <a:rPr lang="tr-TR" sz="2160"/>
              <a:t>Aim to explain, analyze data, extract new insights and develop a predictive model for the sales data of the 3 largest authorized dealers of Eczacıbaşı Building Products.</a:t>
            </a:r>
            <a:endParaRPr sz="2160"/>
          </a:p>
          <a:p>
            <a:pPr marL="228600" lvl="0" indent="-215265" algn="l" rtl="0">
              <a:lnSpc>
                <a:spcPct val="120000"/>
              </a:lnSpc>
              <a:spcBef>
                <a:spcPts val="1000"/>
              </a:spcBef>
              <a:spcAft>
                <a:spcPts val="0"/>
              </a:spcAft>
              <a:buClr>
                <a:schemeClr val="dk1"/>
              </a:buClr>
              <a:buSzPct val="100000"/>
              <a:buChar char="•"/>
            </a:pPr>
            <a:r>
              <a:rPr lang="tr-TR" sz="2160"/>
              <a:t>Data was provided and anonymized by Eczacıbaşı Group, contains 30449 rows and 10 columns</a:t>
            </a:r>
            <a:endParaRPr sz="2160"/>
          </a:p>
          <a:p>
            <a:pPr marL="228600" lvl="0" indent="-215265" algn="l" rtl="0">
              <a:lnSpc>
                <a:spcPct val="120000"/>
              </a:lnSpc>
              <a:spcBef>
                <a:spcPts val="1000"/>
              </a:spcBef>
              <a:spcAft>
                <a:spcPts val="0"/>
              </a:spcAft>
              <a:buClr>
                <a:schemeClr val="dk1"/>
              </a:buClr>
              <a:buSzPct val="100000"/>
              <a:buChar char="•"/>
            </a:pPr>
            <a:r>
              <a:rPr lang="tr-TR" sz="2160"/>
              <a:t>Data covers a 35-month period (from January 2018 to the end of November 2020)</a:t>
            </a:r>
            <a:endParaRPr sz="2160"/>
          </a:p>
          <a:p>
            <a:pPr marL="228600" lvl="0" indent="-215265" algn="l" rtl="0">
              <a:lnSpc>
                <a:spcPct val="120000"/>
              </a:lnSpc>
              <a:spcBef>
                <a:spcPts val="1000"/>
              </a:spcBef>
              <a:spcAft>
                <a:spcPts val="0"/>
              </a:spcAft>
              <a:buClr>
                <a:schemeClr val="dk1"/>
              </a:buClr>
              <a:buSzPct val="100000"/>
              <a:buChar char="•"/>
            </a:pPr>
            <a:r>
              <a:rPr lang="tr-TR" sz="2160"/>
              <a:t>2 numeric columns: Quantity sold and total price. Negative values in these columns represent returns.</a:t>
            </a:r>
            <a:endParaRPr sz="2160"/>
          </a:p>
          <a:p>
            <a:pPr marL="228600" lvl="0" indent="-215265" algn="l" rtl="0">
              <a:lnSpc>
                <a:spcPct val="120000"/>
              </a:lnSpc>
              <a:spcBef>
                <a:spcPts val="1000"/>
              </a:spcBef>
              <a:spcAft>
                <a:spcPts val="0"/>
              </a:spcAft>
              <a:buClr>
                <a:schemeClr val="dk1"/>
              </a:buClr>
              <a:buSzPct val="100000"/>
              <a:buChar char="•"/>
            </a:pPr>
            <a:r>
              <a:rPr lang="tr-TR" sz="2160"/>
              <a:t>Different regression models and Facebook’s Prophet(Time Series Model) were used for the project.</a:t>
            </a:r>
            <a:endParaRPr sz="2160"/>
          </a:p>
          <a:p>
            <a:pPr marL="228600" lvl="0" indent="-64135" algn="l" rtl="0">
              <a:lnSpc>
                <a:spcPct val="90000"/>
              </a:lnSpc>
              <a:spcBef>
                <a:spcPts val="1000"/>
              </a:spcBef>
              <a:spcAft>
                <a:spcPts val="0"/>
              </a:spcAft>
              <a:buClr>
                <a:schemeClr val="dk1"/>
              </a:buClr>
              <a:buSzPct val="100000"/>
              <a:buNone/>
            </a:pPr>
            <a:endParaRPr sz="2160"/>
          </a:p>
          <a:p>
            <a:pPr marL="228600" lvl="0" indent="-64135" algn="l" rtl="0">
              <a:lnSpc>
                <a:spcPct val="90000"/>
              </a:lnSpc>
              <a:spcBef>
                <a:spcPts val="1000"/>
              </a:spcBef>
              <a:spcAft>
                <a:spcPts val="0"/>
              </a:spcAft>
              <a:buClr>
                <a:schemeClr val="dk1"/>
              </a:buClr>
              <a:buSzPct val="100000"/>
              <a:buNone/>
            </a:pPr>
            <a:endParaRPr sz="2160"/>
          </a:p>
          <a:p>
            <a:pPr marL="228600" lvl="0" indent="-64135" algn="l" rtl="0">
              <a:lnSpc>
                <a:spcPct val="90000"/>
              </a:lnSpc>
              <a:spcBef>
                <a:spcPts val="1000"/>
              </a:spcBef>
              <a:spcAft>
                <a:spcPts val="0"/>
              </a:spcAft>
              <a:buClr>
                <a:schemeClr val="dk1"/>
              </a:buClr>
              <a:buSzPct val="100000"/>
              <a:buNone/>
            </a:pPr>
            <a:endParaRPr sz="216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235"/>
        <p:cNvGrpSpPr/>
        <p:nvPr/>
      </p:nvGrpSpPr>
      <p:grpSpPr>
        <a:xfrm>
          <a:off x="0" y="0"/>
          <a:ext cx="0" cy="0"/>
          <a:chOff x="0" y="0"/>
          <a:chExt cx="0" cy="0"/>
        </a:xfrm>
      </p:grpSpPr>
      <p:sp>
        <p:nvSpPr>
          <p:cNvPr id="236" name="Google Shape;236;p21"/>
          <p:cNvSpPr txBox="1">
            <a:spLocks noGrp="1"/>
          </p:cNvSpPr>
          <p:nvPr>
            <p:ph type="subTitle" idx="1"/>
          </p:nvPr>
        </p:nvSpPr>
        <p:spPr>
          <a:xfrm>
            <a:off x="1524000" y="2780665"/>
            <a:ext cx="5270500" cy="3640455"/>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000"/>
              <a:buFont typeface="Arial" panose="020B0604020202020204"/>
              <a:buChar char="•"/>
            </a:pPr>
            <a:r>
              <a:rPr lang="tr-TR" sz="2000"/>
              <a:t>Even though we have a linear model, we can see that Xgboost gave a better result with rmse value of 1.28</a:t>
            </a:r>
            <a:endParaRPr sz="2000"/>
          </a:p>
          <a:p>
            <a:pPr marL="0" lvl="0" indent="0" algn="l" rtl="0">
              <a:lnSpc>
                <a:spcPct val="90000"/>
              </a:lnSpc>
              <a:spcBef>
                <a:spcPts val="1000"/>
              </a:spcBef>
              <a:spcAft>
                <a:spcPts val="0"/>
              </a:spcAft>
              <a:buClr>
                <a:schemeClr val="dk1"/>
              </a:buClr>
              <a:buSzPts val="2000"/>
              <a:buNone/>
            </a:pPr>
            <a:endParaRPr sz="2000"/>
          </a:p>
          <a:p>
            <a:pPr marL="342900" lvl="0" indent="-342900" algn="l" rtl="0">
              <a:lnSpc>
                <a:spcPct val="90000"/>
              </a:lnSpc>
              <a:spcBef>
                <a:spcPts val="1000"/>
              </a:spcBef>
              <a:spcAft>
                <a:spcPts val="0"/>
              </a:spcAft>
              <a:buClr>
                <a:schemeClr val="dk1"/>
              </a:buClr>
              <a:buSzPts val="2000"/>
              <a:buFont typeface="Arial" panose="020B0604020202020204"/>
              <a:buChar char="•"/>
            </a:pPr>
            <a:r>
              <a:rPr lang="tr-TR" sz="2000"/>
              <a:t>We can clearly see that our new features especially the ones that derived from our time variable “Fatura_Tarihi” are more effective and they are followed by sale_index, UFE and TUFE</a:t>
            </a:r>
            <a:endParaRPr sz="2000"/>
          </a:p>
        </p:txBody>
      </p:sp>
      <p:graphicFrame>
        <p:nvGraphicFramePr>
          <p:cNvPr id="237" name="Google Shape;237;p21"/>
          <p:cNvGraphicFramePr/>
          <p:nvPr/>
        </p:nvGraphicFramePr>
        <p:xfrm>
          <a:off x="838200" y="725170"/>
          <a:ext cx="10515575" cy="1783090"/>
        </p:xfrm>
        <a:graphic>
          <a:graphicData uri="http://schemas.openxmlformats.org/drawingml/2006/table">
            <a:tbl>
              <a:tblPr firstRow="1" bandRow="1">
                <a:noFill/>
                <a:tableStyleId>{6F6FBF35-91C9-4293-B9D0-ABEEAA72CBC3}</a:tableStyleId>
              </a:tblPr>
              <a:tblGrid>
                <a:gridCol w="1502225">
                  <a:extLst>
                    <a:ext uri="{9D8B030D-6E8A-4147-A177-3AD203B41FA5}">
                      <a16:colId xmlns:a16="http://schemas.microsoft.com/office/drawing/2014/main" val="20000"/>
                    </a:ext>
                  </a:extLst>
                </a:gridCol>
                <a:gridCol w="1502225">
                  <a:extLst>
                    <a:ext uri="{9D8B030D-6E8A-4147-A177-3AD203B41FA5}">
                      <a16:colId xmlns:a16="http://schemas.microsoft.com/office/drawing/2014/main" val="20001"/>
                    </a:ext>
                  </a:extLst>
                </a:gridCol>
                <a:gridCol w="1502225">
                  <a:extLst>
                    <a:ext uri="{9D8B030D-6E8A-4147-A177-3AD203B41FA5}">
                      <a16:colId xmlns:a16="http://schemas.microsoft.com/office/drawing/2014/main" val="20002"/>
                    </a:ext>
                  </a:extLst>
                </a:gridCol>
                <a:gridCol w="1502225">
                  <a:extLst>
                    <a:ext uri="{9D8B030D-6E8A-4147-A177-3AD203B41FA5}">
                      <a16:colId xmlns:a16="http://schemas.microsoft.com/office/drawing/2014/main" val="20003"/>
                    </a:ext>
                  </a:extLst>
                </a:gridCol>
                <a:gridCol w="1502225">
                  <a:extLst>
                    <a:ext uri="{9D8B030D-6E8A-4147-A177-3AD203B41FA5}">
                      <a16:colId xmlns:a16="http://schemas.microsoft.com/office/drawing/2014/main" val="20004"/>
                    </a:ext>
                  </a:extLst>
                </a:gridCol>
                <a:gridCol w="1502225">
                  <a:extLst>
                    <a:ext uri="{9D8B030D-6E8A-4147-A177-3AD203B41FA5}">
                      <a16:colId xmlns:a16="http://schemas.microsoft.com/office/drawing/2014/main" val="20005"/>
                    </a:ext>
                  </a:extLst>
                </a:gridCol>
                <a:gridCol w="1502225">
                  <a:extLst>
                    <a:ext uri="{9D8B030D-6E8A-4147-A177-3AD203B41FA5}">
                      <a16:colId xmlns:a16="http://schemas.microsoft.com/office/drawing/2014/main" val="20006"/>
                    </a:ext>
                  </a:extLst>
                </a:gridCol>
              </a:tblGrid>
              <a:tr h="381000">
                <a:tc>
                  <a:txBody>
                    <a:bodyPr/>
                    <a:lstStyle/>
                    <a:p>
                      <a:pPr marL="0" marR="0" lvl="0" indent="0" algn="l" rtl="0">
                        <a:spcBef>
                          <a:spcPts val="0"/>
                        </a:spcBef>
                        <a:spcAft>
                          <a:spcPts val="0"/>
                        </a:spcAft>
                        <a:buClr>
                          <a:schemeClr val="dk1"/>
                        </a:buClr>
                        <a:buSzPts val="1800"/>
                        <a:buFont typeface="Calibri" panose="020F0502020204030204"/>
                        <a:buNone/>
                      </a:pP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LR Train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LR Test</a:t>
                      </a:r>
                      <a:endParaRPr sz="1800" u="none" strike="noStrike" cap="none"/>
                    </a:p>
                  </a:txBody>
                  <a:tcPr marL="91450" marR="91450" marT="45725" marB="45725">
                    <a:solidFill>
                      <a:schemeClr val="accent4"/>
                    </a:solidFill>
                  </a:tcPr>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Ridge Train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Ridge Test</a:t>
                      </a:r>
                      <a:endParaRPr sz="1800" u="none" strike="noStrike" cap="none"/>
                    </a:p>
                  </a:txBody>
                  <a:tcPr marL="91450" marR="91450" marT="45725" marB="45725">
                    <a:solidFill>
                      <a:schemeClr val="accent4"/>
                    </a:solidFill>
                  </a:tcPr>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XGBM before optimization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XGBM after optimization</a:t>
                      </a:r>
                      <a:endParaRPr sz="1800" u="none" strike="noStrike" cap="none"/>
                    </a:p>
                  </a:txBody>
                  <a:tcPr marL="91450" marR="91450" marT="45725" marB="45725">
                    <a:solidFill>
                      <a:schemeClr val="accent4"/>
                    </a:solidFill>
                  </a:tcPr>
                </a:tc>
                <a:extLst>
                  <a:ext uri="{0D108BD9-81ED-4DB2-BD59-A6C34878D82A}">
                    <a16:rowId xmlns:a16="http://schemas.microsoft.com/office/drawing/2014/main" val="10000"/>
                  </a:ext>
                </a:extLst>
              </a:tr>
              <a:tr h="381000">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RMSE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1.37</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1.45</a:t>
                      </a:r>
                      <a:endParaRPr sz="1800" u="none" strike="noStrike" cap="none"/>
                    </a:p>
                  </a:txBody>
                  <a:tcPr marL="91450" marR="91450" marT="45725" marB="45725">
                    <a:solidFill>
                      <a:schemeClr val="accent4"/>
                    </a:solidFill>
                  </a:tcPr>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1.37</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1.45</a:t>
                      </a:r>
                      <a:endParaRPr sz="1800" u="none" strike="noStrike" cap="none"/>
                    </a:p>
                  </a:txBody>
                  <a:tcPr marL="91450" marR="91450" marT="45725" marB="45725">
                    <a:solidFill>
                      <a:schemeClr val="accent4"/>
                    </a:solidFill>
                  </a:tcPr>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1.30</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1.28</a:t>
                      </a:r>
                      <a:endParaRPr sz="1800" u="none" strike="noStrike" cap="none"/>
                    </a:p>
                  </a:txBody>
                  <a:tcPr marL="91450" marR="91450" marT="45725" marB="45725">
                    <a:solidFill>
                      <a:schemeClr val="accent4"/>
                    </a:solidFill>
                  </a:tcPr>
                </a:tc>
                <a:extLst>
                  <a:ext uri="{0D108BD9-81ED-4DB2-BD59-A6C34878D82A}">
                    <a16:rowId xmlns:a16="http://schemas.microsoft.com/office/drawing/2014/main" val="10001"/>
                  </a:ext>
                </a:extLst>
              </a:tr>
              <a:tr h="381000">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R2</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0.93</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0.46</a:t>
                      </a:r>
                      <a:endParaRPr sz="1800" u="none" strike="noStrike" cap="none"/>
                    </a:p>
                  </a:txBody>
                  <a:tcPr marL="91450" marR="91450" marT="45725" marB="45725">
                    <a:solidFill>
                      <a:schemeClr val="accent4"/>
                    </a:solidFill>
                  </a:tcPr>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0.93</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0.46</a:t>
                      </a:r>
                      <a:endParaRPr sz="1800" u="none" strike="noStrike" cap="none"/>
                    </a:p>
                  </a:txBody>
                  <a:tcPr marL="91450" marR="91450" marT="45725" marB="45725">
                    <a:solidFill>
                      <a:schemeClr val="accent4"/>
                    </a:solidFill>
                  </a:tcPr>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0.47</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0.49</a:t>
                      </a:r>
                      <a:endParaRPr sz="1800" u="none" strike="noStrike" cap="none"/>
                    </a:p>
                  </a:txBody>
                  <a:tcPr marL="91450" marR="91450" marT="45725" marB="45725">
                    <a:solidFill>
                      <a:schemeClr val="accent4"/>
                    </a:solidFill>
                  </a:tcPr>
                </a:tc>
                <a:extLst>
                  <a:ext uri="{0D108BD9-81ED-4DB2-BD59-A6C34878D82A}">
                    <a16:rowId xmlns:a16="http://schemas.microsoft.com/office/drawing/2014/main" val="10002"/>
                  </a:ext>
                </a:extLst>
              </a:tr>
              <a:tr h="381000">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CV</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0.92</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0.98</a:t>
                      </a:r>
                      <a:endParaRPr sz="1800" u="none" strike="noStrike" cap="none"/>
                    </a:p>
                  </a:txBody>
                  <a:tcPr marL="91450" marR="91450" marT="45725" marB="45725">
                    <a:solidFill>
                      <a:schemeClr val="accent4"/>
                    </a:solidFill>
                  </a:tcPr>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0.93</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a:t>
                      </a:r>
                      <a:endParaRPr sz="1800" u="none" strike="noStrike" cap="none"/>
                    </a:p>
                  </a:txBody>
                  <a:tcPr marL="91450" marR="91450" marT="45725" marB="45725">
                    <a:solidFill>
                      <a:schemeClr val="accent4"/>
                    </a:solidFill>
                  </a:tcPr>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0.97</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panose="020F0502020204030204"/>
                        <a:buNone/>
                      </a:pPr>
                      <a:r>
                        <a:rPr lang="tr-TR" sz="1800" u="none" strike="noStrike" cap="none"/>
                        <a:t>0.87</a:t>
                      </a:r>
                      <a:endParaRPr sz="1800" u="none" strike="noStrike" cap="none"/>
                    </a:p>
                  </a:txBody>
                  <a:tcPr marL="91450" marR="91450" marT="45725" marB="45725">
                    <a:solidFill>
                      <a:schemeClr val="accent4"/>
                    </a:solidFill>
                  </a:tcPr>
                </a:tc>
                <a:extLst>
                  <a:ext uri="{0D108BD9-81ED-4DB2-BD59-A6C34878D82A}">
                    <a16:rowId xmlns:a16="http://schemas.microsoft.com/office/drawing/2014/main" val="10003"/>
                  </a:ext>
                </a:extLst>
              </a:tr>
            </a:tbl>
          </a:graphicData>
        </a:graphic>
      </p:graphicFrame>
      <p:pic>
        <p:nvPicPr>
          <p:cNvPr id="238" name="Google Shape;238;p21"/>
          <p:cNvPicPr preferRelativeResize="0">
            <a:picLocks noGrp="1"/>
          </p:cNvPicPr>
          <p:nvPr>
            <p:ph type="body" idx="4294967295"/>
          </p:nvPr>
        </p:nvPicPr>
        <p:blipFill rotWithShape="1">
          <a:blip r:embed="rId3"/>
          <a:srcRect/>
          <a:stretch>
            <a:fillRect/>
          </a:stretch>
        </p:blipFill>
        <p:spPr>
          <a:xfrm>
            <a:off x="7120255" y="2949575"/>
            <a:ext cx="4462145" cy="29298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242"/>
        <p:cNvGrpSpPr/>
        <p:nvPr/>
      </p:nvGrpSpPr>
      <p:grpSpPr>
        <a:xfrm>
          <a:off x="0" y="0"/>
          <a:ext cx="0" cy="0"/>
          <a:chOff x="0" y="0"/>
          <a:chExt cx="0" cy="0"/>
        </a:xfrm>
      </p:grpSpPr>
      <p:sp>
        <p:nvSpPr>
          <p:cNvPr id="243" name="Google Shape;24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tr-TR">
                <a:solidFill>
                  <a:schemeClr val="accent1"/>
                </a:solidFill>
              </a:rPr>
              <a:t>CONCLUSION</a:t>
            </a:r>
          </a:p>
        </p:txBody>
      </p:sp>
      <p:sp>
        <p:nvSpPr>
          <p:cNvPr id="244" name="Google Shape;244;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tr-TR" sz="2000" dirty="0" err="1"/>
              <a:t>We</a:t>
            </a:r>
            <a:r>
              <a:rPr lang="tr-TR" sz="2000" dirty="0"/>
              <a:t> </a:t>
            </a:r>
            <a:r>
              <a:rPr lang="tr-TR" sz="2000" dirty="0" err="1"/>
              <a:t>managed</a:t>
            </a:r>
            <a:r>
              <a:rPr lang="tr-TR" sz="2000" dirty="0"/>
              <a:t> </a:t>
            </a:r>
            <a:r>
              <a:rPr lang="tr-TR" sz="2000" dirty="0" err="1"/>
              <a:t>to</a:t>
            </a:r>
            <a:r>
              <a:rPr lang="tr-TR" sz="2000" dirty="0"/>
              <a:t> </a:t>
            </a:r>
            <a:r>
              <a:rPr lang="tr-TR" sz="2000" dirty="0" err="1"/>
              <a:t>reach</a:t>
            </a:r>
            <a:r>
              <a:rPr lang="tr-TR" sz="2000" dirty="0"/>
              <a:t> </a:t>
            </a:r>
            <a:r>
              <a:rPr lang="tr-TR" sz="2000" dirty="0" err="1"/>
              <a:t>around</a:t>
            </a:r>
            <a:r>
              <a:rPr lang="tr-TR" sz="2000" dirty="0"/>
              <a:t> 0.5 </a:t>
            </a:r>
            <a:r>
              <a:rPr lang="tr-TR" sz="2000" dirty="0" err="1"/>
              <a:t>for</a:t>
            </a:r>
            <a:r>
              <a:rPr lang="tr-TR" sz="2000" dirty="0"/>
              <a:t> R2 </a:t>
            </a:r>
            <a:r>
              <a:rPr lang="tr-TR" sz="2000" dirty="0" err="1"/>
              <a:t>with</a:t>
            </a:r>
            <a:r>
              <a:rPr lang="tr-TR" sz="2000" dirty="0"/>
              <a:t> </a:t>
            </a:r>
            <a:r>
              <a:rPr lang="tr-TR" sz="2000" dirty="0" err="1"/>
              <a:t>our</a:t>
            </a:r>
            <a:r>
              <a:rPr lang="tr-TR" sz="2000" dirty="0"/>
              <a:t> </a:t>
            </a:r>
            <a:r>
              <a:rPr lang="tr-TR" sz="2000" dirty="0" err="1"/>
              <a:t>linear</a:t>
            </a:r>
            <a:r>
              <a:rPr lang="tr-TR" sz="2000" dirty="0"/>
              <a:t> </a:t>
            </a:r>
            <a:r>
              <a:rPr lang="tr-TR" sz="2000" dirty="0" err="1"/>
              <a:t>models</a:t>
            </a:r>
            <a:r>
              <a:rPr lang="tr-TR" sz="2000" dirty="0"/>
              <a:t>. </a:t>
            </a:r>
            <a:r>
              <a:rPr lang="tr-TR" sz="2000" dirty="0" err="1"/>
              <a:t>Considering</a:t>
            </a:r>
            <a:r>
              <a:rPr lang="tr-TR" sz="2000" dirty="0"/>
              <a:t> 0.4-0.7 is  optimum, </a:t>
            </a:r>
            <a:r>
              <a:rPr lang="tr-TR" sz="2000" dirty="0" err="1"/>
              <a:t>we</a:t>
            </a:r>
            <a:r>
              <a:rPr lang="tr-TR" sz="2000" dirty="0"/>
              <a:t> </a:t>
            </a:r>
            <a:r>
              <a:rPr lang="tr-TR" sz="2000" dirty="0" err="1"/>
              <a:t>might</a:t>
            </a:r>
            <a:r>
              <a:rPr lang="tr-TR" sz="2000" dirty="0"/>
              <a:t> say </a:t>
            </a:r>
            <a:r>
              <a:rPr lang="tr-TR" sz="2000" dirty="0" err="1"/>
              <a:t>our</a:t>
            </a:r>
            <a:r>
              <a:rPr lang="tr-TR" sz="2000" dirty="0"/>
              <a:t> model is </a:t>
            </a:r>
            <a:r>
              <a:rPr lang="tr-TR" sz="2000" dirty="0" err="1"/>
              <a:t>working</a:t>
            </a:r>
            <a:r>
              <a:rPr lang="tr-TR" sz="2000" dirty="0"/>
              <a:t> </a:t>
            </a:r>
            <a:r>
              <a:rPr lang="tr-TR" sz="2000" dirty="0" err="1"/>
              <a:t>out</a:t>
            </a:r>
            <a:r>
              <a:rPr lang="tr-TR" sz="2000" dirty="0"/>
              <a:t> </a:t>
            </a:r>
            <a:r>
              <a:rPr lang="tr-TR" sz="2000" dirty="0" err="1"/>
              <a:t>well</a:t>
            </a:r>
            <a:r>
              <a:rPr lang="tr-TR" sz="2000" dirty="0"/>
              <a:t> but </a:t>
            </a:r>
            <a:r>
              <a:rPr lang="tr-TR" sz="2000" dirty="0" err="1"/>
              <a:t>still</a:t>
            </a:r>
            <a:r>
              <a:rPr lang="tr-TR" sz="2000" dirty="0"/>
              <a:t> </a:t>
            </a:r>
            <a:r>
              <a:rPr lang="tr-TR" sz="2000" dirty="0" err="1"/>
              <a:t>needs</a:t>
            </a:r>
            <a:r>
              <a:rPr lang="tr-TR" sz="2000" dirty="0"/>
              <a:t> </a:t>
            </a:r>
            <a:r>
              <a:rPr lang="tr-TR" sz="2000" dirty="0" err="1"/>
              <a:t>to</a:t>
            </a:r>
            <a:r>
              <a:rPr lang="tr-TR" sz="2000" dirty="0"/>
              <a:t> </a:t>
            </a:r>
            <a:r>
              <a:rPr lang="tr-TR" sz="2000" dirty="0" err="1"/>
              <a:t>improve</a:t>
            </a:r>
            <a:r>
              <a:rPr lang="tr-TR" sz="2000" dirty="0"/>
              <a:t>. </a:t>
            </a:r>
          </a:p>
          <a:p>
            <a:pPr marL="228600" lvl="0" indent="-228600" algn="l" rtl="0">
              <a:lnSpc>
                <a:spcPct val="90000"/>
              </a:lnSpc>
              <a:spcBef>
                <a:spcPts val="0"/>
              </a:spcBef>
              <a:spcAft>
                <a:spcPts val="0"/>
              </a:spcAft>
              <a:buClr>
                <a:schemeClr val="dk1"/>
              </a:buClr>
              <a:buSzPts val="2400"/>
              <a:buChar char="•"/>
            </a:pPr>
            <a:endParaRPr sz="2000" dirty="0"/>
          </a:p>
          <a:p>
            <a:pPr marL="228600" lvl="0" indent="-228600" algn="l" rtl="0">
              <a:lnSpc>
                <a:spcPct val="90000"/>
              </a:lnSpc>
              <a:spcBef>
                <a:spcPts val="1000"/>
              </a:spcBef>
              <a:spcAft>
                <a:spcPts val="0"/>
              </a:spcAft>
              <a:buClr>
                <a:schemeClr val="dk1"/>
              </a:buClr>
              <a:buSzPts val="2400"/>
              <a:buChar char="•"/>
            </a:pPr>
            <a:r>
              <a:rPr lang="tr-TR" sz="2000" dirty="0" err="1"/>
              <a:t>Our</a:t>
            </a:r>
            <a:r>
              <a:rPr lang="tr-TR" sz="2000" dirty="0"/>
              <a:t> RMSE </a:t>
            </a:r>
            <a:r>
              <a:rPr lang="tr-TR" sz="2000" dirty="0" err="1"/>
              <a:t>values</a:t>
            </a:r>
            <a:r>
              <a:rPr lang="tr-TR" sz="2000" dirty="0"/>
              <a:t> is </a:t>
            </a:r>
            <a:r>
              <a:rPr lang="tr-TR" sz="2000" dirty="0" err="1"/>
              <a:t>relatively</a:t>
            </a:r>
            <a:r>
              <a:rPr lang="tr-TR" sz="2000" dirty="0"/>
              <a:t> </a:t>
            </a:r>
            <a:r>
              <a:rPr lang="tr-TR" sz="2000" dirty="0" err="1"/>
              <a:t>high</a:t>
            </a:r>
            <a:r>
              <a:rPr lang="tr-TR" sz="2000" dirty="0"/>
              <a:t>, </a:t>
            </a:r>
            <a:r>
              <a:rPr lang="tr-TR" sz="2000" dirty="0" err="1"/>
              <a:t>considering</a:t>
            </a:r>
            <a:r>
              <a:rPr lang="tr-TR" sz="2000" dirty="0"/>
              <a:t> </a:t>
            </a:r>
            <a:r>
              <a:rPr lang="tr-TR" sz="2000" dirty="0" err="1"/>
              <a:t>out</a:t>
            </a:r>
            <a:r>
              <a:rPr lang="tr-TR" sz="2000" dirty="0"/>
              <a:t> </a:t>
            </a:r>
            <a:r>
              <a:rPr lang="tr-TR" sz="2000" dirty="0" err="1"/>
              <a:t>target</a:t>
            </a:r>
            <a:r>
              <a:rPr lang="tr-TR" sz="2000" dirty="0"/>
              <a:t> </a:t>
            </a:r>
            <a:r>
              <a:rPr lang="tr-TR" sz="2000" dirty="0" err="1"/>
              <a:t>variable</a:t>
            </a:r>
            <a:r>
              <a:rPr lang="tr-TR" sz="2000" dirty="0"/>
              <a:t> </a:t>
            </a:r>
            <a:r>
              <a:rPr lang="tr-TR" sz="2000" dirty="0" err="1"/>
              <a:t>mean</a:t>
            </a:r>
            <a:r>
              <a:rPr lang="tr-TR" sz="2000" dirty="0"/>
              <a:t> is 1 , </a:t>
            </a:r>
            <a:r>
              <a:rPr lang="tr-TR" sz="2000" dirty="0" err="1"/>
              <a:t>the</a:t>
            </a:r>
            <a:r>
              <a:rPr lang="tr-TR" sz="2000" dirty="0"/>
              <a:t> </a:t>
            </a:r>
            <a:r>
              <a:rPr lang="tr-TR" sz="2000" dirty="0" err="1"/>
              <a:t>error</a:t>
            </a:r>
            <a:r>
              <a:rPr lang="tr-TR" sz="2000" dirty="0"/>
              <a:t> </a:t>
            </a:r>
            <a:r>
              <a:rPr lang="tr-TR" sz="2000" dirty="0" err="1"/>
              <a:t>we</a:t>
            </a:r>
            <a:r>
              <a:rPr lang="tr-TR" sz="2000" dirty="0"/>
              <a:t> </a:t>
            </a:r>
            <a:r>
              <a:rPr lang="tr-TR" sz="2000" dirty="0" err="1"/>
              <a:t>get</a:t>
            </a:r>
            <a:r>
              <a:rPr lang="tr-TR" sz="2000" dirty="0"/>
              <a:t> is </a:t>
            </a:r>
            <a:r>
              <a:rPr lang="tr-TR" sz="2000" dirty="0" err="1"/>
              <a:t>higher</a:t>
            </a:r>
            <a:r>
              <a:rPr lang="tr-TR" sz="2000" dirty="0"/>
              <a:t> </a:t>
            </a:r>
            <a:r>
              <a:rPr lang="tr-TR" sz="2000" dirty="0" err="1"/>
              <a:t>than</a:t>
            </a:r>
            <a:r>
              <a:rPr lang="tr-TR" sz="2000" dirty="0"/>
              <a:t> </a:t>
            </a:r>
            <a:r>
              <a:rPr lang="tr-TR" sz="2000" dirty="0" err="1"/>
              <a:t>that</a:t>
            </a:r>
            <a:r>
              <a:rPr lang="tr-TR" sz="2000" dirty="0"/>
              <a:t> </a:t>
            </a:r>
            <a:r>
              <a:rPr lang="tr-TR" sz="2000" dirty="0" err="1"/>
              <a:t>which</a:t>
            </a:r>
            <a:r>
              <a:rPr lang="tr-TR" sz="2000" dirty="0"/>
              <a:t> </a:t>
            </a:r>
            <a:r>
              <a:rPr lang="tr-TR" sz="2000" dirty="0" err="1"/>
              <a:t>implies</a:t>
            </a:r>
            <a:r>
              <a:rPr lang="tr-TR" sz="2000" dirty="0"/>
              <a:t> </a:t>
            </a:r>
            <a:r>
              <a:rPr lang="tr-TR" sz="2000" dirty="0" err="1"/>
              <a:t>we</a:t>
            </a:r>
            <a:r>
              <a:rPr lang="tr-TR" sz="2000" dirty="0"/>
              <a:t> </a:t>
            </a:r>
            <a:r>
              <a:rPr lang="tr-TR" sz="2000" dirty="0" err="1"/>
              <a:t>need</a:t>
            </a:r>
            <a:r>
              <a:rPr lang="tr-TR" sz="2000" dirty="0"/>
              <a:t> </a:t>
            </a:r>
            <a:r>
              <a:rPr lang="tr-TR" sz="2000" dirty="0" err="1"/>
              <a:t>more</a:t>
            </a:r>
            <a:r>
              <a:rPr lang="tr-TR" sz="2000" dirty="0"/>
              <a:t> data.</a:t>
            </a:r>
          </a:p>
          <a:p>
            <a:pPr marL="228600" lvl="0" indent="-228600" algn="l" rtl="0">
              <a:lnSpc>
                <a:spcPct val="90000"/>
              </a:lnSpc>
              <a:spcBef>
                <a:spcPts val="1000"/>
              </a:spcBef>
              <a:spcAft>
                <a:spcPts val="0"/>
              </a:spcAft>
              <a:buClr>
                <a:schemeClr val="dk1"/>
              </a:buClr>
              <a:buSzPts val="2400"/>
              <a:buChar char="•"/>
            </a:pPr>
            <a:endParaRPr sz="2000" dirty="0"/>
          </a:p>
          <a:p>
            <a:pPr marL="228600" lvl="0" indent="-228600" algn="l" rtl="0">
              <a:lnSpc>
                <a:spcPct val="90000"/>
              </a:lnSpc>
              <a:spcBef>
                <a:spcPts val="1000"/>
              </a:spcBef>
              <a:spcAft>
                <a:spcPts val="0"/>
              </a:spcAft>
              <a:buClr>
                <a:schemeClr val="dk1"/>
              </a:buClr>
              <a:buSzPts val="2400"/>
              <a:buChar char="•"/>
            </a:pPr>
            <a:r>
              <a:rPr lang="tr-TR" sz="2000" dirty="0" err="1"/>
              <a:t>Some</a:t>
            </a:r>
            <a:r>
              <a:rPr lang="tr-TR" sz="2000" dirty="0"/>
              <a:t> </a:t>
            </a:r>
            <a:r>
              <a:rPr lang="tr-TR" sz="2000" dirty="0" err="1"/>
              <a:t>results</a:t>
            </a:r>
            <a:r>
              <a:rPr lang="tr-TR" sz="2000" dirty="0"/>
              <a:t> of </a:t>
            </a:r>
            <a:r>
              <a:rPr lang="tr-TR" sz="2000" dirty="0" err="1"/>
              <a:t>analysis</a:t>
            </a:r>
            <a:r>
              <a:rPr lang="tr-TR" sz="2000" dirty="0"/>
              <a:t>: </a:t>
            </a:r>
          </a:p>
          <a:p>
            <a:pPr marL="685800" lvl="1" indent="-228600">
              <a:spcBef>
                <a:spcPts val="1000"/>
              </a:spcBef>
              <a:buSzPts val="2400"/>
            </a:pPr>
            <a:r>
              <a:rPr lang="tr-TR" sz="1600" dirty="0" err="1"/>
              <a:t>Due</a:t>
            </a:r>
            <a:r>
              <a:rPr lang="tr-TR" sz="1600" dirty="0"/>
              <a:t> </a:t>
            </a:r>
            <a:r>
              <a:rPr lang="tr-TR" sz="1600" dirty="0" err="1"/>
              <a:t>to</a:t>
            </a:r>
            <a:r>
              <a:rPr lang="tr-TR" sz="1600" dirty="0"/>
              <a:t> </a:t>
            </a:r>
            <a:r>
              <a:rPr lang="tr-TR" sz="1600" dirty="0" err="1"/>
              <a:t>lower</a:t>
            </a:r>
            <a:r>
              <a:rPr lang="tr-TR" sz="1600" dirty="0"/>
              <a:t> </a:t>
            </a:r>
            <a:r>
              <a:rPr lang="tr-TR" sz="1600" dirty="0" err="1"/>
              <a:t>sales</a:t>
            </a:r>
            <a:r>
              <a:rPr lang="tr-TR" sz="1600" dirty="0"/>
              <a:t> on </a:t>
            </a:r>
            <a:r>
              <a:rPr lang="tr-TR" sz="1600" dirty="0" err="1"/>
              <a:t>public</a:t>
            </a:r>
            <a:r>
              <a:rPr lang="tr-TR" sz="1600" dirty="0"/>
              <a:t> </a:t>
            </a:r>
            <a:r>
              <a:rPr lang="tr-TR" sz="1600" dirty="0" err="1"/>
              <a:t>holidays</a:t>
            </a:r>
            <a:r>
              <a:rPr lang="tr-TR" sz="1600" dirty="0"/>
              <a:t>, </a:t>
            </a:r>
            <a:r>
              <a:rPr lang="tr-TR" sz="1600" dirty="0" err="1"/>
              <a:t>cost</a:t>
            </a:r>
            <a:r>
              <a:rPr lang="tr-TR" sz="1600" dirty="0"/>
              <a:t> </a:t>
            </a:r>
            <a:r>
              <a:rPr lang="tr-TR" sz="1600" dirty="0" err="1"/>
              <a:t>analysis</a:t>
            </a:r>
            <a:r>
              <a:rPr lang="tr-TR" sz="1600" dirty="0"/>
              <a:t> can be done </a:t>
            </a:r>
            <a:r>
              <a:rPr lang="tr-TR" sz="1600" dirty="0" err="1"/>
              <a:t>to</a:t>
            </a:r>
            <a:r>
              <a:rPr lang="tr-TR" sz="1600" dirty="0"/>
              <a:t> </a:t>
            </a:r>
            <a:r>
              <a:rPr lang="tr-TR" sz="1600" dirty="0" err="1"/>
              <a:t>compare</a:t>
            </a:r>
            <a:r>
              <a:rPr lang="tr-TR" sz="1600" dirty="0"/>
              <a:t> </a:t>
            </a:r>
            <a:r>
              <a:rPr lang="tr-TR" sz="1600" dirty="0" err="1"/>
              <a:t>if</a:t>
            </a:r>
            <a:r>
              <a:rPr lang="tr-TR" sz="1600" dirty="0"/>
              <a:t> </a:t>
            </a:r>
            <a:r>
              <a:rPr lang="tr-TR" sz="1600" dirty="0" err="1"/>
              <a:t>sales</a:t>
            </a:r>
            <a:r>
              <a:rPr lang="tr-TR" sz="1600" dirty="0"/>
              <a:t> </a:t>
            </a:r>
            <a:r>
              <a:rPr lang="tr-TR" sz="1600" dirty="0" err="1"/>
              <a:t>match</a:t>
            </a:r>
            <a:r>
              <a:rPr lang="tr-TR" sz="1600" dirty="0"/>
              <a:t> </a:t>
            </a:r>
            <a:r>
              <a:rPr lang="tr-TR" sz="1600" dirty="0" err="1"/>
              <a:t>expenses</a:t>
            </a:r>
            <a:endParaRPr lang="tr-TR" sz="1600" dirty="0"/>
          </a:p>
          <a:p>
            <a:pPr marL="685800" lvl="1" indent="-228600">
              <a:spcBef>
                <a:spcPts val="1000"/>
              </a:spcBef>
              <a:buSzPts val="2400"/>
            </a:pPr>
            <a:r>
              <a:rPr lang="tr-TR" sz="1600" dirty="0" err="1"/>
              <a:t>Ruled</a:t>
            </a:r>
            <a:r>
              <a:rPr lang="tr-TR" sz="1600" dirty="0"/>
              <a:t> </a:t>
            </a:r>
            <a:r>
              <a:rPr lang="tr-TR" sz="1600" dirty="0" err="1"/>
              <a:t>Based</a:t>
            </a:r>
            <a:r>
              <a:rPr lang="tr-TR" sz="1600" dirty="0"/>
              <a:t> </a:t>
            </a:r>
            <a:r>
              <a:rPr lang="tr-TR" sz="1600" dirty="0" err="1"/>
              <a:t>Fraud</a:t>
            </a:r>
            <a:r>
              <a:rPr lang="tr-TR" sz="1600" dirty="0"/>
              <a:t> </a:t>
            </a:r>
            <a:r>
              <a:rPr lang="tr-TR" sz="1600" dirty="0" err="1"/>
              <a:t>Detection</a:t>
            </a:r>
            <a:r>
              <a:rPr lang="tr-TR" sz="1600" dirty="0"/>
              <a:t> can be done</a:t>
            </a:r>
          </a:p>
          <a:p>
            <a:pPr marL="685800" lvl="1" indent="-228600">
              <a:spcBef>
                <a:spcPts val="1000"/>
              </a:spcBef>
              <a:buSzPts val="2400"/>
            </a:pPr>
            <a:r>
              <a:rPr lang="tr-TR" sz="1600" dirty="0" err="1"/>
              <a:t>Unexpected</a:t>
            </a:r>
            <a:r>
              <a:rPr lang="tr-TR" sz="1600" dirty="0"/>
              <a:t> </a:t>
            </a:r>
            <a:r>
              <a:rPr lang="tr-TR" sz="1600" dirty="0" err="1"/>
              <a:t>increase</a:t>
            </a:r>
            <a:r>
              <a:rPr lang="tr-TR" sz="1600" dirty="0"/>
              <a:t> in </a:t>
            </a:r>
            <a:r>
              <a:rPr lang="tr-TR" sz="1600" dirty="0" err="1"/>
              <a:t>the</a:t>
            </a:r>
            <a:r>
              <a:rPr lang="tr-TR" sz="1600" dirty="0"/>
              <a:t> </a:t>
            </a:r>
            <a:r>
              <a:rPr lang="tr-TR" sz="1600" dirty="0" err="1"/>
              <a:t>demand</a:t>
            </a:r>
            <a:r>
              <a:rPr lang="tr-TR" sz="1600" dirty="0"/>
              <a:t> </a:t>
            </a:r>
            <a:r>
              <a:rPr lang="tr-TR" sz="1600" dirty="0" err="1"/>
              <a:t>during</a:t>
            </a:r>
            <a:r>
              <a:rPr lang="tr-TR" sz="1600" dirty="0"/>
              <a:t> </a:t>
            </a:r>
            <a:r>
              <a:rPr lang="tr-TR" sz="1600" dirty="0" err="1"/>
              <a:t>lockdown</a:t>
            </a:r>
            <a:r>
              <a:rPr lang="tr-TR" sz="1600" dirty="0"/>
              <a:t> </a:t>
            </a:r>
            <a:r>
              <a:rPr lang="tr-TR" sz="1600" dirty="0" err="1"/>
              <a:t>caused</a:t>
            </a:r>
            <a:r>
              <a:rPr lang="tr-TR" sz="1600" dirty="0"/>
              <a:t> us </a:t>
            </a:r>
            <a:r>
              <a:rPr lang="tr-TR" sz="1600" dirty="0" err="1"/>
              <a:t>some</a:t>
            </a:r>
            <a:r>
              <a:rPr lang="tr-TR" sz="1600" dirty="0"/>
              <a:t> </a:t>
            </a:r>
            <a:r>
              <a:rPr lang="tr-TR" sz="1600" dirty="0" err="1"/>
              <a:t>trouble</a:t>
            </a:r>
            <a:endParaRPr lang="tr-TR" sz="1600" dirty="0"/>
          </a:p>
          <a:p>
            <a:pPr marL="685800" lvl="1" indent="-228600">
              <a:spcBef>
                <a:spcPts val="1000"/>
              </a:spcBef>
              <a:buSzPts val="2400"/>
            </a:pPr>
            <a:r>
              <a:rPr lang="tr-TR" sz="1600" dirty="0" err="1"/>
              <a:t>We</a:t>
            </a:r>
            <a:r>
              <a:rPr lang="tr-TR" sz="1600" dirty="0"/>
              <a:t> </a:t>
            </a:r>
            <a:r>
              <a:rPr lang="tr-TR" sz="1600" dirty="0" err="1"/>
              <a:t>need</a:t>
            </a:r>
            <a:r>
              <a:rPr lang="tr-TR" sz="1600" dirty="0"/>
              <a:t> </a:t>
            </a:r>
            <a:r>
              <a:rPr lang="tr-TR" sz="1600" dirty="0" err="1"/>
              <a:t>more</a:t>
            </a:r>
            <a:r>
              <a:rPr lang="tr-TR" sz="1600" dirty="0"/>
              <a:t> data </a:t>
            </a:r>
            <a:r>
              <a:rPr lang="tr-TR" sz="1600" dirty="0" err="1"/>
              <a:t>for</a:t>
            </a:r>
            <a:r>
              <a:rPr lang="tr-TR" sz="1600" dirty="0"/>
              <a:t> </a:t>
            </a:r>
            <a:r>
              <a:rPr lang="tr-TR" sz="1600" dirty="0" err="1"/>
              <a:t>better</a:t>
            </a:r>
            <a:r>
              <a:rPr lang="tr-TR" sz="1600" dirty="0"/>
              <a:t> </a:t>
            </a:r>
            <a:r>
              <a:rPr lang="tr-TR" sz="1600" dirty="0" err="1"/>
              <a:t>insight</a:t>
            </a:r>
            <a:r>
              <a:rPr lang="tr-TR" sz="1600" dirty="0"/>
              <a:t> </a:t>
            </a:r>
            <a:r>
              <a:rPr lang="tr-TR" sz="1600" dirty="0" err="1"/>
              <a:t>and</a:t>
            </a:r>
            <a:r>
              <a:rPr lang="tr-TR" sz="1600" dirty="0"/>
              <a:t> </a:t>
            </a:r>
            <a:r>
              <a:rPr lang="tr-TR" sz="1600" dirty="0" err="1"/>
              <a:t>analysis</a:t>
            </a:r>
            <a:r>
              <a:rPr lang="tr-TR" sz="1600" dirty="0"/>
              <a:t>.</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95"/>
        <p:cNvGrpSpPr/>
        <p:nvPr/>
      </p:nvGrpSpPr>
      <p:grpSpPr>
        <a:xfrm>
          <a:off x="0" y="0"/>
          <a:ext cx="0" cy="0"/>
          <a:chOff x="0" y="0"/>
          <a:chExt cx="0" cy="0"/>
        </a:xfrm>
      </p:grpSpPr>
      <p:pic>
        <p:nvPicPr>
          <p:cNvPr id="96" name="Google Shape;96;p3"/>
          <p:cNvPicPr preferRelativeResize="0">
            <a:picLocks noGrp="1"/>
          </p:cNvPicPr>
          <p:nvPr>
            <p:ph type="body" idx="1"/>
          </p:nvPr>
        </p:nvPicPr>
        <p:blipFill rotWithShape="1">
          <a:blip r:embed="rId3"/>
          <a:srcRect/>
          <a:stretch>
            <a:fillRect/>
          </a:stretch>
        </p:blipFill>
        <p:spPr>
          <a:xfrm>
            <a:off x="102800" y="955075"/>
            <a:ext cx="5671200" cy="2246400"/>
          </a:xfrm>
          <a:prstGeom prst="rect">
            <a:avLst/>
          </a:prstGeom>
          <a:noFill/>
          <a:ln>
            <a:noFill/>
          </a:ln>
        </p:spPr>
      </p:pic>
      <p:sp>
        <p:nvSpPr>
          <p:cNvPr id="97" name="Google Shape;97;p3"/>
          <p:cNvSpPr txBox="1"/>
          <p:nvPr/>
        </p:nvSpPr>
        <p:spPr>
          <a:xfrm>
            <a:off x="1632585" y="4021455"/>
            <a:ext cx="9563100" cy="13208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20204"/>
              <a:buChar char="•"/>
            </a:pPr>
            <a:r>
              <a:rPr lang="tr-TR"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Sales are low from the end of 2018 to June of 2020.</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tr-TR"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After this, there is a very high increase: </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371600" marR="0" lvl="0" indent="-342900" algn="l" rtl="0">
              <a:spcBef>
                <a:spcPts val="0"/>
              </a:spcBef>
              <a:spcAft>
                <a:spcPts val="0"/>
              </a:spcAft>
              <a:buClr>
                <a:schemeClr val="dk1"/>
              </a:buClr>
              <a:buSzPts val="1800"/>
              <a:buFont typeface="Calibri" panose="020F0502020204030204"/>
              <a:buChar char="❖"/>
            </a:pPr>
            <a:r>
              <a:rPr lang="tr-TR"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Due to staying home during Covid, people wanted to renovate their homes,</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None/>
            </a:pPr>
            <a:r>
              <a:rPr lang="tr-TR"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this caused sales to increase since interest rates were low as well</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 name="Google Shape;99;p3"/>
          <p:cNvSpPr txBox="1"/>
          <p:nvPr/>
        </p:nvSpPr>
        <p:spPr>
          <a:xfrm>
            <a:off x="399125" y="221475"/>
            <a:ext cx="33099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TR" sz="2100">
                <a:solidFill>
                  <a:schemeClr val="dk1"/>
                </a:solidFill>
                <a:latin typeface="Calibri" panose="020F0502020204030204"/>
                <a:ea typeface="Calibri" panose="020F0502020204030204"/>
                <a:cs typeface="Calibri" panose="020F0502020204030204"/>
                <a:sym typeface="Calibri" panose="020F0502020204030204"/>
              </a:rPr>
              <a:t>Aylara ve Yıllara Göre Satış</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5B71A88B-5081-2A45-9D71-E4829948122D}"/>
              </a:ext>
            </a:extLst>
          </p:cNvPr>
          <p:cNvPicPr>
            <a:picLocks noChangeAspect="1"/>
          </p:cNvPicPr>
          <p:nvPr/>
        </p:nvPicPr>
        <p:blipFill>
          <a:blip r:embed="rId4"/>
          <a:stretch>
            <a:fillRect/>
          </a:stretch>
        </p:blipFill>
        <p:spPr>
          <a:xfrm>
            <a:off x="6230349" y="955075"/>
            <a:ext cx="5492465" cy="22695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103"/>
        <p:cNvGrpSpPr/>
        <p:nvPr/>
      </p:nvGrpSpPr>
      <p:grpSpPr>
        <a:xfrm>
          <a:off x="0" y="0"/>
          <a:ext cx="0" cy="0"/>
          <a:chOff x="0" y="0"/>
          <a:chExt cx="0" cy="0"/>
        </a:xfrm>
      </p:grpSpPr>
      <p:pic>
        <p:nvPicPr>
          <p:cNvPr id="104" name="Google Shape;104;p4"/>
          <p:cNvPicPr preferRelativeResize="0">
            <a:picLocks noGrp="1"/>
          </p:cNvPicPr>
          <p:nvPr>
            <p:ph type="body" idx="1"/>
          </p:nvPr>
        </p:nvPicPr>
        <p:blipFill rotWithShape="1">
          <a:blip r:embed="rId3"/>
          <a:srcRect/>
          <a:stretch>
            <a:fillRect/>
          </a:stretch>
        </p:blipFill>
        <p:spPr>
          <a:xfrm>
            <a:off x="191407" y="551183"/>
            <a:ext cx="6056993" cy="2265010"/>
          </a:xfrm>
          <a:prstGeom prst="rect">
            <a:avLst/>
          </a:prstGeom>
          <a:noFill/>
          <a:ln>
            <a:noFill/>
          </a:ln>
        </p:spPr>
      </p:pic>
      <p:pic>
        <p:nvPicPr>
          <p:cNvPr id="105" name="Google Shape;105;p4"/>
          <p:cNvPicPr preferRelativeResize="0"/>
          <p:nvPr/>
        </p:nvPicPr>
        <p:blipFill rotWithShape="1">
          <a:blip r:embed="rId4"/>
          <a:srcRect/>
          <a:stretch>
            <a:fillRect/>
          </a:stretch>
        </p:blipFill>
        <p:spPr>
          <a:xfrm>
            <a:off x="6217562" y="551183"/>
            <a:ext cx="5942470" cy="2265010"/>
          </a:xfrm>
          <a:prstGeom prst="rect">
            <a:avLst/>
          </a:prstGeom>
          <a:noFill/>
          <a:ln>
            <a:noFill/>
          </a:ln>
        </p:spPr>
      </p:pic>
      <p:sp>
        <p:nvSpPr>
          <p:cNvPr id="106" name="Google Shape;106;p4"/>
          <p:cNvSpPr txBox="1"/>
          <p:nvPr/>
        </p:nvSpPr>
        <p:spPr>
          <a:xfrm>
            <a:off x="1202229" y="5081203"/>
            <a:ext cx="10297434" cy="261366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panose="020B0604020202020204"/>
              <a:buChar char="•"/>
            </a:pPr>
            <a:r>
              <a:rPr lang="tr-T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C products are the cheapest one, A slightly more expensive and B product is the most expensive product.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50000"/>
              </a:lnSpc>
              <a:spcBef>
                <a:spcPts val="0"/>
              </a:spcBef>
              <a:spcAft>
                <a:spcPts val="0"/>
              </a:spcAft>
              <a:buClr>
                <a:schemeClr val="dk1"/>
              </a:buClr>
              <a:buSzPts val="1800"/>
              <a:buFont typeface="Arial" panose="020B0604020202020204"/>
              <a:buChar char="•"/>
            </a:pPr>
            <a:r>
              <a:rPr lang="tr-T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Product A and B were sold approximately 3.3 times more than product C</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50000"/>
              </a:lnSpc>
              <a:spcBef>
                <a:spcPts val="0"/>
              </a:spcBef>
              <a:spcAft>
                <a:spcPts val="0"/>
              </a:spcAft>
              <a:buClr>
                <a:schemeClr val="dk1"/>
              </a:buClr>
              <a:buSzPts val="1800"/>
              <a:buFont typeface="Arial" panose="020B0604020202020204"/>
              <a:buChar char="•"/>
            </a:pPr>
            <a:r>
              <a:rPr lang="tr-T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Dealer S2 has sold more but S0 has earned slightly more than S2.</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50000"/>
              </a:lnSpc>
              <a:spcBef>
                <a:spcPts val="0"/>
              </a:spcBef>
              <a:spcAft>
                <a:spcPts val="0"/>
              </a:spcAft>
              <a:buClr>
                <a:schemeClr val="dk1"/>
              </a:buClr>
              <a:buSzPts val="1800"/>
              <a:buFont typeface="Arial" panose="020B0604020202020204"/>
              <a:buChar char="•"/>
            </a:pPr>
            <a:r>
              <a:rPr lang="tr-TR"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After normalization started in June 2020, Dealer S2’s sales were increased.</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71450" algn="l" rtl="0">
              <a:spcBef>
                <a:spcPts val="0"/>
              </a:spcBef>
              <a:spcAft>
                <a:spcPts val="0"/>
              </a:spcAft>
              <a:buClr>
                <a:schemeClr val="dk1"/>
              </a:buClr>
              <a:buSzPts val="1800"/>
              <a:buFont typeface="Arial" panose="020B0604020202020204"/>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7" name="Google Shape;107;p4"/>
          <p:cNvPicPr preferRelativeResize="0"/>
          <p:nvPr/>
        </p:nvPicPr>
        <p:blipFill rotWithShape="1">
          <a:blip r:embed="rId5"/>
          <a:srcRect/>
          <a:stretch>
            <a:fillRect/>
          </a:stretch>
        </p:blipFill>
        <p:spPr>
          <a:xfrm>
            <a:off x="2904218" y="2816193"/>
            <a:ext cx="6337754" cy="241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838200" y="148591"/>
            <a:ext cx="10515600" cy="19045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98000"/>
              <a:buFont typeface="Calibri" panose="020F0502020204030204"/>
              <a:buNone/>
            </a:pPr>
            <a:br>
              <a:rPr lang="tr-TR" dirty="0"/>
            </a:br>
            <a:br>
              <a:rPr lang="tr-TR" dirty="0"/>
            </a:br>
            <a:r>
              <a:rPr lang="tr-TR" sz="2220" dirty="0"/>
              <a:t>Distribution of </a:t>
            </a:r>
            <a:r>
              <a:rPr lang="tr-TR" sz="2220" dirty="0" err="1"/>
              <a:t>prices</a:t>
            </a:r>
            <a:r>
              <a:rPr lang="tr-TR" sz="2220" dirty="0"/>
              <a:t> </a:t>
            </a:r>
            <a:r>
              <a:rPr lang="tr-TR" sz="2220" dirty="0" err="1"/>
              <a:t>by</a:t>
            </a:r>
            <a:r>
              <a:rPr lang="tr-TR" sz="2220" dirty="0"/>
              <a:t> </a:t>
            </a:r>
            <a:r>
              <a:rPr lang="tr-TR" sz="2220" dirty="0" err="1"/>
              <a:t>year</a:t>
            </a:r>
            <a:br>
              <a:rPr lang="tr-TR" sz="2220" dirty="0"/>
            </a:br>
            <a:endParaRPr sz="2220" dirty="0"/>
          </a:p>
        </p:txBody>
      </p:sp>
      <p:sp>
        <p:nvSpPr>
          <p:cNvPr id="114" name="Google Shape;114;p5"/>
          <p:cNvSpPr/>
          <p:nvPr/>
        </p:nvSpPr>
        <p:spPr>
          <a:xfrm>
            <a:off x="5815091" y="3903178"/>
            <a:ext cx="6267318" cy="2068218"/>
          </a:xfrm>
          <a:prstGeom prst="rect">
            <a:avLst/>
          </a:prstGeom>
          <a:noFill/>
          <a:ln>
            <a:noFill/>
          </a:ln>
        </p:spPr>
        <p:txBody>
          <a:bodyPr spcFirstLastPara="1" wrap="square" lIns="91425" tIns="45700" rIns="91425" bIns="45700" anchor="t" anchorCtr="0">
            <a:spAutoFit/>
          </a:bodyPr>
          <a:lstStyle/>
          <a:p>
            <a:pPr marL="114300" marR="0" lvl="0" algn="l" rtl="0">
              <a:lnSpc>
                <a:spcPct val="107000"/>
              </a:lnSpc>
              <a:spcBef>
                <a:spcPts val="0"/>
              </a:spcBef>
              <a:spcAft>
                <a:spcPts val="0"/>
              </a:spcAft>
              <a:buClr>
                <a:schemeClr val="dk1"/>
              </a:buClr>
              <a:buSzPts val="1800"/>
            </a:pPr>
            <a:endParaRPr lang="en-US"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57200" marR="0" lvl="0" indent="-342900" algn="l" rtl="0">
              <a:lnSpc>
                <a:spcPct val="107000"/>
              </a:lnSpc>
              <a:spcBef>
                <a:spcPts val="0"/>
              </a:spcBef>
              <a:spcAft>
                <a:spcPts val="0"/>
              </a:spcAft>
              <a:buClr>
                <a:schemeClr val="dk1"/>
              </a:buClr>
              <a:buSzPts val="1800"/>
              <a:buFont typeface="Times New Roman" panose="02020603050405020304"/>
              <a:buChar char="●"/>
            </a:pP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Net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price</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total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increased</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from</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2018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to</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2020.</a:t>
            </a:r>
          </a:p>
          <a:p>
            <a:pPr marL="457200" marR="0" lvl="0" indent="-342900" algn="l" rtl="0">
              <a:lnSpc>
                <a:spcPct val="107000"/>
              </a:lnSpc>
              <a:spcBef>
                <a:spcPts val="0"/>
              </a:spcBef>
              <a:spcAft>
                <a:spcPts val="0"/>
              </a:spcAft>
              <a:buClr>
                <a:schemeClr val="dk1"/>
              </a:buClr>
              <a:buSzPts val="1800"/>
              <a:buFont typeface="Times New Roman" panose="02020603050405020304"/>
              <a:buChar char="●"/>
            </a:pP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However</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in 2019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sale</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amount</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significantly</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decreased</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a:t>
            </a:r>
          </a:p>
          <a:p>
            <a:pPr marL="457200" marR="0" lvl="0" indent="-342900" algn="l" rtl="0">
              <a:lnSpc>
                <a:spcPct val="107000"/>
              </a:lnSpc>
              <a:spcBef>
                <a:spcPts val="0"/>
              </a:spcBef>
              <a:spcAft>
                <a:spcPts val="0"/>
              </a:spcAft>
              <a:buClr>
                <a:schemeClr val="dk1"/>
              </a:buClr>
              <a:buSzPts val="1800"/>
              <a:buFont typeface="Times New Roman" panose="02020603050405020304"/>
              <a:buChar char="●"/>
            </a:pP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Reasons</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price</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raise</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or</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more</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expensive</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products</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were</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sold</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a:t>
            </a:r>
          </a:p>
          <a:p>
            <a:pPr marL="457200" marR="0" lvl="0" indent="-342900" algn="l" rtl="0">
              <a:lnSpc>
                <a:spcPct val="107000"/>
              </a:lnSpc>
              <a:spcBef>
                <a:spcPts val="0"/>
              </a:spcBef>
              <a:spcAft>
                <a:spcPts val="0"/>
              </a:spcAft>
              <a:buClr>
                <a:schemeClr val="dk1"/>
              </a:buClr>
              <a:buSzPts val="1800"/>
              <a:buFont typeface="Times New Roman" panose="02020603050405020304"/>
              <a:buChar char="●"/>
            </a:pP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Returns</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have</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increased</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yearly</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base</a:t>
            </a:r>
            <a:endPar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p:txBody>
      </p:sp>
      <p:pic>
        <p:nvPicPr>
          <p:cNvPr id="115" name="Google Shape;115;p5"/>
          <p:cNvPicPr preferRelativeResize="0">
            <a:picLocks noGrp="1"/>
          </p:cNvPicPr>
          <p:nvPr>
            <p:ph type="body" idx="2"/>
          </p:nvPr>
        </p:nvPicPr>
        <p:blipFill rotWithShape="1">
          <a:blip r:embed="rId3"/>
          <a:srcRect/>
          <a:stretch>
            <a:fillRect/>
          </a:stretch>
        </p:blipFill>
        <p:spPr>
          <a:xfrm>
            <a:off x="6551406" y="942241"/>
            <a:ext cx="4585779" cy="2720219"/>
          </a:xfrm>
          <a:prstGeom prst="rect">
            <a:avLst/>
          </a:prstGeom>
          <a:noFill/>
          <a:ln>
            <a:noFill/>
          </a:ln>
        </p:spPr>
      </p:pic>
      <p:pic>
        <p:nvPicPr>
          <p:cNvPr id="6" name="Picture 5">
            <a:extLst>
              <a:ext uri="{FF2B5EF4-FFF2-40B4-BE49-F238E27FC236}">
                <a16:creationId xmlns:a16="http://schemas.microsoft.com/office/drawing/2014/main" id="{DD59509F-0123-BB4F-B4F8-8FB949AED916}"/>
              </a:ext>
            </a:extLst>
          </p:cNvPr>
          <p:cNvPicPr>
            <a:picLocks noChangeAspect="1"/>
          </p:cNvPicPr>
          <p:nvPr/>
        </p:nvPicPr>
        <p:blipFill>
          <a:blip r:embed="rId4"/>
          <a:stretch>
            <a:fillRect/>
          </a:stretch>
        </p:blipFill>
        <p:spPr>
          <a:xfrm>
            <a:off x="576620" y="942241"/>
            <a:ext cx="3912644" cy="2720219"/>
          </a:xfrm>
          <a:prstGeom prst="rect">
            <a:avLst/>
          </a:prstGeom>
        </p:spPr>
      </p:pic>
      <p:pic>
        <p:nvPicPr>
          <p:cNvPr id="8" name="Picture 7">
            <a:extLst>
              <a:ext uri="{FF2B5EF4-FFF2-40B4-BE49-F238E27FC236}">
                <a16:creationId xmlns:a16="http://schemas.microsoft.com/office/drawing/2014/main" id="{C9E8E933-3210-EB43-B8AA-24013F4283D7}"/>
              </a:ext>
            </a:extLst>
          </p:cNvPr>
          <p:cNvPicPr>
            <a:picLocks noChangeAspect="1"/>
          </p:cNvPicPr>
          <p:nvPr/>
        </p:nvPicPr>
        <p:blipFill>
          <a:blip r:embed="rId5"/>
          <a:stretch>
            <a:fillRect/>
          </a:stretch>
        </p:blipFill>
        <p:spPr>
          <a:xfrm>
            <a:off x="576620" y="3800436"/>
            <a:ext cx="3912644" cy="29598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120"/>
        <p:cNvGrpSpPr/>
        <p:nvPr/>
      </p:nvGrpSpPr>
      <p:grpSpPr>
        <a:xfrm>
          <a:off x="0" y="0"/>
          <a:ext cx="0" cy="0"/>
          <a:chOff x="0" y="0"/>
          <a:chExt cx="0" cy="0"/>
        </a:xfrm>
      </p:grpSpPr>
      <p:sp>
        <p:nvSpPr>
          <p:cNvPr id="123" name="Google Shape;123;p6"/>
          <p:cNvSpPr/>
          <p:nvPr/>
        </p:nvSpPr>
        <p:spPr>
          <a:xfrm>
            <a:off x="498840" y="4389016"/>
            <a:ext cx="5408930" cy="750934"/>
          </a:xfrm>
          <a:prstGeom prst="rect">
            <a:avLst/>
          </a:prstGeom>
          <a:noFill/>
          <a:ln>
            <a:noFill/>
          </a:ln>
        </p:spPr>
        <p:txBody>
          <a:bodyPr spcFirstLastPara="1" wrap="square" lIns="91425" tIns="45700" rIns="91425" bIns="45700" anchor="t" anchorCtr="0">
            <a:spAutoFit/>
          </a:bodyPr>
          <a:lstStyle/>
          <a:p>
            <a:pPr marL="457200" marR="0" lvl="0" indent="-342900" algn="l" rtl="0">
              <a:lnSpc>
                <a:spcPct val="107000"/>
              </a:lnSpc>
              <a:spcBef>
                <a:spcPts val="0"/>
              </a:spcBef>
              <a:spcAft>
                <a:spcPts val="0"/>
              </a:spcAft>
              <a:buClr>
                <a:schemeClr val="dk1"/>
              </a:buClr>
              <a:buSzPts val="1800"/>
              <a:buFont typeface="Times New Roman" panose="02020603050405020304"/>
              <a:buChar char="●"/>
            </a:pP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This</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graph</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shows</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us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that</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winter</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has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lower</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sale</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numbers</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a:t>
            </a:r>
            <a:endParaRPr sz="2000" dirty="0">
              <a:solidFill>
                <a:schemeClr val="dk1"/>
              </a:solidFill>
              <a:latin typeface="Calibri" panose="020F0502020204030204" charset="0"/>
              <a:ea typeface="Calibri" panose="020F0502020204030204"/>
              <a:cs typeface="Calibri" panose="020F0502020204030204" charset="0"/>
              <a:sym typeface="Calibri" panose="020F0502020204030204"/>
            </a:endParaRPr>
          </a:p>
        </p:txBody>
      </p:sp>
      <p:sp>
        <p:nvSpPr>
          <p:cNvPr id="125" name="Google Shape;125;p6"/>
          <p:cNvSpPr/>
          <p:nvPr/>
        </p:nvSpPr>
        <p:spPr>
          <a:xfrm>
            <a:off x="6332606" y="4059964"/>
            <a:ext cx="5584190" cy="1673046"/>
          </a:xfrm>
          <a:prstGeom prst="rect">
            <a:avLst/>
          </a:prstGeom>
          <a:noFill/>
          <a:ln>
            <a:noFill/>
          </a:ln>
        </p:spPr>
        <p:txBody>
          <a:bodyPr spcFirstLastPara="1" wrap="square" lIns="91425" tIns="45700" rIns="91425" bIns="45700" anchor="t" anchorCtr="0">
            <a:spAutoFit/>
          </a:bodyPr>
          <a:lstStyle/>
          <a:p>
            <a:pPr marL="342900" marR="0" lvl="0" indent="-228600" algn="l" rtl="0">
              <a:lnSpc>
                <a:spcPct val="107000"/>
              </a:lnSpc>
              <a:spcBef>
                <a:spcPts val="0"/>
              </a:spcBef>
              <a:spcAft>
                <a:spcPts val="0"/>
              </a:spcAft>
              <a:buClr>
                <a:schemeClr val="dk1"/>
              </a:buClr>
              <a:buSzPts val="1800"/>
              <a:buFont typeface="Noto Sans Symbols"/>
              <a:buNone/>
            </a:pPr>
            <a:endParaRP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57200" marR="0" lvl="0" indent="-342900" algn="l" rtl="0">
              <a:lnSpc>
                <a:spcPct val="107000"/>
              </a:lnSpc>
              <a:spcBef>
                <a:spcPts val="0"/>
              </a:spcBef>
              <a:spcAft>
                <a:spcPts val="0"/>
              </a:spcAft>
              <a:buClr>
                <a:schemeClr val="dk1"/>
              </a:buClr>
              <a:buSzPts val="1800"/>
              <a:buFont typeface="Times New Roman" panose="02020603050405020304"/>
              <a:buChar char="●"/>
            </a:pP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Although</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we</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did</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not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find</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any</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obvious</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differences</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here,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the</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sales</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of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product</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B in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the</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Winter</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sales</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are</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higher</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than</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in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other</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tr-TR" sz="2000" dirty="0" err="1">
                <a:solidFill>
                  <a:schemeClr val="dk1"/>
                </a:solidFill>
                <a:latin typeface="Calibri" panose="020F0502020204030204" charset="0"/>
                <a:ea typeface="Times New Roman" panose="02020603050405020304"/>
                <a:cs typeface="Calibri" panose="020F0502020204030204" charset="0"/>
                <a:sym typeface="Times New Roman" panose="02020603050405020304"/>
              </a:rPr>
              <a:t>seasons</a:t>
            </a:r>
            <a:r>
              <a:rPr lang="tr-TR" sz="2000" dirty="0">
                <a:solidFill>
                  <a:schemeClr val="dk1"/>
                </a:solidFill>
                <a:latin typeface="Calibri" panose="020F0502020204030204" charset="0"/>
                <a:ea typeface="Times New Roman" panose="02020603050405020304"/>
                <a:cs typeface="Calibri" panose="020F0502020204030204" charset="0"/>
                <a:sym typeface="Times New Roman" panose="02020603050405020304"/>
              </a:rPr>
              <a:t>.</a:t>
            </a:r>
            <a:endParaRPr sz="2000" dirty="0">
              <a:solidFill>
                <a:schemeClr val="dk1"/>
              </a:solidFill>
              <a:latin typeface="Calibri" panose="020F0502020204030204" charset="0"/>
              <a:ea typeface="Calibri" panose="020F0502020204030204"/>
              <a:cs typeface="Calibri" panose="020F0502020204030204" charset="0"/>
              <a:sym typeface="Calibri" panose="020F0502020204030204"/>
            </a:endParaRPr>
          </a:p>
          <a:p>
            <a:pPr marL="457200" marR="0" lvl="0" indent="0" algn="l" rtl="0">
              <a:lnSpc>
                <a:spcPct val="107000"/>
              </a:lnSpc>
              <a:spcBef>
                <a:spcPts val="0"/>
              </a:spcBef>
              <a:spcAft>
                <a:spcPts val="0"/>
              </a:spcAft>
              <a:buNone/>
            </a:pPr>
            <a:endParaRPr sz="16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 name="Google Shape;126;p6"/>
          <p:cNvSpPr txBox="1"/>
          <p:nvPr/>
        </p:nvSpPr>
        <p:spPr>
          <a:xfrm>
            <a:off x="693213" y="333268"/>
            <a:ext cx="4225497"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2000" dirty="0">
                <a:solidFill>
                  <a:schemeClr val="dk1"/>
                </a:solidFill>
                <a:latin typeface="Calibri" panose="020F0502020204030204"/>
                <a:ea typeface="Calibri" panose="020F0502020204030204"/>
                <a:cs typeface="Calibri" panose="020F0502020204030204"/>
                <a:sym typeface="Calibri" panose="020F0502020204030204"/>
              </a:rPr>
              <a:t>Distribution of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prices</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by</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seasons</a:t>
            </a:r>
            <a:br>
              <a:rPr lang="tr-TR" sz="2000" dirty="0">
                <a:solidFill>
                  <a:schemeClr val="dk1"/>
                </a:solidFill>
                <a:latin typeface="Calibri" panose="020F0502020204030204"/>
                <a:ea typeface="Calibri" panose="020F0502020204030204"/>
                <a:cs typeface="Calibri" panose="020F0502020204030204"/>
                <a:sym typeface="Calibri" panose="020F0502020204030204"/>
              </a:rPr>
            </a:br>
            <a:endParaRPr sz="20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7" name="Picture 6">
            <a:extLst>
              <a:ext uri="{FF2B5EF4-FFF2-40B4-BE49-F238E27FC236}">
                <a16:creationId xmlns:a16="http://schemas.microsoft.com/office/drawing/2014/main" id="{9F0DAAAE-D6EC-7C42-9320-B410C401324B}"/>
              </a:ext>
            </a:extLst>
          </p:cNvPr>
          <p:cNvPicPr>
            <a:picLocks noChangeAspect="1"/>
          </p:cNvPicPr>
          <p:nvPr/>
        </p:nvPicPr>
        <p:blipFill>
          <a:blip r:embed="rId3"/>
          <a:stretch>
            <a:fillRect/>
          </a:stretch>
        </p:blipFill>
        <p:spPr>
          <a:xfrm>
            <a:off x="693213" y="890059"/>
            <a:ext cx="4231883" cy="2942166"/>
          </a:xfrm>
          <a:prstGeom prst="rect">
            <a:avLst/>
          </a:prstGeom>
        </p:spPr>
      </p:pic>
      <p:pic>
        <p:nvPicPr>
          <p:cNvPr id="9" name="Picture 8">
            <a:extLst>
              <a:ext uri="{FF2B5EF4-FFF2-40B4-BE49-F238E27FC236}">
                <a16:creationId xmlns:a16="http://schemas.microsoft.com/office/drawing/2014/main" id="{43035C3C-CAFC-7845-870B-59B44544E11D}"/>
              </a:ext>
            </a:extLst>
          </p:cNvPr>
          <p:cNvPicPr>
            <a:picLocks noChangeAspect="1"/>
          </p:cNvPicPr>
          <p:nvPr/>
        </p:nvPicPr>
        <p:blipFill>
          <a:blip r:embed="rId4"/>
          <a:stretch>
            <a:fillRect/>
          </a:stretch>
        </p:blipFill>
        <p:spPr>
          <a:xfrm>
            <a:off x="7025241" y="849051"/>
            <a:ext cx="4198920" cy="29831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838200" y="577539"/>
            <a:ext cx="10515600" cy="315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3960"/>
              <a:buFont typeface="Calibri" panose="020F0502020204030204"/>
              <a:buNone/>
            </a:pPr>
            <a:r>
              <a:rPr lang="tr-TR">
                <a:solidFill>
                  <a:schemeClr val="accent1"/>
                </a:solidFill>
              </a:rPr>
              <a:t>Feature Engineering</a:t>
            </a:r>
            <a:br>
              <a:rPr lang="tr-TR">
                <a:solidFill>
                  <a:schemeClr val="accent1"/>
                </a:solidFill>
              </a:rPr>
            </a:br>
            <a:endParaRPr>
              <a:solidFill>
                <a:schemeClr val="accent1"/>
              </a:solidFill>
            </a:endParaRPr>
          </a:p>
        </p:txBody>
      </p:sp>
      <p:sp>
        <p:nvSpPr>
          <p:cNvPr id="132" name="Google Shape;132;p7"/>
          <p:cNvSpPr txBox="1">
            <a:spLocks noGrp="1"/>
          </p:cNvSpPr>
          <p:nvPr>
            <p:ph type="body" idx="1"/>
          </p:nvPr>
        </p:nvSpPr>
        <p:spPr>
          <a:xfrm>
            <a:off x="838200" y="794657"/>
            <a:ext cx="10515600" cy="538230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tr-TR" sz="2000"/>
              <a:t>Features that added: special days(holidays), value of the dollar, UFE, TUFE, sale index and date related features such as day of the week, Quarter end and start, month, year, end of month and start of month to see if they make any difference.</a:t>
            </a:r>
          </a:p>
          <a:p>
            <a:pPr marL="0" lvl="0" indent="0" algn="l" rtl="0">
              <a:lnSpc>
                <a:spcPct val="90000"/>
              </a:lnSpc>
              <a:spcBef>
                <a:spcPts val="1000"/>
              </a:spcBef>
              <a:spcAft>
                <a:spcPts val="0"/>
              </a:spcAft>
              <a:buClr>
                <a:schemeClr val="dk1"/>
              </a:buClr>
              <a:buSzPts val="2800"/>
              <a:buNone/>
            </a:pPr>
            <a:endParaRPr sz="2000"/>
          </a:p>
          <a:p>
            <a:pPr marL="228600" lvl="0" indent="-50800" algn="l" rtl="0">
              <a:lnSpc>
                <a:spcPct val="90000"/>
              </a:lnSpc>
              <a:spcBef>
                <a:spcPts val="1000"/>
              </a:spcBef>
              <a:spcAft>
                <a:spcPts val="0"/>
              </a:spcAft>
              <a:buClr>
                <a:schemeClr val="dk1"/>
              </a:buClr>
              <a:buSzPts val="2800"/>
              <a:buNone/>
            </a:pPr>
            <a:endParaRPr sz="2000"/>
          </a:p>
        </p:txBody>
      </p:sp>
      <p:pic>
        <p:nvPicPr>
          <p:cNvPr id="133" name="Google Shape;133;p7"/>
          <p:cNvPicPr preferRelativeResize="0"/>
          <p:nvPr/>
        </p:nvPicPr>
        <p:blipFill rotWithShape="1">
          <a:blip r:embed="rId3"/>
          <a:srcRect/>
          <a:stretch>
            <a:fillRect/>
          </a:stretch>
        </p:blipFill>
        <p:spPr>
          <a:xfrm>
            <a:off x="1539875" y="2517321"/>
            <a:ext cx="9112250" cy="3050206"/>
          </a:xfrm>
          <a:prstGeom prst="rect">
            <a:avLst/>
          </a:prstGeom>
          <a:noFill/>
          <a:ln>
            <a:noFill/>
          </a:ln>
        </p:spPr>
      </p:pic>
      <p:sp>
        <p:nvSpPr>
          <p:cNvPr id="134" name="Google Shape;134;p7"/>
          <p:cNvSpPr txBox="1"/>
          <p:nvPr/>
        </p:nvSpPr>
        <p:spPr>
          <a:xfrm>
            <a:off x="838200" y="5796915"/>
            <a:ext cx="5751830" cy="982345"/>
          </a:xfrm>
          <a:prstGeom prst="rect">
            <a:avLst/>
          </a:prstGeom>
          <a:noFill/>
          <a:ln>
            <a:noFill/>
          </a:ln>
        </p:spPr>
        <p:txBody>
          <a:bodyPr spcFirstLastPara="1" wrap="square" lIns="91425" tIns="45700" rIns="91425" bIns="45700" anchor="t" anchorCtr="0">
            <a:spAutoFit/>
          </a:bodyPr>
          <a:lstStyle/>
          <a:p>
            <a:pPr marL="457200" marR="0" lvl="0" indent="-342900" algn="l" rtl="0">
              <a:spcBef>
                <a:spcPts val="0"/>
              </a:spcBef>
              <a:spcAft>
                <a:spcPts val="0"/>
              </a:spcAft>
              <a:buClr>
                <a:schemeClr val="dk1"/>
              </a:buClr>
              <a:buSzPts val="1800"/>
              <a:buFont typeface="Calibri" panose="020F0502020204030204"/>
              <a:buChar char="●"/>
            </a:pPr>
            <a:r>
              <a:rPr lang="tr-TR" sz="2000">
                <a:solidFill>
                  <a:schemeClr val="dk1"/>
                </a:solidFill>
                <a:latin typeface="Calibri" panose="020F0502020204030204"/>
                <a:ea typeface="Calibri" panose="020F0502020204030204"/>
                <a:cs typeface="Calibri" panose="020F0502020204030204"/>
                <a:sym typeface="Calibri" panose="020F0502020204030204"/>
              </a:rPr>
              <a:t>Dollar’s value doesn’t show a high effect on the sales.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138"/>
        <p:cNvGrpSpPr/>
        <p:nvPr/>
      </p:nvGrpSpPr>
      <p:grpSpPr>
        <a:xfrm>
          <a:off x="0" y="0"/>
          <a:ext cx="0" cy="0"/>
          <a:chOff x="0" y="0"/>
          <a:chExt cx="0" cy="0"/>
        </a:xfrm>
      </p:grpSpPr>
      <p:sp>
        <p:nvSpPr>
          <p:cNvPr id="140" name="Google Shape;140;p8"/>
          <p:cNvSpPr txBox="1"/>
          <p:nvPr/>
        </p:nvSpPr>
        <p:spPr>
          <a:xfrm>
            <a:off x="705075" y="4485044"/>
            <a:ext cx="11344800" cy="22467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20204"/>
              <a:buChar char="●"/>
            </a:pPr>
            <a:r>
              <a:rPr lang="tr-TR" sz="2000" dirty="0">
                <a:solidFill>
                  <a:schemeClr val="dk1"/>
                </a:solidFill>
                <a:latin typeface="Calibri" panose="020F0502020204030204"/>
                <a:ea typeface="Calibri" panose="020F0502020204030204"/>
                <a:cs typeface="Calibri" panose="020F0502020204030204"/>
                <a:sym typeface="Calibri" panose="020F0502020204030204"/>
              </a:rPr>
              <a:t>“First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day</a:t>
            </a:r>
            <a:r>
              <a:rPr lang="tr-TR" sz="2000" dirty="0">
                <a:solidFill>
                  <a:schemeClr val="dk1"/>
                </a:solidFill>
                <a:latin typeface="Calibri" panose="020F0502020204030204"/>
                <a:ea typeface="Calibri" panose="020F0502020204030204"/>
                <a:cs typeface="Calibri" panose="020F0502020204030204"/>
                <a:sym typeface="Calibri" panose="020F0502020204030204"/>
              </a:rPr>
              <a:t> of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Eid</a:t>
            </a:r>
            <a:r>
              <a:rPr lang="tr-TR" sz="2000" dirty="0">
                <a:solidFill>
                  <a:schemeClr val="dk1"/>
                </a:solidFill>
                <a:latin typeface="Calibri" panose="020F0502020204030204"/>
                <a:ea typeface="Calibri" panose="020F0502020204030204"/>
                <a:cs typeface="Calibri" panose="020F0502020204030204"/>
                <a:sym typeface="Calibri" panose="020F0502020204030204"/>
              </a:rPr>
              <a:t> al-</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Adha</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which</a:t>
            </a:r>
            <a:r>
              <a:rPr lang="tr-TR" sz="2000" dirty="0">
                <a:solidFill>
                  <a:schemeClr val="dk1"/>
                </a:solidFill>
                <a:latin typeface="Calibri" panose="020F0502020204030204"/>
                <a:ea typeface="Calibri" panose="020F0502020204030204"/>
                <a:cs typeface="Calibri" panose="020F0502020204030204"/>
                <a:sym typeface="Calibri" panose="020F0502020204030204"/>
              </a:rPr>
              <a:t> is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the</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most</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interesting</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one</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because</a:t>
            </a:r>
            <a:r>
              <a:rPr lang="tr-TR" sz="2000" dirty="0">
                <a:solidFill>
                  <a:schemeClr val="dk1"/>
                </a:solidFill>
                <a:latin typeface="Calibri" panose="020F0502020204030204"/>
                <a:ea typeface="Calibri" panose="020F0502020204030204"/>
                <a:cs typeface="Calibri" panose="020F0502020204030204"/>
                <a:sym typeface="Calibri" panose="020F0502020204030204"/>
              </a:rPr>
              <a:t> it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shows</a:t>
            </a:r>
            <a:r>
              <a:rPr lang="tr-TR" sz="2000" dirty="0">
                <a:solidFill>
                  <a:schemeClr val="dk1"/>
                </a:solidFill>
                <a:latin typeface="Calibri" panose="020F0502020204030204"/>
                <a:ea typeface="Calibri" panose="020F0502020204030204"/>
                <a:cs typeface="Calibri" panose="020F0502020204030204"/>
                <a:sym typeface="Calibri" panose="020F0502020204030204"/>
              </a:rPr>
              <a:t> us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that</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return</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numbers</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are</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tr-TR" sz="2000" dirty="0" err="1">
                <a:solidFill>
                  <a:schemeClr val="dk1"/>
                </a:solidFill>
                <a:latin typeface="Calibri" panose="020F0502020204030204"/>
                <a:ea typeface="Calibri" panose="020F0502020204030204"/>
                <a:cs typeface="Calibri" panose="020F0502020204030204"/>
                <a:sym typeface="Calibri" panose="020F0502020204030204"/>
              </a:rPr>
              <a:t>higher</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than</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the</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sales</a:t>
            </a:r>
            <a:r>
              <a:rPr lang="tr-TR" sz="2000" dirty="0">
                <a:solidFill>
                  <a:schemeClr val="dk1"/>
                </a:solidFill>
                <a:latin typeface="Calibri" panose="020F0502020204030204"/>
                <a:ea typeface="Calibri" panose="020F0502020204030204"/>
                <a:cs typeface="Calibri" panose="020F0502020204030204"/>
                <a:sym typeface="Calibri" panose="020F0502020204030204"/>
              </a:rPr>
              <a:t>.</a:t>
            </a:r>
          </a:p>
          <a:p>
            <a:pPr marL="0" marR="0" lvl="0" indent="0" algn="l" rtl="0">
              <a:spcBef>
                <a:spcPts val="0"/>
              </a:spcBef>
              <a:spcAft>
                <a:spcPts val="0"/>
              </a:spcAft>
              <a:buNone/>
            </a:pP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tr-TR" sz="2000" dirty="0" err="1">
                <a:solidFill>
                  <a:schemeClr val="dk1"/>
                </a:solidFill>
                <a:latin typeface="Calibri" panose="020F0502020204030204"/>
                <a:ea typeface="Calibri" panose="020F0502020204030204"/>
                <a:cs typeface="Calibri" panose="020F0502020204030204"/>
                <a:sym typeface="Calibri" panose="020F0502020204030204"/>
              </a:rPr>
              <a:t>While</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there</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were</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no</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sales</a:t>
            </a:r>
            <a:r>
              <a:rPr lang="tr-TR" sz="2000" dirty="0">
                <a:solidFill>
                  <a:schemeClr val="dk1"/>
                </a:solidFill>
                <a:latin typeface="Calibri" panose="020F0502020204030204"/>
                <a:ea typeface="Calibri" panose="020F0502020204030204"/>
                <a:cs typeface="Calibri" panose="020F0502020204030204"/>
                <a:sym typeface="Calibri" panose="020F0502020204030204"/>
              </a:rPr>
              <a:t> on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January</a:t>
            </a:r>
            <a:r>
              <a:rPr lang="tr-TR" sz="2000" dirty="0">
                <a:solidFill>
                  <a:schemeClr val="dk1"/>
                </a:solidFill>
                <a:latin typeface="Calibri" panose="020F0502020204030204"/>
                <a:ea typeface="Calibri" panose="020F0502020204030204"/>
                <a:cs typeface="Calibri" panose="020F0502020204030204"/>
                <a:sym typeface="Calibri" panose="020F0502020204030204"/>
              </a:rPr>
              <a:t> 1th, it is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observed</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that</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sales</a:t>
            </a:r>
            <a:r>
              <a:rPr lang="tr-TR" sz="2000" dirty="0">
                <a:solidFill>
                  <a:schemeClr val="dk1"/>
                </a:solidFill>
                <a:latin typeface="Calibri" panose="020F0502020204030204"/>
                <a:ea typeface="Calibri" panose="020F0502020204030204"/>
                <a:cs typeface="Calibri" panose="020F0502020204030204"/>
                <a:sym typeface="Calibri" panose="020F0502020204030204"/>
              </a:rPr>
              <a:t> on May 1st,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sales</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are</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lower</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than</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the</a:t>
            </a:r>
            <a:r>
              <a:rPr lang="tr-TR" sz="2000" dirty="0">
                <a:solidFill>
                  <a:schemeClr val="dk1"/>
                </a:solidFill>
                <a:latin typeface="Calibri" panose="020F0502020204030204"/>
                <a:ea typeface="Calibri" panose="020F0502020204030204"/>
                <a:cs typeface="Calibri" panose="020F0502020204030204"/>
                <a:sym typeface="Calibri" panose="020F0502020204030204"/>
              </a:rPr>
              <a:t> </a:t>
            </a:r>
            <a:r>
              <a:rPr lang="tr-TR" sz="2000" dirty="0" err="1">
                <a:solidFill>
                  <a:schemeClr val="dk1"/>
                </a:solidFill>
                <a:latin typeface="Calibri" panose="020F0502020204030204"/>
                <a:ea typeface="Calibri" panose="020F0502020204030204"/>
                <a:cs typeface="Calibri" panose="020F0502020204030204"/>
                <a:sym typeface="Calibri" panose="020F0502020204030204"/>
              </a:rPr>
              <a:t>average</a:t>
            </a:r>
            <a:r>
              <a:rPr lang="tr-TR" sz="2000" dirty="0">
                <a:solidFill>
                  <a:schemeClr val="dk1"/>
                </a:solidFill>
                <a:latin typeface="Calibri" panose="020F0502020204030204"/>
                <a:ea typeface="Calibri" panose="020F0502020204030204"/>
                <a:cs typeface="Calibri" panose="020F0502020204030204"/>
                <a:sym typeface="Calibri" panose="020F0502020204030204"/>
              </a:rPr>
              <a:t>.</a:t>
            </a:r>
          </a:p>
          <a:p>
            <a:pPr marR="0" lvl="0" algn="l" rtl="0">
              <a:spcBef>
                <a:spcPts val="0"/>
              </a:spcBef>
              <a:spcAft>
                <a:spcPts val="0"/>
              </a:spcAft>
              <a:buClr>
                <a:schemeClr val="dk1"/>
              </a:buClr>
              <a:buSzPts val="1800"/>
            </a:pP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 name="Google Shape;141;p8"/>
          <p:cNvSpPr txBox="1"/>
          <p:nvPr/>
        </p:nvSpPr>
        <p:spPr>
          <a:xfrm>
            <a:off x="422489" y="223498"/>
            <a:ext cx="3297900" cy="415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2100" dirty="0">
                <a:solidFill>
                  <a:schemeClr val="dk1"/>
                </a:solidFill>
                <a:latin typeface="Calibri" panose="020F0502020204030204"/>
                <a:ea typeface="Calibri" panose="020F0502020204030204"/>
                <a:cs typeface="Calibri" panose="020F0502020204030204"/>
                <a:sym typeface="Calibri" panose="020F0502020204030204"/>
              </a:rPr>
              <a:t>Special </a:t>
            </a:r>
            <a:r>
              <a:rPr lang="tr-TR" sz="2100" dirty="0" err="1">
                <a:solidFill>
                  <a:schemeClr val="dk1"/>
                </a:solidFill>
                <a:latin typeface="Calibri" panose="020F0502020204030204"/>
                <a:ea typeface="Calibri" panose="020F0502020204030204"/>
                <a:cs typeface="Calibri" panose="020F0502020204030204"/>
                <a:sym typeface="Calibri" panose="020F0502020204030204"/>
              </a:rPr>
              <a:t>Days</a:t>
            </a:r>
            <a:r>
              <a:rPr lang="tr-TR" sz="2100" dirty="0">
                <a:solidFill>
                  <a:schemeClr val="dk1"/>
                </a:solidFill>
                <a:latin typeface="Calibri" panose="020F0502020204030204"/>
                <a:ea typeface="Calibri" panose="020F0502020204030204"/>
                <a:cs typeface="Calibri" panose="020F0502020204030204"/>
                <a:sym typeface="Calibri" panose="020F0502020204030204"/>
              </a:rPr>
              <a:t> </a:t>
            </a:r>
            <a:r>
              <a:rPr lang="tr-TR" sz="2100" dirty="0" err="1">
                <a:solidFill>
                  <a:schemeClr val="dk1"/>
                </a:solidFill>
                <a:latin typeface="Calibri" panose="020F0502020204030204"/>
                <a:ea typeface="Calibri" panose="020F0502020204030204"/>
                <a:cs typeface="Calibri" panose="020F0502020204030204"/>
                <a:sym typeface="Calibri" panose="020F0502020204030204"/>
              </a:rPr>
              <a:t>Analyze</a:t>
            </a:r>
            <a:endParaRPr sz="21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 name="Picture 4">
            <a:extLst>
              <a:ext uri="{FF2B5EF4-FFF2-40B4-BE49-F238E27FC236}">
                <a16:creationId xmlns:a16="http://schemas.microsoft.com/office/drawing/2014/main" id="{3391EE59-F781-E240-A8CC-422621661A6E}"/>
              </a:ext>
            </a:extLst>
          </p:cNvPr>
          <p:cNvPicPr>
            <a:picLocks noChangeAspect="1"/>
          </p:cNvPicPr>
          <p:nvPr/>
        </p:nvPicPr>
        <p:blipFill>
          <a:blip r:embed="rId3"/>
          <a:stretch>
            <a:fillRect/>
          </a:stretch>
        </p:blipFill>
        <p:spPr>
          <a:xfrm>
            <a:off x="1998482" y="638998"/>
            <a:ext cx="7428322" cy="35941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EFF7"/>
        </a:solidFill>
        <a:effectLst/>
      </p:bgPr>
    </p:bg>
    <p:spTree>
      <p:nvGrpSpPr>
        <p:cNvPr id="1" name="Shape 145"/>
        <p:cNvGrpSpPr/>
        <p:nvPr/>
      </p:nvGrpSpPr>
      <p:grpSpPr>
        <a:xfrm>
          <a:off x="0" y="0"/>
          <a:ext cx="0" cy="0"/>
          <a:chOff x="0" y="0"/>
          <a:chExt cx="0" cy="0"/>
        </a:xfrm>
      </p:grpSpPr>
      <p:sp>
        <p:nvSpPr>
          <p:cNvPr id="146" name="Google Shape;146;p9"/>
          <p:cNvSpPr txBox="1">
            <a:spLocks noGrp="1"/>
          </p:cNvSpPr>
          <p:nvPr>
            <p:ph type="body" idx="1"/>
          </p:nvPr>
        </p:nvSpPr>
        <p:spPr>
          <a:xfrm>
            <a:off x="838200" y="997585"/>
            <a:ext cx="10515600" cy="503809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tr-TR" sz="2000" dirty="0"/>
              <a:t>Since </a:t>
            </a:r>
            <a:r>
              <a:rPr lang="tr-TR" sz="2000" dirty="0" err="1"/>
              <a:t>the</a:t>
            </a:r>
            <a:r>
              <a:rPr lang="tr-TR" sz="2000" dirty="0"/>
              <a:t> </a:t>
            </a:r>
            <a:r>
              <a:rPr lang="tr-TR" sz="2000" dirty="0" err="1"/>
              <a:t>average</a:t>
            </a:r>
            <a:r>
              <a:rPr lang="tr-TR" sz="2000" dirty="0"/>
              <a:t> </a:t>
            </a:r>
            <a:r>
              <a:rPr lang="tr-TR" sz="2000" dirty="0" err="1"/>
              <a:t>sales</a:t>
            </a:r>
            <a:r>
              <a:rPr lang="tr-TR" sz="2000" dirty="0"/>
              <a:t> </a:t>
            </a:r>
            <a:r>
              <a:rPr lang="tr-TR" sz="2000" dirty="0" err="1"/>
              <a:t>are</a:t>
            </a:r>
            <a:r>
              <a:rPr lang="tr-TR" sz="2000" dirty="0"/>
              <a:t> </a:t>
            </a:r>
            <a:r>
              <a:rPr lang="tr-TR" sz="2000" dirty="0" err="1"/>
              <a:t>negative</a:t>
            </a:r>
            <a:r>
              <a:rPr lang="tr-TR" sz="2000" dirty="0"/>
              <a:t> on “First </a:t>
            </a:r>
            <a:r>
              <a:rPr lang="tr-TR" sz="2000" dirty="0" err="1"/>
              <a:t>day</a:t>
            </a:r>
            <a:r>
              <a:rPr lang="tr-TR" sz="2000" dirty="0"/>
              <a:t> of </a:t>
            </a:r>
            <a:r>
              <a:rPr lang="tr-TR" sz="2000" dirty="0" err="1"/>
              <a:t>Eid</a:t>
            </a:r>
            <a:r>
              <a:rPr lang="tr-TR" sz="2000" dirty="0"/>
              <a:t> al-</a:t>
            </a:r>
            <a:r>
              <a:rPr lang="tr-TR" sz="2000" dirty="0" err="1"/>
              <a:t>Adha</a:t>
            </a:r>
            <a:r>
              <a:rPr lang="tr-TR" sz="2000" dirty="0"/>
              <a:t> “, </a:t>
            </a:r>
            <a:r>
              <a:rPr lang="tr-TR" sz="2000" dirty="0" err="1"/>
              <a:t>we</a:t>
            </a:r>
            <a:r>
              <a:rPr lang="tr-TR" sz="2000" dirty="0"/>
              <a:t> </a:t>
            </a:r>
            <a:r>
              <a:rPr lang="tr-TR" sz="2000" dirty="0" err="1"/>
              <a:t>found</a:t>
            </a:r>
            <a:r>
              <a:rPr lang="tr-TR" sz="2000" dirty="0"/>
              <a:t> a </a:t>
            </a:r>
            <a:r>
              <a:rPr lang="tr-TR" sz="2000" dirty="0" err="1"/>
              <a:t>customer</a:t>
            </a:r>
            <a:r>
              <a:rPr lang="tr-TR" sz="2000" dirty="0"/>
              <a:t> </a:t>
            </a:r>
            <a:r>
              <a:rPr lang="tr-TR" sz="2000" dirty="0" err="1"/>
              <a:t>who</a:t>
            </a:r>
            <a:r>
              <a:rPr lang="tr-TR" sz="2000" dirty="0"/>
              <a:t> has </a:t>
            </a:r>
            <a:r>
              <a:rPr lang="tr-TR" sz="2000" dirty="0" err="1"/>
              <a:t>returned</a:t>
            </a:r>
            <a:r>
              <a:rPr lang="tr-TR" sz="2000" dirty="0"/>
              <a:t> </a:t>
            </a:r>
            <a:r>
              <a:rPr lang="tr-TR" sz="2000" dirty="0" err="1"/>
              <a:t>more</a:t>
            </a:r>
            <a:r>
              <a:rPr lang="tr-TR" sz="2000" dirty="0"/>
              <a:t> </a:t>
            </a:r>
            <a:r>
              <a:rPr lang="tr-TR" sz="2000" dirty="0" err="1"/>
              <a:t>than</a:t>
            </a:r>
            <a:r>
              <a:rPr lang="tr-TR" sz="2000" dirty="0"/>
              <a:t> </a:t>
            </a:r>
            <a:r>
              <a:rPr lang="tr-TR" sz="2000" dirty="0" err="1"/>
              <a:t>she</a:t>
            </a:r>
            <a:r>
              <a:rPr lang="tr-TR" sz="2000" dirty="0"/>
              <a:t>/he has </a:t>
            </a:r>
            <a:r>
              <a:rPr lang="tr-TR" sz="2000" dirty="0" err="1"/>
              <a:t>purchased</a:t>
            </a:r>
            <a:r>
              <a:rPr lang="tr-TR" sz="2000" dirty="0"/>
              <a:t> </a:t>
            </a:r>
            <a:r>
              <a:rPr lang="tr-TR" sz="2000" dirty="0" err="1"/>
              <a:t>that</a:t>
            </a:r>
            <a:r>
              <a:rPr lang="tr-TR" sz="2000" dirty="0"/>
              <a:t> </a:t>
            </a:r>
            <a:r>
              <a:rPr lang="tr-TR" sz="2000" dirty="0" err="1"/>
              <a:t>day</a:t>
            </a:r>
            <a:r>
              <a:rPr lang="tr-TR" sz="2000" dirty="0"/>
              <a:t> </a:t>
            </a:r>
            <a:r>
              <a:rPr lang="tr-TR" sz="2000" dirty="0" err="1"/>
              <a:t>and</a:t>
            </a:r>
            <a:r>
              <a:rPr lang="tr-TR" sz="2000" dirty="0"/>
              <a:t> </a:t>
            </a:r>
            <a:r>
              <a:rPr lang="tr-TR" sz="2000" dirty="0" err="1"/>
              <a:t>we</a:t>
            </a:r>
            <a:r>
              <a:rPr lang="tr-TR" sz="2000" dirty="0"/>
              <a:t> </a:t>
            </a:r>
            <a:r>
              <a:rPr lang="tr-TR" sz="2000" dirty="0" err="1"/>
              <a:t>looked</a:t>
            </a:r>
            <a:r>
              <a:rPr lang="tr-TR" sz="2000" dirty="0"/>
              <a:t> </a:t>
            </a:r>
            <a:r>
              <a:rPr lang="tr-TR" sz="2000" dirty="0" err="1"/>
              <a:t>for</a:t>
            </a:r>
            <a:r>
              <a:rPr lang="tr-TR" sz="2000" dirty="0"/>
              <a:t> </a:t>
            </a:r>
            <a:r>
              <a:rPr lang="tr-TR" sz="2000" dirty="0" err="1"/>
              <a:t>such</a:t>
            </a:r>
            <a:r>
              <a:rPr lang="tr-TR" sz="2000" dirty="0"/>
              <a:t> </a:t>
            </a:r>
            <a:r>
              <a:rPr lang="tr-TR" sz="2000" dirty="0" err="1"/>
              <a:t>customers</a:t>
            </a:r>
            <a:r>
              <a:rPr lang="tr-TR" sz="2000" dirty="0"/>
              <a:t>.</a:t>
            </a:r>
          </a:p>
          <a:p>
            <a:pPr marL="228600" lvl="0" indent="-228600" algn="l" rtl="0">
              <a:lnSpc>
                <a:spcPct val="90000"/>
              </a:lnSpc>
              <a:spcBef>
                <a:spcPts val="0"/>
              </a:spcBef>
              <a:spcAft>
                <a:spcPts val="0"/>
              </a:spcAft>
              <a:buClr>
                <a:schemeClr val="dk1"/>
              </a:buClr>
              <a:buSzPts val="2800"/>
              <a:buChar char="•"/>
            </a:pPr>
            <a:endParaRPr lang="tr-TR" sz="2000" dirty="0"/>
          </a:p>
          <a:p>
            <a:pPr marL="228600" lvl="0" indent="-228600" algn="l" rtl="0">
              <a:lnSpc>
                <a:spcPct val="90000"/>
              </a:lnSpc>
              <a:spcBef>
                <a:spcPts val="1000"/>
              </a:spcBef>
              <a:spcAft>
                <a:spcPts val="0"/>
              </a:spcAft>
              <a:buClr>
                <a:schemeClr val="dk1"/>
              </a:buClr>
              <a:buSzPts val="2800"/>
              <a:buChar char="•"/>
            </a:pPr>
            <a:r>
              <a:rPr lang="tr-TR" sz="2000" dirty="0" err="1"/>
              <a:t>In</a:t>
            </a:r>
            <a:r>
              <a:rPr lang="tr-TR" sz="2000" dirty="0"/>
              <a:t> </a:t>
            </a:r>
            <a:r>
              <a:rPr lang="tr-TR" sz="2000" dirty="0" err="1"/>
              <a:t>order</a:t>
            </a:r>
            <a:r>
              <a:rPr lang="tr-TR" sz="2000" dirty="0"/>
              <a:t> </a:t>
            </a:r>
            <a:r>
              <a:rPr lang="tr-TR" sz="2000" dirty="0" err="1"/>
              <a:t>to</a:t>
            </a:r>
            <a:r>
              <a:rPr lang="tr-TR" sz="2000" dirty="0"/>
              <a:t> </a:t>
            </a:r>
            <a:r>
              <a:rPr lang="tr-TR" sz="2000" dirty="0" err="1"/>
              <a:t>rule</a:t>
            </a:r>
            <a:r>
              <a:rPr lang="tr-TR" sz="2000" dirty="0"/>
              <a:t> </a:t>
            </a:r>
            <a:r>
              <a:rPr lang="tr-TR" sz="2000" dirty="0" err="1"/>
              <a:t>based</a:t>
            </a:r>
            <a:r>
              <a:rPr lang="tr-TR" sz="2000" dirty="0"/>
              <a:t> </a:t>
            </a:r>
            <a:r>
              <a:rPr lang="tr-TR" sz="2000" dirty="0" err="1"/>
              <a:t>fraud</a:t>
            </a:r>
            <a:r>
              <a:rPr lang="tr-TR" sz="2000" dirty="0"/>
              <a:t> </a:t>
            </a:r>
            <a:r>
              <a:rPr lang="tr-TR" sz="2000" dirty="0" err="1"/>
              <a:t>detect</a:t>
            </a:r>
            <a:r>
              <a:rPr lang="tr-TR" sz="2000" dirty="0"/>
              <a:t>, </a:t>
            </a:r>
            <a:r>
              <a:rPr lang="tr-TR" sz="2000" dirty="0" err="1"/>
              <a:t>we</a:t>
            </a:r>
            <a:r>
              <a:rPr lang="tr-TR" sz="2000" dirty="0"/>
              <a:t> </a:t>
            </a:r>
            <a:r>
              <a:rPr lang="tr-TR" sz="2000" dirty="0" err="1"/>
              <a:t>listed</a:t>
            </a:r>
            <a:r>
              <a:rPr lang="tr-TR" sz="2000" dirty="0"/>
              <a:t> </a:t>
            </a:r>
            <a:r>
              <a:rPr lang="tr-TR" sz="2000" dirty="0" err="1"/>
              <a:t>number</a:t>
            </a:r>
            <a:r>
              <a:rPr lang="tr-TR" sz="2000" dirty="0"/>
              <a:t> of </a:t>
            </a:r>
            <a:r>
              <a:rPr lang="tr-TR" sz="2000" dirty="0" err="1"/>
              <a:t>those</a:t>
            </a:r>
            <a:r>
              <a:rPr lang="tr-TR" sz="2000" dirty="0"/>
              <a:t> </a:t>
            </a:r>
            <a:r>
              <a:rPr lang="tr-TR" sz="2000" dirty="0" err="1"/>
              <a:t>customers</a:t>
            </a:r>
            <a:r>
              <a:rPr lang="tr-TR" sz="2000" dirty="0"/>
              <a:t> </a:t>
            </a:r>
            <a:r>
              <a:rPr lang="tr-TR" sz="2000" dirty="0" err="1"/>
              <a:t>who</a:t>
            </a:r>
            <a:r>
              <a:rPr lang="tr-TR" sz="2000" dirty="0"/>
              <a:t> </a:t>
            </a:r>
            <a:r>
              <a:rPr lang="tr-TR" sz="2000" dirty="0" err="1"/>
              <a:t>have</a:t>
            </a:r>
            <a:r>
              <a:rPr lang="tr-TR" sz="2000" dirty="0"/>
              <a:t> </a:t>
            </a:r>
            <a:r>
              <a:rPr lang="tr-TR" sz="2000" dirty="0" err="1"/>
              <a:t>returned</a:t>
            </a:r>
            <a:r>
              <a:rPr lang="tr-TR" sz="2000" dirty="0"/>
              <a:t> </a:t>
            </a:r>
            <a:r>
              <a:rPr lang="tr-TR" sz="2000" dirty="0" err="1"/>
              <a:t>more</a:t>
            </a:r>
            <a:r>
              <a:rPr lang="tr-TR" sz="2000" dirty="0"/>
              <a:t> </a:t>
            </a:r>
            <a:r>
              <a:rPr lang="tr-TR" sz="2000" dirty="0" err="1"/>
              <a:t>than</a:t>
            </a:r>
            <a:r>
              <a:rPr lang="tr-TR" sz="2000" dirty="0"/>
              <a:t> </a:t>
            </a:r>
            <a:r>
              <a:rPr lang="tr-TR" sz="2000" dirty="0" err="1"/>
              <a:t>they</a:t>
            </a:r>
            <a:r>
              <a:rPr lang="tr-TR" sz="2000" dirty="0"/>
              <a:t> </a:t>
            </a:r>
            <a:r>
              <a:rPr lang="tr-TR" sz="2000" dirty="0" err="1"/>
              <a:t>have</a:t>
            </a:r>
            <a:r>
              <a:rPr lang="tr-TR" sz="2000" dirty="0"/>
              <a:t> </a:t>
            </a:r>
            <a:r>
              <a:rPr lang="tr-TR" sz="2000" dirty="0" err="1"/>
              <a:t>purchased</a:t>
            </a:r>
            <a:r>
              <a:rPr lang="tr-TR" sz="2000" dirty="0"/>
              <a:t> </a:t>
            </a:r>
            <a:r>
              <a:rPr lang="tr-TR" sz="2000" dirty="0" err="1"/>
              <a:t>and</a:t>
            </a:r>
            <a:r>
              <a:rPr lang="tr-TR" sz="2000" dirty="0"/>
              <a:t> </a:t>
            </a:r>
            <a:r>
              <a:rPr lang="tr-TR" sz="2000" dirty="0" err="1"/>
              <a:t>listed</a:t>
            </a:r>
            <a:r>
              <a:rPr lang="tr-TR" sz="2000" dirty="0"/>
              <a:t> </a:t>
            </a:r>
            <a:r>
              <a:rPr lang="tr-TR" sz="2000" dirty="0" err="1"/>
              <a:t>their</a:t>
            </a:r>
            <a:r>
              <a:rPr lang="tr-TR" sz="2000" dirty="0"/>
              <a:t> </a:t>
            </a:r>
            <a:r>
              <a:rPr lang="tr-TR" sz="2000" dirty="0" err="1"/>
              <a:t>information</a:t>
            </a:r>
            <a:endParaRPr sz="2000" dirty="0"/>
          </a:p>
        </p:txBody>
      </p:sp>
      <p:pic>
        <p:nvPicPr>
          <p:cNvPr id="147" name="Google Shape;147;p9"/>
          <p:cNvPicPr preferRelativeResize="0"/>
          <p:nvPr/>
        </p:nvPicPr>
        <p:blipFill rotWithShape="1">
          <a:blip r:embed="rId3"/>
          <a:srcRect/>
          <a:stretch>
            <a:fillRect/>
          </a:stretch>
        </p:blipFill>
        <p:spPr>
          <a:xfrm>
            <a:off x="838200" y="3450772"/>
            <a:ext cx="4521200" cy="381000"/>
          </a:xfrm>
          <a:prstGeom prst="rect">
            <a:avLst/>
          </a:prstGeom>
          <a:noFill/>
          <a:ln>
            <a:noFill/>
          </a:ln>
        </p:spPr>
      </p:pic>
      <p:pic>
        <p:nvPicPr>
          <p:cNvPr id="148" name="Google Shape;148;p9"/>
          <p:cNvPicPr preferRelativeResize="0"/>
          <p:nvPr/>
        </p:nvPicPr>
        <p:blipFill rotWithShape="1">
          <a:blip r:embed="rId4"/>
          <a:srcRect/>
          <a:stretch>
            <a:fillRect/>
          </a:stretch>
        </p:blipFill>
        <p:spPr>
          <a:xfrm>
            <a:off x="838200" y="4172518"/>
            <a:ext cx="2808514" cy="1663700"/>
          </a:xfrm>
          <a:prstGeom prst="rect">
            <a:avLst/>
          </a:prstGeom>
          <a:noFill/>
          <a:ln>
            <a:noFill/>
          </a:ln>
        </p:spPr>
      </p:pic>
      <p:sp>
        <p:nvSpPr>
          <p:cNvPr id="149" name="Google Shape;149;p9"/>
          <p:cNvSpPr txBox="1"/>
          <p:nvPr/>
        </p:nvSpPr>
        <p:spPr>
          <a:xfrm>
            <a:off x="5112989" y="4450370"/>
            <a:ext cx="62408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a:solidFill>
                  <a:srgbClr val="FF0000"/>
                </a:solidFill>
                <a:latin typeface="Calibri" panose="020F0502020204030204"/>
                <a:ea typeface="Calibri" panose="020F0502020204030204"/>
                <a:cs typeface="Calibri" panose="020F0502020204030204"/>
                <a:sym typeface="Calibri" panose="020F0502020204030204"/>
              </a:rPr>
              <a:t>7 of those customers purchase-return difference is more than 10</a:t>
            </a:r>
            <a:endParaRPr sz="18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 name="TextBox 1">
            <a:extLst>
              <a:ext uri="{FF2B5EF4-FFF2-40B4-BE49-F238E27FC236}">
                <a16:creationId xmlns:a16="http://schemas.microsoft.com/office/drawing/2014/main" id="{9BEB3108-5552-D547-A515-59E4382F7192}"/>
              </a:ext>
            </a:extLst>
          </p:cNvPr>
          <p:cNvSpPr txBox="1"/>
          <p:nvPr/>
        </p:nvSpPr>
        <p:spPr>
          <a:xfrm>
            <a:off x="637690" y="241341"/>
            <a:ext cx="3209533" cy="415498"/>
          </a:xfrm>
          <a:prstGeom prst="rect">
            <a:avLst/>
          </a:prstGeom>
          <a:noFill/>
        </p:spPr>
        <p:txBody>
          <a:bodyPr wrap="none" rtlCol="0">
            <a:spAutoFit/>
          </a:bodyPr>
          <a:lstStyle/>
          <a:p>
            <a:r>
              <a:rPr lang="tr-TR" sz="2100" dirty="0" err="1">
                <a:latin typeface="Calibri" panose="020F0502020204030204" pitchFamily="34" charset="0"/>
                <a:cs typeface="Calibri" panose="020F0502020204030204" pitchFamily="34" charset="0"/>
              </a:rPr>
              <a:t>Rule</a:t>
            </a:r>
            <a:r>
              <a:rPr lang="tr-TR" sz="2100" dirty="0">
                <a:latin typeface="Calibri" panose="020F0502020204030204" pitchFamily="34" charset="0"/>
                <a:cs typeface="Calibri" panose="020F0502020204030204" pitchFamily="34" charset="0"/>
              </a:rPr>
              <a:t> </a:t>
            </a:r>
            <a:r>
              <a:rPr lang="tr-TR" sz="2100" dirty="0" err="1">
                <a:latin typeface="Calibri" panose="020F0502020204030204" pitchFamily="34" charset="0"/>
                <a:cs typeface="Calibri" panose="020F0502020204030204" pitchFamily="34" charset="0"/>
              </a:rPr>
              <a:t>Based</a:t>
            </a:r>
            <a:r>
              <a:rPr lang="tr-TR" sz="2100" dirty="0">
                <a:latin typeface="Calibri" panose="020F0502020204030204" pitchFamily="34" charset="0"/>
                <a:cs typeface="Calibri" panose="020F0502020204030204" pitchFamily="34" charset="0"/>
              </a:rPr>
              <a:t> </a:t>
            </a:r>
            <a:r>
              <a:rPr lang="tr-TR" sz="2100" dirty="0" err="1">
                <a:latin typeface="Calibri" panose="020F0502020204030204" pitchFamily="34" charset="0"/>
                <a:cs typeface="Calibri" panose="020F0502020204030204" pitchFamily="34" charset="0"/>
              </a:rPr>
              <a:t>Fraud</a:t>
            </a:r>
            <a:r>
              <a:rPr lang="tr-TR" sz="2100" dirty="0">
                <a:latin typeface="Calibri" panose="020F0502020204030204" pitchFamily="34" charset="0"/>
                <a:cs typeface="Calibri" panose="020F0502020204030204" pitchFamily="34" charset="0"/>
              </a:rPr>
              <a:t> </a:t>
            </a:r>
            <a:r>
              <a:rPr lang="tr-TR" sz="2100" dirty="0" err="1">
                <a:latin typeface="Calibri" panose="020F0502020204030204" pitchFamily="34" charset="0"/>
                <a:cs typeface="Calibri" panose="020F0502020204030204" pitchFamily="34" charset="0"/>
              </a:rPr>
              <a:t>Detection</a:t>
            </a:r>
            <a:endParaRPr lang="en-US" sz="2100"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1373</Words>
  <Application>Microsoft Macintosh PowerPoint</Application>
  <PresentationFormat>Widescreen</PresentationFormat>
  <Paragraphs>152</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Noto Sans Symbols</vt:lpstr>
      <vt:lpstr>Times New Roman</vt:lpstr>
      <vt:lpstr>Office Theme</vt:lpstr>
      <vt:lpstr>EYAP SALES PROJECT</vt:lpstr>
      <vt:lpstr>Abstract</vt:lpstr>
      <vt:lpstr>PowerPoint Presentation</vt:lpstr>
      <vt:lpstr>PowerPoint Presentation</vt:lpstr>
      <vt:lpstr>  Distribution of prices by year </vt:lpstr>
      <vt:lpstr>PowerPoint Presentation</vt:lpstr>
      <vt:lpstr>Feature Engineering </vt:lpstr>
      <vt:lpstr>PowerPoint Presentation</vt:lpstr>
      <vt:lpstr>PowerPoint Presentation</vt:lpstr>
      <vt:lpstr>PowerPoint Presentation</vt:lpstr>
      <vt:lpstr>PowerPoint Presentation</vt:lpstr>
      <vt:lpstr>Missing Values &amp; Outliers</vt:lpstr>
      <vt:lpstr>REGRESSION THE PREDICTION OF THE AMOUNT THAT WILL BE PURCHASED</vt:lpstr>
      <vt:lpstr>                              BASE MODEL</vt:lpstr>
      <vt:lpstr>PowerPoint Presentation</vt:lpstr>
      <vt:lpstr>The most successful features for our prediction </vt:lpstr>
      <vt:lpstr>FEATURES ADDED MODEL</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EYAP SALES PROJECT</dc:title>
  <dc:creator/>
  <cp:lastModifiedBy>Mert Akin</cp:lastModifiedBy>
  <cp:revision>18</cp:revision>
  <dcterms:created xsi:type="dcterms:W3CDTF">2021-09-19T18:03:00Z</dcterms:created>
  <dcterms:modified xsi:type="dcterms:W3CDTF">2021-09-28T20:13:31Z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362D46A464DC4505B91B8402D2A544A7</vt:lpwstr>
  </property>
  <property fmtid="{D5CDD505-2E9C-101B-9397-08002B2CF9AE}" pid="3" name="KSOProductBuildVer">
    <vt:lpwstr>1033-11.2.0.10296</vt:lpwstr>
  </property>
</Properties>
</file>