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2" r:id="rId4"/>
    <p:sldId id="270" r:id="rId5"/>
    <p:sldId id="265" r:id="rId6"/>
    <p:sldId id="266" r:id="rId7"/>
    <p:sldId id="269" r:id="rId8"/>
    <p:sldId id="287" r:id="rId9"/>
    <p:sldId id="267" r:id="rId10"/>
    <p:sldId id="277" r:id="rId11"/>
    <p:sldId id="264" r:id="rId12"/>
    <p:sldId id="275" r:id="rId13"/>
    <p:sldId id="276" r:id="rId14"/>
    <p:sldId id="268" r:id="rId15"/>
    <p:sldId id="271" r:id="rId16"/>
    <p:sldId id="273" r:id="rId17"/>
    <p:sldId id="274" r:id="rId18"/>
    <p:sldId id="258" r:id="rId19"/>
    <p:sldId id="286" r:id="rId20"/>
    <p:sldId id="281" r:id="rId21"/>
    <p:sldId id="280" r:id="rId22"/>
    <p:sldId id="282" r:id="rId23"/>
    <p:sldId id="283" r:id="rId24"/>
    <p:sldId id="284" r:id="rId25"/>
    <p:sldId id="285" r:id="rId26"/>
    <p:sldId id="259" r:id="rId27"/>
    <p:sldId id="260" r:id="rId28"/>
    <p:sldId id="261" r:id="rId29"/>
    <p:sldId id="278"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2222" autoAdjust="0"/>
  </p:normalViewPr>
  <p:slideViewPr>
    <p:cSldViewPr>
      <p:cViewPr>
        <p:scale>
          <a:sx n="50" d="100"/>
          <a:sy n="50" d="100"/>
        </p:scale>
        <p:origin x="-2784"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pPr/>
              <a:t>16/05/16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pPr/>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14</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 did not provide the data or code.</a:t>
            </a:r>
          </a:p>
          <a:p>
            <a:endParaRPr lang="en-US" dirty="0" smtClean="0"/>
          </a:p>
          <a:p>
            <a:r>
              <a:rPr lang="en-US" dirty="0" smtClean="0"/>
              <a:t>As our extension, we looked at </a:t>
            </a:r>
            <a:r>
              <a:rPr lang="en-US" dirty="0" err="1" smtClean="0"/>
              <a:t>immunisation</a:t>
            </a:r>
            <a:r>
              <a:rPr lang="en-US" dirty="0" smtClean="0"/>
              <a:t> rates of</a:t>
            </a:r>
            <a:r>
              <a:rPr lang="en-US" baseline="0" dirty="0" smtClean="0"/>
              <a:t> children in Australia at the postcode level. We wanted to know if there was evidence of spatial clustering of high </a:t>
            </a:r>
            <a:r>
              <a:rPr lang="en-US" baseline="0" dirty="0" err="1" smtClean="0"/>
              <a:t>unimmunised</a:t>
            </a:r>
            <a:r>
              <a:rPr lang="en-US" baseline="0" dirty="0" smtClean="0"/>
              <a:t> children.</a:t>
            </a:r>
          </a:p>
          <a:p>
            <a:endParaRPr lang="en-US" baseline="0" dirty="0" smtClean="0"/>
          </a:p>
          <a:p>
            <a:r>
              <a:rPr lang="en-US" baseline="0" dirty="0" smtClean="0"/>
              <a:t>Why is this important?</a:t>
            </a:r>
          </a:p>
          <a:p>
            <a:r>
              <a:rPr lang="en-US" dirty="0" smtClean="0"/>
              <a:t>We need</a:t>
            </a:r>
            <a:r>
              <a:rPr lang="en-US" baseline="0" dirty="0" smtClean="0"/>
              <a:t> to continue to improve vaccination rates in Australia to reach the 95% coverage goal. The 95% level is touted as providing herd immunity which is important to prevent the spread of disease and protect at risk groups that are not able to be </a:t>
            </a:r>
            <a:r>
              <a:rPr lang="en-US" baseline="0" dirty="0" err="1" smtClean="0"/>
              <a:t>immunised</a:t>
            </a:r>
            <a:r>
              <a:rPr lang="en-US" baseline="0"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fact, there is some evidence</a:t>
            </a:r>
            <a:r>
              <a:rPr lang="en-US" baseline="0" dirty="0" smtClean="0"/>
              <a:t> that vaccination rates are decreasing in some areas with some serious consequences. </a:t>
            </a:r>
            <a:r>
              <a:rPr lang="en-US" dirty="0" smtClean="0"/>
              <a:t>There were outbreaks of measles cases in 2011 in Sydney high schools that have populations with low vaccination coverage. Measles</a:t>
            </a:r>
            <a:r>
              <a:rPr lang="en-US" baseline="0" dirty="0" smtClean="0"/>
              <a:t> cases have been increasing in Australia during the last decade.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and future outbreaks could be prevented by targeted education in areas of low vaccination coverage.</a:t>
            </a:r>
            <a:r>
              <a:rPr lang="en-US" baseline="0" dirty="0" smtClean="0"/>
              <a:t> </a:t>
            </a:r>
            <a:r>
              <a:rPr lang="en-US" dirty="0" smtClean="0"/>
              <a:t>Understand clustering will allow </a:t>
            </a:r>
            <a:r>
              <a:rPr lang="en-US" dirty="0" err="1" smtClean="0"/>
              <a:t>organisations</a:t>
            </a:r>
            <a:r>
              <a:rPr lang="en-US" dirty="0" smtClean="0"/>
              <a:t> to allocate</a:t>
            </a:r>
            <a:r>
              <a:rPr lang="en-US" baseline="0" dirty="0" smtClean="0"/>
              <a:t> funding effectively and target under-</a:t>
            </a:r>
            <a:r>
              <a:rPr lang="en-US" baseline="0" dirty="0" err="1" smtClean="0"/>
              <a:t>immunised</a:t>
            </a:r>
            <a:r>
              <a:rPr lang="en-US" baseline="0" dirty="0" smtClean="0"/>
              <a:t> areas. Looking at overall coverage of vaccination can be misleading and dangerous - it is important to know whether there are some communities where levels are low enough to increase the risk that some contagious diseases may spread.</a:t>
            </a:r>
            <a:endParaRPr lang="en-AU" dirty="0" smtClean="0"/>
          </a:p>
          <a:p>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15</a:t>
            </a:fld>
            <a:endParaRPr lang="en-AU" dirty="0"/>
          </a:p>
        </p:txBody>
      </p:sp>
    </p:spTree>
    <p:extLst>
      <p:ext uri="{BB962C8B-B14F-4D97-AF65-F5344CB8AC3E}">
        <p14:creationId xmlns:p14="http://schemas.microsoft.com/office/powerpoint/2010/main" val="1441271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indicator of general </a:t>
            </a:r>
            <a:r>
              <a:rPr lang="en-US" baseline="0" dirty="0" err="1" smtClean="0"/>
              <a:t>immunisation</a:t>
            </a:r>
            <a:r>
              <a:rPr lang="en-US" baseline="0" dirty="0" smtClean="0"/>
              <a:t> rates, we looked at counts of fully </a:t>
            </a:r>
            <a:r>
              <a:rPr lang="en-US" baseline="0" dirty="0" err="1" smtClean="0"/>
              <a:t>immunised</a:t>
            </a:r>
            <a:r>
              <a:rPr lang="en-US" baseline="0" dirty="0" smtClean="0"/>
              <a:t> and not fully </a:t>
            </a:r>
            <a:r>
              <a:rPr lang="en-US" baseline="0" dirty="0" err="1" smtClean="0"/>
              <a:t>immunised</a:t>
            </a:r>
            <a:r>
              <a:rPr lang="en-US" baseline="0" dirty="0" smtClean="0"/>
              <a:t> one year old children. We obtained postcode level data for these counts from the National Health Performance Authority, published freely online. Unfortunately, data was not published for postcodes with population of one year old children less than 100. </a:t>
            </a:r>
          </a:p>
          <a:p>
            <a:endParaRPr lang="en-US" baseline="0" dirty="0" smtClean="0"/>
          </a:p>
          <a:p>
            <a:r>
              <a:rPr lang="en-US" baseline="0" dirty="0" smtClean="0"/>
              <a:t>Unlike the incidence of pediatric brain cancer in Florida, this data is binomially distributed. We had to adjust the model fitting</a:t>
            </a:r>
            <a:r>
              <a:rPr lang="en-US" baseline="0" dirty="0" smtClean="0"/>
              <a:t>. TALK MORE ABOUT DIFFERENCES BETWEEN OUR DATA – not incidence, not a rare disease. </a:t>
            </a:r>
          </a:p>
          <a:p>
            <a:endParaRPr lang="en-US" baseline="0" dirty="0" smtClean="0"/>
          </a:p>
          <a:p>
            <a:r>
              <a:rPr lang="en-US" baseline="0" dirty="0" smtClean="0"/>
              <a:t>Talk about the fact we couldn’t get cancer data by post code. Or any data of rare diseases by post code freely online. Because of privacy/confidentiality reasons</a:t>
            </a:r>
            <a:r>
              <a:rPr lang="en-US" baseline="0" smtClean="0"/>
              <a:t>. </a:t>
            </a:r>
            <a:endParaRPr lang="en-US" baseline="0" dirty="0" smtClean="0"/>
          </a:p>
          <a:p>
            <a:endParaRPr lang="en-US" baseline="0" dirty="0" smtClean="0"/>
          </a:p>
          <a:p>
            <a:r>
              <a:rPr lang="en-US" baseline="0" dirty="0" smtClean="0"/>
              <a:t>We took the geo-spatial data from the ABS postal areas, which is available in </a:t>
            </a:r>
            <a:r>
              <a:rPr lang="en-US" baseline="0" dirty="0" err="1" smtClean="0"/>
              <a:t>shapefile</a:t>
            </a:r>
            <a:r>
              <a:rPr lang="en-US" baseline="0" dirty="0" smtClean="0"/>
              <a:t> format from their website. </a:t>
            </a:r>
          </a:p>
          <a:p>
            <a:endParaRPr lang="en-US" baseline="0" dirty="0" smtClean="0"/>
          </a:p>
          <a:p>
            <a:r>
              <a:rPr lang="en-US" baseline="0" dirty="0" smtClean="0"/>
              <a:t>There was no mention of which way </a:t>
            </a:r>
            <a:r>
              <a:rPr lang="en-US" baseline="0" dirty="0" err="1" smtClean="0"/>
              <a:t>neighbours</a:t>
            </a:r>
            <a:r>
              <a:rPr lang="en-US" baseline="0" dirty="0" smtClean="0"/>
              <a:t> should be generated in the original paper. We chose to make two postcodes </a:t>
            </a:r>
            <a:r>
              <a:rPr lang="en-US" baseline="0" dirty="0" err="1" smtClean="0"/>
              <a:t>neighbours</a:t>
            </a:r>
            <a:r>
              <a:rPr lang="en-US" baseline="0" dirty="0" smtClean="0"/>
              <a:t> if and only if they shared a boundary</a:t>
            </a:r>
            <a:r>
              <a:rPr lang="en-US" baseline="0" dirty="0" smtClean="0"/>
              <a:t>. This appears to be the standard definition in the literature.</a:t>
            </a:r>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16</a:t>
            </a:fld>
            <a:endParaRPr lang="en-AU"/>
          </a:p>
        </p:txBody>
      </p:sp>
    </p:spTree>
    <p:extLst>
      <p:ext uri="{BB962C8B-B14F-4D97-AF65-F5344CB8AC3E}">
        <p14:creationId xmlns:p14="http://schemas.microsoft.com/office/powerpoint/2010/main" val="357616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nation_wide_rate</a:t>
            </a:r>
            <a:r>
              <a:rPr lang="en-US" baseline="0" dirty="0" smtClean="0"/>
              <a:t>: </a:t>
            </a:r>
            <a:r>
              <a:rPr lang="en-US" dirty="0" smtClean="0"/>
              <a:t>0.08855657</a:t>
            </a:r>
          </a:p>
          <a:p>
            <a:endParaRPr lang="en-US" dirty="0" smtClean="0"/>
          </a:p>
          <a:p>
            <a:r>
              <a:rPr lang="en-US" dirty="0" smtClean="0"/>
              <a:t>Postcode level summary:</a:t>
            </a:r>
          </a:p>
          <a:p>
            <a:r>
              <a:rPr lang="en-US" dirty="0" smtClean="0"/>
              <a:t> Min.   :0.02658   </a:t>
            </a:r>
          </a:p>
          <a:p>
            <a:r>
              <a:rPr lang="en-US" dirty="0" smtClean="0"/>
              <a:t> 1st Qu.:0.07015   </a:t>
            </a:r>
          </a:p>
          <a:p>
            <a:r>
              <a:rPr lang="en-US" dirty="0" smtClean="0"/>
              <a:t> Median :0.08930   </a:t>
            </a:r>
          </a:p>
          <a:p>
            <a:r>
              <a:rPr lang="en-US" dirty="0" smtClean="0"/>
              <a:t> Mean   :0.09696   </a:t>
            </a:r>
          </a:p>
          <a:p>
            <a:r>
              <a:rPr lang="en-US" dirty="0" smtClean="0"/>
              <a:t> 3rd Qu.:0.11298   </a:t>
            </a:r>
          </a:p>
          <a:p>
            <a:r>
              <a:rPr lang="en-US" dirty="0" smtClean="0"/>
              <a:t> Max.   :0.46296 </a:t>
            </a:r>
            <a:endParaRPr lang="en-US"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17</a:t>
            </a:fld>
            <a:endParaRPr lang="en-AU"/>
          </a:p>
        </p:txBody>
      </p:sp>
    </p:spTree>
    <p:extLst>
      <p:ext uri="{BB962C8B-B14F-4D97-AF65-F5344CB8AC3E}">
        <p14:creationId xmlns:p14="http://schemas.microsoft.com/office/powerpoint/2010/main" val="153075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smtClean="0"/>
              <a:t>are considering two models.</a:t>
            </a:r>
            <a:r>
              <a:rPr lang="en-US" baseline="0" dirty="0" smtClean="0"/>
              <a:t> </a:t>
            </a:r>
          </a:p>
          <a:p>
            <a:r>
              <a:rPr lang="en-US" baseline="0" dirty="0" smtClean="0"/>
              <a:t>We considering a very basic </a:t>
            </a:r>
            <a:r>
              <a:rPr lang="en-US" baseline="0" dirty="0" err="1" smtClean="0"/>
              <a:t>iid</a:t>
            </a:r>
            <a:r>
              <a:rPr lang="en-US" baseline="0" dirty="0" smtClean="0"/>
              <a:t> model, which does not take geo-spatial </a:t>
            </a:r>
            <a:r>
              <a:rPr lang="en-US" baseline="0" dirty="0" err="1" smtClean="0"/>
              <a:t>neighbours</a:t>
            </a:r>
            <a:r>
              <a:rPr lang="en-US" baseline="0" dirty="0" smtClean="0"/>
              <a:t> into account.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consider a BYM model, similar to the model in the original paper. </a:t>
            </a:r>
          </a:p>
          <a:p>
            <a:r>
              <a:rPr lang="en-US" baseline="0" dirty="0" smtClean="0"/>
              <a:t>The reason for including the </a:t>
            </a:r>
            <a:r>
              <a:rPr lang="en-US" baseline="0" dirty="0" err="1" smtClean="0"/>
              <a:t>iid</a:t>
            </a:r>
            <a:r>
              <a:rPr lang="en-US" baseline="0" dirty="0" smtClean="0"/>
              <a:t> model is to have a benchmark model to see how much the models explanatory power increases when we utilize the neighbors information. </a:t>
            </a:r>
          </a:p>
          <a:p>
            <a:endParaRPr lang="en-US" baseline="0" dirty="0" smtClean="0"/>
          </a:p>
          <a:p>
            <a:r>
              <a:rPr lang="en-US" baseline="0" dirty="0" smtClean="0"/>
              <a:t>We chose to not include the SPC model as our data do not contain any zero counts. The SPC model is specifically designed for zero-count data by providing a second intercept to model this case. So this would actually be an unnecessarily complex and therefore worse model than the BYM for the </a:t>
            </a:r>
            <a:r>
              <a:rPr lang="en-US" baseline="0" dirty="0" err="1" smtClean="0"/>
              <a:t>immunisation</a:t>
            </a:r>
            <a:r>
              <a:rPr lang="en-US" baseline="0" dirty="0" smtClean="0"/>
              <a:t> data.</a:t>
            </a:r>
          </a:p>
          <a:p>
            <a:endParaRPr lang="en-US" baseline="0" dirty="0" smtClean="0"/>
          </a:p>
          <a:p>
            <a:r>
              <a:rPr lang="en-US" baseline="0" dirty="0" smtClean="0"/>
              <a:t>A classical approach to do inference on latent Gaussian models and more specifically compute the posterior </a:t>
            </a:r>
            <a:r>
              <a:rPr lang="en-US" baseline="0" dirty="0" err="1" smtClean="0"/>
              <a:t>marginals</a:t>
            </a:r>
            <a:r>
              <a:rPr lang="en-US" baseline="0" dirty="0" smtClean="0"/>
              <a:t> is Markov chain Monte Carlo sampling (MCMC). </a:t>
            </a:r>
          </a:p>
          <a:p>
            <a:endParaRPr lang="en-US" baseline="0" dirty="0" smtClean="0"/>
          </a:p>
          <a:p>
            <a:r>
              <a:rPr lang="en-US" baseline="0" dirty="0" smtClean="0"/>
              <a:t>This procedure is usually very computationally expensive.</a:t>
            </a:r>
          </a:p>
          <a:p>
            <a:endParaRPr lang="en-US" baseline="0" dirty="0" smtClean="0"/>
          </a:p>
          <a:p>
            <a:r>
              <a:rPr lang="en-US" baseline="0" dirty="0" smtClean="0"/>
              <a:t>A different method to do inference on this type of models is Integrated Nested Laplace Approximation (INLA) which is the method we use here</a:t>
            </a:r>
          </a:p>
          <a:p>
            <a:r>
              <a:rPr lang="en-US" baseline="0" dirty="0" smtClean="0"/>
              <a:t>To be very </a:t>
            </a:r>
            <a:r>
              <a:rPr lang="en-US" baseline="0" dirty="0" smtClean="0"/>
              <a:t>imprecise </a:t>
            </a:r>
            <a:r>
              <a:rPr lang="en-US" baseline="0" dirty="0" smtClean="0"/>
              <a:t>the method consist </a:t>
            </a:r>
            <a:r>
              <a:rPr lang="en-US" baseline="0" dirty="0" smtClean="0"/>
              <a:t>of </a:t>
            </a:r>
            <a:r>
              <a:rPr lang="en-US" baseline="0" dirty="0" smtClean="0"/>
              <a:t>3 steps</a:t>
            </a:r>
          </a:p>
          <a:p>
            <a:pPr marL="228600" indent="-228600">
              <a:buAutoNum type="arabicPeriod"/>
            </a:pPr>
            <a:r>
              <a:rPr lang="en-US" baseline="0" dirty="0" smtClean="0"/>
              <a:t>Approximate posterior marginal of </a:t>
            </a:r>
            <a:r>
              <a:rPr lang="en-US" baseline="0" dirty="0" err="1" smtClean="0"/>
              <a:t>hyperparameters</a:t>
            </a:r>
            <a:r>
              <a:rPr lang="en-US" baseline="0" dirty="0" smtClean="0"/>
              <a:t> using </a:t>
            </a:r>
            <a:r>
              <a:rPr lang="en-US" baseline="0" dirty="0" smtClean="0"/>
              <a:t>Laplace </a:t>
            </a:r>
            <a:r>
              <a:rPr lang="en-US" baseline="0" dirty="0" smtClean="0"/>
              <a:t>approximation</a:t>
            </a:r>
          </a:p>
          <a:p>
            <a:pPr marL="228600" indent="-228600">
              <a:buAutoNum type="arabicPeriod"/>
            </a:pPr>
            <a:r>
              <a:rPr lang="en-US" baseline="0" dirty="0" smtClean="0"/>
              <a:t>Compute </a:t>
            </a:r>
            <a:r>
              <a:rPr lang="en-US" baseline="0" dirty="0" smtClean="0"/>
              <a:t>Laplace </a:t>
            </a:r>
            <a:r>
              <a:rPr lang="en-US" baseline="0" dirty="0" smtClean="0"/>
              <a:t>approximation of the </a:t>
            </a:r>
            <a:r>
              <a:rPr lang="en-US" baseline="0" dirty="0" smtClean="0"/>
              <a:t>Gaussian </a:t>
            </a:r>
            <a:r>
              <a:rPr lang="en-US" baseline="0" dirty="0" smtClean="0"/>
              <a:t>parameters conditioned on the </a:t>
            </a:r>
            <a:r>
              <a:rPr lang="en-US" baseline="0" dirty="0" err="1" smtClean="0"/>
              <a:t>hyperparameters</a:t>
            </a:r>
            <a:r>
              <a:rPr lang="en-US" baseline="0" dirty="0" smtClean="0"/>
              <a:t> and the dependent variable</a:t>
            </a:r>
          </a:p>
          <a:p>
            <a:pPr marL="228600" indent="-228600">
              <a:buAutoNum type="arabicPeriod"/>
            </a:pPr>
            <a:r>
              <a:rPr lang="en-US" baseline="0" dirty="0" smtClean="0"/>
              <a:t>Combine the 2 using numerical integration</a:t>
            </a:r>
          </a:p>
          <a:p>
            <a:pPr marL="228600" indent="-228600">
              <a:buNone/>
            </a:pPr>
            <a:endParaRPr lang="en-US" baseline="0" dirty="0" smtClean="0"/>
          </a:p>
          <a:p>
            <a:pPr marL="228600" indent="-228600">
              <a:buNone/>
            </a:pPr>
            <a:r>
              <a:rPr lang="en-US" baseline="0" dirty="0" smtClean="0"/>
              <a:t>This method is a lot faster and in general produce </a:t>
            </a:r>
            <a:r>
              <a:rPr lang="en-US" baseline="0" dirty="0" smtClean="0"/>
              <a:t>similar </a:t>
            </a:r>
            <a:r>
              <a:rPr lang="en-US" baseline="0" dirty="0" smtClean="0"/>
              <a:t>results </a:t>
            </a:r>
          </a:p>
          <a:p>
            <a:endParaRPr lang="en-US"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18</a:t>
            </a:fld>
            <a:endParaRPr lang="en-AU"/>
          </a:p>
        </p:txBody>
      </p:sp>
    </p:spTree>
    <p:extLst>
      <p:ext uri="{BB962C8B-B14F-4D97-AF65-F5344CB8AC3E}">
        <p14:creationId xmlns:p14="http://schemas.microsoft.com/office/powerpoint/2010/main" val="170506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AU" noProof="0" dirty="0" smtClean="0"/>
              <a:t>The BYM model in our extension has</a:t>
            </a:r>
            <a:r>
              <a:rPr lang="en-AU" baseline="0" noProof="0" dirty="0" smtClean="0"/>
              <a:t> these specifications, all of which are very similar to the ones used in the paper. </a:t>
            </a:r>
            <a:endParaRPr lang="en-AU" noProof="0" dirty="0" smtClean="0"/>
          </a:p>
          <a:p>
            <a:r>
              <a:rPr lang="en-AU" noProof="0" dirty="0" smtClean="0"/>
              <a:t>But since our dependent</a:t>
            </a:r>
            <a:r>
              <a:rPr lang="en-AU" baseline="0" noProof="0" dirty="0" smtClean="0"/>
              <a:t> variable is binomial, we are going to use the </a:t>
            </a:r>
            <a:r>
              <a:rPr lang="en-AU" baseline="0" noProof="0" dirty="0" err="1" smtClean="0"/>
              <a:t>logit</a:t>
            </a:r>
            <a:r>
              <a:rPr lang="en-AU" baseline="0" noProof="0" dirty="0" smtClean="0"/>
              <a:t> as a link function</a:t>
            </a:r>
          </a:p>
          <a:p>
            <a:r>
              <a:rPr lang="en-AU" baseline="0" noProof="0" dirty="0" smtClean="0"/>
              <a:t>And the prior distributions of our precision measures differs from the ones used in the article, since we have chosen the log-gamma as our prior distribution for log(tau)</a:t>
            </a:r>
          </a:p>
          <a:p>
            <a:endParaRPr lang="en-AU" baseline="0" noProof="0" dirty="0" smtClean="0"/>
          </a:p>
          <a:p>
            <a:r>
              <a:rPr lang="en-AU" baseline="0" noProof="0" dirty="0" smtClean="0"/>
              <a:t>The difference between our baseline </a:t>
            </a:r>
            <a:r>
              <a:rPr lang="en-AU" baseline="0" noProof="0" dirty="0" err="1" smtClean="0"/>
              <a:t>iid</a:t>
            </a:r>
            <a:r>
              <a:rPr lang="en-AU" baseline="0" noProof="0" dirty="0" smtClean="0"/>
              <a:t> model and the BYM model is the </a:t>
            </a:r>
            <a:r>
              <a:rPr lang="en-AU" baseline="0" noProof="0" dirty="0" err="1" smtClean="0"/>
              <a:t>v_i</a:t>
            </a:r>
            <a:r>
              <a:rPr lang="en-AU" baseline="0" noProof="0" dirty="0" smtClean="0"/>
              <a:t> term. This is referred to as the </a:t>
            </a:r>
            <a:r>
              <a:rPr lang="en-AU" baseline="0" noProof="0" dirty="0" err="1" smtClean="0"/>
              <a:t>besag</a:t>
            </a:r>
            <a:r>
              <a:rPr lang="en-AU" baseline="0" noProof="0" dirty="0" smtClean="0"/>
              <a:t> component and is the component where we utilize the neighbours information. So the differences between the models are due to this component. </a:t>
            </a:r>
          </a:p>
          <a:p>
            <a:endParaRPr lang="en-AU"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19</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BYM and the </a:t>
            </a:r>
            <a:r>
              <a:rPr lang="en-US" dirty="0" err="1"/>
              <a:t>iid</a:t>
            </a:r>
            <a:r>
              <a:rPr lang="en-US" dirty="0"/>
              <a:t> model both identified the same clusters and were roughly similar, but the BYM model performed better (we will look at this more soon).</a:t>
            </a:r>
          </a:p>
        </p:txBody>
      </p:sp>
      <p:sp>
        <p:nvSpPr>
          <p:cNvPr id="4" name="Slide Number Placeholder 3"/>
          <p:cNvSpPr>
            <a:spLocks noGrp="1"/>
          </p:cNvSpPr>
          <p:nvPr>
            <p:ph type="sldNum" sz="quarter" idx="10"/>
          </p:nvPr>
        </p:nvSpPr>
        <p:spPr/>
        <p:txBody>
          <a:bodyPr/>
          <a:lstStyle/>
          <a:p>
            <a:fld id="{D795D3F8-AA5B-4E58-9602-70EDB6AF1C76}" type="slidenum">
              <a:rPr lang="en-AU" smtClean="0"/>
              <a:pPr/>
              <a:t>20</a:t>
            </a:fld>
            <a:endParaRPr lang="en-AU"/>
          </a:p>
        </p:txBody>
      </p:sp>
    </p:spTree>
    <p:extLst>
      <p:ext uri="{BB962C8B-B14F-4D97-AF65-F5344CB8AC3E}">
        <p14:creationId xmlns:p14="http://schemas.microsoft.com/office/powerpoint/2010/main" val="3513538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a:t> is an example of our mapping – this is a map of the relative risk factor for inner Melbourne postcodes. The red areas we don’t have data for. Yellow represents low relative risk – i.e. a high coverage of vaccination. Blue represents high relative risk. You can see there is possibly a cluster around Dandenong, but most of Melbourne has quite good coverage.</a:t>
            </a:r>
            <a:endParaRPr lang="en-AU"/>
          </a:p>
        </p:txBody>
      </p:sp>
      <p:sp>
        <p:nvSpPr>
          <p:cNvPr id="4" name="Slide Number Placeholder 3"/>
          <p:cNvSpPr>
            <a:spLocks noGrp="1"/>
          </p:cNvSpPr>
          <p:nvPr>
            <p:ph type="sldNum" sz="quarter" idx="10"/>
          </p:nvPr>
        </p:nvSpPr>
        <p:spPr/>
        <p:txBody>
          <a:bodyPr/>
          <a:lstStyle/>
          <a:p>
            <a:fld id="{D795D3F8-AA5B-4E58-9602-70EDB6AF1C76}" type="slidenum">
              <a:rPr lang="en-AU" smtClean="0"/>
              <a:pPr/>
              <a:t>21</a:t>
            </a:fld>
            <a:endParaRPr lang="en-AU"/>
          </a:p>
        </p:txBody>
      </p:sp>
    </p:spTree>
    <p:extLst>
      <p:ext uri="{BB962C8B-B14F-4D97-AF65-F5344CB8AC3E}">
        <p14:creationId xmlns:p14="http://schemas.microsoft.com/office/powerpoint/2010/main" val="290950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Map of outer Sydney</a:t>
            </a:r>
            <a:r>
              <a:rPr lang="en-AU" baseline="0" dirty="0" smtClean="0"/>
              <a:t> – mapping relative risk factor. Clustering around Katoomba, Parramatta. Hotspot around Blacktown.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22</a:t>
            </a:fld>
            <a:endParaRPr lang="en-AU"/>
          </a:p>
        </p:txBody>
      </p:sp>
    </p:spTree>
    <p:extLst>
      <p:ext uri="{BB962C8B-B14F-4D97-AF65-F5344CB8AC3E}">
        <p14:creationId xmlns:p14="http://schemas.microsoft.com/office/powerpoint/2010/main" val="1699886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a:t>
            </a:r>
            <a:r>
              <a:rPr lang="en-AU" baseline="0" dirty="0" smtClean="0"/>
              <a:t> – Byron Bay and Lismore area. Perhaps the most serious cluster in Australia that we have data on. Also another cluster further south around </a:t>
            </a:r>
            <a:r>
              <a:rPr lang="en-AU" baseline="0" dirty="0" err="1" smtClean="0"/>
              <a:t>Belligen</a:t>
            </a:r>
            <a:r>
              <a:rPr lang="en-AU" baseline="0" dirty="0" smtClean="0"/>
              <a:t> and Coffs Harbour.</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23</a:t>
            </a:fld>
            <a:endParaRPr lang="en-AU"/>
          </a:p>
        </p:txBody>
      </p:sp>
    </p:spTree>
    <p:extLst>
      <p:ext uri="{BB962C8B-B14F-4D97-AF65-F5344CB8AC3E}">
        <p14:creationId xmlns:p14="http://schemas.microsoft.com/office/powerpoint/2010/main" val="2587189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a:t>
            </a:r>
            <a:r>
              <a:rPr lang="en-AU" baseline="0" dirty="0" smtClean="0"/>
              <a:t> previous paper found clusters of paediatric brain cancer at the zip code level in Florida. The authors of our paper have modelled brain cancer incidence in new ways. They want to check if their models give similar results to the previous paper. </a:t>
            </a:r>
          </a:p>
          <a:p>
            <a:endParaRPr lang="en-AU" baseline="0" dirty="0" smtClean="0"/>
          </a:p>
          <a:p>
            <a:r>
              <a:rPr lang="en-AU" baseline="0" dirty="0" smtClean="0"/>
              <a:t>This paper fulfils “a perceived need for further analysis to assess the robustness of the findings under different assumptions”.</a:t>
            </a:r>
          </a:p>
          <a:p>
            <a:endParaRPr lang="en-AU" baseline="0" dirty="0" smtClean="0"/>
          </a:p>
          <a:p>
            <a:r>
              <a:rPr lang="en-AU" baseline="0" dirty="0" smtClean="0"/>
              <a:t>The paper is quite narrow in its question. It does not attempt to understand the clustering, or explain why there are clusters. It simply tries to determine whether any clusters actually exist.</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Other major clustering – Sunshine Coast Hinterland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24</a:t>
            </a:fld>
            <a:endParaRPr lang="en-AU"/>
          </a:p>
        </p:txBody>
      </p:sp>
    </p:spTree>
    <p:extLst>
      <p:ext uri="{BB962C8B-B14F-4D97-AF65-F5344CB8AC3E}">
        <p14:creationId xmlns:p14="http://schemas.microsoft.com/office/powerpoint/2010/main" val="1272490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Further north, the immunisation rates decrease</a:t>
            </a:r>
            <a:r>
              <a:rPr lang="en-AU" baseline="0" dirty="0" smtClean="0"/>
              <a:t> with a cluster around Cairns (not obvious on this map, you need to zoom in).</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25</a:t>
            </a:fld>
            <a:endParaRPr lang="en-AU"/>
          </a:p>
        </p:txBody>
      </p:sp>
    </p:spTree>
    <p:extLst>
      <p:ext uri="{BB962C8B-B14F-4D97-AF65-F5344CB8AC3E}">
        <p14:creationId xmlns:p14="http://schemas.microsoft.com/office/powerpoint/2010/main" val="1367247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GB" noProof="0" dirty="0" smtClean="0"/>
              <a:t>As we</a:t>
            </a:r>
            <a:r>
              <a:rPr lang="en-GB" baseline="0" noProof="0" dirty="0" smtClean="0"/>
              <a:t> mentioned previously the DIC and WAIC are ‘measure of fit’ estimates to consider the performance of our models. As suspected when considering how similar the results between the two models where the performance is also very similar. The BYM model do have a better fit, but the difference seems negligible. </a:t>
            </a:r>
            <a:endParaRPr lang="en-GB" noProof="0" dirty="0"/>
          </a:p>
        </p:txBody>
      </p:sp>
      <p:sp>
        <p:nvSpPr>
          <p:cNvPr id="4" name="Pladsholder til diasnummer 3"/>
          <p:cNvSpPr>
            <a:spLocks noGrp="1"/>
          </p:cNvSpPr>
          <p:nvPr>
            <p:ph type="sldNum" sz="quarter" idx="10"/>
          </p:nvPr>
        </p:nvSpPr>
        <p:spPr/>
        <p:txBody>
          <a:bodyPr/>
          <a:lstStyle/>
          <a:p>
            <a:fld id="{D795D3F8-AA5B-4E58-9602-70EDB6AF1C76}" type="slidenum">
              <a:rPr lang="en-AU" smtClean="0"/>
              <a:pPr/>
              <a:t>26</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generally only had good data on the capital cities and the east coast</a:t>
            </a:r>
            <a:r>
              <a:rPr lang="en-AU" dirty="0" smtClean="0"/>
              <a:t>. </a:t>
            </a:r>
          </a:p>
          <a:p>
            <a:r>
              <a:rPr lang="en-AU" dirty="0" smtClean="0"/>
              <a:t>Because</a:t>
            </a:r>
            <a:r>
              <a:rPr lang="en-AU" baseline="0" dirty="0" smtClean="0"/>
              <a:t> of the missing data, the number of neighbours and the cluster effects in general might have been underestimated when we compute the BYM model. This might be one of the reasons we do not win more explanatory power including the </a:t>
            </a:r>
            <a:r>
              <a:rPr lang="en-AU" baseline="0" dirty="0" err="1" smtClean="0"/>
              <a:t>besag</a:t>
            </a:r>
            <a:r>
              <a:rPr lang="en-AU" baseline="0" dirty="0" smtClean="0"/>
              <a:t> part of the model. </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27</a:t>
            </a:fld>
            <a:endParaRPr lang="en-AU"/>
          </a:p>
        </p:txBody>
      </p:sp>
    </p:spTree>
    <p:extLst>
      <p:ext uri="{BB962C8B-B14F-4D97-AF65-F5344CB8AC3E}">
        <p14:creationId xmlns:p14="http://schemas.microsoft.com/office/powerpoint/2010/main" val="31261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was no details in the paper about how the data was collected.</a:t>
            </a:r>
          </a:p>
          <a:p>
            <a:endParaRPr lang="en-AU" dirty="0" smtClean="0"/>
          </a:p>
          <a:p>
            <a:r>
              <a:rPr lang="en-AU" dirty="0" smtClean="0"/>
              <a:t>The data</a:t>
            </a:r>
            <a:r>
              <a:rPr lang="en-AU" baseline="0" dirty="0" smtClean="0"/>
              <a:t> is n</a:t>
            </a:r>
            <a:r>
              <a:rPr lang="en-AU" dirty="0" smtClean="0"/>
              <a:t>ot available online,</a:t>
            </a:r>
            <a:r>
              <a:rPr lang="en-AU" baseline="0" dirty="0" smtClean="0"/>
              <a:t> not released for the general public. Interestingly, the paper is not very specific about the actual structure of the data. We assume, based on what they have modelled, that the data is simply a table of counts of the paediatric brain cancers and the at-risk population in each zip code area of Florida.</a:t>
            </a:r>
          </a:p>
          <a:p>
            <a:endParaRPr lang="en-A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Interesting that the authors do not include any possible covariates – for example socio-economic, environmental 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You can see that the large number of zip</a:t>
            </a:r>
            <a:r>
              <a:rPr lang="en-AU" baseline="0" dirty="0" smtClean="0"/>
              <a:t> code areas with zero cases may pose a problem. In particular, Poisson models generally have a </a:t>
            </a:r>
            <a:endParaRPr lang="en-AU"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non-focused, where they assume no previous knowledge of clusters, and prefer a flexible, lowly parameterized model. Allows the data “to speak”. This helps to answer the scientific question of whether there are clusters, since we assume very little to begin with. Consequently, finding clusters in the models would be strong evidence for actual clusters.</a:t>
            </a:r>
          </a:p>
          <a:p>
            <a:endParaRPr lang="en-AU" baseline="0" dirty="0" smtClean="0"/>
          </a:p>
          <a:p>
            <a:r>
              <a:rPr lang="en-AU" baseline="0" dirty="0" smtClean="0"/>
              <a:t>2 different natures of clustering, hot spots and clusters. Talk about the definitions and differences between hot spots and clusters.</a:t>
            </a:r>
            <a:endParaRPr lang="en-AU" dirty="0" smtClean="0"/>
          </a:p>
          <a:p>
            <a:endParaRPr lang="en-AU" dirty="0" smtClean="0"/>
          </a:p>
          <a:p>
            <a:r>
              <a:rPr lang="en-AU" dirty="0" smtClean="0"/>
              <a:t>(</a:t>
            </a:r>
            <a:r>
              <a:rPr lang="en-AU" dirty="0"/>
              <a:t>The sums in </a:t>
            </a:r>
            <a:r>
              <a:rPr lang="en-AU" dirty="0" err="1"/>
              <a:t>ei</a:t>
            </a:r>
            <a:r>
              <a:rPr lang="en-AU" dirty="0"/>
              <a:t> are over all</a:t>
            </a:r>
            <a:r>
              <a:rPr lang="en-AU" baseline="0" dirty="0"/>
              <a:t> of the zip code areas)</a:t>
            </a:r>
          </a:p>
          <a:p>
            <a:endParaRPr lang="en-A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statisticians uses 3 different models to model the </a:t>
            </a:r>
            <a:r>
              <a:rPr lang="el-GR" sz="1200" dirty="0" smtClean="0"/>
              <a:t>θ</a:t>
            </a:r>
            <a:r>
              <a:rPr lang="en-AU" sz="1200" baseline="-25000" dirty="0" smtClean="0"/>
              <a:t>i</a:t>
            </a:r>
            <a:r>
              <a:rPr lang="en-AU" sz="1200" dirty="0" smtClean="0"/>
              <a:t>’s and test the models measure of fit using various measures.</a:t>
            </a:r>
            <a:endParaRPr lang="en-AU" dirty="0"/>
          </a:p>
          <a:p>
            <a:r>
              <a:rPr lang="en-AU" dirty="0"/>
              <a:t>The </a:t>
            </a:r>
            <a:r>
              <a:rPr lang="en-AU" dirty="0" smtClean="0"/>
              <a:t>models</a:t>
            </a:r>
            <a:r>
              <a:rPr lang="en-AU" sz="1200" dirty="0" smtClean="0"/>
              <a:t>:</a:t>
            </a:r>
            <a:endParaRPr lang="en-AU" sz="1200" dirty="0"/>
          </a:p>
          <a:p>
            <a:r>
              <a:rPr lang="en-AU" sz="1200" dirty="0" smtClean="0"/>
              <a:t>1. The Standardised </a:t>
            </a:r>
            <a:r>
              <a:rPr lang="en-AU" sz="1200" dirty="0"/>
              <a:t>morbidity ratio (SMR</a:t>
            </a:r>
            <a:r>
              <a:rPr lang="en-AU" sz="1200" dirty="0" smtClean="0"/>
              <a:t>)</a:t>
            </a:r>
          </a:p>
          <a:p>
            <a:r>
              <a:rPr lang="en-AU" sz="1200" dirty="0" smtClean="0"/>
              <a:t>2. The </a:t>
            </a:r>
            <a:r>
              <a:rPr lang="en-AU" sz="1200" dirty="0" err="1"/>
              <a:t>Besag</a:t>
            </a:r>
            <a:r>
              <a:rPr lang="en-AU" sz="1200" dirty="0"/>
              <a:t>, York, and Mollie model (BYM)</a:t>
            </a:r>
          </a:p>
          <a:p>
            <a:r>
              <a:rPr lang="en-AU" sz="1200" dirty="0" smtClean="0"/>
              <a:t>3. The </a:t>
            </a:r>
            <a:r>
              <a:rPr lang="en-AU" sz="1200" dirty="0"/>
              <a:t>Sparse Poisson </a:t>
            </a:r>
            <a:r>
              <a:rPr lang="en-AU" sz="1200" dirty="0" smtClean="0"/>
              <a:t>Convolution model </a:t>
            </a:r>
            <a:r>
              <a:rPr lang="en-AU" sz="1200" dirty="0"/>
              <a:t>(SPC)</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model assumes</a:t>
            </a:r>
            <a:r>
              <a:rPr lang="en-AU" baseline="0" dirty="0" smtClean="0"/>
              <a:t> the case counts </a:t>
            </a:r>
            <a:r>
              <a:rPr lang="en-AU" baseline="0" dirty="0" err="1" smtClean="0"/>
              <a:t>y</a:t>
            </a:r>
            <a:r>
              <a:rPr lang="en-AU" baseline="-25000" dirty="0" err="1" smtClean="0"/>
              <a:t>i</a:t>
            </a:r>
            <a:r>
              <a:rPr lang="en-AU" baseline="0" dirty="0" smtClean="0"/>
              <a:t> are independently distributed then estimates </a:t>
            </a:r>
            <a:r>
              <a:rPr lang="el-GR" sz="1200" dirty="0" smtClean="0"/>
              <a:t>θ</a:t>
            </a:r>
            <a:r>
              <a:rPr lang="en-AU" sz="1200" baseline="-25000" dirty="0" err="1" smtClean="0"/>
              <a:t>i</a:t>
            </a:r>
            <a:r>
              <a:rPr lang="en-AU" sz="1200" baseline="-25000" dirty="0" smtClean="0"/>
              <a:t> </a:t>
            </a:r>
            <a:r>
              <a:rPr lang="en-AU" sz="1200" baseline="0" dirty="0" smtClean="0"/>
              <a:t>using MLE.</a:t>
            </a:r>
            <a:endParaRPr lang="en-AU" dirty="0" smtClean="0"/>
          </a:p>
          <a:p>
            <a:endParaRPr lang="en-AU" dirty="0" smtClean="0"/>
          </a:p>
          <a:p>
            <a:r>
              <a:rPr lang="en-AU" dirty="0" smtClean="0"/>
              <a:t>This model estimates the relative risk factor</a:t>
            </a:r>
            <a:r>
              <a:rPr lang="en-AU" baseline="0" dirty="0" smtClean="0"/>
              <a:t> </a:t>
            </a:r>
            <a:r>
              <a:rPr lang="el-GR" sz="1200" dirty="0" smtClean="0"/>
              <a:t>θ</a:t>
            </a:r>
            <a:r>
              <a:rPr lang="en-AU" sz="1200" baseline="-25000" dirty="0" err="1" smtClean="0"/>
              <a:t>i</a:t>
            </a:r>
            <a:r>
              <a:rPr lang="en-AU" sz="1200" baseline="-25000" dirty="0" smtClean="0"/>
              <a:t> </a:t>
            </a:r>
            <a:r>
              <a:rPr lang="en-AU" baseline="0" dirty="0" smtClean="0"/>
              <a:t>as the actual counts </a:t>
            </a:r>
            <a:r>
              <a:rPr lang="en-AU" baseline="0" dirty="0" err="1" smtClean="0"/>
              <a:t>y</a:t>
            </a:r>
            <a:r>
              <a:rPr lang="en-AU" baseline="-25000" dirty="0" err="1" smtClean="0"/>
              <a:t>i</a:t>
            </a:r>
            <a:r>
              <a:rPr lang="en-AU" baseline="0" dirty="0" smtClean="0"/>
              <a:t> over the expected counts </a:t>
            </a:r>
            <a:r>
              <a:rPr lang="en-AU" baseline="0" dirty="0" err="1" smtClean="0"/>
              <a:t>e</a:t>
            </a:r>
            <a:r>
              <a:rPr lang="en-AU" baseline="-25000" dirty="0" err="1" smtClean="0"/>
              <a:t>i</a:t>
            </a:r>
            <a:r>
              <a:rPr lang="en-AU" baseline="0" dirty="0" smtClean="0"/>
              <a:t>. That is, the ratio between the observed and expected number of counts. This is the MLE for </a:t>
            </a:r>
            <a:r>
              <a:rPr lang="el-GR" sz="1200" dirty="0" smtClean="0"/>
              <a:t>θ</a:t>
            </a:r>
            <a:r>
              <a:rPr lang="en-AU" sz="1200" baseline="-25000" dirty="0" err="1" smtClean="0"/>
              <a:t>i</a:t>
            </a:r>
            <a:endParaRPr lang="en-AU" dirty="0" smtClean="0"/>
          </a:p>
          <a:p>
            <a:endParaRPr lang="en-AU" dirty="0" smtClean="0"/>
          </a:p>
          <a:p>
            <a:r>
              <a:rPr lang="en-AU" dirty="0" smtClean="0"/>
              <a:t>Simplest </a:t>
            </a:r>
            <a:r>
              <a:rPr lang="en-AU" dirty="0" smtClean="0"/>
              <a:t>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r>
              <a:rPr lang="en-AU" sz="1200" dirty="0" smtClean="0"/>
              <a:t>There is a large number of zero counts in the data. This can lead to the SMR being misleading, and can lead to large SMR’s regardless of the observed count.</a:t>
            </a:r>
          </a:p>
          <a:p>
            <a:endParaRPr lang="en-AU" sz="1200" dirty="0" smtClean="0"/>
          </a:p>
          <a:p>
            <a:r>
              <a:rPr lang="en-AU" sz="1200" dirty="0" smtClean="0"/>
              <a:t>This </a:t>
            </a:r>
            <a:r>
              <a:rPr lang="en-AU" sz="1200" dirty="0" smtClean="0"/>
              <a:t>model proved to contain a lot of confounding </a:t>
            </a:r>
            <a:r>
              <a:rPr lang="en-AU" sz="1200" dirty="0" smtClean="0"/>
              <a:t>noise.</a:t>
            </a:r>
          </a:p>
          <a:p>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sz="1200" dirty="0" smtClean="0"/>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5</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For rare</a:t>
            </a:r>
            <a:r>
              <a:rPr lang="en-AU" sz="1200" baseline="0" dirty="0" smtClean="0"/>
              <a:t> diseases in small areas, it can be difficult to estimate the relative risk factor </a:t>
            </a:r>
            <a:r>
              <a:rPr lang="el-GR" sz="1200" dirty="0" smtClean="0"/>
              <a:t>θ</a:t>
            </a:r>
            <a:r>
              <a:rPr lang="en-AU" sz="1200" baseline="-25000" dirty="0" err="1" smtClean="0"/>
              <a:t>i</a:t>
            </a:r>
            <a:r>
              <a:rPr lang="en-AU" sz="1200" baseline="0" dirty="0" smtClean="0"/>
              <a:t>. In this case, it is useful to borrow information from neighbouring areas. This is what the </a:t>
            </a:r>
            <a:r>
              <a:rPr lang="en-AU" sz="1200" baseline="0" dirty="0" err="1" smtClean="0"/>
              <a:t>Besag</a:t>
            </a:r>
            <a:r>
              <a:rPr lang="en-AU" sz="1200" baseline="0" dirty="0" smtClean="0"/>
              <a:t>, York and Mollie model attempts to do.</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Hierarchical</a:t>
            </a:r>
            <a:r>
              <a:rPr lang="en-AU" sz="1200" baseline="0" dirty="0" smtClean="0"/>
              <a:t> model.</a:t>
            </a: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a:t>
            </a: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modelled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neighbours, and precision proportional to the number of these neighbours.”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neighbourhood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neighbours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studies to yield robust estimates across of range of scenarios, including clustering of disease”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BYM model is a Bayesian approach to fitting </a:t>
            </a:r>
            <a:r>
              <a:rPr lang="el-GR" sz="1200" dirty="0" smtClean="0"/>
              <a:t>θ</a:t>
            </a:r>
            <a:r>
              <a:rPr lang="en-AU" sz="1200" baseline="-25000" dirty="0" err="1" smtClean="0"/>
              <a:t>i</a:t>
            </a:r>
            <a:r>
              <a:rPr lang="en-AU" sz="1200" dirty="0" smtClean="0"/>
              <a:t>. The model decomposes the log of </a:t>
            </a:r>
            <a:r>
              <a:rPr lang="el-GR" sz="1200" dirty="0" smtClean="0"/>
              <a:t>θ</a:t>
            </a:r>
            <a:r>
              <a:rPr lang="en-AU" sz="1200" baseline="-25000" dirty="0" err="1" smtClean="0"/>
              <a:t>i</a:t>
            </a:r>
            <a:r>
              <a:rPr lang="en-AU" sz="1200" dirty="0" smtClean="0"/>
              <a:t> into the sum of two random effects:</a:t>
            </a:r>
            <a:r>
              <a:rPr lang="en-AU" sz="1200" i="1" dirty="0" smtClean="0"/>
              <a:t> v</a:t>
            </a:r>
            <a:r>
              <a:rPr lang="en-AU" sz="1200" i="1" baseline="-25000" dirty="0" smtClean="0"/>
              <a:t>i</a:t>
            </a:r>
            <a:r>
              <a:rPr lang="en-AU" sz="1200" i="1" dirty="0" smtClean="0"/>
              <a:t>, </a:t>
            </a:r>
            <a:r>
              <a:rPr lang="en-AU" sz="1200" dirty="0" smtClean="0"/>
              <a:t>which is the unstructured component, and </a:t>
            </a:r>
            <a:r>
              <a:rPr lang="en-AU" sz="1200" i="1" dirty="0" err="1" smtClean="0"/>
              <a:t>u</a:t>
            </a:r>
            <a:r>
              <a:rPr lang="en-AU" sz="1200" i="1" baseline="-25000" dirty="0" err="1" smtClean="0"/>
              <a:t>i</a:t>
            </a:r>
            <a:r>
              <a:rPr lang="en-AU" sz="1200" dirty="0" smtClean="0"/>
              <a:t>, which is the spatially structured component, which is dependent on the values of its neighbouring </a:t>
            </a:r>
            <a:r>
              <a:rPr lang="en-AU" sz="1200" dirty="0" err="1" smtClean="0"/>
              <a:t>zipcodes</a:t>
            </a:r>
            <a:r>
              <a:rPr lang="en-AU" sz="1200" dirty="0" smtClean="0"/>
              <a:t>.</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6</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p>
          <a:p>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SPC model is the BYM model with an indicator variable added in for whether the data value is zero or not. They have included this in the model, as zero counts in the data can be a problem since they are modelling it with a </a:t>
            </a:r>
            <a:r>
              <a:rPr lang="en-AU" sz="1200" dirty="0" err="1" smtClean="0"/>
              <a:t>poisson</a:t>
            </a:r>
            <a:r>
              <a:rPr lang="en-AU" sz="1200" dirty="0" smtClean="0"/>
              <a:t> distribution.</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pPr/>
              <a:t>7</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r>
              <a:rPr lang="en-AU" sz="1200" kern="1200" baseline="0" dirty="0" smtClean="0">
                <a:solidFill>
                  <a:schemeClr val="tx1"/>
                </a:solidFill>
                <a:effectLst/>
                <a:latin typeface="+mn-lt"/>
                <a:ea typeface="+mn-ea"/>
                <a:cs typeface="+mn-cs"/>
              </a:rPr>
              <a:t>.</a:t>
            </a:r>
          </a:p>
          <a:p>
            <a:endParaRPr lang="en-AU" sz="1200" kern="1200" baseline="0" dirty="0" smtClean="0">
              <a:solidFill>
                <a:schemeClr val="tx1"/>
              </a:solidFill>
              <a:effectLst/>
              <a:latin typeface="+mn-lt"/>
              <a:ea typeface="+mn-ea"/>
              <a:cs typeface="+mn-cs"/>
            </a:endParaRPr>
          </a:p>
          <a:p>
            <a:r>
              <a:rPr lang="en-AU" sz="1200" kern="1200" baseline="0" dirty="0" smtClean="0">
                <a:solidFill>
                  <a:schemeClr val="tx1"/>
                </a:solidFill>
                <a:effectLst/>
                <a:latin typeface="+mn-lt"/>
                <a:ea typeface="+mn-ea"/>
                <a:cs typeface="+mn-cs"/>
              </a:rPr>
              <a:t>G is the sampler sample size (in the MCMC), in this article 10000</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pPr/>
              <a:t>9</a:t>
            </a:fld>
            <a:endParaRPr lang="en-AU"/>
          </a:p>
        </p:txBody>
      </p:sp>
    </p:spTree>
    <p:extLst>
      <p:ext uri="{BB962C8B-B14F-4D97-AF65-F5344CB8AC3E}">
        <p14:creationId xmlns:p14="http://schemas.microsoft.com/office/powerpoint/2010/main" val="73575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and also quite a few more with a relative risk of greater than one.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pPr/>
              <a:t>11</a:t>
            </a:fld>
            <a:endParaRPr lang="en-AU"/>
          </a:p>
        </p:txBody>
      </p:sp>
    </p:spTree>
    <p:extLst>
      <p:ext uri="{BB962C8B-B14F-4D97-AF65-F5344CB8AC3E}">
        <p14:creationId xmlns:p14="http://schemas.microsoft.com/office/powerpoint/2010/main" val="10614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pPr/>
              <a:t>16/05/16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pPr/>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pPr/>
              <a:t>16/05/16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pPr/>
              <a:t>16/05/16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pPr/>
              <a:t>16/05/16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pPr/>
              <a:t>16/05/16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pPr/>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pPr/>
              <a:t>16/05/16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pPr/>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fusiontables/DataSource?docid=17me8Z4Cg99E9f7j0dgDGWB34yOi0AMfYTTQ8QugL" TargetMode="External"/><Relationship Id="rId4" Type="http://schemas.openxmlformats.org/officeDocument/2006/relationships/hyperlink" Target="https://www.google.com/fusiontables/embedviz?q=select+col2%3E%3E0+from+17me8Z4Cg99E9f7j0dgDGWB34yOi0AMfYTTQ8QugL&amp;viz=MAP&amp;h=false&amp;lat=-26.28509064684861&amp;lng=141.0220477983321&amp;t=1&amp;z=5&amp;l=col2%3E%3E0&amp;y=2&amp;tmplt=2&amp;hml=KML" TargetMode="External"/><Relationship Id="rId5" Type="http://schemas.openxmlformats.org/officeDocument/2006/relationships/hyperlink" Target="https://www.google.com/fusiontables/embedviz?q=select+col2%3E%3E0+from+17me8Z4Cg99E9f7j0dgDGWB34yOi0AMfYTTQ8QugL&amp;viz=MAP&amp;h=false&amp;lat=-26.28509064684861&amp;lng=141.0220477983321&amp;t=1&amp;z=5&amp;l=col2%3E%3E0&amp;y=4&amp;tmplt=5&amp;hml=KML" TargetMode="External"/><Relationship Id="rId6" Type="http://schemas.openxmlformats.org/officeDocument/2006/relationships/hyperlink" Target="https://www.google.com/fusiontables/embedviz?q=select+col2%3E%3E0+from+17me8Z4Cg99E9f7j0dgDGWB34yOi0AMfYTTQ8QugL&amp;viz=MAP&amp;h=false&amp;lat=-26.28509064684861&amp;lng=141.0220477983321&amp;t=1&amp;z=5&amp;l=col2%3E%3E0&amp;y=5&amp;tmplt=6&amp;hml=KML" TargetMode="External"/><Relationship Id="rId7" Type="http://schemas.openxmlformats.org/officeDocument/2006/relationships/hyperlink" Target="https://www.google.com/fusiontables/embedviz?q=select+col2%3E%3E0+from+17me8Z4Cg99E9f7j0dgDGWB34yOi0AMfYTTQ8QugL&amp;viz=MAP&amp;h=false&amp;lat=-25.25617161943008&amp;lng=137.5283954545821&amp;t=1&amp;z=5&amp;l=col2%3E%3E0&amp;y=6&amp;tmplt=7&amp;hml=KM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p>
        </p:txBody>
      </p:sp>
    </p:spTree>
    <p:extLst>
      <p:ext uri="{BB962C8B-B14F-4D97-AF65-F5344CB8AC3E}">
        <p14:creationId xmlns:p14="http://schemas.microsoft.com/office/powerpoint/2010/main" val="12635063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a:t>The mean square predictive error (MSPE) is:</a:t>
            </a:r>
          </a:p>
          <a:p>
            <a:endParaRPr lang="en-AU" sz="2400" dirty="0"/>
          </a:p>
          <a:p>
            <a:endParaRPr lang="en-AU" sz="2400" dirty="0" smtClean="0"/>
          </a:p>
          <a:p>
            <a:pPr marL="0" indent="0">
              <a:buNone/>
            </a:pPr>
            <a:endParaRPr lang="en-AU" sz="2400" dirty="0" smtClean="0"/>
          </a:p>
          <a:p>
            <a:r>
              <a:rPr lang="en-AU" sz="2400" dirty="0" smtClean="0"/>
              <a:t>The </a:t>
            </a:r>
            <a:r>
              <a:rPr lang="en-AU" sz="2400" dirty="0" err="1"/>
              <a:t>Watanbe-Akaike</a:t>
            </a:r>
            <a:r>
              <a:rPr lang="en-AU" sz="2400" dirty="0"/>
              <a:t> information criterion (WAIC) is:</a:t>
            </a:r>
          </a:p>
        </p:txBody>
      </p:sp>
      <p:sp>
        <p:nvSpPr>
          <p:cNvPr id="4" name="Content Placeholder 2"/>
          <p:cNvSpPr txBox="1">
            <a:spLocks/>
          </p:cNvSpPr>
          <p:nvPr/>
        </p:nvSpPr>
        <p:spPr>
          <a:xfrm>
            <a:off x="467544"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AU" dirty="0"/>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348880"/>
            <a:ext cx="3528392" cy="431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203120"/>
            <a:ext cx="2880320" cy="3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60" y="4823846"/>
            <a:ext cx="4796720" cy="44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2840" y="4180423"/>
            <a:ext cx="4091568" cy="378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51501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7667" y="1124744"/>
            <a:ext cx="5940429" cy="55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412776"/>
            <a:ext cx="5544616" cy="514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92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a:t>
            </a:r>
            <a:endParaRPr lang="en-AU"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268760"/>
            <a:ext cx="5394370" cy="52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8373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Extension – Immunisation Rates in Australia</a:t>
            </a:r>
          </a:p>
        </p:txBody>
      </p:sp>
      <p:sp>
        <p:nvSpPr>
          <p:cNvPr id="3" name="Content Placeholder 2"/>
          <p:cNvSpPr>
            <a:spLocks noGrp="1"/>
          </p:cNvSpPr>
          <p:nvPr>
            <p:ph idx="1"/>
          </p:nvPr>
        </p:nvSpPr>
        <p:spPr/>
        <p:txBody>
          <a:bodyPr/>
          <a:lstStyle/>
          <a:p>
            <a:r>
              <a:rPr lang="en-AU" dirty="0"/>
              <a:t>Are there clustering of high unimmunised children in Australia</a:t>
            </a:r>
            <a:r>
              <a:rPr lang="en-AU" dirty="0" smtClean="0"/>
              <a:t>?</a:t>
            </a:r>
          </a:p>
          <a:p>
            <a:r>
              <a:rPr lang="en-AU" dirty="0" smtClean="0"/>
              <a:t>Vaccination rates need to continue to improve to reach the 95% coverage goal for herd immunity (reference).</a:t>
            </a:r>
          </a:p>
          <a:p>
            <a:r>
              <a:rPr lang="en-US" dirty="0"/>
              <a:t>Outbreaks of measles linked to low vaccination </a:t>
            </a:r>
            <a:r>
              <a:rPr lang="en-US" dirty="0" smtClean="0"/>
              <a:t>rates (reference).</a:t>
            </a:r>
            <a:endParaRPr lang="en-AU" dirty="0"/>
          </a:p>
          <a:p>
            <a:endParaRPr lang="en-AU" dirty="0"/>
          </a:p>
          <a:p>
            <a:endParaRPr lang="en-AU" dirty="0"/>
          </a:p>
        </p:txBody>
      </p:sp>
    </p:spTree>
    <p:extLst>
      <p:ext uri="{BB962C8B-B14F-4D97-AF65-F5344CB8AC3E}">
        <p14:creationId xmlns:p14="http://schemas.microsoft.com/office/powerpoint/2010/main" val="1893305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a:t>
            </a:r>
            <a:endParaRPr lang="en-AU" dirty="0"/>
          </a:p>
        </p:txBody>
      </p:sp>
      <p:sp>
        <p:nvSpPr>
          <p:cNvPr id="3" name="Content Placeholder 2"/>
          <p:cNvSpPr>
            <a:spLocks noGrp="1"/>
          </p:cNvSpPr>
          <p:nvPr>
            <p:ph idx="1"/>
          </p:nvPr>
        </p:nvSpPr>
        <p:spPr/>
        <p:txBody>
          <a:bodyPr/>
          <a:lstStyle/>
          <a:p>
            <a:r>
              <a:rPr lang="en-AU" dirty="0"/>
              <a:t>C</a:t>
            </a:r>
            <a:r>
              <a:rPr lang="en-AU" dirty="0" smtClean="0"/>
              <a:t>ounts of immunised and non-immunised 1 year old children at the postcode level (reference).</a:t>
            </a:r>
          </a:p>
          <a:p>
            <a:r>
              <a:rPr lang="en-AU" dirty="0" smtClean="0"/>
              <a:t>Binomially distributed.</a:t>
            </a:r>
          </a:p>
          <a:p>
            <a:r>
              <a:rPr lang="en-AU" dirty="0"/>
              <a:t>ABS </a:t>
            </a:r>
            <a:r>
              <a:rPr lang="en-AU" dirty="0" smtClean="0"/>
              <a:t>Postal Areas </a:t>
            </a:r>
            <a:r>
              <a:rPr lang="en-AU" dirty="0" err="1" smtClean="0"/>
              <a:t>Shapefile</a:t>
            </a:r>
            <a:r>
              <a:rPr lang="en-AU" dirty="0" smtClean="0"/>
              <a:t> (reference).</a:t>
            </a:r>
            <a:endParaRPr lang="en-AU" dirty="0"/>
          </a:p>
          <a:p>
            <a:endParaRPr lang="en-AU" dirty="0"/>
          </a:p>
          <a:p>
            <a:endParaRPr lang="en-AU" dirty="0"/>
          </a:p>
        </p:txBody>
      </p:sp>
    </p:spTree>
    <p:extLst>
      <p:ext uri="{BB962C8B-B14F-4D97-AF65-F5344CB8AC3E}">
        <p14:creationId xmlns:p14="http://schemas.microsoft.com/office/powerpoint/2010/main" val="6269104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Data Visualisation</a:t>
            </a:r>
            <a:endParaRPr lang="en-AU" dirty="0"/>
          </a:p>
        </p:txBody>
      </p:sp>
      <p:pic>
        <p:nvPicPr>
          <p:cNvPr id="4" name="Content Placeholder 3" descr="Histogram.png"/>
          <p:cNvPicPr>
            <a:picLocks noGrp="1" noChangeAspect="1"/>
          </p:cNvPicPr>
          <p:nvPr>
            <p:ph idx="1"/>
          </p:nvPr>
        </p:nvPicPr>
        <p:blipFill>
          <a:blip r:embed="rId3" cstate="print">
            <a:extLst>
              <a:ext uri="{28A0092B-C50C-407E-A947-70E740481C1C}">
                <a14:useLocalDpi xmlns:a14="http://schemas.microsoft.com/office/drawing/2010/main" val="0"/>
              </a:ext>
            </a:extLst>
          </a:blip>
          <a:srcRect t="11728" b="11728"/>
          <a:stretch>
            <a:fillRect/>
          </a:stretch>
        </p:blipFill>
        <p:spPr/>
      </p:pic>
    </p:spTree>
    <p:extLst>
      <p:ext uri="{BB962C8B-B14F-4D97-AF65-F5344CB8AC3E}">
        <p14:creationId xmlns:p14="http://schemas.microsoft.com/office/powerpoint/2010/main" val="28561746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Models</a:t>
            </a:r>
            <a:endParaRPr lang="en-AU" dirty="0"/>
          </a:p>
        </p:txBody>
      </p:sp>
      <p:sp>
        <p:nvSpPr>
          <p:cNvPr id="3" name="Content Placeholder 2"/>
          <p:cNvSpPr>
            <a:spLocks noGrp="1"/>
          </p:cNvSpPr>
          <p:nvPr>
            <p:ph idx="1"/>
          </p:nvPr>
        </p:nvSpPr>
        <p:spPr/>
        <p:txBody>
          <a:bodyPr/>
          <a:lstStyle/>
          <a:p>
            <a:r>
              <a:rPr lang="en-AU" dirty="0" smtClean="0"/>
              <a:t>We consider two models:</a:t>
            </a:r>
          </a:p>
          <a:p>
            <a:pPr lvl="1"/>
            <a:r>
              <a:rPr lang="en-AU" dirty="0" smtClean="0"/>
              <a:t>Basic </a:t>
            </a:r>
            <a:r>
              <a:rPr lang="en-AU" dirty="0" err="1"/>
              <a:t>iid</a:t>
            </a:r>
            <a:r>
              <a:rPr lang="en-AU" dirty="0"/>
              <a:t> model</a:t>
            </a:r>
          </a:p>
          <a:p>
            <a:pPr lvl="1"/>
            <a:r>
              <a:rPr lang="en-AU" dirty="0"/>
              <a:t>BYM model</a:t>
            </a:r>
          </a:p>
          <a:p>
            <a:r>
              <a:rPr lang="en-AU" dirty="0"/>
              <a:t>SPC model not used</a:t>
            </a:r>
            <a:r>
              <a:rPr lang="en-AU" dirty="0" smtClean="0"/>
              <a:t>.</a:t>
            </a:r>
          </a:p>
          <a:p>
            <a:pPr lvl="1"/>
            <a:r>
              <a:rPr lang="en-AU" dirty="0" smtClean="0"/>
              <a:t>No zero counts in our data</a:t>
            </a:r>
            <a:endParaRPr lang="en-AU" dirty="0"/>
          </a:p>
          <a:p>
            <a:r>
              <a:rPr lang="en-AU" dirty="0"/>
              <a:t>INLA instead of MCMC for model </a:t>
            </a:r>
            <a:r>
              <a:rPr lang="en-AU" dirty="0" smtClean="0"/>
              <a:t>generation</a:t>
            </a:r>
          </a:p>
          <a:p>
            <a:pPr lvl="1"/>
            <a:r>
              <a:rPr lang="en-AU" dirty="0" smtClean="0"/>
              <a:t>Less computational expensive</a:t>
            </a:r>
            <a:endParaRPr lang="en-AU" dirty="0"/>
          </a:p>
        </p:txBody>
      </p:sp>
    </p:spTree>
    <p:extLst>
      <p:ext uri="{BB962C8B-B14F-4D97-AF65-F5344CB8AC3E}">
        <p14:creationId xmlns:p14="http://schemas.microsoft.com/office/powerpoint/2010/main" val="9809455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p:cNvPicPr>
            <a:picLocks noGrp="1" noChangeAspect="1" noChangeArrowheads="1"/>
          </p:cNvPicPr>
          <p:nvPr>
            <p:ph idx="1"/>
          </p:nvPr>
        </p:nvPicPr>
        <p:blipFill>
          <a:blip r:embed="rId3" cstate="print"/>
          <a:srcRect/>
          <a:stretch>
            <a:fillRect/>
          </a:stretch>
        </p:blipFill>
        <p:spPr bwMode="auto">
          <a:xfrm>
            <a:off x="1043608" y="1628800"/>
            <a:ext cx="7507518" cy="3672408"/>
          </a:xfrm>
          <a:prstGeom prst="rect">
            <a:avLst/>
          </a:prstGeom>
          <a:noFill/>
          <a:ln w="9525">
            <a:noFill/>
            <a:miter lim="800000"/>
            <a:headEnd/>
            <a:tailEnd/>
          </a:ln>
        </p:spPr>
      </p:pic>
      <p:sp>
        <p:nvSpPr>
          <p:cNvPr id="5" name="Titel 1"/>
          <p:cNvSpPr>
            <a:spLocks noGrp="1"/>
          </p:cNvSpPr>
          <p:nvPr>
            <p:ph type="title"/>
          </p:nvPr>
        </p:nvSpPr>
        <p:spPr/>
        <p:txBody>
          <a:bodyPr/>
          <a:lstStyle/>
          <a:p>
            <a:r>
              <a:rPr lang="da-DK" dirty="0" err="1" smtClean="0"/>
              <a:t>Extension</a:t>
            </a:r>
            <a:r>
              <a:rPr lang="da-DK" dirty="0" smtClean="0"/>
              <a:t> – BYM Model</a:t>
            </a:r>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smtClean="0"/>
              <a:t>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a:t>
            </a:r>
            <a:r>
              <a:rPr lang="en-AU" sz="2400" dirty="0" smtClean="0"/>
              <a:t>”.</a:t>
            </a:r>
          </a:p>
          <a:p>
            <a:r>
              <a:rPr lang="en-AU" sz="2400" dirty="0" smtClean="0"/>
              <a:t>In particular, the paper aims to confirm or refute that there is “</a:t>
            </a:r>
            <a:r>
              <a:rPr lang="en-AU" sz="2400" dirty="0" smtClean="0"/>
              <a:t>the </a:t>
            </a:r>
            <a:r>
              <a:rPr lang="en-AU" sz="2400" dirty="0"/>
              <a:t>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sp>
        <p:nvSpPr>
          <p:cNvPr id="3" name="Content Placeholder 2"/>
          <p:cNvSpPr>
            <a:spLocks noGrp="1"/>
          </p:cNvSpPr>
          <p:nvPr>
            <p:ph idx="1"/>
          </p:nvPr>
        </p:nvSpPr>
        <p:spPr/>
        <p:txBody>
          <a:bodyPr>
            <a:normAutofit/>
          </a:bodyPr>
          <a:lstStyle/>
          <a:p>
            <a:r>
              <a:rPr lang="en-US" dirty="0"/>
              <a:t>All of our results on </a:t>
            </a:r>
            <a:r>
              <a:rPr lang="en-US" dirty="0" smtClean="0">
                <a:hlinkClick r:id="rId3"/>
              </a:rPr>
              <a:t>bit.do/VacAustralia</a:t>
            </a:r>
            <a:endParaRPr lang="en-US" dirty="0"/>
          </a:p>
          <a:p>
            <a:r>
              <a:rPr lang="en-US" dirty="0">
                <a:hlinkClick r:id="rId4"/>
              </a:rPr>
              <a:t>RRF – BYM</a:t>
            </a:r>
            <a:endParaRPr lang="en-US" dirty="0"/>
          </a:p>
          <a:p>
            <a:r>
              <a:rPr lang="en-US" dirty="0">
                <a:hlinkClick r:id="rId5"/>
              </a:rPr>
              <a:t>RRF – iid</a:t>
            </a:r>
            <a:endParaRPr lang="en-US" dirty="0"/>
          </a:p>
          <a:p>
            <a:r>
              <a:rPr lang="en-US" dirty="0">
                <a:hlinkClick r:id="rId6"/>
              </a:rPr>
              <a:t>UHExceedence – BYM</a:t>
            </a:r>
            <a:endParaRPr lang="en-US" dirty="0"/>
          </a:p>
          <a:p>
            <a:r>
              <a:rPr lang="en-US" dirty="0" err="1">
                <a:hlinkClick r:id="rId7"/>
              </a:rPr>
              <a:t>UHExceedence</a:t>
            </a:r>
            <a:r>
              <a:rPr lang="en-US" dirty="0">
                <a:hlinkClick r:id="rId7"/>
              </a:rPr>
              <a:t> - </a:t>
            </a:r>
            <a:r>
              <a:rPr lang="en-US" dirty="0" err="1">
                <a:hlinkClick r:id="rId7"/>
              </a:rPr>
              <a:t>iid</a:t>
            </a:r>
            <a:endParaRPr lang="en-US" dirty="0"/>
          </a:p>
          <a:p>
            <a:endParaRPr lang="en-US" dirty="0"/>
          </a:p>
        </p:txBody>
      </p:sp>
    </p:spTree>
    <p:extLst>
      <p:ext uri="{BB962C8B-B14F-4D97-AF65-F5344CB8AC3E}">
        <p14:creationId xmlns:p14="http://schemas.microsoft.com/office/powerpoint/2010/main" val="8182265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 Results</a:t>
            </a:r>
            <a:endParaRPr lang="en-US" dirty="0"/>
          </a:p>
        </p:txBody>
      </p:sp>
      <p:pic>
        <p:nvPicPr>
          <p:cNvPr id="4" name="Content Placeholder 3" descr="Inner Melbourne.png"/>
          <p:cNvPicPr>
            <a:picLocks noGrp="1" noChangeAspect="1"/>
          </p:cNvPicPr>
          <p:nvPr>
            <p:ph idx="1"/>
          </p:nvPr>
        </p:nvPicPr>
        <p:blipFill>
          <a:blip r:embed="rId3" cstate="print">
            <a:extLst>
              <a:ext uri="{28A0092B-C50C-407E-A947-70E740481C1C}">
                <a14:useLocalDpi xmlns:a14="http://schemas.microsoft.com/office/drawing/2010/main" val="0"/>
              </a:ext>
            </a:extLst>
          </a:blip>
          <a:srcRect l="-15713" r="-15713"/>
          <a:stretch>
            <a:fillRect/>
          </a:stretch>
        </p:blipFill>
        <p:spPr>
          <a:xfrm>
            <a:off x="457200" y="1600200"/>
            <a:ext cx="8229600" cy="4525963"/>
          </a:xfrm>
        </p:spPr>
      </p:pic>
    </p:spTree>
    <p:extLst>
      <p:ext uri="{BB962C8B-B14F-4D97-AF65-F5344CB8AC3E}">
        <p14:creationId xmlns:p14="http://schemas.microsoft.com/office/powerpoint/2010/main" val="38047576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Outer Sydney.png"/>
          <p:cNvPicPr>
            <a:picLocks noGrp="1" noChangeAspect="1"/>
          </p:cNvPicPr>
          <p:nvPr>
            <p:ph idx="1"/>
          </p:nvPr>
        </p:nvPicPr>
        <p:blipFill>
          <a:blip r:embed="rId3" cstate="print">
            <a:extLst>
              <a:ext uri="{28A0092B-C50C-407E-A947-70E740481C1C}">
                <a14:useLocalDpi xmlns:a14="http://schemas.microsoft.com/office/drawing/2010/main" val="0"/>
              </a:ext>
            </a:extLst>
          </a:blip>
          <a:srcRect l="-15687" r="-15687"/>
          <a:stretch>
            <a:fillRect/>
          </a:stretch>
        </p:blipFill>
        <p:spPr/>
      </p:pic>
    </p:spTree>
    <p:extLst>
      <p:ext uri="{BB962C8B-B14F-4D97-AF65-F5344CB8AC3E}">
        <p14:creationId xmlns:p14="http://schemas.microsoft.com/office/powerpoint/2010/main" val="21909101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7082" y="1639341"/>
            <a:ext cx="6329836" cy="4525963"/>
          </a:xfrm>
        </p:spPr>
      </p:pic>
    </p:spTree>
    <p:extLst>
      <p:ext uri="{BB962C8B-B14F-4D97-AF65-F5344CB8AC3E}">
        <p14:creationId xmlns:p14="http://schemas.microsoft.com/office/powerpoint/2010/main" val="3958293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Sunshine Coast Hinterland Cluster.png"/>
          <p:cNvPicPr>
            <a:picLocks noGrp="1" noChangeAspect="1"/>
          </p:cNvPicPr>
          <p:nvPr>
            <p:ph idx="1"/>
          </p:nvPr>
        </p:nvPicPr>
        <p:blipFill>
          <a:blip r:embed="rId3" cstate="print">
            <a:extLst>
              <a:ext uri="{28A0092B-C50C-407E-A947-70E740481C1C}">
                <a14:useLocalDpi xmlns:a14="http://schemas.microsoft.com/office/drawing/2010/main" val="0"/>
              </a:ext>
            </a:extLst>
          </a:blip>
          <a:srcRect l="-14699" r="-14699"/>
          <a:stretch>
            <a:fillRect/>
          </a:stretch>
        </p:blipFill>
        <p:spPr/>
      </p:pic>
    </p:spTree>
    <p:extLst>
      <p:ext uri="{BB962C8B-B14F-4D97-AF65-F5344CB8AC3E}">
        <p14:creationId xmlns:p14="http://schemas.microsoft.com/office/powerpoint/2010/main" val="32091347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Results</a:t>
            </a:r>
            <a:endParaRPr lang="en-AU" dirty="0"/>
          </a:p>
        </p:txBody>
      </p:sp>
      <p:pic>
        <p:nvPicPr>
          <p:cNvPr id="4" name="Content Placeholder 3" descr="North Queensland.png"/>
          <p:cNvPicPr>
            <a:picLocks noGrp="1" noChangeAspect="1"/>
          </p:cNvPicPr>
          <p:nvPr>
            <p:ph idx="1"/>
          </p:nvPr>
        </p:nvPicPr>
        <p:blipFill>
          <a:blip r:embed="rId3" cstate="print">
            <a:extLst>
              <a:ext uri="{28A0092B-C50C-407E-A947-70E740481C1C}">
                <a14:useLocalDpi xmlns:a14="http://schemas.microsoft.com/office/drawing/2010/main" val="0"/>
              </a:ext>
            </a:extLst>
          </a:blip>
          <a:srcRect l="-20251" r="-20251"/>
          <a:stretch>
            <a:fillRect/>
          </a:stretch>
        </p:blipFill>
        <p:spPr>
          <a:xfrm>
            <a:off x="457200" y="1600200"/>
            <a:ext cx="8301038" cy="4565650"/>
          </a:xfrm>
        </p:spPr>
      </p:pic>
    </p:spTree>
    <p:extLst>
      <p:ext uri="{BB962C8B-B14F-4D97-AF65-F5344CB8AC3E}">
        <p14:creationId xmlns:p14="http://schemas.microsoft.com/office/powerpoint/2010/main" val="9374297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Extension – Comparisons between models</a:t>
            </a:r>
            <a:endParaRPr lang="en-AU" dirty="0"/>
          </a:p>
        </p:txBody>
      </p:sp>
      <p:sp>
        <p:nvSpPr>
          <p:cNvPr id="3" name="Content Placeholder 2"/>
          <p:cNvSpPr>
            <a:spLocks noGrp="1"/>
          </p:cNvSpPr>
          <p:nvPr>
            <p:ph idx="1"/>
          </p:nvPr>
        </p:nvSpPr>
        <p:spPr/>
        <p:txBody>
          <a:bodyPr/>
          <a:lstStyle/>
          <a:p>
            <a:r>
              <a:rPr lang="en-AU" dirty="0" smtClean="0"/>
              <a:t>DIC and WAIC</a:t>
            </a:r>
            <a:endParaRPr lang="en-AU" dirty="0"/>
          </a:p>
        </p:txBody>
      </p:sp>
      <p:graphicFrame>
        <p:nvGraphicFramePr>
          <p:cNvPr id="4" name="Tabel 3"/>
          <p:cNvGraphicFramePr>
            <a:graphicFrameLocks noGrp="1"/>
          </p:cNvGraphicFramePr>
          <p:nvPr/>
        </p:nvGraphicFramePr>
        <p:xfrm>
          <a:off x="899592" y="2636912"/>
          <a:ext cx="7416825" cy="2304255"/>
        </p:xfrm>
        <a:graphic>
          <a:graphicData uri="http://schemas.openxmlformats.org/drawingml/2006/table">
            <a:tbl>
              <a:tblPr firstRow="1" bandRow="1">
                <a:tableStyleId>{5C22544A-7EE6-4342-B048-85BDC9FD1C3A}</a:tableStyleId>
              </a:tblPr>
              <a:tblGrid>
                <a:gridCol w="2472275"/>
                <a:gridCol w="2472275"/>
                <a:gridCol w="2472275"/>
              </a:tblGrid>
              <a:tr h="768085">
                <a:tc>
                  <a:txBody>
                    <a:bodyPr/>
                    <a:lstStyle/>
                    <a:p>
                      <a:endParaRPr lang="da-DK" sz="2400" dirty="0"/>
                    </a:p>
                  </a:txBody>
                  <a:tcPr/>
                </a:tc>
                <a:tc>
                  <a:txBody>
                    <a:bodyPr/>
                    <a:lstStyle/>
                    <a:p>
                      <a:r>
                        <a:rPr lang="da-DK" sz="2400" dirty="0" smtClean="0"/>
                        <a:t>BYM</a:t>
                      </a:r>
                      <a:endParaRPr lang="da-DK" sz="2400" dirty="0"/>
                    </a:p>
                  </a:txBody>
                  <a:tcPr/>
                </a:tc>
                <a:tc>
                  <a:txBody>
                    <a:bodyPr/>
                    <a:lstStyle/>
                    <a:p>
                      <a:r>
                        <a:rPr lang="da-DK" sz="2400" dirty="0" smtClean="0"/>
                        <a:t>IID</a:t>
                      </a:r>
                      <a:endParaRPr lang="da-DK" sz="2400" dirty="0"/>
                    </a:p>
                  </a:txBody>
                  <a:tcPr/>
                </a:tc>
              </a:tr>
              <a:tr h="768085">
                <a:tc>
                  <a:txBody>
                    <a:bodyPr/>
                    <a:lstStyle/>
                    <a:p>
                      <a:r>
                        <a:rPr lang="da-DK" sz="2400" b="1" dirty="0" smtClean="0"/>
                        <a:t>DIC</a:t>
                      </a:r>
                      <a:endParaRPr lang="da-DK" sz="2400" b="1" dirty="0"/>
                    </a:p>
                  </a:txBody>
                  <a:tcPr/>
                </a:tc>
                <a:tc>
                  <a:txBody>
                    <a:bodyPr/>
                    <a:lstStyle/>
                    <a:p>
                      <a:pPr algn="ctr"/>
                      <a:r>
                        <a:rPr lang="da-DK" sz="2400" dirty="0" smtClean="0"/>
                        <a:t>6617.9</a:t>
                      </a:r>
                      <a:endParaRPr lang="da-DK" sz="2400" dirty="0"/>
                    </a:p>
                  </a:txBody>
                  <a:tcPr/>
                </a:tc>
                <a:tc>
                  <a:txBody>
                    <a:bodyPr/>
                    <a:lstStyle/>
                    <a:p>
                      <a:pPr algn="ctr"/>
                      <a:r>
                        <a:rPr lang="da-DK" sz="2400" dirty="0" smtClean="0"/>
                        <a:t>6650.1</a:t>
                      </a:r>
                      <a:endParaRPr lang="da-DK" sz="2400" dirty="0"/>
                    </a:p>
                  </a:txBody>
                  <a:tcPr/>
                </a:tc>
              </a:tr>
              <a:tr h="768085">
                <a:tc>
                  <a:txBody>
                    <a:bodyPr/>
                    <a:lstStyle/>
                    <a:p>
                      <a:r>
                        <a:rPr lang="da-DK" sz="2400" b="1" dirty="0" smtClean="0"/>
                        <a:t>WAIC</a:t>
                      </a:r>
                      <a:endParaRPr lang="da-DK" sz="2400" b="1" dirty="0"/>
                    </a:p>
                  </a:txBody>
                  <a:tcPr/>
                </a:tc>
                <a:tc>
                  <a:txBody>
                    <a:bodyPr/>
                    <a:lstStyle/>
                    <a:p>
                      <a:pPr algn="ctr"/>
                      <a:r>
                        <a:rPr lang="da-DK" sz="2400" dirty="0" smtClean="0"/>
                        <a:t>6580.1</a:t>
                      </a:r>
                      <a:endParaRPr lang="da-DK" sz="2400" dirty="0"/>
                    </a:p>
                  </a:txBody>
                  <a:tcPr/>
                </a:tc>
                <a:tc>
                  <a:txBody>
                    <a:bodyPr/>
                    <a:lstStyle/>
                    <a:p>
                      <a:pPr algn="ctr"/>
                      <a:r>
                        <a:rPr lang="da-DK" sz="2400" dirty="0" smtClean="0"/>
                        <a:t>6621.0</a:t>
                      </a:r>
                      <a:endParaRPr lang="da-DK" sz="2400" dirty="0"/>
                    </a:p>
                  </a:txBody>
                  <a:tcPr/>
                </a:tc>
              </a:tr>
            </a:tbl>
          </a:graphicData>
        </a:graphic>
      </p:graphicFrame>
    </p:spTree>
    <p:extLst>
      <p:ext uri="{BB962C8B-B14F-4D97-AF65-F5344CB8AC3E}">
        <p14:creationId xmlns:p14="http://schemas.microsoft.com/office/powerpoint/2010/main" val="26815939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 - Limitations</a:t>
            </a:r>
            <a:endParaRPr lang="en-AU" dirty="0"/>
          </a:p>
        </p:txBody>
      </p:sp>
      <p:sp>
        <p:nvSpPr>
          <p:cNvPr id="3" name="Content Placeholder 2"/>
          <p:cNvSpPr>
            <a:spLocks noGrp="1"/>
          </p:cNvSpPr>
          <p:nvPr>
            <p:ph idx="1"/>
          </p:nvPr>
        </p:nvSpPr>
        <p:spPr/>
        <p:txBody>
          <a:bodyPr/>
          <a:lstStyle/>
          <a:p>
            <a:r>
              <a:rPr lang="en-AU" dirty="0" smtClean="0"/>
              <a:t>Large numbers of postal codes, data not published</a:t>
            </a:r>
          </a:p>
          <a:p>
            <a:r>
              <a:rPr lang="en-AU" dirty="0" smtClean="0"/>
              <a:t>Sparseness</a:t>
            </a:r>
          </a:p>
          <a:p>
            <a:r>
              <a:rPr lang="en-AU" dirty="0" smtClean="0"/>
              <a:t>The BYM model would be best for exactly the data that was not published</a:t>
            </a:r>
            <a:endParaRPr lang="en-AU" dirty="0"/>
          </a:p>
        </p:txBody>
      </p:sp>
    </p:spTree>
    <p:extLst>
      <p:ext uri="{BB962C8B-B14F-4D97-AF65-F5344CB8AC3E}">
        <p14:creationId xmlns:p14="http://schemas.microsoft.com/office/powerpoint/2010/main" val="12064659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To add:</a:t>
            </a:r>
          </a:p>
          <a:p>
            <a:pPr lvl="1"/>
            <a:r>
              <a:rPr lang="en-US" dirty="0" smtClean="0"/>
              <a:t>Reference to paper in the </a:t>
            </a:r>
            <a:r>
              <a:rPr lang="en-US" dirty="0" smtClean="0"/>
              <a:t>heading</a:t>
            </a:r>
          </a:p>
          <a:p>
            <a:pPr lvl="1"/>
            <a:r>
              <a:rPr lang="en-US" dirty="0" smtClean="0"/>
              <a:t>Reference to old paper in the scientific question slide</a:t>
            </a:r>
            <a:endParaRPr lang="en-US" dirty="0" smtClean="0"/>
          </a:p>
          <a:p>
            <a:pPr lvl="1"/>
            <a:r>
              <a:rPr lang="en-US" dirty="0" smtClean="0"/>
              <a:t>Reference to data for extension</a:t>
            </a:r>
          </a:p>
          <a:p>
            <a:pPr lvl="1"/>
            <a:r>
              <a:rPr lang="en-US" dirty="0" smtClean="0"/>
              <a:t>References to motivation for </a:t>
            </a:r>
            <a:r>
              <a:rPr lang="en-US" dirty="0" err="1" smtClean="0"/>
              <a:t>immunisation</a:t>
            </a:r>
            <a:endParaRPr lang="en-US" dirty="0"/>
          </a:p>
        </p:txBody>
      </p:sp>
    </p:spTree>
    <p:extLst>
      <p:ext uri="{BB962C8B-B14F-4D97-AF65-F5344CB8AC3E}">
        <p14:creationId xmlns:p14="http://schemas.microsoft.com/office/powerpoint/2010/main" val="8947588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collected by the Florida </a:t>
            </a:r>
            <a:r>
              <a:rPr lang="en-AU" sz="2400" dirty="0"/>
              <a:t>Association of </a:t>
            </a:r>
            <a:r>
              <a:rPr lang="en-AU" sz="2400" dirty="0" smtClean="0"/>
              <a:t>Paediatric Tumour </a:t>
            </a:r>
            <a:r>
              <a:rPr lang="en-AU" sz="2400" dirty="0"/>
              <a:t>Programs</a:t>
            </a:r>
            <a:r>
              <a:rPr lang="en-AU" sz="2400" dirty="0" smtClean="0"/>
              <a:t>.</a:t>
            </a:r>
          </a:p>
          <a:p>
            <a:r>
              <a:rPr lang="en-AU" sz="2400" dirty="0" smtClean="0"/>
              <a:t>It consists of the incidence of recorded paediatric brain cancer in the </a:t>
            </a:r>
            <a:r>
              <a:rPr lang="en-AU" sz="2400" dirty="0"/>
              <a:t>years 2000-</a:t>
            </a:r>
            <a:r>
              <a:rPr lang="en-AU" sz="2400" dirty="0" smtClean="0"/>
              <a:t>2010 in each zip code in Florida.</a:t>
            </a:r>
          </a:p>
          <a:p>
            <a:r>
              <a:rPr lang="en-AU" sz="2400" dirty="0" smtClean="0"/>
              <a:t>Included in the dataset, is the population of 0-19 year olds in each zip code.</a:t>
            </a:r>
          </a:p>
          <a:p>
            <a:r>
              <a:rPr lang="en-AU" sz="2400" dirty="0" smtClean="0"/>
              <a:t>There </a:t>
            </a:r>
            <a:r>
              <a:rPr lang="en-AU" sz="2400" dirty="0" smtClean="0"/>
              <a:t>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4" name="Subtitle 3"/>
          <p:cNvSpPr>
            <a:spLocks noGrp="1"/>
          </p:cNvSpPr>
          <p:nvPr>
            <p:ph type="subTitle" idx="1"/>
          </p:nvPr>
        </p:nvSpPr>
        <p:spPr/>
        <p:txBody>
          <a:bodyPr/>
          <a:lstStyle/>
          <a:p>
            <a:r>
              <a:rPr lang="en-US" dirty="0" smtClean="0"/>
              <a:t>Thank you!</a:t>
            </a:r>
            <a:endParaRPr lang="en-US" dirty="0"/>
          </a:p>
        </p:txBody>
      </p:sp>
    </p:spTree>
    <p:extLst>
      <p:ext uri="{BB962C8B-B14F-4D97-AF65-F5344CB8AC3E}">
        <p14:creationId xmlns:p14="http://schemas.microsoft.com/office/powerpoint/2010/main" val="19160128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t>
            </a:r>
            <a:r>
              <a:rPr lang="en-AU" sz="2400" dirty="0" smtClean="0"/>
              <a:t>statisticians assumed </a:t>
            </a:r>
            <a:r>
              <a:rPr lang="en-AU" sz="2400" dirty="0"/>
              <a:t>that the case </a:t>
            </a:r>
            <a:r>
              <a:rPr lang="en-AU" sz="2400" dirty="0" smtClean="0"/>
              <a:t>counts follow a </a:t>
            </a:r>
            <a:r>
              <a:rPr lang="en-AU" sz="2400" dirty="0"/>
              <a:t>Poisson </a:t>
            </a:r>
            <a:r>
              <a:rPr lang="en-AU" sz="2400" dirty="0" smtClean="0"/>
              <a:t>distribution:</a:t>
            </a:r>
            <a:endParaRPr lang="en-AU" sz="2400" dirty="0" smtClean="0"/>
          </a:p>
          <a:p>
            <a:pPr>
              <a:spcBef>
                <a:spcPts val="0"/>
              </a:spcBef>
            </a:pPr>
            <a:r>
              <a:rPr lang="en-AU" sz="2400" i="1" dirty="0" err="1" smtClean="0"/>
              <a:t>y</a:t>
            </a:r>
            <a:r>
              <a:rPr lang="en-AU" sz="2400" i="1" baseline="-25000" dirty="0" err="1" smtClean="0"/>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err="1" smtClean="0"/>
              <a:t>i</a:t>
            </a:r>
            <a:r>
              <a:rPr lang="en-AU" sz="2400" dirty="0" smtClean="0"/>
              <a:t>, where </a:t>
            </a:r>
            <a:endParaRPr lang="en-AU" sz="2400" dirty="0"/>
          </a:p>
          <a:p>
            <a:r>
              <a:rPr lang="en-AU" sz="2400" dirty="0" err="1" smtClean="0"/>
              <a:t>y</a:t>
            </a:r>
            <a:r>
              <a:rPr lang="en-AU" sz="2400" baseline="-25000" dirty="0" err="1" smtClean="0"/>
              <a:t>i</a:t>
            </a:r>
            <a:r>
              <a:rPr lang="en-AU" sz="2400" dirty="0" smtClean="0"/>
              <a:t> - </a:t>
            </a:r>
            <a:r>
              <a:rPr lang="en-AU" sz="2400" dirty="0" smtClean="0"/>
              <a:t>number </a:t>
            </a:r>
            <a:r>
              <a:rPr lang="en-AU" sz="2400" dirty="0" smtClean="0"/>
              <a:t>of cases within the </a:t>
            </a:r>
            <a:r>
              <a:rPr lang="en-AU" sz="2400" dirty="0" err="1" smtClean="0"/>
              <a:t>ith</a:t>
            </a:r>
            <a:r>
              <a:rPr lang="en-AU" sz="2400" dirty="0" smtClean="0"/>
              <a:t> area,</a:t>
            </a:r>
          </a:p>
          <a:p>
            <a:r>
              <a:rPr lang="en-AU" sz="2400" dirty="0" err="1" smtClean="0"/>
              <a:t>e</a:t>
            </a:r>
            <a:r>
              <a:rPr lang="en-AU" sz="2400" baseline="-25000" dirty="0" err="1" smtClean="0"/>
              <a:t>i</a:t>
            </a:r>
            <a:r>
              <a:rPr lang="en-AU" sz="2400" dirty="0" smtClean="0"/>
              <a:t> </a:t>
            </a:r>
            <a:r>
              <a:rPr lang="en-AU" sz="2400" dirty="0" smtClean="0"/>
              <a:t>- </a:t>
            </a:r>
            <a:r>
              <a:rPr lang="en-AU" sz="2400" dirty="0" smtClean="0"/>
              <a:t>number </a:t>
            </a:r>
            <a:r>
              <a:rPr lang="en-AU" sz="2400" dirty="0" smtClean="0"/>
              <a:t>of expected cases in the </a:t>
            </a:r>
            <a:r>
              <a:rPr lang="en-AU" sz="2400" dirty="0" err="1" smtClean="0"/>
              <a:t>ith</a:t>
            </a:r>
            <a:r>
              <a:rPr lang="en-AU" sz="2400" dirty="0" smtClean="0"/>
              <a:t> area, </a:t>
            </a:r>
          </a:p>
          <a:p>
            <a:r>
              <a:rPr lang="el-GR" sz="2400" dirty="0" smtClean="0"/>
              <a:t>θ</a:t>
            </a:r>
            <a:r>
              <a:rPr lang="en-AU" sz="2400" baseline="-25000" dirty="0" err="1"/>
              <a:t>i</a:t>
            </a:r>
            <a:r>
              <a:rPr lang="en-AU" sz="2400" i="1" dirty="0"/>
              <a:t> </a:t>
            </a:r>
            <a:r>
              <a:rPr lang="en-AU" sz="2400" i="1" dirty="0" smtClean="0"/>
              <a:t>- </a:t>
            </a:r>
            <a:r>
              <a:rPr lang="en-AU" sz="2400" dirty="0" smtClean="0"/>
              <a:t>relative </a:t>
            </a:r>
            <a:r>
              <a:rPr lang="en-AU" sz="2400" dirty="0"/>
              <a:t>risk parameter for the </a:t>
            </a:r>
            <a:r>
              <a:rPr lang="en-AU" sz="2400" dirty="0" err="1"/>
              <a:t>ith</a:t>
            </a:r>
            <a:r>
              <a:rPr lang="en-AU" sz="2400" dirty="0"/>
              <a:t> </a:t>
            </a:r>
            <a:r>
              <a:rPr lang="en-AU" sz="2400" dirty="0" smtClean="0"/>
              <a:t>area, </a:t>
            </a:r>
          </a:p>
          <a:p>
            <a:r>
              <a:rPr lang="en-AU" sz="2400" dirty="0" smtClean="0"/>
              <a:t>y</a:t>
            </a:r>
            <a:r>
              <a:rPr lang="en-AU" sz="2400" baseline="-25000" dirty="0" smtClean="0"/>
              <a:t>i</a:t>
            </a:r>
            <a:r>
              <a:rPr lang="en-AU" sz="2400" baseline="30000" dirty="0" smtClean="0"/>
              <a:t>p</a:t>
            </a:r>
            <a:r>
              <a:rPr lang="en-AU" sz="2400" dirty="0" smtClean="0"/>
              <a:t> - population of the </a:t>
            </a:r>
            <a:r>
              <a:rPr lang="en-AU" sz="2400" dirty="0" err="1" smtClean="0"/>
              <a:t>ith</a:t>
            </a:r>
            <a:r>
              <a:rPr lang="en-AU" sz="2400" dirty="0" smtClean="0"/>
              <a:t> area during the time period</a:t>
            </a:r>
            <a:r>
              <a:rPr lang="en-AU" sz="2400" dirty="0" smtClean="0"/>
              <a:t>.</a:t>
            </a:r>
            <a:endParaRPr lang="en-AU" sz="2400" dirty="0" smtClean="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335214"/>
            <a:ext cx="2376264" cy="58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Standardised Morbidity Ratio </a:t>
            </a:r>
            <a:endParaRPr lang="en-AU" dirty="0"/>
          </a:p>
        </p:txBody>
      </p:sp>
      <p:sp>
        <p:nvSpPr>
          <p:cNvPr id="3" name="Content Placeholder 2"/>
          <p:cNvSpPr>
            <a:spLocks noGrp="1"/>
          </p:cNvSpPr>
          <p:nvPr>
            <p:ph idx="1"/>
          </p:nvPr>
        </p:nvSpPr>
        <p:spPr/>
        <p:txBody>
          <a:bodyPr>
            <a:normAutofit/>
          </a:bodyPr>
          <a:lstStyle/>
          <a:p>
            <a:endParaRPr lang="en-AU" sz="2400" dirty="0"/>
          </a:p>
          <a:p>
            <a:r>
              <a:rPr lang="en-AU" sz="2400" dirty="0" smtClean="0"/>
              <a:t>Assume case counts are independent.</a:t>
            </a:r>
          </a:p>
          <a:p>
            <a:endParaRPr lang="en-AU" sz="2400" dirty="0" smtClean="0"/>
          </a:p>
          <a:p>
            <a:r>
              <a:rPr lang="en-AU" sz="2400" dirty="0" smtClean="0"/>
              <a:t> The </a:t>
            </a:r>
            <a:r>
              <a:rPr lang="en-AU" sz="2400" dirty="0" err="1" smtClean="0"/>
              <a:t>SMR</a:t>
            </a:r>
            <a:r>
              <a:rPr lang="en-AU" sz="2400" baseline="-25000" dirty="0" err="1" smtClean="0"/>
              <a:t>i</a:t>
            </a:r>
            <a:r>
              <a:rPr lang="en-AU" sz="2400" dirty="0" smtClean="0"/>
              <a:t> </a:t>
            </a:r>
            <a:r>
              <a:rPr lang="en-AU" sz="2400" dirty="0" smtClean="0"/>
              <a:t>is </a:t>
            </a:r>
            <a:r>
              <a:rPr lang="en-AU" sz="2400" dirty="0" smtClean="0"/>
              <a:t>the </a:t>
            </a:r>
            <a:r>
              <a:rPr lang="en-AU" sz="2400" dirty="0"/>
              <a:t>MLE of </a:t>
            </a:r>
            <a:r>
              <a:rPr lang="el-GR" sz="2400" dirty="0"/>
              <a:t>θ</a:t>
            </a:r>
            <a:r>
              <a:rPr lang="en-AU" sz="2400" baseline="-25000" dirty="0" err="1"/>
              <a:t>i</a:t>
            </a:r>
            <a:r>
              <a:rPr lang="en-AU" sz="2400" dirty="0"/>
              <a:t>. </a:t>
            </a:r>
          </a:p>
          <a:p>
            <a:endParaRPr lang="en-AU" sz="2400" dirty="0"/>
          </a:p>
          <a:p>
            <a:r>
              <a:rPr lang="en-AU" sz="2400" dirty="0"/>
              <a:t>This model is most well-known and easiest to compute</a:t>
            </a:r>
            <a:r>
              <a:rPr lang="en-AU" sz="2400" dirty="0" smtClean="0"/>
              <a:t>.</a:t>
            </a:r>
          </a:p>
          <a:p>
            <a:endParaRPr lang="en-AU" sz="2400" dirty="0" smtClean="0"/>
          </a:p>
          <a:p>
            <a:r>
              <a:rPr lang="en-AU" sz="2400" dirty="0" smtClean="0"/>
              <a:t>Problem: misleading when applied to rare diseases</a:t>
            </a:r>
            <a:endParaRPr lang="en-AU" sz="24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The </a:t>
            </a:r>
            <a:r>
              <a:rPr lang="en-AU" dirty="0" err="1"/>
              <a:t>Besag</a:t>
            </a:r>
            <a:r>
              <a:rPr lang="en-AU" dirty="0"/>
              <a:t>, York, and Mollie </a:t>
            </a:r>
            <a:r>
              <a:rPr lang="en-AU" dirty="0" smtClean="0"/>
              <a:t>Model</a:t>
            </a:r>
            <a:endParaRPr lang="en-AU"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349" y="1556792"/>
            <a:ext cx="6547602" cy="405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66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8297" y="1818371"/>
            <a:ext cx="6460047" cy="36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5158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Computation and Estimation Procedure</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55269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a:xfrm>
            <a:off x="457200" y="1600200"/>
            <a:ext cx="8229600" cy="4997152"/>
          </a:xfrm>
        </p:spPr>
        <p:txBody>
          <a:bodyPr>
            <a:normAutofit/>
          </a:bodyPr>
          <a:lstStyle/>
          <a:p>
            <a:r>
              <a:rPr lang="en-AU" sz="2400" dirty="0" smtClean="0"/>
              <a:t>The statisticians use several methods to evaluate the models goodness-of-fit</a:t>
            </a:r>
          </a:p>
          <a:p>
            <a:r>
              <a:rPr lang="en-AU" sz="2400" dirty="0" smtClean="0"/>
              <a:t>The deviance information criterion (DIC) is:</a:t>
            </a:r>
          </a:p>
          <a:p>
            <a:pPr marL="0" indent="0">
              <a:buNone/>
            </a:pPr>
            <a:endParaRPr lang="en-AU" sz="2400" dirty="0"/>
          </a:p>
          <a:p>
            <a:endParaRPr lang="en-AU" sz="2400" dirty="0" smtClean="0"/>
          </a:p>
          <a:p>
            <a:endParaRPr lang="en-AU" sz="2400" dirty="0"/>
          </a:p>
          <a:p>
            <a:endParaRPr lang="en-AU" sz="2400" dirty="0" smtClean="0"/>
          </a:p>
          <a:p>
            <a:r>
              <a:rPr lang="en-AU" sz="2400" dirty="0" smtClean="0"/>
              <a:t>The exceedance probability is:</a:t>
            </a:r>
          </a:p>
          <a:p>
            <a:endParaRPr lang="en-AU" sz="2400" dirty="0"/>
          </a:p>
          <a:p>
            <a:pPr marL="0" indent="0">
              <a:buNone/>
            </a:pPr>
            <a:endParaRPr lang="en-AU" sz="2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51" y="3410579"/>
            <a:ext cx="2105689" cy="417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5632" y="2794110"/>
            <a:ext cx="2608251" cy="46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0320" y="3194509"/>
            <a:ext cx="433323" cy="47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39596" y="3301833"/>
            <a:ext cx="4030924" cy="369332"/>
          </a:xfrm>
          <a:prstGeom prst="rect">
            <a:avLst/>
          </a:prstGeom>
          <a:noFill/>
        </p:spPr>
        <p:txBody>
          <a:bodyPr wrap="square" rtlCol="0">
            <a:spAutoFit/>
          </a:bodyPr>
          <a:lstStyle/>
          <a:p>
            <a:r>
              <a:rPr lang="en-AU" dirty="0"/>
              <a:t>i</a:t>
            </a:r>
            <a:r>
              <a:rPr lang="en-AU" dirty="0" smtClean="0"/>
              <a:t>s the average deviance over the sample</a:t>
            </a:r>
            <a:endParaRPr lang="en-AU" dirty="0"/>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0480" y="4005064"/>
            <a:ext cx="3513528" cy="33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5632" y="5013176"/>
            <a:ext cx="3824400" cy="40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49011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3214</Words>
  <Application>Microsoft Macintosh PowerPoint</Application>
  <PresentationFormat>On-screen Show (4:3)</PresentationFormat>
  <Paragraphs>256</Paragraphs>
  <Slides>30</Slides>
  <Notes>23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STAT3013 Project: Childhood Brain Cancer in Florida: A Bayesian Clustering Approach </vt:lpstr>
      <vt:lpstr>Scientific Question</vt:lpstr>
      <vt:lpstr>The data</vt:lpstr>
      <vt:lpstr>Assumptions</vt:lpstr>
      <vt:lpstr>The Standardised Morbidity Ratio </vt:lpstr>
      <vt:lpstr>The Besag, York, and Mollie Model</vt:lpstr>
      <vt:lpstr>The SPC Model </vt:lpstr>
      <vt:lpstr>Computation and Estimation Procedure</vt:lpstr>
      <vt:lpstr>Model Checking</vt:lpstr>
      <vt:lpstr>Model Checking</vt:lpstr>
      <vt:lpstr>Results</vt:lpstr>
      <vt:lpstr>Results</vt:lpstr>
      <vt:lpstr>Results</vt:lpstr>
      <vt:lpstr>Results of the article</vt:lpstr>
      <vt:lpstr>Extension – Immunisation Rates in Australia</vt:lpstr>
      <vt:lpstr>Extension - Data</vt:lpstr>
      <vt:lpstr>Extension – Data Visualisation</vt:lpstr>
      <vt:lpstr>Extension - Models</vt:lpstr>
      <vt:lpstr>Extension – BYM Model</vt:lpstr>
      <vt:lpstr>Extension – Results</vt:lpstr>
      <vt:lpstr>Extension - Results</vt:lpstr>
      <vt:lpstr>Extension - Results</vt:lpstr>
      <vt:lpstr>Extension - Results</vt:lpstr>
      <vt:lpstr>Extension - Results</vt:lpstr>
      <vt:lpstr>Extension - Results</vt:lpstr>
      <vt:lpstr>Extension – Comparisons between models</vt:lpstr>
      <vt:lpstr>Extension - Limitations</vt:lpstr>
      <vt:lpstr>Summary</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James Bailie</cp:lastModifiedBy>
  <cp:revision>97</cp:revision>
  <dcterms:created xsi:type="dcterms:W3CDTF">2016-05-07T03:12:29Z</dcterms:created>
  <dcterms:modified xsi:type="dcterms:W3CDTF">2016-05-16T15:12:17Z</dcterms:modified>
</cp:coreProperties>
</file>