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70" r:id="rId5"/>
    <p:sldId id="263" r:id="rId6"/>
    <p:sldId id="265" r:id="rId7"/>
    <p:sldId id="266" r:id="rId8"/>
    <p:sldId id="269" r:id="rId9"/>
    <p:sldId id="267" r:id="rId10"/>
    <p:sldId id="277" r:id="rId11"/>
    <p:sldId id="264" r:id="rId12"/>
    <p:sldId id="275" r:id="rId13"/>
    <p:sldId id="276" r:id="rId14"/>
    <p:sldId id="268" r:id="rId15"/>
    <p:sldId id="271" r:id="rId16"/>
    <p:sldId id="273" r:id="rId17"/>
    <p:sldId id="274" r:id="rId18"/>
    <p:sldId id="258" r:id="rId19"/>
    <p:sldId id="281" r:id="rId20"/>
    <p:sldId id="280" r:id="rId21"/>
    <p:sldId id="259" r:id="rId22"/>
    <p:sldId id="260" r:id="rId23"/>
    <p:sldId id="261"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86477" autoAdjust="0"/>
  </p:normalViewPr>
  <p:slideViewPr>
    <p:cSldViewPr>
      <p:cViewPr>
        <p:scale>
          <a:sx n="70" d="100"/>
          <a:sy n="70" d="100"/>
        </p:scale>
        <p:origin x="-13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t>16/05/2016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t>11</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14</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15</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a:t>
            </a:r>
          </a:p>
        </p:txBody>
      </p:sp>
      <p:sp>
        <p:nvSpPr>
          <p:cNvPr id="4" name="Slide Number Placeholder 3"/>
          <p:cNvSpPr>
            <a:spLocks noGrp="1"/>
          </p:cNvSpPr>
          <p:nvPr>
            <p:ph type="sldNum" sz="quarter" idx="10"/>
          </p:nvPr>
        </p:nvSpPr>
        <p:spPr/>
        <p:txBody>
          <a:bodyPr/>
          <a:lstStyle/>
          <a:p>
            <a:fld id="{D795D3F8-AA5B-4E58-9602-70EDB6AF1C76}" type="slidenum">
              <a:rPr lang="en-AU" smtClean="0"/>
              <a:t>16</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17</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two models,</a:t>
            </a:r>
            <a:r>
              <a:rPr lang="en-US" baseline="0" dirty="0" smtClean="0"/>
              <a:t> to allow us to make some comparisons between models.</a:t>
            </a:r>
          </a:p>
          <a:p>
            <a:endParaRPr lang="en-US" baseline="0" dirty="0" smtClean="0"/>
          </a:p>
          <a:p>
            <a:r>
              <a:rPr lang="en-US" baseline="0" dirty="0" err="1" smtClean="0"/>
              <a:t>Mikkel</a:t>
            </a:r>
            <a:r>
              <a:rPr lang="en-US" baseline="0" dirty="0" smtClean="0"/>
              <a:t> – please elaborate:</a:t>
            </a:r>
          </a:p>
          <a:p>
            <a:r>
              <a:rPr lang="en-US" baseline="0" dirty="0" smtClean="0"/>
              <a:t>We created the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a:t>
            </a:r>
          </a:p>
          <a:p>
            <a:endParaRPr lang="en-US" baseline="0" dirty="0" smtClean="0"/>
          </a:p>
          <a:p>
            <a:r>
              <a:rPr lang="en-US" baseline="0" dirty="0" smtClean="0"/>
              <a:t>We also created a BYM model, similar to the BYM model in the original paper. </a:t>
            </a:r>
          </a:p>
          <a:p>
            <a:endParaRPr lang="en-US" baseline="0" dirty="0" smtClean="0"/>
          </a:p>
          <a:p>
            <a:r>
              <a:rPr lang="en-US" baseline="0" dirty="0" smtClean="0"/>
              <a:t>We chose to not include the SPC model as our data did not contain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err="1" smtClean="0"/>
              <a:t>Mikkel</a:t>
            </a:r>
            <a:r>
              <a:rPr lang="en-US" baseline="0" dirty="0" smtClean="0"/>
              <a:t> – please elaborate on INLA </a:t>
            </a:r>
            <a:r>
              <a:rPr lang="en-US" baseline="0" dirty="0" err="1" smtClean="0"/>
              <a:t>vs</a:t>
            </a:r>
            <a:r>
              <a:rPr lang="en-US" baseline="0" dirty="0" smtClean="0"/>
              <a:t> MCMC</a:t>
            </a:r>
          </a:p>
        </p:txBody>
      </p:sp>
      <p:sp>
        <p:nvSpPr>
          <p:cNvPr id="4" name="Slide Number Placeholder 3"/>
          <p:cNvSpPr>
            <a:spLocks noGrp="1"/>
          </p:cNvSpPr>
          <p:nvPr>
            <p:ph type="sldNum" sz="quarter" idx="10"/>
          </p:nvPr>
        </p:nvSpPr>
        <p:spPr/>
        <p:txBody>
          <a:bodyPr/>
          <a:lstStyle/>
          <a:p>
            <a:fld id="{D795D3F8-AA5B-4E58-9602-70EDB6AF1C76}" type="slidenum">
              <a:rPr lang="en-AU" smtClean="0"/>
              <a:t>18</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19</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non-focussed, where they assume no previous knowledge of clusters, and prefer a flexible, lowly parameterized model.</a:t>
            </a:r>
          </a:p>
          <a:p>
            <a:r>
              <a:rPr lang="en-AU" baseline="0" dirty="0" smtClean="0"/>
              <a:t>2 different natures of clustering, hot spots and clusters.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sums in </a:t>
            </a:r>
            <a:r>
              <a:rPr lang="en-AU" dirty="0" err="1" smtClean="0"/>
              <a:t>ei</a:t>
            </a:r>
            <a:r>
              <a:rPr lang="en-AU" dirty="0" smtClean="0"/>
              <a:t> are over all</a:t>
            </a:r>
            <a:r>
              <a:rPr lang="en-AU" baseline="0" dirty="0" smtClean="0"/>
              <a:t> of the zip code areas)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5</a:t>
            </a:fld>
            <a:endParaRPr lang="en-AU"/>
          </a:p>
        </p:txBody>
      </p:sp>
    </p:spTree>
    <p:extLst>
      <p:ext uri="{BB962C8B-B14F-4D97-AF65-F5344CB8AC3E}">
        <p14:creationId xmlns:p14="http://schemas.microsoft.com/office/powerpoint/2010/main" val="292713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r>
              <a:rPr lang="en-AU" sz="1200" dirty="0" smtClean="0"/>
              <a:t>There is a large number of zero counts in the data. This can lead to the SMR being misleading, and can lead to large SMR’s regardless of the observed count.</a:t>
            </a:r>
          </a:p>
          <a:p>
            <a:r>
              <a:rPr lang="en-AU" sz="1200" dirty="0" smtClean="0"/>
              <a:t>This model proved to contain a lot of confounding noise, which showed them that it wasn’t a useful model.</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6</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modelled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neighbours, and precision proportional to the number of these neighbours.”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neighbourhood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neighbours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studies to yield robust estimates across of range of scenarios, including clustering of disease</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BYM model is a Bayesian approach to fitting </a:t>
            </a:r>
            <a:r>
              <a:rPr lang="el-GR" sz="1200" dirty="0" smtClean="0"/>
              <a:t>θ</a:t>
            </a:r>
            <a:r>
              <a:rPr lang="en-AU" sz="1200" baseline="-25000" dirty="0" err="1" smtClean="0"/>
              <a:t>i</a:t>
            </a:r>
            <a:r>
              <a:rPr lang="en-AU" sz="1200" dirty="0" smtClean="0"/>
              <a:t>. The model decomposes the log of </a:t>
            </a:r>
            <a:r>
              <a:rPr lang="el-GR" sz="1200" dirty="0" smtClean="0"/>
              <a:t>θ</a:t>
            </a:r>
            <a:r>
              <a:rPr lang="en-AU" sz="1200" baseline="-25000" dirty="0" err="1" smtClean="0"/>
              <a:t>i</a:t>
            </a:r>
            <a:r>
              <a:rPr lang="en-AU" sz="1200" dirty="0" smtClean="0"/>
              <a:t> into the sum of two random effects:</a:t>
            </a:r>
            <a:r>
              <a:rPr lang="en-AU" sz="1200" i="1" dirty="0" smtClean="0"/>
              <a:t> v</a:t>
            </a:r>
            <a:r>
              <a:rPr lang="en-AU" sz="1200" i="1" baseline="-25000" dirty="0" smtClean="0"/>
              <a:t>i</a:t>
            </a:r>
            <a:r>
              <a:rPr lang="en-AU" sz="1200" i="1" dirty="0" smtClean="0"/>
              <a:t>, </a:t>
            </a:r>
            <a:r>
              <a:rPr lang="en-AU" sz="1200" dirty="0" smtClean="0"/>
              <a:t>which is the unstructured component, and </a:t>
            </a:r>
            <a:r>
              <a:rPr lang="en-AU" sz="1200" i="1" dirty="0" err="1" smtClean="0"/>
              <a:t>u</a:t>
            </a:r>
            <a:r>
              <a:rPr lang="en-AU" sz="1200" i="1" baseline="-25000" dirty="0" err="1" smtClean="0"/>
              <a:t>i</a:t>
            </a:r>
            <a:r>
              <a:rPr lang="en-AU" sz="1200" dirty="0" smtClean="0"/>
              <a:t>, which is the spatially structured component, which is dependent on the values of its neighbouring </a:t>
            </a:r>
            <a:r>
              <a:rPr lang="en-AU" sz="1200" dirty="0" err="1" smtClean="0"/>
              <a:t>zipcodes</a:t>
            </a:r>
            <a:r>
              <a:rPr lang="en-AU" sz="1200" dirty="0" smtClean="0"/>
              <a:t>.</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7</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SPC model is the BYM model with an indicator variable added in for whether the data value is zero or not. They have included this in the model, as zero counts in the data can be a problem since they are modelling it with a </a:t>
            </a:r>
            <a:r>
              <a:rPr lang="en-AU" sz="1200" dirty="0" err="1" smtClean="0"/>
              <a:t>poisson</a:t>
            </a:r>
            <a:r>
              <a:rPr lang="en-AU" sz="1200" dirty="0" smtClean="0"/>
              <a:t> distribution.</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8</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r>
              <a:rPr lang="en-AU" sz="1200" kern="1200" baseline="0" dirty="0" smtClean="0">
                <a:solidFill>
                  <a:schemeClr val="tx1"/>
                </a:solidFill>
                <a:effectLst/>
                <a:latin typeface="+mn-lt"/>
                <a:ea typeface="+mn-ea"/>
                <a:cs typeface="+mn-cs"/>
              </a:rPr>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t>9</a:t>
            </a:fld>
            <a:endParaRPr lang="en-AU"/>
          </a:p>
        </p:txBody>
      </p:sp>
    </p:spTree>
    <p:extLst>
      <p:ext uri="{BB962C8B-B14F-4D97-AF65-F5344CB8AC3E}">
        <p14:creationId xmlns:p14="http://schemas.microsoft.com/office/powerpoint/2010/main" val="73575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t>16/05/2016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t>16/05/2016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t>16/05/2016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t>16/05/2016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t>16/05/2016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2776"/>
            <a:ext cx="5544616" cy="514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5394370" cy="52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 (reference).</a:t>
            </a:r>
          </a:p>
          <a:p>
            <a:r>
              <a:rPr lang="en-US" dirty="0"/>
              <a:t>Outbreaks of measles linked to low vaccination </a:t>
            </a:r>
            <a:r>
              <a:rPr lang="en-US" dirty="0" smtClean="0"/>
              <a:t>rates (reference).</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(reference).</a:t>
            </a:r>
          </a:p>
          <a:p>
            <a:r>
              <a:rPr lang="en-AU" dirty="0" smtClean="0"/>
              <a:t>Binomially distributed.</a:t>
            </a:r>
          </a:p>
          <a:p>
            <a:r>
              <a:rPr lang="en-AU" dirty="0"/>
              <a:t>ABS </a:t>
            </a:r>
            <a:r>
              <a:rPr lang="en-AU" dirty="0" smtClean="0"/>
              <a:t>Postal Areas </a:t>
            </a:r>
            <a:r>
              <a:rPr lang="en-AU" dirty="0" err="1" smtClean="0"/>
              <a:t>Shapefile</a:t>
            </a:r>
            <a:r>
              <a:rPr lang="en-AU" dirty="0" smtClean="0"/>
              <a:t> (reference).</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Basic </a:t>
            </a:r>
            <a:r>
              <a:rPr lang="en-AU" dirty="0" err="1" smtClean="0"/>
              <a:t>iid</a:t>
            </a:r>
            <a:r>
              <a:rPr lang="en-AU" dirty="0" smtClean="0"/>
              <a:t> model</a:t>
            </a:r>
          </a:p>
          <a:p>
            <a:r>
              <a:rPr lang="en-AU" dirty="0" smtClean="0"/>
              <a:t>BYM model</a:t>
            </a:r>
          </a:p>
          <a:p>
            <a:r>
              <a:rPr lang="en-AU" dirty="0" smtClean="0"/>
              <a:t>SPC model not used.</a:t>
            </a:r>
          </a:p>
          <a:p>
            <a:r>
              <a:rPr lang="en-AU" dirty="0" smtClean="0"/>
              <a:t>INLA instead of MCMC</a:t>
            </a:r>
            <a:endParaRPr lang="en-AU" dirty="0"/>
          </a:p>
        </p:txBody>
      </p:sp>
    </p:spTree>
    <p:extLst>
      <p:ext uri="{BB962C8B-B14F-4D97-AF65-F5344CB8AC3E}">
        <p14:creationId xmlns:p14="http://schemas.microsoft.com/office/powerpoint/2010/main" val="980945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a:bodyPr>
          <a:lstStyle/>
          <a:p>
            <a:r>
              <a:rPr lang="en-US" dirty="0" smtClean="0"/>
              <a:t>Show them the maps in </a:t>
            </a:r>
            <a:r>
              <a:rPr lang="en-US" dirty="0"/>
              <a:t>the browser: </a:t>
            </a:r>
            <a:r>
              <a:rPr lang="en-US" dirty="0">
                <a:hlinkClick r:id="rId3"/>
              </a:rPr>
              <a:t>https://www.google.com/fusiontables/DataSource?docid=</a:t>
            </a:r>
            <a:r>
              <a:rPr lang="en-US" dirty="0" smtClean="0">
                <a:hlinkClick r:id="rId3"/>
              </a:rPr>
              <a:t>17me8Z4Cg99E9f7j0dgDGWB34yOi0AMfYTTQ8QugL</a:t>
            </a:r>
            <a:endParaRPr lang="en-US" dirty="0" smtClean="0"/>
          </a:p>
          <a:p>
            <a:r>
              <a:rPr lang="en-US" dirty="0" smtClean="0">
                <a:hlinkClick r:id="rId4"/>
              </a:rPr>
              <a:t>RRF – BYM</a:t>
            </a:r>
            <a:endParaRPr lang="en-US" dirty="0" smtClean="0"/>
          </a:p>
          <a:p>
            <a:r>
              <a:rPr lang="en-US" dirty="0" smtClean="0">
                <a:hlinkClick r:id="rId5"/>
              </a:rPr>
              <a:t>RRF – iid</a:t>
            </a:r>
            <a:endParaRPr lang="en-US" dirty="0" smtClean="0"/>
          </a:p>
          <a:p>
            <a:r>
              <a:rPr lang="en-US" dirty="0" smtClean="0">
                <a:hlinkClick r:id="rId6"/>
              </a:rPr>
              <a:t>UHExceedence – BYM</a:t>
            </a:r>
            <a:endParaRPr lang="en-US" dirty="0" smtClean="0"/>
          </a:p>
          <a:p>
            <a:r>
              <a:rPr lang="en-US" dirty="0" err="1" smtClean="0">
                <a:hlinkClick r:id="rId7"/>
              </a:rPr>
              <a:t>UHExceedence</a:t>
            </a:r>
            <a:r>
              <a:rPr lang="en-US" dirty="0" smtClean="0">
                <a:hlinkClick r:id="rId7"/>
              </a:rPr>
              <a:t> - </a:t>
            </a:r>
            <a:r>
              <a:rPr lang="en-US" dirty="0" err="1" smtClean="0">
                <a:hlinkClick r:id="rId7"/>
              </a:rPr>
              <a:t>iid</a:t>
            </a:r>
            <a:endParaRPr lang="en-US" dirty="0" smtClean="0"/>
          </a:p>
          <a:p>
            <a:endParaRPr lang="en-US" dirty="0"/>
          </a:p>
        </p:txBody>
      </p:sp>
    </p:spTree>
    <p:extLst>
      <p:ext uri="{BB962C8B-B14F-4D97-AF65-F5344CB8AC3E}">
        <p14:creationId xmlns:p14="http://schemas.microsoft.com/office/powerpoint/2010/main" val="81822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a:t>The scientific question </a:t>
            </a:r>
            <a:r>
              <a:rPr lang="en-AU" sz="2400" dirty="0" smtClean="0"/>
              <a:t>is:</a:t>
            </a:r>
          </a:p>
          <a:p>
            <a:r>
              <a:rPr lang="en-AU" sz="2400" dirty="0" smtClean="0"/>
              <a:t> 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 </a:t>
            </a:r>
            <a:r>
              <a:rPr lang="en-AU" sz="2400" dirty="0"/>
              <a:t>and</a:t>
            </a:r>
            <a:r>
              <a:rPr lang="en-AU" sz="2400" dirty="0" smtClean="0"/>
              <a:t>, “in </a:t>
            </a:r>
            <a:r>
              <a:rPr lang="en-AU" sz="2400" dirty="0"/>
              <a:t>particular, the 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lstStyle/>
          <a:p>
            <a:r>
              <a:rPr lang="en-US" dirty="0" smtClean="0"/>
              <a:t>Clustering around Byron Bay and Lismore, around Sunshine Coast Hinterland, </a:t>
            </a:r>
          </a:p>
          <a:p>
            <a:r>
              <a:rPr lang="en-US" dirty="0" smtClean="0"/>
              <a:t>Expand</a:t>
            </a:r>
            <a:endParaRPr lang="en-US" dirty="0"/>
          </a:p>
        </p:txBody>
      </p:sp>
    </p:spTree>
    <p:extLst>
      <p:ext uri="{BB962C8B-B14F-4D97-AF65-F5344CB8AC3E}">
        <p14:creationId xmlns:p14="http://schemas.microsoft.com/office/powerpoint/2010/main" val="380475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spTree>
    <p:extLst>
      <p:ext uri="{BB962C8B-B14F-4D97-AF65-F5344CB8AC3E}">
        <p14:creationId xmlns:p14="http://schemas.microsoft.com/office/powerpoint/2010/main" val="2681593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To add:</a:t>
            </a:r>
          </a:p>
          <a:p>
            <a:pPr lvl="1"/>
            <a:r>
              <a:rPr lang="en-US" dirty="0" smtClean="0"/>
              <a:t>Reference to paper in the heading</a:t>
            </a:r>
          </a:p>
          <a:p>
            <a:pPr lvl="1"/>
            <a:r>
              <a:rPr lang="en-US" dirty="0" smtClean="0"/>
              <a:t>Reference to data for extension</a:t>
            </a:r>
          </a:p>
          <a:p>
            <a:pPr lvl="1"/>
            <a:r>
              <a:rPr lang="en-US" dirty="0" smtClean="0"/>
              <a:t>References to motivation for </a:t>
            </a:r>
            <a:r>
              <a:rPr lang="en-US" dirty="0" err="1" smtClean="0"/>
              <a:t>immunisation</a:t>
            </a:r>
            <a:endParaRPr lang="en-US" dirty="0"/>
          </a:p>
        </p:txBody>
      </p:sp>
    </p:spTree>
    <p:extLst>
      <p:ext uri="{BB962C8B-B14F-4D97-AF65-F5344CB8AC3E}">
        <p14:creationId xmlns:p14="http://schemas.microsoft.com/office/powerpoint/2010/main" val="894758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taken from </a:t>
            </a:r>
            <a:r>
              <a:rPr lang="en-AU" sz="2400" dirty="0"/>
              <a:t>the Florida Association of </a:t>
            </a:r>
            <a:r>
              <a:rPr lang="en-AU" sz="2400" dirty="0" smtClean="0"/>
              <a:t>Paediatric Tumour </a:t>
            </a:r>
            <a:r>
              <a:rPr lang="en-AU" sz="2400" dirty="0"/>
              <a:t>Programs.</a:t>
            </a:r>
          </a:p>
          <a:p>
            <a:r>
              <a:rPr lang="en-AU" sz="2400" dirty="0"/>
              <a:t> The structure of the data is population of 0-19 year olds, and all recorded brain cancers during that period, split into the </a:t>
            </a:r>
            <a:r>
              <a:rPr lang="en-AU" sz="2400" dirty="0" smtClean="0"/>
              <a:t>Florida zip </a:t>
            </a:r>
            <a:r>
              <a:rPr lang="en-AU" sz="2400" dirty="0"/>
              <a:t>code areas</a:t>
            </a:r>
            <a:r>
              <a:rPr lang="en-AU" sz="2400" dirty="0" smtClean="0"/>
              <a:t>. </a:t>
            </a:r>
          </a:p>
          <a:p>
            <a:r>
              <a:rPr lang="en-AU" sz="2400" dirty="0" smtClean="0"/>
              <a:t>The data is for the years 2000-2010</a:t>
            </a:r>
            <a:endParaRPr lang="en-AU" sz="2400" dirty="0"/>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lnSpcReduction="10000"/>
          </a:bodyPr>
          <a:lstStyle/>
          <a:p>
            <a:r>
              <a:rPr lang="en-AU" sz="2400" dirty="0"/>
              <a:t>The </a:t>
            </a:r>
            <a:r>
              <a:rPr lang="en-AU" sz="2400" dirty="0" smtClean="0"/>
              <a:t>statisticians assumed </a:t>
            </a:r>
            <a:r>
              <a:rPr lang="en-AU" sz="2400" dirty="0"/>
              <a:t>that the case counts are independently distributed Poisson variates, that is, </a:t>
            </a:r>
            <a:r>
              <a:rPr lang="en-AU" sz="2400" i="1" dirty="0" err="1"/>
              <a:t>y</a:t>
            </a:r>
            <a:r>
              <a:rPr lang="en-AU" sz="2400" i="1" baseline="-25000" dirty="0" err="1"/>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smtClean="0"/>
              <a:t>i</a:t>
            </a:r>
            <a:r>
              <a:rPr lang="en-AU" sz="2400" dirty="0" smtClean="0"/>
              <a:t>.</a:t>
            </a:r>
          </a:p>
          <a:p>
            <a:pPr marL="0" indent="0">
              <a:buNone/>
            </a:pPr>
            <a:endParaRPr lang="en-AU" sz="2400" dirty="0"/>
          </a:p>
          <a:p>
            <a:r>
              <a:rPr lang="en-AU" sz="2400" dirty="0" err="1" smtClean="0"/>
              <a:t>y</a:t>
            </a:r>
            <a:r>
              <a:rPr lang="en-AU" sz="2400" baseline="-25000" dirty="0" err="1" smtClean="0"/>
              <a:t>i</a:t>
            </a:r>
            <a:r>
              <a:rPr lang="en-AU" sz="2400" dirty="0" smtClean="0"/>
              <a:t> is the number of cases within the </a:t>
            </a:r>
            <a:r>
              <a:rPr lang="en-AU" sz="2400" dirty="0" err="1" smtClean="0"/>
              <a:t>ith</a:t>
            </a:r>
            <a:r>
              <a:rPr lang="en-AU" sz="2400" dirty="0" smtClean="0"/>
              <a:t> area,</a:t>
            </a:r>
          </a:p>
          <a:p>
            <a:r>
              <a:rPr lang="en-AU" sz="2400" dirty="0" smtClean="0"/>
              <a:t> </a:t>
            </a:r>
            <a:r>
              <a:rPr lang="en-AU" sz="2400" dirty="0" err="1" smtClean="0"/>
              <a:t>e</a:t>
            </a:r>
            <a:r>
              <a:rPr lang="en-AU" sz="2400" baseline="-25000" dirty="0" err="1" smtClean="0"/>
              <a:t>i</a:t>
            </a:r>
            <a:r>
              <a:rPr lang="en-AU" sz="2400" dirty="0" smtClean="0"/>
              <a:t> is the expected number of cases in the </a:t>
            </a:r>
            <a:r>
              <a:rPr lang="en-AU" sz="2400" dirty="0" err="1" smtClean="0"/>
              <a:t>ith</a:t>
            </a:r>
            <a:r>
              <a:rPr lang="en-AU" sz="2400" dirty="0" smtClean="0"/>
              <a:t> area, </a:t>
            </a:r>
          </a:p>
          <a:p>
            <a:r>
              <a:rPr lang="el-GR" sz="2400" dirty="0" smtClean="0"/>
              <a:t>θ</a:t>
            </a:r>
            <a:r>
              <a:rPr lang="en-AU" sz="2400" baseline="-25000" dirty="0"/>
              <a:t>i</a:t>
            </a:r>
            <a:r>
              <a:rPr lang="en-AU" sz="2400" i="1" dirty="0"/>
              <a:t> </a:t>
            </a:r>
            <a:r>
              <a:rPr lang="en-AU" sz="2400" dirty="0"/>
              <a:t>is a relative risk parameter for the </a:t>
            </a:r>
            <a:r>
              <a:rPr lang="en-AU" sz="2400" i="1" dirty="0" err="1"/>
              <a:t>i</a:t>
            </a:r>
            <a:r>
              <a:rPr lang="en-AU" sz="2400" dirty="0" err="1"/>
              <a:t>th</a:t>
            </a:r>
            <a:r>
              <a:rPr lang="en-AU" sz="2400" dirty="0"/>
              <a:t> </a:t>
            </a:r>
            <a:r>
              <a:rPr lang="en-AU" sz="2400" dirty="0" smtClean="0"/>
              <a:t>area, </a:t>
            </a:r>
          </a:p>
          <a:p>
            <a:r>
              <a:rPr lang="en-AU" sz="2400" dirty="0" smtClean="0"/>
              <a:t>and y</a:t>
            </a:r>
            <a:r>
              <a:rPr lang="en-AU" sz="2400" baseline="-25000" dirty="0" smtClean="0"/>
              <a:t>i</a:t>
            </a:r>
            <a:r>
              <a:rPr lang="en-AU" sz="2400" baseline="30000" dirty="0" smtClean="0"/>
              <a:t>p</a:t>
            </a:r>
            <a:r>
              <a:rPr lang="en-AU" sz="2400" dirty="0" smtClean="0"/>
              <a:t> is the population of the </a:t>
            </a:r>
            <a:r>
              <a:rPr lang="en-AU" sz="2400" dirty="0" err="1" smtClean="0"/>
              <a:t>ith</a:t>
            </a:r>
            <a:r>
              <a:rPr lang="en-AU" sz="2400" dirty="0" smtClean="0"/>
              <a:t> area during the time period.</a:t>
            </a:r>
          </a:p>
          <a:p>
            <a:r>
              <a:rPr lang="en-AU" sz="2400" dirty="0" smtClean="0"/>
              <a:t>The statisticians </a:t>
            </a:r>
            <a:r>
              <a:rPr lang="en-AU" sz="2400" dirty="0"/>
              <a:t>then used 3 different models to model the </a:t>
            </a:r>
            <a:r>
              <a:rPr lang="el-GR" sz="2400" dirty="0"/>
              <a:t>θ</a:t>
            </a:r>
            <a:r>
              <a:rPr lang="en-AU" sz="2400" baseline="-25000" dirty="0"/>
              <a:t>i</a:t>
            </a:r>
            <a:r>
              <a:rPr lang="en-AU" sz="2400" dirty="0"/>
              <a:t>’s and tested whether their models fitted the data</a:t>
            </a:r>
            <a:r>
              <a:rPr lang="en-AU" sz="2400" dirty="0" smtClean="0"/>
              <a:t>.</a:t>
            </a:r>
            <a:endParaRPr lang="en-AU"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420888"/>
            <a:ext cx="2664296" cy="6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models</a:t>
            </a:r>
            <a:endParaRPr lang="en-AU" dirty="0"/>
          </a:p>
        </p:txBody>
      </p:sp>
      <p:sp>
        <p:nvSpPr>
          <p:cNvPr id="3" name="Content Placeholder 2"/>
          <p:cNvSpPr>
            <a:spLocks noGrp="1"/>
          </p:cNvSpPr>
          <p:nvPr>
            <p:ph idx="1"/>
          </p:nvPr>
        </p:nvSpPr>
        <p:spPr/>
        <p:txBody>
          <a:bodyPr>
            <a:normAutofit/>
          </a:bodyPr>
          <a:lstStyle/>
          <a:p>
            <a:r>
              <a:rPr lang="en-AU" sz="2400" dirty="0" smtClean="0"/>
              <a:t>These are: </a:t>
            </a:r>
          </a:p>
          <a:p>
            <a:r>
              <a:rPr lang="en-AU" sz="2400" dirty="0" smtClean="0"/>
              <a:t>The </a:t>
            </a:r>
            <a:r>
              <a:rPr lang="en-AU" sz="2400" dirty="0" err="1" smtClean="0"/>
              <a:t>Standarised</a:t>
            </a:r>
            <a:r>
              <a:rPr lang="en-AU" sz="2400" dirty="0" smtClean="0"/>
              <a:t> morbidity ratio (SMR)(</a:t>
            </a:r>
            <a:r>
              <a:rPr lang="en-AU" sz="2400" dirty="0" err="1" smtClean="0"/>
              <a:t>i.e</a:t>
            </a:r>
            <a:r>
              <a:rPr lang="en-AU" sz="2400" dirty="0" smtClean="0"/>
              <a:t> the MLE)</a:t>
            </a:r>
          </a:p>
          <a:p>
            <a:r>
              <a:rPr lang="en-AU" sz="2400" dirty="0"/>
              <a:t>The </a:t>
            </a:r>
            <a:r>
              <a:rPr lang="en-AU" sz="2400" dirty="0" err="1"/>
              <a:t>Besag</a:t>
            </a:r>
            <a:r>
              <a:rPr lang="en-AU" sz="2400" dirty="0"/>
              <a:t>, York, and Mollie model (BYM</a:t>
            </a:r>
            <a:r>
              <a:rPr lang="en-AU" sz="2400" dirty="0" smtClean="0"/>
              <a:t>)</a:t>
            </a:r>
            <a:endParaRPr lang="en-AU" sz="2400" dirty="0"/>
          </a:p>
          <a:p>
            <a:r>
              <a:rPr lang="en-AU" sz="2400" dirty="0" smtClean="0"/>
              <a:t>The Sparse </a:t>
            </a:r>
            <a:r>
              <a:rPr lang="en-AU" sz="2400" dirty="0"/>
              <a:t>Poisson Convolution (SPC)</a:t>
            </a:r>
          </a:p>
          <a:p>
            <a:endParaRPr lang="en-AU" dirty="0"/>
          </a:p>
        </p:txBody>
      </p:sp>
    </p:spTree>
    <p:extLst>
      <p:ext uri="{BB962C8B-B14F-4D97-AF65-F5344CB8AC3E}">
        <p14:creationId xmlns:p14="http://schemas.microsoft.com/office/powerpoint/2010/main" val="3164878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p:sp>
        <p:nvSpPr>
          <p:cNvPr id="3" name="Content Placeholder 2"/>
          <p:cNvSpPr>
            <a:spLocks noGrp="1"/>
          </p:cNvSpPr>
          <p:nvPr>
            <p:ph idx="1"/>
          </p:nvPr>
        </p:nvSpPr>
        <p:spPr/>
        <p:txBody>
          <a:bodyPr>
            <a:normAutofit/>
          </a:bodyPr>
          <a:lstStyle/>
          <a:p>
            <a:endParaRPr lang="en-AU" sz="2400" dirty="0" smtClean="0"/>
          </a:p>
          <a:p>
            <a:r>
              <a:rPr lang="en-AU" sz="2400" dirty="0" smtClean="0"/>
              <a:t>The SMR model just involves finding the MLE of </a:t>
            </a:r>
            <a:r>
              <a:rPr lang="el-GR" sz="2400" dirty="0" smtClean="0"/>
              <a:t>θ</a:t>
            </a:r>
            <a:r>
              <a:rPr lang="en-AU" sz="2400" baseline="-25000" dirty="0" err="1" smtClean="0"/>
              <a:t>i</a:t>
            </a:r>
            <a:r>
              <a:rPr lang="en-AU" sz="2400" dirty="0" smtClean="0"/>
              <a:t>. </a:t>
            </a:r>
            <a:endParaRPr lang="en-AU" sz="2400" dirty="0" smtClean="0"/>
          </a:p>
          <a:p>
            <a:endParaRPr lang="en-AU" sz="2400" dirty="0"/>
          </a:p>
          <a:p>
            <a:r>
              <a:rPr lang="en-AU" sz="2400" dirty="0" smtClean="0"/>
              <a:t>This </a:t>
            </a:r>
            <a:r>
              <a:rPr lang="en-AU" sz="2400" dirty="0" smtClean="0"/>
              <a:t>model is most well-known and easiest to compute</a:t>
            </a:r>
            <a:r>
              <a:rPr lang="en-AU" sz="2400" dirty="0" smtClean="0"/>
              <a:t>.</a:t>
            </a:r>
            <a:endParaRPr lang="en-AU" sz="2400" dirty="0" smtClean="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49" y="1556792"/>
            <a:ext cx="6547602" cy="405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66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297" y="1818371"/>
            <a:ext cx="6460047" cy="36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15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statisticians use several different ways to check and compare the two main models, the BYM and SPC models.</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exceedance probability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2058</Words>
  <Application>Microsoft Office PowerPoint</Application>
  <PresentationFormat>On-screen Show (4:3)</PresentationFormat>
  <Paragraphs>181</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STAT3013 Project: Childhood Brain Cancer in Florida: A Bayesian Clustering Approach </vt:lpstr>
      <vt:lpstr>Scientific Question</vt:lpstr>
      <vt:lpstr>The data</vt:lpstr>
      <vt:lpstr>Assumptions</vt:lpstr>
      <vt:lpstr>The models</vt:lpstr>
      <vt:lpstr>The SMR Model</vt:lpstr>
      <vt:lpstr>The BYM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Results</vt:lpstr>
      <vt:lpstr>Extension - Results</vt:lpstr>
      <vt:lpstr>Extension – Comparisons between models</vt:lpstr>
      <vt:lpstr>Extension - Limitations</vt:lpstr>
      <vt:lpstr>Summary</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Antonius</cp:lastModifiedBy>
  <cp:revision>74</cp:revision>
  <dcterms:created xsi:type="dcterms:W3CDTF">2016-05-07T03:12:29Z</dcterms:created>
  <dcterms:modified xsi:type="dcterms:W3CDTF">2016-05-16T05:22:12Z</dcterms:modified>
</cp:coreProperties>
</file>