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78" r:id="rId28"/>
    <p:sldId id="289"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2222" autoAdjust="0"/>
  </p:normalViewPr>
  <p:slideViewPr>
    <p:cSldViewPr>
      <p:cViewPr>
        <p:scale>
          <a:sx n="50" d="100"/>
          <a:sy n="50" d="100"/>
        </p:scale>
        <p:origin x="-27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16/05/16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30693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12</a:t>
            </a:fld>
            <a:endParaRPr lang="en-AU"/>
          </a:p>
        </p:txBody>
      </p:sp>
    </p:spTree>
    <p:extLst>
      <p:ext uri="{BB962C8B-B14F-4D97-AF65-F5344CB8AC3E}">
        <p14:creationId xmlns:p14="http://schemas.microsoft.com/office/powerpoint/2010/main" val="333455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a:t>
            </a:r>
            <a:r>
              <a:rPr lang="en-AU" dirty="0" smtClean="0"/>
              <a:t>model</a:t>
            </a:r>
            <a:r>
              <a:rPr lang="en-AU" baseline="0" dirty="0" smtClean="0"/>
              <a:t> – they basically just used it as a baseline to compare the BYM and SPC models to. </a:t>
            </a:r>
            <a:r>
              <a:rPr lang="en-AU" baseline="0" dirty="0" smtClean="0"/>
              <a:t>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fact we couldn’t get cancer data by post code. We checked </a:t>
            </a:r>
            <a:r>
              <a:rPr lang="en-AU" sz="1200" kern="1200" dirty="0" smtClean="0">
                <a:solidFill>
                  <a:schemeClr val="tx1"/>
                </a:solidFill>
                <a:latin typeface="+mn-lt"/>
                <a:ea typeface="+mn-ea"/>
                <a:cs typeface="+mn-cs"/>
              </a:rPr>
              <a:t>Australian cancer database, American states’ cancer databases.</a:t>
            </a:r>
            <a:r>
              <a:rPr lang="en-US" baseline="0" dirty="0" smtClean="0"/>
              <a:t> Or any data of rare diseases by post code freely online. Because of privacy/confidentiality/ethics/</a:t>
            </a:r>
            <a:r>
              <a:rPr lang="en-US" baseline="0" dirty="0" err="1" smtClean="0"/>
              <a:t>identifiability</a:t>
            </a:r>
            <a:r>
              <a:rPr lang="en-US" baseline="0" dirty="0" smtClean="0"/>
              <a:t> reasons. We would have h</a:t>
            </a:r>
            <a:r>
              <a:rPr lang="en-AU" sz="1200" kern="1200" dirty="0" smtClean="0">
                <a:solidFill>
                  <a:schemeClr val="tx1"/>
                </a:solidFill>
                <a:latin typeface="+mn-lt"/>
                <a:ea typeface="+mn-ea"/>
                <a:cs typeface="+mn-cs"/>
              </a:rPr>
              <a:t>ad to formally request and sometimes pay for the data, which we didn’t want to do.</a:t>
            </a:r>
            <a:r>
              <a:rPr lang="en-AU" sz="1200" kern="1200" baseline="0" dirty="0" smtClean="0">
                <a:solidFill>
                  <a:schemeClr val="tx1"/>
                </a:solidFill>
                <a:latin typeface="+mn-lt"/>
                <a:ea typeface="+mn-ea"/>
                <a:cs typeface="+mn-cs"/>
              </a:rPr>
              <a:t> W</a:t>
            </a:r>
            <a:r>
              <a:rPr lang="en-AU" sz="1200" kern="1200" dirty="0" smtClean="0">
                <a:solidFill>
                  <a:schemeClr val="tx1"/>
                </a:solidFill>
                <a:latin typeface="+mn-lt"/>
                <a:ea typeface="+mn-ea"/>
                <a:cs typeface="+mn-cs"/>
              </a:rPr>
              <a:t>e found data by primary health care networks and </a:t>
            </a:r>
            <a:r>
              <a:rPr lang="en-AU" sz="1200" kern="1200" dirty="0" err="1" smtClean="0">
                <a:solidFill>
                  <a:schemeClr val="tx1"/>
                </a:solidFill>
                <a:latin typeface="+mn-lt"/>
                <a:ea typeface="+mn-ea"/>
                <a:cs typeface="+mn-cs"/>
              </a:rPr>
              <a:t>medicare</a:t>
            </a:r>
            <a:r>
              <a:rPr lang="en-AU" sz="1200" kern="1200" dirty="0" smtClean="0">
                <a:solidFill>
                  <a:schemeClr val="tx1"/>
                </a:solidFill>
                <a:latin typeface="+mn-lt"/>
                <a:ea typeface="+mn-ea"/>
                <a:cs typeface="+mn-cs"/>
              </a:rPr>
              <a:t> locals, but there are too few of them and too big to be able to see much clustering. </a:t>
            </a:r>
            <a:endParaRPr lang="en-US" dirty="0" smtClean="0"/>
          </a:p>
          <a:p>
            <a:endParaRPr lang="en-US" dirty="0" smtClean="0"/>
          </a:p>
          <a:p>
            <a:r>
              <a:rPr lang="en-US" dirty="0" smtClean="0"/>
              <a:t>As</a:t>
            </a:r>
            <a:r>
              <a:rPr lang="en-US" baseline="0" dirty="0" smtClean="0"/>
              <a:t> </a:t>
            </a:r>
            <a:r>
              <a:rPr lang="en-US" baseline="0" dirty="0" smtClean="0"/>
              <a:t>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r>
              <a:rPr lang="en-US" baseline="0" dirty="0" smtClean="0"/>
              <a:t>. We will talk more about this later.</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r>
              <a:rPr lang="en-US" baseline="0" dirty="0" smtClean="0"/>
              <a:t>. This appears to be the standard definition in the literature.</a:t>
            </a:r>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a:t>
            </a:r>
            <a:r>
              <a:rPr lang="en-US" baseline="0" dirty="0" smtClean="0"/>
              <a:t>imprecise </a:t>
            </a:r>
            <a:r>
              <a:rPr lang="en-US" baseline="0" dirty="0" smtClean="0"/>
              <a:t>the method consist </a:t>
            </a:r>
            <a:r>
              <a:rPr lang="en-US" baseline="0" dirty="0" smtClean="0"/>
              <a:t>of </a:t>
            </a:r>
            <a:r>
              <a:rPr lang="en-US" baseline="0" dirty="0" smtClean="0"/>
              <a:t>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a:t>
            </a:r>
            <a:r>
              <a:rPr lang="en-US" baseline="0" dirty="0" smtClean="0"/>
              <a:t>Laplace </a:t>
            </a:r>
            <a:r>
              <a:rPr lang="en-US" baseline="0" dirty="0" smtClean="0"/>
              <a:t>approximation</a:t>
            </a:r>
          </a:p>
          <a:p>
            <a:pPr marL="228600" indent="-228600">
              <a:buAutoNum type="arabicPeriod"/>
            </a:pPr>
            <a:r>
              <a:rPr lang="en-US" baseline="0" dirty="0" smtClean="0"/>
              <a:t>Compute </a:t>
            </a:r>
            <a:r>
              <a:rPr lang="en-US" baseline="0" dirty="0" smtClean="0"/>
              <a:t>Laplace </a:t>
            </a:r>
            <a:r>
              <a:rPr lang="en-US" baseline="0" dirty="0" smtClean="0"/>
              <a:t>approximation of the </a:t>
            </a:r>
            <a:r>
              <a:rPr lang="en-US" baseline="0" dirty="0" smtClean="0"/>
              <a:t>Gaussian </a:t>
            </a:r>
            <a:r>
              <a:rPr lang="en-US" baseline="0" dirty="0" smtClean="0"/>
              <a:t>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a:t>
            </a:r>
            <a:r>
              <a:rPr lang="en-US" baseline="0" dirty="0" smtClean="0"/>
              <a:t>similar </a:t>
            </a:r>
            <a:r>
              <a:rPr lang="en-US" baseline="0" dirty="0" smtClean="0"/>
              <a:t>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r>
              <a:rPr lang="en-US" dirty="0" smtClean="0"/>
              <a:t>.</a:t>
            </a:r>
          </a:p>
          <a:p>
            <a:endParaRPr lang="en-US" dirty="0" smtClean="0"/>
          </a:p>
          <a:p>
            <a:r>
              <a:rPr lang="en-US" dirty="0" smtClean="0"/>
              <a:t>Show them some of the links – look around the maps a bit.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aim of this project is to investigate spatial clusters of relative risk of the Florida childhood cancer.</a:t>
            </a:r>
            <a:endParaRPr lang="en-AU" dirty="0" smtClean="0"/>
          </a:p>
          <a:p>
            <a:endParaRPr lang="en-AU" dirty="0" smtClean="0"/>
          </a:p>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negligible.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endParaRPr lang="en-AU" dirty="0" smtClean="0"/>
          </a:p>
          <a:p>
            <a:endParaRPr lang="en-AU" dirty="0" smtClean="0"/>
          </a:p>
          <a:p>
            <a:r>
              <a:rPr lang="en-AU" dirty="0" smtClean="0"/>
              <a:t>The BYM model is exactly useful in</a:t>
            </a:r>
            <a:r>
              <a:rPr lang="en-AU" baseline="0" dirty="0" smtClean="0"/>
              <a:t> small areas, with low populations – this is where we don’t have data. </a:t>
            </a:r>
          </a:p>
          <a:p>
            <a:endParaRPr lang="en-AU" baseline="0" dirty="0" smtClean="0"/>
          </a:p>
          <a:p>
            <a:r>
              <a:rPr lang="en-AU" baseline="0" dirty="0" smtClean="0"/>
              <a:t>Because of unpublished data, there were some sparseness in our maps. </a:t>
            </a:r>
          </a:p>
          <a:p>
            <a:endParaRPr lang="en-AU" dirty="0" smtClean="0"/>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a:t>
            </a:r>
            <a:r>
              <a:rPr lang="en-AU" baseline="0" dirty="0" smtClean="0"/>
              <a:t>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r>
              <a:rPr lang="en-AU" dirty="0" smtClean="0"/>
              <a:t>The idea is to create</a:t>
            </a:r>
            <a:r>
              <a:rPr lang="en-AU" baseline="0" dirty="0" smtClean="0"/>
              <a:t> these three models, then looks for clusters that are identified in all of these models. This would provide strong evidence for the scientific question. Each model is a natural extension of the previous model.</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a:t>
            </a:r>
            <a:r>
              <a:rPr lang="en-AU" dirty="0" smtClean="0"/>
              <a:t>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a:t>
            </a:r>
            <a:r>
              <a:rPr lang="en-AU" sz="1200" dirty="0" smtClean="0"/>
              <a:t>model proved to contain a lot of confounding </a:t>
            </a:r>
            <a:r>
              <a:rPr lang="en-AU" sz="1200" dirty="0" smtClean="0"/>
              <a:t>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 It is basically a good way to initially visualise the data.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For rare</a:t>
            </a:r>
            <a:r>
              <a:rPr lang="en-AU" sz="1200" baseline="0" dirty="0" smtClean="0"/>
              <a:t> diseases in small areas, it can be difficult to estimate the relative risk factor </a:t>
            </a:r>
            <a:r>
              <a:rPr lang="el-GR" sz="1200" dirty="0" smtClean="0"/>
              <a:t>θ</a:t>
            </a:r>
            <a:r>
              <a:rPr lang="en-AU" sz="1200" baseline="-25000" dirty="0" err="1" smtClean="0"/>
              <a:t>i</a:t>
            </a:r>
            <a:r>
              <a:rPr lang="en-AU" sz="1200" baseline="0" dirty="0" smtClean="0"/>
              <a:t>. In this case, it is useful to borrow information from neighbouring areas. This is what the </a:t>
            </a:r>
            <a:r>
              <a:rPr lang="en-AU" sz="1200" baseline="0" dirty="0" err="1" smtClean="0"/>
              <a:t>Besag</a:t>
            </a:r>
            <a:r>
              <a:rPr lang="en-AU" sz="1200" baseline="0" dirty="0" smtClean="0"/>
              <a:t>, York and Mollie model attempts to do.</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This is a hierarchical</a:t>
            </a:r>
            <a:r>
              <a:rPr lang="en-AU" sz="1200" baseline="0" dirty="0" smtClean="0"/>
              <a:t> model. This is a Bayesian model. Neighbourhood information is included as a random effect.</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a:t>
            </a: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a:t>
            </a:r>
            <a:r>
              <a:rPr lang="en-AU" sz="1200" dirty="0" smtClean="0"/>
              <a:t>zip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Main terms have a Gaussian prior</a:t>
            </a:r>
            <a:r>
              <a:rPr lang="en-AU" sz="1200" baseline="0" dirty="0" smtClean="0"/>
              <a:t> distribution. Their precisions are taken from uniform(0,10) distribution.</a:t>
            </a:r>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This is an extension of the BYM model. Again, Bayesian and hierarchical.</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t>
            </a:r>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r>
              <a:rPr lang="en-AU" sz="1200" b="0" i="0" u="none" strike="noStrike" kern="1200" baseline="0" dirty="0" smtClean="0">
                <a:solidFill>
                  <a:schemeClr val="tx1"/>
                </a:solidFill>
                <a:latin typeface="+mn-lt"/>
                <a:ea typeface="+mn-ea"/>
                <a:cs typeface="+mn-cs"/>
              </a:rPr>
              <a:t>. This was also done in the BYM model case.</a:t>
            </a:r>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smtClean="0">
                <a:solidFill>
                  <a:schemeClr val="tx1"/>
                </a:solidFill>
                <a:latin typeface="+mn-lt"/>
                <a:ea typeface="+mn-ea"/>
                <a:cs typeface="+mn-cs"/>
              </a:rPr>
              <a:t>modelling </a:t>
            </a:r>
            <a:r>
              <a:rPr lang="en-AU" sz="1200" b="0" i="0" u="none" strike="noStrike" kern="1200" baseline="0" dirty="0" smtClean="0">
                <a:solidFill>
                  <a:schemeClr val="tx1"/>
                </a:solidFill>
                <a:latin typeface="+mn-lt"/>
                <a:ea typeface="+mn-ea"/>
                <a:cs typeface="+mn-cs"/>
              </a:rPr>
              <a:t>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a:t>
            </a:r>
            <a:r>
              <a:rPr lang="en-AU" sz="1200" kern="1200" baseline="0" dirty="0" smtClean="0">
                <a:solidFill>
                  <a:schemeClr val="tx1"/>
                </a:solidFill>
                <a:effectLst/>
                <a:latin typeface="+mn-lt"/>
                <a:ea typeface="+mn-ea"/>
                <a:cs typeface="+mn-cs"/>
              </a:rPr>
              <a:t>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Ways</a:t>
            </a:r>
            <a:r>
              <a:rPr lang="en-AU" baseline="0" dirty="0" smtClean="0"/>
              <a:t> of examining overall goodness-of-fit.</a:t>
            </a:r>
            <a:endParaRPr lang="en-AU" dirty="0" smtClean="0"/>
          </a:p>
          <a:p>
            <a:endParaRPr lang="en-AU" dirty="0" smtClean="0"/>
          </a:p>
          <a:p>
            <a:r>
              <a:rPr lang="en-AU" dirty="0" smtClean="0"/>
              <a:t>Explain the MSPE:</a:t>
            </a:r>
            <a:r>
              <a:rPr lang="en-AU" baseline="0" dirty="0" smtClean="0"/>
              <a:t> overall crude measure of loss across the data</a:t>
            </a:r>
            <a:endParaRPr lang="en-AU" dirty="0" smtClean="0"/>
          </a:p>
          <a:p>
            <a:endParaRPr lang="en-AU" dirty="0" smtClean="0"/>
          </a:p>
          <a:p>
            <a:r>
              <a:rPr lang="en-AU" dirty="0" smtClean="0"/>
              <a:t>Explain</a:t>
            </a:r>
            <a:r>
              <a:rPr lang="en-AU" baseline="0" dirty="0" smtClean="0"/>
              <a:t> the WAIC: estimating the out-of-sample expectation.</a:t>
            </a:r>
          </a:p>
          <a:p>
            <a:endParaRPr lang="en-AU" baseline="0" dirty="0" smtClean="0"/>
          </a:p>
          <a:p>
            <a:r>
              <a:rPr lang="en-AU" baseline="0" dirty="0" smtClean="0"/>
              <a:t>G is the sampler sample size. </a:t>
            </a:r>
          </a:p>
          <a:p>
            <a:r>
              <a:rPr lang="en-AU" baseline="0" dirty="0" smtClean="0"/>
              <a:t>m is the number of observations.</a:t>
            </a:r>
          </a:p>
          <a:p>
            <a:r>
              <a:rPr lang="en-AU" baseline="0" dirty="0" err="1" smtClean="0"/>
              <a:t>y</a:t>
            </a:r>
            <a:r>
              <a:rPr lang="en-AU" baseline="30000" dirty="0" err="1" smtClean="0"/>
              <a:t>pred</a:t>
            </a:r>
            <a:r>
              <a:rPr lang="en-AU" baseline="-25000" dirty="0" err="1" smtClean="0"/>
              <a:t>i</a:t>
            </a:r>
            <a:r>
              <a:rPr lang="en-AU" baseline="0" dirty="0" smtClean="0"/>
              <a:t> is the </a:t>
            </a:r>
            <a:r>
              <a:rPr lang="en-AU" baseline="0" dirty="0" err="1" smtClean="0"/>
              <a:t>ith</a:t>
            </a:r>
            <a:r>
              <a:rPr lang="en-AU" baseline="0" dirty="0" smtClean="0"/>
              <a:t> predictive data item.</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25914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16/05/16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16/05/16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16/05/16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16/05/16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yhealthycommunities.gov.au/our-reports/immunisation-rates-for-children/february-2016" TargetMode="External"/><Relationship Id="rId3" Type="http://schemas.openxmlformats.org/officeDocument/2006/relationships/hyperlink" Target="http://www.abs.gov.au/AUSSTATS/abs@.nsf/DetailsPage/1270.0.55.003July%202011?OpenDocume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t>
            </a:r>
            <a:r>
              <a:rPr lang="en-AU" dirty="0" smtClean="0"/>
              <a:t>Approach</a:t>
            </a:r>
            <a:r>
              <a:rPr lang="en-AU" baseline="30000" dirty="0" smtClean="0"/>
              <a:t>1</a:t>
            </a:r>
            <a:r>
              <a:rPr lang="en-AU" dirty="0"/>
              <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1" y="1170742"/>
            <a:ext cx="6131942" cy="56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178703"/>
            <a:ext cx="5832648" cy="56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a:t>
            </a:r>
            <a:r>
              <a:rPr lang="en-AU" dirty="0" smtClean="0"/>
              <a:t>immunity</a:t>
            </a:r>
            <a:r>
              <a:rPr lang="en-AU" baseline="30000" dirty="0" smtClean="0"/>
              <a:t>3</a:t>
            </a:r>
            <a:r>
              <a:rPr lang="en-AU" dirty="0" smtClean="0"/>
              <a:t>.</a:t>
            </a:r>
            <a:endParaRPr lang="en-AU" dirty="0" smtClean="0"/>
          </a:p>
          <a:p>
            <a:r>
              <a:rPr lang="en-US" dirty="0"/>
              <a:t>Outbreaks of measles linked to low vaccination </a:t>
            </a:r>
            <a:r>
              <a:rPr lang="en-US" dirty="0" smtClean="0"/>
              <a:t>rates</a:t>
            </a:r>
            <a:r>
              <a:rPr lang="en-US" baseline="30000" dirty="0" smtClean="0"/>
              <a:t>4</a:t>
            </a:r>
            <a:r>
              <a:rPr lang="en-US" dirty="0" smtClean="0"/>
              <a:t>.</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a:t>
            </a:r>
            <a:r>
              <a:rPr lang="en-AU" dirty="0" smtClean="0"/>
              <a:t>level in 2014-2015</a:t>
            </a:r>
            <a:r>
              <a:rPr lang="en-AU" baseline="30000" dirty="0" smtClean="0"/>
              <a:t>5</a:t>
            </a:r>
            <a:r>
              <a:rPr lang="en-AU" dirty="0" smtClean="0"/>
              <a:t>.</a:t>
            </a:r>
            <a:endParaRPr lang="en-AU" dirty="0" smtClean="0"/>
          </a:p>
          <a:p>
            <a:r>
              <a:rPr lang="en-AU" dirty="0" smtClean="0"/>
              <a:t>Binomially distributed.</a:t>
            </a:r>
          </a:p>
          <a:p>
            <a:r>
              <a:rPr lang="en-AU" dirty="0"/>
              <a:t>ABS </a:t>
            </a:r>
            <a:r>
              <a:rPr lang="en-AU" dirty="0" smtClean="0"/>
              <a:t>Postal Areas </a:t>
            </a:r>
            <a:r>
              <a:rPr lang="en-AU" dirty="0" smtClean="0"/>
              <a:t>Shapefile</a:t>
            </a:r>
            <a:r>
              <a:rPr lang="en-AU" baseline="30000" dirty="0"/>
              <a:t>6</a:t>
            </a:r>
            <a:r>
              <a:rPr lang="en-AU" dirty="0" smtClean="0"/>
              <a:t>.</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a:t>
            </a:r>
            <a:r>
              <a:rPr lang="en-AU" sz="2400" dirty="0" smtClean="0"/>
              <a:t>publication</a:t>
            </a:r>
            <a:r>
              <a:rPr lang="en-AU" sz="2400" baseline="30000" dirty="0" smtClean="0"/>
              <a:t>2</a:t>
            </a:r>
            <a:r>
              <a:rPr lang="en-AU" sz="2400" dirty="0" smtClean="0"/>
              <a:t> </a:t>
            </a:r>
            <a:r>
              <a:rPr lang="en-AU" sz="2400" dirty="0"/>
              <a:t>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a:t>
            </a:r>
            <a:r>
              <a:rPr lang="en-AU" sz="2400" dirty="0" smtClean="0"/>
              <a:t>”.</a:t>
            </a:r>
          </a:p>
          <a:p>
            <a:r>
              <a:rPr lang="en-AU" sz="2400" dirty="0" smtClean="0"/>
              <a:t>In particular, the paper aims to confirm or refute that there is “</a:t>
            </a:r>
            <a:r>
              <a:rPr lang="en-AU" sz="2400" dirty="0" smtClean="0"/>
              <a:t>the </a:t>
            </a:r>
            <a:r>
              <a:rPr lang="en-AU" sz="2400" dirty="0"/>
              <a:t>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aseline="30000" dirty="0" smtClean="0"/>
              <a:t>1</a:t>
            </a:r>
            <a:r>
              <a:rPr lang="en-US" dirty="0" smtClean="0"/>
              <a:t> </a:t>
            </a:r>
            <a:r>
              <a:rPr lang="en-US" dirty="0"/>
              <a:t>Andrew B. Lawson &amp; </a:t>
            </a:r>
            <a:r>
              <a:rPr lang="en-US" dirty="0" err="1"/>
              <a:t>Chawarat</a:t>
            </a:r>
            <a:r>
              <a:rPr lang="en-US" dirty="0"/>
              <a:t> </a:t>
            </a:r>
            <a:r>
              <a:rPr lang="en-US" dirty="0" err="1"/>
              <a:t>Rotejanaprasert</a:t>
            </a:r>
            <a:r>
              <a:rPr lang="en-US" dirty="0"/>
              <a:t>, (2014) </a:t>
            </a:r>
            <a:r>
              <a:rPr lang="en-US" i="1" dirty="0"/>
              <a:t>Childhood Brain Cancer in Florida: A Bayesian Clustering </a:t>
            </a:r>
            <a:r>
              <a:rPr lang="en-US" i="1" dirty="0" smtClean="0"/>
              <a:t>Approach</a:t>
            </a:r>
            <a:r>
              <a:rPr lang="en-US" dirty="0" smtClean="0"/>
              <a:t>, </a:t>
            </a:r>
            <a:r>
              <a:rPr lang="en-US" dirty="0"/>
              <a:t>Statistics and Public Policy 1:1, pages 99-107</a:t>
            </a:r>
            <a:r>
              <a:rPr lang="en-US" dirty="0" smtClean="0"/>
              <a:t>.</a:t>
            </a:r>
          </a:p>
          <a:p>
            <a:pPr marL="0" indent="0">
              <a:buNone/>
            </a:pPr>
            <a:r>
              <a:rPr lang="en-US" baseline="30000" dirty="0"/>
              <a:t>2</a:t>
            </a:r>
            <a:r>
              <a:rPr lang="en-US" dirty="0"/>
              <a:t> Andrew B. </a:t>
            </a:r>
            <a:r>
              <a:rPr lang="en-US" dirty="0" smtClean="0"/>
              <a:t>Lawson, (</a:t>
            </a:r>
            <a:r>
              <a:rPr lang="en-US" dirty="0"/>
              <a:t>2014</a:t>
            </a:r>
            <a:r>
              <a:rPr lang="en-US" dirty="0" smtClean="0"/>
              <a:t>) </a:t>
            </a:r>
            <a:r>
              <a:rPr lang="en-US" i="1" dirty="0" smtClean="0"/>
              <a:t>Hierarchical </a:t>
            </a:r>
            <a:r>
              <a:rPr lang="en-US" i="1" dirty="0"/>
              <a:t>modeling in spatial epidemiology</a:t>
            </a:r>
            <a:r>
              <a:rPr lang="en-US" dirty="0" smtClean="0"/>
              <a:t>, </a:t>
            </a:r>
            <a:r>
              <a:rPr lang="en-US" dirty="0"/>
              <a:t>WIREs Computational Statistics, 6</a:t>
            </a:r>
            <a:r>
              <a:rPr lang="en-US" dirty="0" smtClean="0"/>
              <a:t>, pages </a:t>
            </a:r>
            <a:r>
              <a:rPr lang="en-US" dirty="0"/>
              <a:t>405–417</a:t>
            </a:r>
            <a:r>
              <a:rPr lang="en-US" dirty="0" smtClean="0"/>
              <a:t>.</a:t>
            </a:r>
          </a:p>
          <a:p>
            <a:pPr marL="0" indent="0">
              <a:buNone/>
            </a:pPr>
            <a:r>
              <a:rPr lang="en-US" baseline="30000" dirty="0"/>
              <a:t>3 </a:t>
            </a:r>
            <a:r>
              <a:rPr lang="en-US" dirty="0"/>
              <a:t>Fine P Mulholland </a:t>
            </a:r>
            <a:r>
              <a:rPr lang="en-US" dirty="0" smtClean="0"/>
              <a:t>&amp; K.,  (2013) </a:t>
            </a:r>
            <a:r>
              <a:rPr lang="en-US" i="1" dirty="0" err="1" smtClean="0"/>
              <a:t>Ch</a:t>
            </a:r>
            <a:r>
              <a:rPr lang="en-US" i="1" dirty="0" smtClean="0"/>
              <a:t> </a:t>
            </a:r>
            <a:r>
              <a:rPr lang="en-US" i="1" dirty="0"/>
              <a:t>71: Community </a:t>
            </a:r>
            <a:r>
              <a:rPr lang="en-US" i="1" dirty="0" smtClean="0"/>
              <a:t>Immunity</a:t>
            </a:r>
            <a:r>
              <a:rPr lang="en-US" dirty="0" smtClean="0"/>
              <a:t>, </a:t>
            </a:r>
            <a:r>
              <a:rPr lang="en-US" dirty="0"/>
              <a:t>In: </a:t>
            </a:r>
            <a:r>
              <a:rPr lang="en-US" dirty="0" err="1"/>
              <a:t>Plotkin</a:t>
            </a:r>
            <a:r>
              <a:rPr lang="en-US" dirty="0"/>
              <a:t> S, Orenstein W, </a:t>
            </a:r>
            <a:r>
              <a:rPr lang="en-US" dirty="0" err="1"/>
              <a:t>Offit</a:t>
            </a:r>
            <a:r>
              <a:rPr lang="en-US" dirty="0"/>
              <a:t> P (editors). Vaccines. 6th ed. China: Elsevier </a:t>
            </a:r>
            <a:r>
              <a:rPr lang="en-US" dirty="0" smtClean="0"/>
              <a:t>Saunders.</a:t>
            </a:r>
          </a:p>
          <a:p>
            <a:pPr marL="0" indent="0">
              <a:buNone/>
            </a:pPr>
            <a:r>
              <a:rPr lang="en-US" baseline="30000" dirty="0" smtClean="0"/>
              <a:t>4 </a:t>
            </a:r>
            <a:r>
              <a:rPr lang="en-US" dirty="0" smtClean="0"/>
              <a:t>Robert I. </a:t>
            </a:r>
            <a:r>
              <a:rPr lang="en-US" dirty="0" err="1" smtClean="0"/>
              <a:t>Menzies</a:t>
            </a:r>
            <a:r>
              <a:rPr lang="en-US" dirty="0" smtClean="0"/>
              <a:t> et. </a:t>
            </a:r>
            <a:r>
              <a:rPr lang="en-US" dirty="0" smtClean="0"/>
              <a:t>al., (2012</a:t>
            </a:r>
            <a:r>
              <a:rPr lang="en-US" dirty="0"/>
              <a:t>) </a:t>
            </a:r>
            <a:r>
              <a:rPr lang="en-US" i="1" dirty="0"/>
              <a:t>Controlling measles in NSW: how </a:t>
            </a:r>
            <a:r>
              <a:rPr lang="en-US" i="1" dirty="0" smtClean="0"/>
              <a:t>are we </a:t>
            </a:r>
            <a:r>
              <a:rPr lang="en-US" i="1" dirty="0"/>
              <a:t>doing in the context of other </a:t>
            </a:r>
            <a:r>
              <a:rPr lang="en-US" i="1" dirty="0" smtClean="0"/>
              <a:t>countries in </a:t>
            </a:r>
            <a:r>
              <a:rPr lang="en-US" i="1" dirty="0"/>
              <a:t>the Western Pacific</a:t>
            </a:r>
            <a:r>
              <a:rPr lang="en-US" i="1" dirty="0" smtClean="0"/>
              <a:t>?</a:t>
            </a:r>
            <a:r>
              <a:rPr lang="en-US" dirty="0" smtClean="0"/>
              <a:t>, NSW Public Health Bulletin, 23:9-10, pages 169-170.</a:t>
            </a:r>
            <a:endParaRPr lang="en-US" i="1" baseline="30000" dirty="0"/>
          </a:p>
        </p:txBody>
      </p:sp>
    </p:spTree>
    <p:extLst>
      <p:ext uri="{BB962C8B-B14F-4D97-AF65-F5344CB8AC3E}">
        <p14:creationId xmlns:p14="http://schemas.microsoft.com/office/powerpoint/2010/main" val="8947588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cont.</a:t>
            </a:r>
            <a:endParaRPr lang="en-AU" dirty="0"/>
          </a:p>
        </p:txBody>
      </p:sp>
      <p:sp>
        <p:nvSpPr>
          <p:cNvPr id="3" name="Content Placeholder 2"/>
          <p:cNvSpPr>
            <a:spLocks noGrp="1"/>
          </p:cNvSpPr>
          <p:nvPr>
            <p:ph idx="1"/>
          </p:nvPr>
        </p:nvSpPr>
        <p:spPr/>
        <p:txBody>
          <a:bodyPr>
            <a:noAutofit/>
          </a:bodyPr>
          <a:lstStyle/>
          <a:p>
            <a:pPr marL="0" indent="0">
              <a:buNone/>
            </a:pPr>
            <a:r>
              <a:rPr lang="en-AU" sz="2500" baseline="30000" dirty="0" smtClean="0"/>
              <a:t>5 </a:t>
            </a:r>
            <a:r>
              <a:rPr lang="en-AU" sz="2500" dirty="0">
                <a:solidFill>
                  <a:srgbClr val="000000"/>
                </a:solidFill>
                <a:ea typeface="Lucida Grande"/>
                <a:cs typeface="Lucida Grande"/>
              </a:rPr>
              <a:t>National Health Performance </a:t>
            </a:r>
            <a:r>
              <a:rPr lang="en-AU" sz="2500" dirty="0" smtClean="0">
                <a:solidFill>
                  <a:srgbClr val="000000"/>
                </a:solidFill>
                <a:ea typeface="Lucida Grande"/>
                <a:cs typeface="Lucida Grande"/>
              </a:rPr>
              <a:t>Authority, (2015) </a:t>
            </a:r>
            <a:r>
              <a:rPr lang="en-AU" sz="2500" i="1" dirty="0">
                <a:solidFill>
                  <a:srgbClr val="000000"/>
                </a:solidFill>
                <a:ea typeface="Lucida Grande"/>
                <a:cs typeface="Lucida Grande"/>
              </a:rPr>
              <a:t>Healthy Communities: Immunisation rates for children in 2014–15</a:t>
            </a:r>
            <a:r>
              <a:rPr lang="en-AU" sz="2500" i="1" dirty="0" smtClean="0">
                <a:solidFill>
                  <a:srgbClr val="000000"/>
                </a:solidFill>
                <a:ea typeface="Lucida Grande"/>
                <a:cs typeface="Lucida Grande"/>
              </a:rPr>
              <a:t>, </a:t>
            </a:r>
            <a:r>
              <a:rPr lang="en-AU" sz="2500" dirty="0">
                <a:solidFill>
                  <a:srgbClr val="000000"/>
                </a:solidFill>
                <a:ea typeface="Lucida Grande"/>
                <a:cs typeface="Lucida Grande"/>
              </a:rPr>
              <a:t>online at </a:t>
            </a:r>
            <a:r>
              <a:rPr lang="en-AU" sz="2500" dirty="0">
                <a:solidFill>
                  <a:srgbClr val="000000"/>
                </a:solidFill>
                <a:ea typeface="Lucida Grande"/>
                <a:cs typeface="Lucida Grande"/>
                <a:hlinkClick r:id="rId2"/>
              </a:rPr>
              <a:t>http://www.myhealthycommunities.gov.au/our-reports/immunisation-rates-for-children/february-</a:t>
            </a:r>
            <a:r>
              <a:rPr lang="en-AU" sz="2500" dirty="0" smtClean="0">
                <a:solidFill>
                  <a:srgbClr val="000000"/>
                </a:solidFill>
                <a:ea typeface="Lucida Grande"/>
                <a:cs typeface="Lucida Grande"/>
                <a:hlinkClick r:id="rId2"/>
              </a:rPr>
              <a:t>2016</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p>
          <a:p>
            <a:pPr marL="0" indent="0">
              <a:buNone/>
            </a:pPr>
            <a:r>
              <a:rPr lang="en-AU" sz="2500" baseline="30000" dirty="0" smtClean="0">
                <a:solidFill>
                  <a:srgbClr val="000000"/>
                </a:solidFill>
                <a:ea typeface="Lucida Grande"/>
                <a:cs typeface="Lucida Grande"/>
              </a:rPr>
              <a:t>6 </a:t>
            </a:r>
            <a:r>
              <a:rPr lang="en-AU" sz="2500" dirty="0" smtClean="0">
                <a:solidFill>
                  <a:srgbClr val="000000"/>
                </a:solidFill>
                <a:ea typeface="Lucida Grande"/>
                <a:cs typeface="Lucida Grande"/>
              </a:rPr>
              <a:t>Australian Bureau of Statistics, (2011) </a:t>
            </a:r>
            <a:r>
              <a:rPr lang="en-AU" sz="2500" i="1" dirty="0" smtClean="0">
                <a:solidFill>
                  <a:srgbClr val="000000"/>
                </a:solidFill>
                <a:ea typeface="Lucida Grande"/>
                <a:cs typeface="Lucida Grande"/>
              </a:rPr>
              <a:t>Postal Areas ASGS Non ABS Structures Ed 2011 Digital Boundaries in ESRI </a:t>
            </a:r>
            <a:r>
              <a:rPr lang="en-AU" sz="2500" i="1" dirty="0" err="1" smtClean="0">
                <a:solidFill>
                  <a:srgbClr val="000000"/>
                </a:solidFill>
                <a:ea typeface="Lucida Grande"/>
                <a:cs typeface="Lucida Grande"/>
              </a:rPr>
              <a:t>Shapefile</a:t>
            </a:r>
            <a:r>
              <a:rPr lang="en-AU" sz="2500" i="1" dirty="0" smtClean="0">
                <a:solidFill>
                  <a:srgbClr val="000000"/>
                </a:solidFill>
                <a:ea typeface="Lucida Grande"/>
                <a:cs typeface="Lucida Grande"/>
              </a:rPr>
              <a:t> Format</a:t>
            </a:r>
            <a:r>
              <a:rPr lang="en-AU" sz="2500" dirty="0">
                <a:solidFill>
                  <a:srgbClr val="000000"/>
                </a:solidFill>
                <a:ea typeface="Lucida Grande"/>
                <a:cs typeface="Lucida Grande"/>
              </a:rPr>
              <a:t>, online at </a:t>
            </a:r>
            <a:r>
              <a:rPr lang="en-AU" sz="2500" dirty="0">
                <a:solidFill>
                  <a:srgbClr val="000000"/>
                </a:solidFill>
                <a:ea typeface="Lucida Grande"/>
                <a:cs typeface="Lucida Grande"/>
                <a:hlinkClick r:id="rId3"/>
              </a:rPr>
              <a:t>http://www.abs.gov.au/AUSSTATS/abs@.nsf/DetailsPage/1270.0.55.003July%202011?</a:t>
            </a:r>
            <a:r>
              <a:rPr lang="en-AU" sz="2500" dirty="0" smtClean="0">
                <a:solidFill>
                  <a:srgbClr val="000000"/>
                </a:solidFill>
                <a:ea typeface="Lucida Grande"/>
                <a:cs typeface="Lucida Grande"/>
                <a:hlinkClick r:id="rId3"/>
              </a:rPr>
              <a:t>OpenDocument</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endParaRPr lang="en-AU" sz="2500" baseline="30000" dirty="0" smtClean="0">
              <a:solidFill>
                <a:srgbClr val="000000"/>
              </a:solidFill>
              <a:ea typeface="Lucida Grande"/>
              <a:cs typeface="Lucida Grande"/>
            </a:endParaRPr>
          </a:p>
          <a:p>
            <a:endParaRPr lang="en-AU" sz="2500" i="1" baseline="30000" dirty="0"/>
          </a:p>
        </p:txBody>
      </p:sp>
    </p:spTree>
    <p:extLst>
      <p:ext uri="{BB962C8B-B14F-4D97-AF65-F5344CB8AC3E}">
        <p14:creationId xmlns:p14="http://schemas.microsoft.com/office/powerpoint/2010/main" val="307541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dataset, is the population of 0-19 year olds in each zip code.</a:t>
            </a:r>
          </a:p>
          <a:p>
            <a:r>
              <a:rPr lang="en-AU" sz="2400" dirty="0" smtClean="0"/>
              <a:t>There </a:t>
            </a:r>
            <a:r>
              <a:rPr lang="en-AU" sz="2400" dirty="0" smtClean="0"/>
              <a:t>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endParaRPr lang="en-AU" sz="2400" dirty="0" smtClean="0"/>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a:t>
            </a:r>
            <a:r>
              <a:rPr lang="en-AU" sz="2400" dirty="0" smtClean="0"/>
              <a:t>number </a:t>
            </a:r>
            <a:r>
              <a:rPr lang="en-AU" sz="2400" dirty="0" smtClean="0"/>
              <a:t>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a:t>
            </a:r>
            <a:r>
              <a:rPr lang="en-AU" sz="2400" dirty="0" smtClean="0"/>
              <a:t>- </a:t>
            </a:r>
            <a:r>
              <a:rPr lang="en-AU" sz="2400" dirty="0" smtClean="0"/>
              <a:t>number </a:t>
            </a:r>
            <a:r>
              <a:rPr lang="en-AU" sz="2400" dirty="0" smtClean="0"/>
              <a:t>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r>
              <a:rPr lang="en-AU" sz="2400" dirty="0" smtClean="0"/>
              <a:t>.</a:t>
            </a:r>
            <a:endParaRPr lang="en-AU" sz="2400" dirty="0" smtClean="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a:t>
            </a:r>
            <a:r>
              <a:rPr lang="en-AU" sz="2400" dirty="0" smtClean="0"/>
              <a:t>is </a:t>
            </a:r>
            <a:r>
              <a:rPr lang="en-AU" sz="2400" dirty="0" smtClean="0"/>
              <a:t>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a:t>
            </a:r>
            <a:r>
              <a:rPr lang="en-AU" dirty="0" smtClean="0"/>
              <a:t>York </a:t>
            </a:r>
            <a:r>
              <a:rPr lang="en-AU" dirty="0"/>
              <a:t>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a:t>
            </a:r>
            <a:r>
              <a:rPr lang="en-AU" sz="2400" dirty="0" err="1" smtClean="0"/>
              <a:t>exceedance</a:t>
            </a:r>
            <a:r>
              <a:rPr lang="en-AU" sz="2400" dirty="0" smtClean="0"/>
              <a:t> </a:t>
            </a:r>
            <a:r>
              <a:rPr lang="en-AU" sz="2400" dirty="0" smtClean="0"/>
              <a:t>probability (with threshold c) </a:t>
            </a:r>
            <a:r>
              <a:rPr lang="en-AU" sz="2400" dirty="0" smtClean="0"/>
              <a:t>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4065</Words>
  <Application>Microsoft Macintosh PowerPoint</Application>
  <PresentationFormat>On-screen Show (4:3)</PresentationFormat>
  <Paragraphs>290</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STAT3013 Project: Childhood Brain Cancer in Florida: A Bayesian Clustering Approach1 </vt:lpstr>
      <vt:lpstr>Scientific Question</vt:lpstr>
      <vt:lpstr>The data</vt:lpstr>
      <vt:lpstr>Assumptions</vt:lpstr>
      <vt:lpstr>The Standardised Morbidity Ratio </vt:lpstr>
      <vt:lpstr>The Besag, York and Mollie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References</vt:lpstr>
      <vt:lpstr>References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106</cp:revision>
  <dcterms:created xsi:type="dcterms:W3CDTF">2016-05-07T03:12:29Z</dcterms:created>
  <dcterms:modified xsi:type="dcterms:W3CDTF">2016-05-16T16:51:27Z</dcterms:modified>
</cp:coreProperties>
</file>