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2" r:id="rId4"/>
    <p:sldId id="270" r:id="rId5"/>
    <p:sldId id="265" r:id="rId6"/>
    <p:sldId id="266" r:id="rId7"/>
    <p:sldId id="269" r:id="rId8"/>
    <p:sldId id="267" r:id="rId9"/>
    <p:sldId id="277" r:id="rId10"/>
    <p:sldId id="264" r:id="rId11"/>
    <p:sldId id="275" r:id="rId12"/>
    <p:sldId id="276" r:id="rId13"/>
    <p:sldId id="268" r:id="rId14"/>
    <p:sldId id="271" r:id="rId15"/>
    <p:sldId id="273" r:id="rId16"/>
    <p:sldId id="274" r:id="rId17"/>
    <p:sldId id="258" r:id="rId18"/>
    <p:sldId id="286" r:id="rId19"/>
    <p:sldId id="281" r:id="rId20"/>
    <p:sldId id="280" r:id="rId21"/>
    <p:sldId id="282" r:id="rId22"/>
    <p:sldId id="283" r:id="rId23"/>
    <p:sldId id="284" r:id="rId24"/>
    <p:sldId id="285" r:id="rId25"/>
    <p:sldId id="259" r:id="rId26"/>
    <p:sldId id="260" r:id="rId27"/>
    <p:sldId id="278" r:id="rId28"/>
    <p:sldId id="289"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72222" autoAdjust="0"/>
  </p:normalViewPr>
  <p:slideViewPr>
    <p:cSldViewPr>
      <p:cViewPr>
        <p:scale>
          <a:sx n="50" d="100"/>
          <a:sy n="50" d="100"/>
        </p:scale>
        <p:origin x="-2784"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pPr/>
              <a:t>17/05/16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pPr/>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pPr/>
              <a:t>10</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11</a:t>
            </a:fld>
            <a:endParaRPr lang="en-AU"/>
          </a:p>
        </p:txBody>
      </p:sp>
    </p:spTree>
    <p:extLst>
      <p:ext uri="{BB962C8B-B14F-4D97-AF65-F5344CB8AC3E}">
        <p14:creationId xmlns:p14="http://schemas.microsoft.com/office/powerpoint/2010/main" val="306939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12</a:t>
            </a:fld>
            <a:endParaRPr lang="en-AU"/>
          </a:p>
        </p:txBody>
      </p:sp>
    </p:spTree>
    <p:extLst>
      <p:ext uri="{BB962C8B-B14F-4D97-AF65-F5344CB8AC3E}">
        <p14:creationId xmlns:p14="http://schemas.microsoft.com/office/powerpoint/2010/main" val="3334557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a:t>
            </a:r>
            <a:r>
              <a:rPr lang="en-AU" baseline="0" dirty="0" smtClean="0"/>
              <a:t> – they basically just used </a:t>
            </a:r>
            <a:r>
              <a:rPr lang="en-AU" baseline="0" smtClean="0"/>
              <a:t>that model as </a:t>
            </a:r>
            <a:r>
              <a:rPr lang="en-AU" baseline="0" dirty="0" smtClean="0"/>
              <a:t>a baseline to compare the BYM and SPC models to.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13</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14</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about the fact we couldn’t get cancer data by post code. We checked </a:t>
            </a:r>
            <a:r>
              <a:rPr lang="en-AU" sz="1200" kern="1200" dirty="0" smtClean="0">
                <a:solidFill>
                  <a:schemeClr val="tx1"/>
                </a:solidFill>
                <a:latin typeface="+mn-lt"/>
                <a:ea typeface="+mn-ea"/>
                <a:cs typeface="+mn-cs"/>
              </a:rPr>
              <a:t>Australian cancer database, American states’ cancer databases.</a:t>
            </a:r>
            <a:r>
              <a:rPr lang="en-US" baseline="0" dirty="0" smtClean="0"/>
              <a:t> Or any data of rare diseases by post code freely online. Because of privacy/confidentiality/ethics/</a:t>
            </a:r>
            <a:r>
              <a:rPr lang="en-US" baseline="0" dirty="0" err="1" smtClean="0"/>
              <a:t>identifiability</a:t>
            </a:r>
            <a:r>
              <a:rPr lang="en-US" baseline="0" dirty="0" smtClean="0"/>
              <a:t> reasons. We would have h</a:t>
            </a:r>
            <a:r>
              <a:rPr lang="en-AU" sz="1200" kern="1200" dirty="0" smtClean="0">
                <a:solidFill>
                  <a:schemeClr val="tx1"/>
                </a:solidFill>
                <a:latin typeface="+mn-lt"/>
                <a:ea typeface="+mn-ea"/>
                <a:cs typeface="+mn-cs"/>
              </a:rPr>
              <a:t>ad to formally request and sometimes pay for the data, which we didn’t want to do.</a:t>
            </a:r>
            <a:r>
              <a:rPr lang="en-AU" sz="1200" kern="1200" baseline="0" dirty="0" smtClean="0">
                <a:solidFill>
                  <a:schemeClr val="tx1"/>
                </a:solidFill>
                <a:latin typeface="+mn-lt"/>
                <a:ea typeface="+mn-ea"/>
                <a:cs typeface="+mn-cs"/>
              </a:rPr>
              <a:t> W</a:t>
            </a:r>
            <a:r>
              <a:rPr lang="en-AU" sz="1200" kern="1200" dirty="0" smtClean="0">
                <a:solidFill>
                  <a:schemeClr val="tx1"/>
                </a:solidFill>
                <a:latin typeface="+mn-lt"/>
                <a:ea typeface="+mn-ea"/>
                <a:cs typeface="+mn-cs"/>
              </a:rPr>
              <a:t>e found data by primary health care networks and </a:t>
            </a:r>
            <a:r>
              <a:rPr lang="en-AU" sz="1200" kern="1200" dirty="0" err="1" smtClean="0">
                <a:solidFill>
                  <a:schemeClr val="tx1"/>
                </a:solidFill>
                <a:latin typeface="+mn-lt"/>
                <a:ea typeface="+mn-ea"/>
                <a:cs typeface="+mn-cs"/>
              </a:rPr>
              <a:t>medicare</a:t>
            </a:r>
            <a:r>
              <a:rPr lang="en-AU" sz="1200" kern="1200" dirty="0" smtClean="0">
                <a:solidFill>
                  <a:schemeClr val="tx1"/>
                </a:solidFill>
                <a:latin typeface="+mn-lt"/>
                <a:ea typeface="+mn-ea"/>
                <a:cs typeface="+mn-cs"/>
              </a:rPr>
              <a:t> locals, but there are too few of them and too big to be able to see much clustering. </a:t>
            </a:r>
            <a:endParaRPr lang="en-US" dirty="0" smtClean="0"/>
          </a:p>
          <a:p>
            <a:endParaRPr lang="en-US" dirty="0" smtClean="0"/>
          </a:p>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 We will talk more about this later.</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 This appears to be the standard definition in the literature.</a:t>
            </a:r>
          </a:p>
        </p:txBody>
      </p:sp>
      <p:sp>
        <p:nvSpPr>
          <p:cNvPr id="4" name="Slide Number Placeholder 3"/>
          <p:cNvSpPr>
            <a:spLocks noGrp="1"/>
          </p:cNvSpPr>
          <p:nvPr>
            <p:ph type="sldNum" sz="quarter" idx="10"/>
          </p:nvPr>
        </p:nvSpPr>
        <p:spPr/>
        <p:txBody>
          <a:bodyPr/>
          <a:lstStyle/>
          <a:p>
            <a:fld id="{D795D3F8-AA5B-4E58-9602-70EDB6AF1C76}" type="slidenum">
              <a:rPr lang="en-AU" smtClean="0"/>
              <a:pPr/>
              <a:t>15</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16</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considering two models.</a:t>
            </a:r>
            <a:r>
              <a:rPr lang="en-US" baseline="0" dirty="0" smtClean="0"/>
              <a:t> </a:t>
            </a:r>
          </a:p>
          <a:p>
            <a:r>
              <a:rPr lang="en-US" baseline="0" dirty="0" smtClean="0"/>
              <a:t>We considering a very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we consider a BYM model, similar to the model in the original paper. </a:t>
            </a:r>
          </a:p>
          <a:p>
            <a:r>
              <a:rPr lang="en-US" baseline="0" dirty="0" smtClean="0"/>
              <a:t>The reason for including the </a:t>
            </a:r>
            <a:r>
              <a:rPr lang="en-US" baseline="0" dirty="0" err="1" smtClean="0"/>
              <a:t>iid</a:t>
            </a:r>
            <a:r>
              <a:rPr lang="en-US" baseline="0" dirty="0" smtClean="0"/>
              <a:t> model is to have a benchmark model to see how much the models explanatory power increases when we utilize the neighbors information. </a:t>
            </a:r>
          </a:p>
          <a:p>
            <a:endParaRPr lang="en-US" baseline="0" dirty="0" smtClean="0"/>
          </a:p>
          <a:p>
            <a:r>
              <a:rPr lang="en-US" baseline="0" dirty="0" smtClean="0"/>
              <a:t>We chose to not include the SPC model as our data do not contain any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smtClean="0"/>
              <a:t>A classical approach to do inference on latent Gaussian models and more specifically compute the posterior </a:t>
            </a:r>
            <a:r>
              <a:rPr lang="en-US" baseline="0" dirty="0" err="1" smtClean="0"/>
              <a:t>marginals</a:t>
            </a:r>
            <a:r>
              <a:rPr lang="en-US" baseline="0" dirty="0" smtClean="0"/>
              <a:t> is Markov chain Monte Carlo sampling (MCMC). </a:t>
            </a:r>
          </a:p>
          <a:p>
            <a:endParaRPr lang="en-US" baseline="0" dirty="0" smtClean="0"/>
          </a:p>
          <a:p>
            <a:r>
              <a:rPr lang="en-US" baseline="0" dirty="0" smtClean="0"/>
              <a:t>This procedure is usually very computationally expensive.</a:t>
            </a:r>
          </a:p>
          <a:p>
            <a:endParaRPr lang="en-US" baseline="0" dirty="0" smtClean="0"/>
          </a:p>
          <a:p>
            <a:r>
              <a:rPr lang="en-US" baseline="0" dirty="0" smtClean="0"/>
              <a:t>A different method to do inference on this type of models is Integrated Nested Laplace Approximation (INLA) which is the method we use here</a:t>
            </a:r>
          </a:p>
          <a:p>
            <a:r>
              <a:rPr lang="en-US" baseline="0" dirty="0" smtClean="0"/>
              <a:t>To be very imprecise the method consist of 3 steps</a:t>
            </a:r>
          </a:p>
          <a:p>
            <a:pPr marL="228600" indent="-228600">
              <a:buAutoNum type="arabicPeriod"/>
            </a:pPr>
            <a:r>
              <a:rPr lang="en-US" baseline="0" dirty="0" smtClean="0"/>
              <a:t>Approximate posterior marginal of </a:t>
            </a:r>
            <a:r>
              <a:rPr lang="en-US" baseline="0" dirty="0" err="1" smtClean="0"/>
              <a:t>hyperparameters</a:t>
            </a:r>
            <a:r>
              <a:rPr lang="en-US" baseline="0" dirty="0" smtClean="0"/>
              <a:t> using Laplace approximation</a:t>
            </a:r>
          </a:p>
          <a:p>
            <a:pPr marL="228600" indent="-228600">
              <a:buAutoNum type="arabicPeriod"/>
            </a:pPr>
            <a:r>
              <a:rPr lang="en-US" baseline="0" dirty="0" smtClean="0"/>
              <a:t>Compute Laplace approximation of the Gaussian parameters conditioned on the </a:t>
            </a:r>
            <a:r>
              <a:rPr lang="en-US" baseline="0" dirty="0" err="1" smtClean="0"/>
              <a:t>hyperparameters</a:t>
            </a:r>
            <a:r>
              <a:rPr lang="en-US" baseline="0" dirty="0" smtClean="0"/>
              <a:t> and the dependent variable</a:t>
            </a:r>
          </a:p>
          <a:p>
            <a:pPr marL="228600" indent="-228600">
              <a:buAutoNum type="arabicPeriod"/>
            </a:pPr>
            <a:r>
              <a:rPr lang="en-US" baseline="0" dirty="0" smtClean="0"/>
              <a:t>Combine the 2 using numerical integration</a:t>
            </a:r>
          </a:p>
          <a:p>
            <a:pPr marL="228600" indent="-228600">
              <a:buNone/>
            </a:pPr>
            <a:endParaRPr lang="en-US" baseline="0" dirty="0" smtClean="0"/>
          </a:p>
          <a:p>
            <a:pPr marL="228600" indent="-228600">
              <a:buNone/>
            </a:pPr>
            <a:r>
              <a:rPr lang="en-US" baseline="0" dirty="0" smtClean="0"/>
              <a:t>This method is a lot faster and in general produce similar results </a:t>
            </a:r>
          </a:p>
          <a:p>
            <a:endParaRPr lang="en-US"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17</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AU" noProof="0" dirty="0" smtClean="0"/>
              <a:t>The BYM model in our extension has</a:t>
            </a:r>
            <a:r>
              <a:rPr lang="en-AU" baseline="0" noProof="0" dirty="0" smtClean="0"/>
              <a:t> these specifications, all of which are very similar to the ones used in the paper. </a:t>
            </a:r>
            <a:endParaRPr lang="en-AU" noProof="0" dirty="0" smtClean="0"/>
          </a:p>
          <a:p>
            <a:r>
              <a:rPr lang="en-AU" noProof="0" dirty="0" smtClean="0"/>
              <a:t>But since our dependent</a:t>
            </a:r>
            <a:r>
              <a:rPr lang="en-AU" baseline="0" noProof="0" dirty="0" smtClean="0"/>
              <a:t> variable is binomial, we are going to use the </a:t>
            </a:r>
            <a:r>
              <a:rPr lang="en-AU" baseline="0" noProof="0" dirty="0" err="1" smtClean="0"/>
              <a:t>logit</a:t>
            </a:r>
            <a:r>
              <a:rPr lang="en-AU" baseline="0" noProof="0" dirty="0" smtClean="0"/>
              <a:t> as a link function</a:t>
            </a:r>
          </a:p>
          <a:p>
            <a:r>
              <a:rPr lang="en-AU" baseline="0" noProof="0" dirty="0" smtClean="0"/>
              <a:t>And the prior distributions of our precision measures differs from the ones used in the article, since we have chosen the log-gamma as our prior distribution for log(tau)</a:t>
            </a:r>
          </a:p>
          <a:p>
            <a:endParaRPr lang="en-AU" baseline="0" noProof="0" dirty="0" smtClean="0"/>
          </a:p>
          <a:p>
            <a:r>
              <a:rPr lang="en-AU" baseline="0" noProof="0" dirty="0" smtClean="0"/>
              <a:t>The difference between our baseline </a:t>
            </a:r>
            <a:r>
              <a:rPr lang="en-AU" baseline="0" noProof="0" dirty="0" err="1" smtClean="0"/>
              <a:t>iid</a:t>
            </a:r>
            <a:r>
              <a:rPr lang="en-AU" baseline="0" noProof="0" dirty="0" smtClean="0"/>
              <a:t> model and the BYM model is the </a:t>
            </a:r>
            <a:r>
              <a:rPr lang="en-AU" baseline="0" noProof="0" dirty="0" err="1" smtClean="0"/>
              <a:t>v_i</a:t>
            </a:r>
            <a:r>
              <a:rPr lang="en-AU" baseline="0" noProof="0" dirty="0" smtClean="0"/>
              <a:t> term. This is referred to as the </a:t>
            </a:r>
            <a:r>
              <a:rPr lang="en-AU" baseline="0" noProof="0" dirty="0" err="1" smtClean="0"/>
              <a:t>Besag</a:t>
            </a:r>
            <a:r>
              <a:rPr lang="en-AU" baseline="0" noProof="0" dirty="0" smtClean="0"/>
              <a:t> component and is the component where we utilize the neighbours information. So the differences between the models are due to this component. </a:t>
            </a:r>
          </a:p>
          <a:p>
            <a:endParaRPr lang="en-AU"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BYM and the </a:t>
            </a:r>
            <a:r>
              <a:rPr lang="en-US" dirty="0" err="1"/>
              <a:t>iid</a:t>
            </a:r>
            <a:r>
              <a:rPr lang="en-US" dirty="0"/>
              <a:t> model both identified the same clusters and were roughly similar, but the BYM model performed better (we will look at this more soon)</a:t>
            </a:r>
            <a:r>
              <a:rPr lang="en-US" dirty="0" smtClean="0"/>
              <a:t>.</a:t>
            </a:r>
          </a:p>
          <a:p>
            <a:endParaRPr lang="en-US" dirty="0" smtClean="0"/>
          </a:p>
          <a:p>
            <a:r>
              <a:rPr lang="en-US" dirty="0" smtClean="0"/>
              <a:t>Show them some of the links – look around the maps a bit.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19</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aim of this project is to investigate spatial clusters of relative risk of the Florida childhood cancer.</a:t>
            </a:r>
            <a:endParaRPr lang="en-AU" dirty="0" smtClean="0"/>
          </a:p>
          <a:p>
            <a:endParaRPr lang="en-AU" dirty="0" smtClean="0"/>
          </a:p>
          <a:p>
            <a:r>
              <a:rPr lang="en-AU" dirty="0" smtClean="0"/>
              <a:t>A</a:t>
            </a:r>
            <a:r>
              <a:rPr lang="en-AU" baseline="0" dirty="0" smtClean="0"/>
              <a:t> previous paper found clusters of paediatric brain cancer at the zip code level in Florida. The authors of our paper have modelled brain cancer incidence in new ways. They want to check if their models give similar results to the previous paper. </a:t>
            </a:r>
          </a:p>
          <a:p>
            <a:endParaRPr lang="en-AU" baseline="0" dirty="0" smtClean="0"/>
          </a:p>
          <a:p>
            <a:r>
              <a:rPr lang="en-AU" baseline="0" dirty="0" smtClean="0"/>
              <a:t>This paper fulfils “a perceived need for further analysis to assess the robustness of the findings under different assumptions”.</a:t>
            </a:r>
          </a:p>
          <a:p>
            <a:endParaRPr lang="en-AU" baseline="0" dirty="0" smtClean="0"/>
          </a:p>
          <a:p>
            <a:r>
              <a:rPr lang="en-AU" baseline="0" dirty="0" smtClean="0"/>
              <a:t>The paper is quite narrow in its question. It does not attempt to understand the clustering, or explain why there are clusters. It simply tries to determine whether any clusters actually exist.</a:t>
            </a:r>
            <a:endParaRPr lang="en-AU" dirty="0" smtClean="0"/>
          </a:p>
          <a:p>
            <a:endParaRPr lang="en-AU"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a:t> is an example of our mapping – this is a map of the relative risk factor for inner Melbourne postcodes. The red areas we don’t have data for. Yellow represents low relative risk – i.e. a high coverage of vaccination. Blue represents high relative risk. You can see there is possibly a cluster around Dandenong, but most of Melbourne has quite good coverage.</a:t>
            </a:r>
            <a:endParaRPr lang="en-AU"/>
          </a:p>
        </p:txBody>
      </p:sp>
      <p:sp>
        <p:nvSpPr>
          <p:cNvPr id="4" name="Slide Number Placeholder 3"/>
          <p:cNvSpPr>
            <a:spLocks noGrp="1"/>
          </p:cNvSpPr>
          <p:nvPr>
            <p:ph type="sldNum" sz="quarter" idx="10"/>
          </p:nvPr>
        </p:nvSpPr>
        <p:spPr/>
        <p:txBody>
          <a:bodyPr/>
          <a:lstStyle/>
          <a:p>
            <a:fld id="{D795D3F8-AA5B-4E58-9602-70EDB6AF1C76}" type="slidenum">
              <a:rPr lang="en-AU" smtClean="0"/>
              <a:pPr/>
              <a:t>20</a:t>
            </a:fld>
            <a:endParaRPr lang="en-AU"/>
          </a:p>
        </p:txBody>
      </p:sp>
    </p:spTree>
    <p:extLst>
      <p:ext uri="{BB962C8B-B14F-4D97-AF65-F5344CB8AC3E}">
        <p14:creationId xmlns:p14="http://schemas.microsoft.com/office/powerpoint/2010/main" val="290950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Map of outer Sydney</a:t>
            </a:r>
            <a:r>
              <a:rPr lang="en-AU" baseline="0" dirty="0" smtClean="0"/>
              <a:t> – mapping relative risk factor. Clustering around Katoomba, Parramatta. Hotspot around Blacktown.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21</a:t>
            </a:fld>
            <a:endParaRPr lang="en-AU"/>
          </a:p>
        </p:txBody>
      </p:sp>
    </p:spTree>
    <p:extLst>
      <p:ext uri="{BB962C8B-B14F-4D97-AF65-F5344CB8AC3E}">
        <p14:creationId xmlns:p14="http://schemas.microsoft.com/office/powerpoint/2010/main" val="1699886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a:t>
            </a:r>
            <a:r>
              <a:rPr lang="en-AU" baseline="0" dirty="0" smtClean="0"/>
              <a:t> – Byron Bay and Lismore area. Perhaps the most serious cluster in Australia that we have data on. Also another cluster further south around </a:t>
            </a:r>
            <a:r>
              <a:rPr lang="en-AU" baseline="0" dirty="0" err="1" smtClean="0"/>
              <a:t>Belligen</a:t>
            </a:r>
            <a:r>
              <a:rPr lang="en-AU" baseline="0" dirty="0" smtClean="0"/>
              <a:t> and Coffs Harbour.</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22</a:t>
            </a:fld>
            <a:endParaRPr lang="en-AU"/>
          </a:p>
        </p:txBody>
      </p:sp>
    </p:spTree>
    <p:extLst>
      <p:ext uri="{BB962C8B-B14F-4D97-AF65-F5344CB8AC3E}">
        <p14:creationId xmlns:p14="http://schemas.microsoft.com/office/powerpoint/2010/main" val="2587189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 – Sunshine Coast Hinterland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23</a:t>
            </a:fld>
            <a:endParaRPr lang="en-AU"/>
          </a:p>
        </p:txBody>
      </p:sp>
    </p:spTree>
    <p:extLst>
      <p:ext uri="{BB962C8B-B14F-4D97-AF65-F5344CB8AC3E}">
        <p14:creationId xmlns:p14="http://schemas.microsoft.com/office/powerpoint/2010/main" val="127249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Further north, the immunisation rates decrease</a:t>
            </a:r>
            <a:r>
              <a:rPr lang="en-AU" baseline="0" dirty="0" smtClean="0"/>
              <a:t> with a cluster around Cairns (not obvious on this map, you need to zoom in).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24</a:t>
            </a:fld>
            <a:endParaRPr lang="en-AU"/>
          </a:p>
        </p:txBody>
      </p:sp>
    </p:spTree>
    <p:extLst>
      <p:ext uri="{BB962C8B-B14F-4D97-AF65-F5344CB8AC3E}">
        <p14:creationId xmlns:p14="http://schemas.microsoft.com/office/powerpoint/2010/main" val="1367247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GB" noProof="0" dirty="0" smtClean="0"/>
              <a:t>As we</a:t>
            </a:r>
            <a:r>
              <a:rPr lang="en-GB" baseline="0" noProof="0" dirty="0" smtClean="0"/>
              <a:t> mentioned previously the DIC and WAIC are ‘measure of fit’ estimates to consider the performance of our models. As suspected when considering how similar the results between the two models where the performance is also very similar. The BYM model do have a better fit, but the difference seems negligible. </a:t>
            </a:r>
            <a:endParaRPr lang="en-GB"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25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generally only had good data on the capital cities and the east coast</a:t>
            </a:r>
            <a:r>
              <a:rPr lang="en-AU" dirty="0" smtClean="0"/>
              <a:t>. </a:t>
            </a:r>
          </a:p>
          <a:p>
            <a:endParaRPr lang="en-AU" dirty="0" smtClean="0"/>
          </a:p>
          <a:p>
            <a:r>
              <a:rPr lang="en-AU" dirty="0" smtClean="0"/>
              <a:t>The BYM model is exactly useful in</a:t>
            </a:r>
            <a:r>
              <a:rPr lang="en-AU" baseline="0" dirty="0" smtClean="0"/>
              <a:t> small areas, with low populations – this is where we don’t have data. </a:t>
            </a:r>
          </a:p>
          <a:p>
            <a:endParaRPr lang="en-AU" baseline="0" dirty="0" smtClean="0"/>
          </a:p>
          <a:p>
            <a:r>
              <a:rPr lang="en-AU" baseline="0" dirty="0" smtClean="0"/>
              <a:t>Because of unpublished data, there were some sparseness in our maps. </a:t>
            </a:r>
          </a:p>
          <a:p>
            <a:endParaRPr lang="en-AU" dirty="0" smtClean="0"/>
          </a:p>
          <a:p>
            <a:r>
              <a:rPr lang="en-AU" dirty="0" smtClean="0"/>
              <a:t>Because</a:t>
            </a:r>
            <a:r>
              <a:rPr lang="en-AU" baseline="0" dirty="0" smtClean="0"/>
              <a:t> of the missing data, the number of neighbours and the cluster effects in general might have been underestimated when we compute the BYM model. This might be one of the reasons we do not win more explanatory power including the </a:t>
            </a:r>
            <a:r>
              <a:rPr lang="en-AU" baseline="0" dirty="0" err="1" smtClean="0"/>
              <a:t>Besag</a:t>
            </a:r>
            <a:r>
              <a:rPr lang="en-AU" baseline="0" dirty="0" smtClean="0"/>
              <a:t> part of the model. </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26</a:t>
            </a:fld>
            <a:endParaRPr lang="en-AU"/>
          </a:p>
        </p:txBody>
      </p:sp>
    </p:spTree>
    <p:extLst>
      <p:ext uri="{BB962C8B-B14F-4D97-AF65-F5344CB8AC3E}">
        <p14:creationId xmlns:p14="http://schemas.microsoft.com/office/powerpoint/2010/main" val="31261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was no details in the paper about how the data was collected.</a:t>
            </a:r>
          </a:p>
          <a:p>
            <a:endParaRPr lang="en-AU" dirty="0" smtClean="0"/>
          </a:p>
          <a:p>
            <a:r>
              <a:rPr lang="en-AU" dirty="0" smtClean="0"/>
              <a:t>The data</a:t>
            </a:r>
            <a:r>
              <a:rPr lang="en-AU" baseline="0" dirty="0" smtClean="0"/>
              <a:t> is n</a:t>
            </a:r>
            <a:r>
              <a:rPr lang="en-AU" dirty="0" smtClean="0"/>
              <a:t>ot available online,</a:t>
            </a:r>
            <a:r>
              <a:rPr lang="en-AU" baseline="0" dirty="0" smtClean="0"/>
              <a:t> not released for the general public. Interestingly, the paper is not very specific about the actual structure of the data. We assume, based on what they have modelled, that the data is simply a table of counts of the paediatric brain cancers and the at-risk population in each zip code area of Florida.</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Interesting that the authors do not include any possible covariates – for example socio-economic, environmental 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You can see that the large number of zip</a:t>
            </a:r>
            <a:r>
              <a:rPr lang="en-AU" baseline="0" dirty="0" smtClean="0"/>
              <a:t> code areas with zero cases may pose a problem. In particular, Poisson models generally have a </a:t>
            </a:r>
            <a:endParaRPr lang="en-AU"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non-focused, where they assume no previous knowledge of clusters, and prefer a flexible, lowly parameterized model. Allows the data “to speak”. This helps to answer the scientific question of whether there are clusters, since we assume very little to begin with. Consequently, finding clusters in the models would be strong evidence for actual clusters.</a:t>
            </a:r>
          </a:p>
          <a:p>
            <a:endParaRPr lang="en-AU" baseline="0" dirty="0" smtClean="0"/>
          </a:p>
          <a:p>
            <a:r>
              <a:rPr lang="en-AU" baseline="0" dirty="0" smtClean="0"/>
              <a:t>2 different natures of clustering, hot spots and clusters. Talk about the definitions and differences between hot spots and clusters.</a:t>
            </a:r>
            <a:endParaRPr lang="en-AU" dirty="0" smtClean="0"/>
          </a:p>
          <a:p>
            <a:endParaRPr lang="en-AU" dirty="0" smtClean="0"/>
          </a:p>
          <a:p>
            <a:r>
              <a:rPr lang="en-AU" dirty="0" smtClean="0"/>
              <a:t>(</a:t>
            </a:r>
            <a:r>
              <a:rPr lang="en-AU" dirty="0"/>
              <a:t>The sums in </a:t>
            </a:r>
            <a:r>
              <a:rPr lang="en-AU" dirty="0" err="1"/>
              <a:t>ei</a:t>
            </a:r>
            <a:r>
              <a:rPr lang="en-AU" dirty="0"/>
              <a:t> are over all</a:t>
            </a:r>
            <a:r>
              <a:rPr lang="en-AU" baseline="0" dirty="0"/>
              <a:t> of the zip code areas)</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statisticians uses 3 different models to model the </a:t>
            </a:r>
            <a:r>
              <a:rPr lang="el-GR" sz="1200" dirty="0" smtClean="0"/>
              <a:t>θ</a:t>
            </a:r>
            <a:r>
              <a:rPr lang="en-AU" sz="1200" baseline="-25000" dirty="0" smtClean="0"/>
              <a:t>i</a:t>
            </a:r>
            <a:r>
              <a:rPr lang="en-AU" sz="1200" dirty="0" smtClean="0"/>
              <a:t>’s and test the models measure of fit using various measures.</a:t>
            </a:r>
            <a:endParaRPr lang="en-AU" dirty="0"/>
          </a:p>
          <a:p>
            <a:r>
              <a:rPr lang="en-AU" dirty="0"/>
              <a:t>The </a:t>
            </a:r>
            <a:r>
              <a:rPr lang="en-AU" dirty="0" smtClean="0"/>
              <a:t>models</a:t>
            </a:r>
            <a:r>
              <a:rPr lang="en-AU" sz="1200" dirty="0" smtClean="0"/>
              <a:t>:</a:t>
            </a:r>
            <a:endParaRPr lang="en-AU" sz="1200" dirty="0"/>
          </a:p>
          <a:p>
            <a:r>
              <a:rPr lang="en-AU" sz="1200" dirty="0" smtClean="0"/>
              <a:t>1. The Standardised </a:t>
            </a:r>
            <a:r>
              <a:rPr lang="en-AU" sz="1200" dirty="0"/>
              <a:t>morbidity ratio (SMR</a:t>
            </a:r>
            <a:r>
              <a:rPr lang="en-AU" sz="1200" dirty="0" smtClean="0"/>
              <a:t>)</a:t>
            </a:r>
          </a:p>
          <a:p>
            <a:r>
              <a:rPr lang="en-AU" sz="1200" dirty="0" smtClean="0"/>
              <a:t>2. The </a:t>
            </a:r>
            <a:r>
              <a:rPr lang="en-AU" sz="1200" dirty="0" err="1"/>
              <a:t>Besag</a:t>
            </a:r>
            <a:r>
              <a:rPr lang="en-AU" sz="1200" dirty="0"/>
              <a:t>, York, and Mollie model (BYM)</a:t>
            </a:r>
          </a:p>
          <a:p>
            <a:r>
              <a:rPr lang="en-AU" sz="1200" dirty="0" smtClean="0"/>
              <a:t>3. The </a:t>
            </a:r>
            <a:r>
              <a:rPr lang="en-AU" sz="1200" dirty="0"/>
              <a:t>Sparse Poisson </a:t>
            </a:r>
            <a:r>
              <a:rPr lang="en-AU" sz="1200" dirty="0" smtClean="0"/>
              <a:t>Convolution model </a:t>
            </a:r>
            <a:r>
              <a:rPr lang="en-AU" sz="1200" dirty="0"/>
              <a:t>(SPC)</a:t>
            </a:r>
          </a:p>
          <a:p>
            <a:r>
              <a:rPr lang="en-AU" dirty="0" smtClean="0"/>
              <a:t>The idea is to create</a:t>
            </a:r>
            <a:r>
              <a:rPr lang="en-AU" baseline="0" dirty="0" smtClean="0"/>
              <a:t> these three models, then looks for clusters that are identified in all of these models. This would provide strong evidence for the scientific question. Each model is a natural extension of the previous model.</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model assumes</a:t>
            </a:r>
            <a:r>
              <a:rPr lang="en-AU" baseline="0" dirty="0" smtClean="0"/>
              <a:t> the case counts </a:t>
            </a:r>
            <a:r>
              <a:rPr lang="en-AU" baseline="0" dirty="0" err="1" smtClean="0"/>
              <a:t>y</a:t>
            </a:r>
            <a:r>
              <a:rPr lang="en-AU" baseline="-25000" dirty="0" err="1" smtClean="0"/>
              <a:t>i</a:t>
            </a:r>
            <a:r>
              <a:rPr lang="en-AU" baseline="0" dirty="0" smtClean="0"/>
              <a:t> are independently distributed then estimates </a:t>
            </a:r>
            <a:r>
              <a:rPr lang="el-GR" sz="1200" dirty="0" smtClean="0"/>
              <a:t>θ</a:t>
            </a:r>
            <a:r>
              <a:rPr lang="en-AU" sz="1200" baseline="-25000" dirty="0" err="1" smtClean="0"/>
              <a:t>i</a:t>
            </a:r>
            <a:r>
              <a:rPr lang="en-AU" sz="1200" baseline="-25000" dirty="0" smtClean="0"/>
              <a:t> </a:t>
            </a:r>
            <a:r>
              <a:rPr lang="en-AU" sz="1200" baseline="0" dirty="0" smtClean="0"/>
              <a:t>using MLE.</a:t>
            </a:r>
            <a:endParaRPr lang="en-AU" dirty="0" smtClean="0"/>
          </a:p>
          <a:p>
            <a:endParaRPr lang="en-AU" dirty="0" smtClean="0"/>
          </a:p>
          <a:p>
            <a:r>
              <a:rPr lang="en-AU" dirty="0" smtClean="0"/>
              <a:t>This model estimates the relative risk factor</a:t>
            </a:r>
            <a:r>
              <a:rPr lang="en-AU" baseline="0" dirty="0" smtClean="0"/>
              <a:t> </a:t>
            </a:r>
            <a:r>
              <a:rPr lang="el-GR" sz="1200" dirty="0" smtClean="0"/>
              <a:t>θ</a:t>
            </a:r>
            <a:r>
              <a:rPr lang="en-AU" sz="1200" baseline="-25000" dirty="0" err="1" smtClean="0"/>
              <a:t>i</a:t>
            </a:r>
            <a:r>
              <a:rPr lang="en-AU" sz="1200" baseline="-25000" dirty="0" smtClean="0"/>
              <a:t> </a:t>
            </a:r>
            <a:r>
              <a:rPr lang="en-AU" baseline="0" dirty="0" smtClean="0"/>
              <a:t>as the actual counts </a:t>
            </a:r>
            <a:r>
              <a:rPr lang="en-AU" baseline="0" dirty="0" err="1" smtClean="0"/>
              <a:t>y</a:t>
            </a:r>
            <a:r>
              <a:rPr lang="en-AU" baseline="-25000" dirty="0" err="1" smtClean="0"/>
              <a:t>i</a:t>
            </a:r>
            <a:r>
              <a:rPr lang="en-AU" baseline="0" dirty="0" smtClean="0"/>
              <a:t> over the expected counts </a:t>
            </a:r>
            <a:r>
              <a:rPr lang="en-AU" baseline="0" dirty="0" err="1" smtClean="0"/>
              <a:t>e</a:t>
            </a:r>
            <a:r>
              <a:rPr lang="en-AU" baseline="-25000" dirty="0" err="1" smtClean="0"/>
              <a:t>i</a:t>
            </a:r>
            <a:r>
              <a:rPr lang="en-AU" baseline="0" dirty="0" smtClean="0"/>
              <a:t>. That is, the ratio between the observed and expected number of counts. This is the MLE for </a:t>
            </a:r>
            <a:r>
              <a:rPr lang="el-GR" sz="1200" dirty="0" smtClean="0"/>
              <a:t>θ</a:t>
            </a:r>
            <a:r>
              <a:rPr lang="en-AU" sz="1200" baseline="-25000" dirty="0" err="1" smtClean="0"/>
              <a:t>i</a:t>
            </a:r>
            <a:endParaRPr lang="en-AU" dirty="0" smtClean="0"/>
          </a:p>
          <a:p>
            <a:endParaRPr lang="en-AU" dirty="0" smtClean="0"/>
          </a:p>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r>
              <a:rPr lang="en-AU" sz="1200" dirty="0" smtClean="0"/>
              <a:t>There is a large number of zero counts in the data. This can lead to the SMR being misleading, and can lead to large SMR’s regardless of the observed count.</a:t>
            </a:r>
          </a:p>
          <a:p>
            <a:endParaRPr lang="en-AU" sz="1200" dirty="0" smtClean="0"/>
          </a:p>
          <a:p>
            <a:r>
              <a:rPr lang="en-AU" sz="1200" dirty="0" smtClean="0"/>
              <a:t>This model proved to contain a lot of confounding noise.</a:t>
            </a:r>
          </a:p>
          <a:p>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 It is basically a good way to initially visualise the data.</a:t>
            </a:r>
          </a:p>
          <a:p>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5</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For rare</a:t>
            </a:r>
            <a:r>
              <a:rPr lang="en-AU" sz="1200" baseline="0" dirty="0" smtClean="0"/>
              <a:t> diseases in small areas, it can be difficult to estimate the relative risk factor </a:t>
            </a:r>
            <a:r>
              <a:rPr lang="el-GR" sz="1200" dirty="0" smtClean="0"/>
              <a:t>θ</a:t>
            </a:r>
            <a:r>
              <a:rPr lang="en-AU" sz="1200" baseline="-25000" dirty="0" err="1" smtClean="0"/>
              <a:t>i</a:t>
            </a:r>
            <a:r>
              <a:rPr lang="en-AU" sz="1200" baseline="0" dirty="0" smtClean="0"/>
              <a:t>. In this case, it is useful to borrow information from neighbouring areas. This is what the </a:t>
            </a:r>
            <a:r>
              <a:rPr lang="en-AU" sz="1200" baseline="0" dirty="0" err="1" smtClean="0"/>
              <a:t>Besag</a:t>
            </a:r>
            <a:r>
              <a:rPr lang="en-AU" sz="1200" baseline="0" dirty="0" smtClean="0"/>
              <a:t>, York and Mollie model attempts to do.</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This is a </a:t>
            </a:r>
            <a:r>
              <a:rPr lang="en-AU" sz="1200" dirty="0" smtClean="0"/>
              <a:t>hierarchical/multilevel</a:t>
            </a:r>
            <a:r>
              <a:rPr lang="en-AU" sz="1200" baseline="0" dirty="0" smtClean="0"/>
              <a:t> model – main formula is the log of relative risk.</a:t>
            </a:r>
            <a:r>
              <a:rPr lang="en-AU" sz="1200" b="0" i="0" u="none" strike="noStrike" kern="1200" baseline="0" dirty="0" smtClean="0">
                <a:solidFill>
                  <a:schemeClr val="tx1"/>
                </a:solidFill>
                <a:latin typeface="+mn-lt"/>
                <a:ea typeface="+mn-ea"/>
                <a:cs typeface="+mn-cs"/>
              </a:rPr>
              <a:t> The regression coefficients are themselves given a model, whose parameters are also estimated from data.</a:t>
            </a:r>
            <a:endParaRPr lang="en-AU"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This </a:t>
            </a:r>
            <a:r>
              <a:rPr lang="en-AU" sz="1200" baseline="0" dirty="0" smtClean="0"/>
              <a:t>is a Bayesian model. Neighbourhood information is included as a random effect.</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modelled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neighbours, and precision proportional to the number of these neighbours.”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neighbourhood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neighbours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studies to yield robust estimates across of range of scenarios, including clustering of disease”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BYM model is a Bayesian approach to fitting </a:t>
            </a:r>
            <a:r>
              <a:rPr lang="el-GR" sz="1200" dirty="0" smtClean="0"/>
              <a:t>θ</a:t>
            </a:r>
            <a:r>
              <a:rPr lang="en-AU" sz="1200" baseline="-25000" dirty="0" err="1" smtClean="0"/>
              <a:t>i</a:t>
            </a:r>
            <a:r>
              <a:rPr lang="en-AU" sz="1200" dirty="0" smtClean="0"/>
              <a:t>. The model decomposes the log of </a:t>
            </a:r>
            <a:r>
              <a:rPr lang="el-GR" sz="1200" dirty="0" smtClean="0"/>
              <a:t>θ</a:t>
            </a:r>
            <a:r>
              <a:rPr lang="en-AU" sz="1200" baseline="-25000" dirty="0" err="1" smtClean="0"/>
              <a:t>i</a:t>
            </a:r>
            <a:r>
              <a:rPr lang="en-AU" sz="1200" dirty="0" smtClean="0"/>
              <a:t> into the sum of two random effects:</a:t>
            </a:r>
            <a:r>
              <a:rPr lang="en-AU" sz="1200" i="1" dirty="0" smtClean="0"/>
              <a:t> v</a:t>
            </a:r>
            <a:r>
              <a:rPr lang="en-AU" sz="1200" i="1" baseline="-25000" dirty="0" smtClean="0"/>
              <a:t>i</a:t>
            </a:r>
            <a:r>
              <a:rPr lang="en-AU" sz="1200" i="1" dirty="0" smtClean="0"/>
              <a:t>, </a:t>
            </a:r>
            <a:r>
              <a:rPr lang="en-AU" sz="1200" dirty="0" smtClean="0"/>
              <a:t>which is the unstructured component, and </a:t>
            </a:r>
            <a:r>
              <a:rPr lang="en-AU" sz="1200" i="1" dirty="0" err="1" smtClean="0"/>
              <a:t>u</a:t>
            </a:r>
            <a:r>
              <a:rPr lang="en-AU" sz="1200" i="1" baseline="-25000" dirty="0" err="1" smtClean="0"/>
              <a:t>i</a:t>
            </a:r>
            <a:r>
              <a:rPr lang="en-AU" sz="1200" dirty="0" smtClean="0"/>
              <a:t>, which is the spatially structured component, which is dependent on the values of its neighbouring zip codes.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Main terms have a Gaussian prior</a:t>
            </a:r>
            <a:r>
              <a:rPr lang="en-AU" sz="1200" baseline="0" dirty="0" smtClean="0"/>
              <a:t> distribution. Their precisions are taken from uniform(0,10) distribution.</a:t>
            </a:r>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6</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This is an extension of the BYM model. Again, Bayesian and hierarchical.</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the </a:t>
            </a:r>
            <a:r>
              <a:rPr lang="en-AU" sz="1200" b="0" i="0" u="none" strike="noStrike" kern="1200" baseline="0" dirty="0" err="1" smtClean="0">
                <a:solidFill>
                  <a:schemeClr val="tx1"/>
                </a:solidFill>
                <a:latin typeface="+mn-lt"/>
                <a:ea typeface="+mn-ea"/>
                <a:cs typeface="+mn-cs"/>
              </a:rPr>
              <a:t>OpenBUGS</a:t>
            </a:r>
            <a:r>
              <a:rPr lang="en-AU" sz="1200" b="0" i="0" u="none" strike="noStrike" kern="1200" baseline="0" dirty="0" smtClean="0">
                <a:solidFill>
                  <a:schemeClr val="tx1"/>
                </a:solidFill>
                <a:latin typeface="+mn-lt"/>
                <a:ea typeface="+mn-ea"/>
                <a:cs typeface="+mn-cs"/>
              </a:rPr>
              <a:t> software to generate their models. No code was provided with the article. They </a:t>
            </a:r>
            <a:r>
              <a:rPr lang="en-AU" sz="1200" b="0" i="0" u="none" strike="noStrike" kern="1200" baseline="0" dirty="0" smtClean="0">
                <a:solidFill>
                  <a:schemeClr val="tx1"/>
                </a:solidFill>
                <a:latin typeface="+mn-lt"/>
                <a:ea typeface="+mn-ea"/>
                <a:cs typeface="+mn-cs"/>
              </a:rPr>
              <a:t>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 This was also done in the BYM model case.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SPC model is the BYM model with an indicator variable added in for whether the data value is zero or not. They have included this in the model, as zero counts in the data can be a problem since they are modelling it with a </a:t>
            </a:r>
            <a:r>
              <a:rPr lang="en-AU" sz="1200" dirty="0" err="1" smtClean="0"/>
              <a:t>poisson</a:t>
            </a:r>
            <a:r>
              <a:rPr lang="en-AU" sz="1200" dirty="0" smtClean="0"/>
              <a:t> distribution.</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7</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modelling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Bayesian.</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8</a:t>
            </a:fld>
            <a:endParaRPr lang="en-AU"/>
          </a:p>
        </p:txBody>
      </p:sp>
    </p:spTree>
    <p:extLst>
      <p:ext uri="{BB962C8B-B14F-4D97-AF65-F5344CB8AC3E}">
        <p14:creationId xmlns:p14="http://schemas.microsoft.com/office/powerpoint/2010/main" val="73575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Ways</a:t>
            </a:r>
            <a:r>
              <a:rPr lang="en-AU" baseline="0" dirty="0" smtClean="0"/>
              <a:t> of examining overall goodness-of-fit.</a:t>
            </a:r>
            <a:endParaRPr lang="en-AU" dirty="0" smtClean="0"/>
          </a:p>
          <a:p>
            <a:endParaRPr lang="en-AU" dirty="0" smtClean="0"/>
          </a:p>
          <a:p>
            <a:r>
              <a:rPr lang="en-AU" dirty="0" smtClean="0"/>
              <a:t>Explain the MSPE:</a:t>
            </a:r>
            <a:r>
              <a:rPr lang="en-AU" baseline="0" dirty="0" smtClean="0"/>
              <a:t> overall crude measure of loss across the data</a:t>
            </a:r>
            <a:endParaRPr lang="en-AU" dirty="0" smtClean="0"/>
          </a:p>
          <a:p>
            <a:endParaRPr lang="en-AU" dirty="0" smtClean="0"/>
          </a:p>
          <a:p>
            <a:r>
              <a:rPr lang="en-AU" dirty="0" smtClean="0"/>
              <a:t>Explain</a:t>
            </a:r>
            <a:r>
              <a:rPr lang="en-AU" baseline="0" dirty="0" smtClean="0"/>
              <a:t> the WAIC: estimating the out-of-sample expectation.</a:t>
            </a:r>
          </a:p>
          <a:p>
            <a:endParaRPr lang="en-AU" baseline="0" dirty="0" smtClean="0"/>
          </a:p>
          <a:p>
            <a:r>
              <a:rPr lang="en-AU" baseline="0" dirty="0" smtClean="0"/>
              <a:t>G is the sampler sample size. </a:t>
            </a:r>
          </a:p>
          <a:p>
            <a:r>
              <a:rPr lang="en-AU" baseline="0" dirty="0" smtClean="0"/>
              <a:t>m is the number of observations.</a:t>
            </a:r>
          </a:p>
          <a:p>
            <a:r>
              <a:rPr lang="en-AU" baseline="0" dirty="0" err="1" smtClean="0"/>
              <a:t>y</a:t>
            </a:r>
            <a:r>
              <a:rPr lang="en-AU" baseline="30000" dirty="0" err="1" smtClean="0"/>
              <a:t>pred</a:t>
            </a:r>
            <a:r>
              <a:rPr lang="en-AU" baseline="-25000" dirty="0" err="1" smtClean="0"/>
              <a:t>i</a:t>
            </a:r>
            <a:r>
              <a:rPr lang="en-AU" baseline="0" dirty="0" smtClean="0"/>
              <a:t> is the </a:t>
            </a:r>
            <a:r>
              <a:rPr lang="en-AU" baseline="0" dirty="0" err="1" smtClean="0"/>
              <a:t>ith</a:t>
            </a:r>
            <a:r>
              <a:rPr lang="en-AU" baseline="0" dirty="0" smtClean="0"/>
              <a:t> predictive data item.</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9</a:t>
            </a:fld>
            <a:endParaRPr lang="en-AU"/>
          </a:p>
        </p:txBody>
      </p:sp>
    </p:spTree>
    <p:extLst>
      <p:ext uri="{BB962C8B-B14F-4D97-AF65-F5344CB8AC3E}">
        <p14:creationId xmlns:p14="http://schemas.microsoft.com/office/powerpoint/2010/main" val="259144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pPr/>
              <a:t>17/05/16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pPr/>
              <a:t>17/05/16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pPr/>
              <a:t>17/05/16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pPr/>
              <a:t>17/05/16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17/05/16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17/05/16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pPr/>
              <a:t>17/05/16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pPr/>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yhealthycommunities.gov.au/our-reports/immunisation-rates-for-children/february-2016" TargetMode="External"/><Relationship Id="rId3" Type="http://schemas.openxmlformats.org/officeDocument/2006/relationships/hyperlink" Target="http://www.abs.gov.au/AUSSTATS/abs@.nsf/DetailsPage/1270.0.55.003July%202011?OpenDocumen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t>
            </a:r>
            <a:r>
              <a:rPr lang="en-AU" dirty="0" smtClean="0"/>
              <a:t>Approach</a:t>
            </a:r>
            <a:r>
              <a:rPr lang="en-AU" baseline="30000" dirty="0" smtClean="0"/>
              <a:t>1</a:t>
            </a:r>
            <a:r>
              <a:rPr lang="en-AU" dirty="0"/>
              <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1" y="1170742"/>
            <a:ext cx="6131942" cy="568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178703"/>
            <a:ext cx="5832648" cy="5634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a:t>
            </a:r>
            <a:r>
              <a:rPr lang="en-AU" baseline="30000" dirty="0" smtClean="0"/>
              <a:t>3</a:t>
            </a:r>
            <a:r>
              <a:rPr lang="en-AU" dirty="0" smtClean="0"/>
              <a:t>.</a:t>
            </a:r>
          </a:p>
          <a:p>
            <a:r>
              <a:rPr lang="en-US" dirty="0"/>
              <a:t>Outbreaks of measles linked to low vaccination </a:t>
            </a:r>
            <a:r>
              <a:rPr lang="en-US" dirty="0" smtClean="0"/>
              <a:t>rates</a:t>
            </a:r>
            <a:r>
              <a:rPr lang="en-US" baseline="30000" dirty="0" smtClean="0"/>
              <a:t>4</a:t>
            </a:r>
            <a:r>
              <a:rPr lang="en-US" dirty="0" smtClean="0"/>
              <a:t>.</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in 2014-2015</a:t>
            </a:r>
            <a:r>
              <a:rPr lang="en-AU" baseline="30000" dirty="0" smtClean="0"/>
              <a:t>5</a:t>
            </a:r>
            <a:r>
              <a:rPr lang="en-AU" dirty="0" smtClean="0"/>
              <a:t>.</a:t>
            </a:r>
          </a:p>
          <a:p>
            <a:r>
              <a:rPr lang="en-AU" dirty="0" smtClean="0"/>
              <a:t>Binomially distributed.</a:t>
            </a:r>
          </a:p>
          <a:p>
            <a:r>
              <a:rPr lang="en-AU" dirty="0"/>
              <a:t>ABS </a:t>
            </a:r>
            <a:r>
              <a:rPr lang="en-AU" dirty="0" smtClean="0"/>
              <a:t>Postal Areas Shapefile</a:t>
            </a:r>
            <a:r>
              <a:rPr lang="en-AU" baseline="30000" dirty="0"/>
              <a:t>6</a:t>
            </a:r>
            <a:r>
              <a:rPr lang="en-AU" dirty="0" smtClean="0"/>
              <a:t>.</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cstate="print">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We consider two models:</a:t>
            </a:r>
          </a:p>
          <a:p>
            <a:pPr lvl="1"/>
            <a:r>
              <a:rPr lang="en-AU" dirty="0" smtClean="0"/>
              <a:t>Basic </a:t>
            </a:r>
            <a:r>
              <a:rPr lang="en-AU" dirty="0" err="1"/>
              <a:t>iid</a:t>
            </a:r>
            <a:r>
              <a:rPr lang="en-AU" dirty="0"/>
              <a:t> model</a:t>
            </a:r>
          </a:p>
          <a:p>
            <a:pPr lvl="1"/>
            <a:r>
              <a:rPr lang="en-AU" dirty="0"/>
              <a:t>BYM model</a:t>
            </a:r>
          </a:p>
          <a:p>
            <a:r>
              <a:rPr lang="en-AU" dirty="0"/>
              <a:t>SPC model not used</a:t>
            </a:r>
            <a:r>
              <a:rPr lang="en-AU" dirty="0" smtClean="0"/>
              <a:t>.</a:t>
            </a:r>
          </a:p>
          <a:p>
            <a:pPr lvl="1"/>
            <a:r>
              <a:rPr lang="en-AU" dirty="0" smtClean="0"/>
              <a:t>No zero counts in our data</a:t>
            </a:r>
            <a:endParaRPr lang="en-AU" dirty="0"/>
          </a:p>
          <a:p>
            <a:r>
              <a:rPr lang="en-AU" dirty="0"/>
              <a:t>INLA instead of MCMC for model </a:t>
            </a:r>
            <a:r>
              <a:rPr lang="en-AU" dirty="0" smtClean="0"/>
              <a:t>generation</a:t>
            </a:r>
          </a:p>
          <a:p>
            <a:pPr lvl="1"/>
            <a:r>
              <a:rPr lang="en-AU" dirty="0" smtClean="0"/>
              <a:t>Less computational expensive</a:t>
            </a:r>
            <a:endParaRPr lang="en-AU" dirty="0"/>
          </a:p>
        </p:txBody>
      </p:sp>
    </p:spTree>
    <p:extLst>
      <p:ext uri="{BB962C8B-B14F-4D97-AF65-F5344CB8AC3E}">
        <p14:creationId xmlns:p14="http://schemas.microsoft.com/office/powerpoint/2010/main" val="9809455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p:cNvPicPr>
            <a:picLocks noGrp="1" noChangeAspect="1" noChangeArrowheads="1"/>
          </p:cNvPicPr>
          <p:nvPr>
            <p:ph idx="1"/>
          </p:nvPr>
        </p:nvPicPr>
        <p:blipFill>
          <a:blip r:embed="rId3" cstate="print"/>
          <a:srcRect/>
          <a:stretch>
            <a:fillRect/>
          </a:stretch>
        </p:blipFill>
        <p:spPr bwMode="auto">
          <a:xfrm>
            <a:off x="1043608" y="1628800"/>
            <a:ext cx="7507518" cy="3672408"/>
          </a:xfrm>
          <a:prstGeom prst="rect">
            <a:avLst/>
          </a:prstGeom>
          <a:noFill/>
          <a:ln w="9525">
            <a:noFill/>
            <a:miter lim="800000"/>
            <a:headEnd/>
            <a:tailEnd/>
          </a:ln>
        </p:spPr>
      </p:pic>
      <p:sp>
        <p:nvSpPr>
          <p:cNvPr id="5" name="Titel 1"/>
          <p:cNvSpPr>
            <a:spLocks noGrp="1"/>
          </p:cNvSpPr>
          <p:nvPr>
            <p:ph type="title"/>
          </p:nvPr>
        </p:nvSpPr>
        <p:spPr/>
        <p:txBody>
          <a:bodyPr/>
          <a:lstStyle/>
          <a:p>
            <a:r>
              <a:rPr lang="da-DK" dirty="0" err="1" smtClean="0"/>
              <a:t>Extension</a:t>
            </a:r>
            <a:r>
              <a:rPr lang="da-DK" dirty="0" smtClean="0"/>
              <a:t> – BYM Model</a:t>
            </a:r>
            <a:endParaRPr lang="da-D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a:bodyPr>
          <a:lstStyle/>
          <a:p>
            <a:r>
              <a:rPr lang="en-US" dirty="0"/>
              <a:t>All of our results on </a:t>
            </a:r>
            <a:r>
              <a:rPr lang="en-US" dirty="0" smtClean="0">
                <a:hlinkClick r:id="rId3"/>
              </a:rPr>
              <a:t>bit.do/VacAustralia</a:t>
            </a:r>
            <a:endParaRPr lang="en-US" dirty="0"/>
          </a:p>
          <a:p>
            <a:r>
              <a:rPr lang="en-US" dirty="0">
                <a:hlinkClick r:id="rId4"/>
              </a:rPr>
              <a:t>RRF – BYM</a:t>
            </a:r>
            <a:endParaRPr lang="en-US" dirty="0"/>
          </a:p>
          <a:p>
            <a:r>
              <a:rPr lang="en-US" dirty="0">
                <a:hlinkClick r:id="rId5"/>
              </a:rPr>
              <a:t>RRF – iid</a:t>
            </a:r>
            <a:endParaRPr lang="en-US" dirty="0"/>
          </a:p>
          <a:p>
            <a:r>
              <a:rPr lang="en-US" dirty="0">
                <a:hlinkClick r:id="rId6"/>
              </a:rPr>
              <a:t>UHExceedence – BYM</a:t>
            </a:r>
            <a:endParaRPr lang="en-US" dirty="0"/>
          </a:p>
          <a:p>
            <a:r>
              <a:rPr lang="en-US" dirty="0" err="1">
                <a:hlinkClick r:id="rId7"/>
              </a:rPr>
              <a:t>UHExceedence</a:t>
            </a:r>
            <a:r>
              <a:rPr lang="en-US" dirty="0">
                <a:hlinkClick r:id="rId7"/>
              </a:rPr>
              <a:t> - </a:t>
            </a:r>
            <a:r>
              <a:rPr lang="en-US" dirty="0" err="1">
                <a:hlinkClick r:id="rId7"/>
              </a:rPr>
              <a:t>iid</a:t>
            </a:r>
            <a:endParaRPr lang="en-US" dirty="0"/>
          </a:p>
          <a:p>
            <a:endParaRPr lang="en-US" dirty="0"/>
          </a:p>
        </p:txBody>
      </p:sp>
    </p:spTree>
    <p:extLst>
      <p:ext uri="{BB962C8B-B14F-4D97-AF65-F5344CB8AC3E}">
        <p14:creationId xmlns:p14="http://schemas.microsoft.com/office/powerpoint/2010/main" val="8182265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smtClean="0"/>
              <a:t>To </a:t>
            </a:r>
            <a:r>
              <a:rPr lang="en-AU" sz="2400" dirty="0"/>
              <a:t>check the robustness of the findings of another </a:t>
            </a:r>
            <a:r>
              <a:rPr lang="en-AU" sz="2400" dirty="0" smtClean="0"/>
              <a:t>publication</a:t>
            </a:r>
            <a:r>
              <a:rPr lang="en-AU" sz="2400" baseline="30000" dirty="0" smtClean="0"/>
              <a:t>2</a:t>
            </a:r>
            <a:r>
              <a:rPr lang="en-AU" sz="2400" dirty="0" smtClean="0"/>
              <a:t> </a:t>
            </a:r>
            <a:r>
              <a:rPr lang="en-AU" sz="2400" dirty="0"/>
              <a:t>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a:t>
            </a:r>
          </a:p>
          <a:p>
            <a:r>
              <a:rPr lang="en-AU" sz="2400" dirty="0" smtClean="0"/>
              <a:t>In particular, the paper aims to confirm or refute that there is “the </a:t>
            </a:r>
            <a:r>
              <a:rPr lang="en-AU" sz="2400" dirty="0"/>
              <a:t>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pic>
        <p:nvPicPr>
          <p:cNvPr id="4" name="Content Placeholder 3" descr="Inner Melbourne.png"/>
          <p:cNvPicPr>
            <a:picLocks noGrp="1" noChangeAspect="1"/>
          </p:cNvPicPr>
          <p:nvPr>
            <p:ph idx="1"/>
          </p:nvPr>
        </p:nvPicPr>
        <p:blipFill>
          <a:blip r:embed="rId3" cstate="print">
            <a:extLst>
              <a:ext uri="{28A0092B-C50C-407E-A947-70E740481C1C}">
                <a14:useLocalDpi xmlns:a14="http://schemas.microsoft.com/office/drawing/2010/main" val="0"/>
              </a:ext>
            </a:extLst>
          </a:blip>
          <a:srcRect l="-15713" r="-15713"/>
          <a:stretch>
            <a:fillRect/>
          </a:stretch>
        </p:blipFill>
        <p:spPr>
          <a:xfrm>
            <a:off x="457200" y="1600200"/>
            <a:ext cx="8229600" cy="4525963"/>
          </a:xfrm>
        </p:spPr>
      </p:pic>
    </p:spTree>
    <p:extLst>
      <p:ext uri="{BB962C8B-B14F-4D97-AF65-F5344CB8AC3E}">
        <p14:creationId xmlns:p14="http://schemas.microsoft.com/office/powerpoint/2010/main" val="38047576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Outer Sydney.png"/>
          <p:cNvPicPr>
            <a:picLocks noGrp="1" noChangeAspect="1"/>
          </p:cNvPicPr>
          <p:nvPr>
            <p:ph idx="1"/>
          </p:nvPr>
        </p:nvPicPr>
        <p:blipFill>
          <a:blip r:embed="rId3" cstate="print">
            <a:extLst>
              <a:ext uri="{28A0092B-C50C-407E-A947-70E740481C1C}">
                <a14:useLocalDpi xmlns:a14="http://schemas.microsoft.com/office/drawing/2010/main" val="0"/>
              </a:ext>
            </a:extLst>
          </a:blip>
          <a:srcRect l="-15687" r="-15687"/>
          <a:stretch>
            <a:fillRect/>
          </a:stretch>
        </p:blipFill>
        <p:spPr/>
      </p:pic>
    </p:spTree>
    <p:extLst>
      <p:ext uri="{BB962C8B-B14F-4D97-AF65-F5344CB8AC3E}">
        <p14:creationId xmlns:p14="http://schemas.microsoft.com/office/powerpoint/2010/main" val="21909101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07082" y="1639341"/>
            <a:ext cx="6329836" cy="4525963"/>
          </a:xfrm>
        </p:spPr>
      </p:pic>
    </p:spTree>
    <p:extLst>
      <p:ext uri="{BB962C8B-B14F-4D97-AF65-F5344CB8AC3E}">
        <p14:creationId xmlns:p14="http://schemas.microsoft.com/office/powerpoint/2010/main" val="3958293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Sunshine Coast Hinterland Cluster.png"/>
          <p:cNvPicPr>
            <a:picLocks noGrp="1" noChangeAspect="1"/>
          </p:cNvPicPr>
          <p:nvPr>
            <p:ph idx="1"/>
          </p:nvPr>
        </p:nvPicPr>
        <p:blipFill>
          <a:blip r:embed="rId3" cstate="print">
            <a:extLst>
              <a:ext uri="{28A0092B-C50C-407E-A947-70E740481C1C}">
                <a14:useLocalDpi xmlns:a14="http://schemas.microsoft.com/office/drawing/2010/main" val="0"/>
              </a:ext>
            </a:extLst>
          </a:blip>
          <a:srcRect l="-14699" r="-14699"/>
          <a:stretch>
            <a:fillRect/>
          </a:stretch>
        </p:blipFill>
        <p:spPr/>
      </p:pic>
    </p:spTree>
    <p:extLst>
      <p:ext uri="{BB962C8B-B14F-4D97-AF65-F5344CB8AC3E}">
        <p14:creationId xmlns:p14="http://schemas.microsoft.com/office/powerpoint/2010/main" val="32091347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North Queensland.png"/>
          <p:cNvPicPr>
            <a:picLocks noGrp="1" noChangeAspect="1"/>
          </p:cNvPicPr>
          <p:nvPr>
            <p:ph idx="1"/>
          </p:nvPr>
        </p:nvPicPr>
        <p:blipFill>
          <a:blip r:embed="rId3" cstate="print">
            <a:extLst>
              <a:ext uri="{28A0092B-C50C-407E-A947-70E740481C1C}">
                <a14:useLocalDpi xmlns:a14="http://schemas.microsoft.com/office/drawing/2010/main" val="0"/>
              </a:ext>
            </a:extLst>
          </a:blip>
          <a:srcRect l="-20251" r="-20251"/>
          <a:stretch>
            <a:fillRect/>
          </a:stretch>
        </p:blipFill>
        <p:spPr>
          <a:xfrm>
            <a:off x="457200" y="1600200"/>
            <a:ext cx="8301038" cy="4565650"/>
          </a:xfrm>
        </p:spPr>
      </p:pic>
    </p:spTree>
    <p:extLst>
      <p:ext uri="{BB962C8B-B14F-4D97-AF65-F5344CB8AC3E}">
        <p14:creationId xmlns:p14="http://schemas.microsoft.com/office/powerpoint/2010/main" val="9374297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graphicFrame>
        <p:nvGraphicFramePr>
          <p:cNvPr id="4" name="Tabel 3"/>
          <p:cNvGraphicFramePr>
            <a:graphicFrameLocks noGrp="1"/>
          </p:cNvGraphicFramePr>
          <p:nvPr/>
        </p:nvGraphicFramePr>
        <p:xfrm>
          <a:off x="899592" y="2636912"/>
          <a:ext cx="7416825" cy="2304255"/>
        </p:xfrm>
        <a:graphic>
          <a:graphicData uri="http://schemas.openxmlformats.org/drawingml/2006/table">
            <a:tbl>
              <a:tblPr firstRow="1" bandRow="1">
                <a:tableStyleId>{5C22544A-7EE6-4342-B048-85BDC9FD1C3A}</a:tableStyleId>
              </a:tblPr>
              <a:tblGrid>
                <a:gridCol w="2472275"/>
                <a:gridCol w="2472275"/>
                <a:gridCol w="2472275"/>
              </a:tblGrid>
              <a:tr h="768085">
                <a:tc>
                  <a:txBody>
                    <a:bodyPr/>
                    <a:lstStyle/>
                    <a:p>
                      <a:endParaRPr lang="da-DK" sz="2400" dirty="0"/>
                    </a:p>
                  </a:txBody>
                  <a:tcPr/>
                </a:tc>
                <a:tc>
                  <a:txBody>
                    <a:bodyPr/>
                    <a:lstStyle/>
                    <a:p>
                      <a:r>
                        <a:rPr lang="da-DK" sz="2400" dirty="0" smtClean="0"/>
                        <a:t>BYM</a:t>
                      </a:r>
                      <a:endParaRPr lang="da-DK" sz="2400" dirty="0"/>
                    </a:p>
                  </a:txBody>
                  <a:tcPr/>
                </a:tc>
                <a:tc>
                  <a:txBody>
                    <a:bodyPr/>
                    <a:lstStyle/>
                    <a:p>
                      <a:r>
                        <a:rPr lang="da-DK" sz="2400" dirty="0" smtClean="0"/>
                        <a:t>IID</a:t>
                      </a:r>
                      <a:endParaRPr lang="da-DK" sz="2400" dirty="0"/>
                    </a:p>
                  </a:txBody>
                  <a:tcPr/>
                </a:tc>
              </a:tr>
              <a:tr h="768085">
                <a:tc>
                  <a:txBody>
                    <a:bodyPr/>
                    <a:lstStyle/>
                    <a:p>
                      <a:r>
                        <a:rPr lang="da-DK" sz="2400" b="1" dirty="0" smtClean="0"/>
                        <a:t>DIC</a:t>
                      </a:r>
                      <a:endParaRPr lang="da-DK" sz="2400" b="1" dirty="0"/>
                    </a:p>
                  </a:txBody>
                  <a:tcPr/>
                </a:tc>
                <a:tc>
                  <a:txBody>
                    <a:bodyPr/>
                    <a:lstStyle/>
                    <a:p>
                      <a:pPr algn="ctr"/>
                      <a:r>
                        <a:rPr lang="da-DK" sz="2400" dirty="0" smtClean="0"/>
                        <a:t>6617.9</a:t>
                      </a:r>
                      <a:endParaRPr lang="da-DK" sz="2400" dirty="0"/>
                    </a:p>
                  </a:txBody>
                  <a:tcPr/>
                </a:tc>
                <a:tc>
                  <a:txBody>
                    <a:bodyPr/>
                    <a:lstStyle/>
                    <a:p>
                      <a:pPr algn="ctr"/>
                      <a:r>
                        <a:rPr lang="da-DK" sz="2400" dirty="0" smtClean="0"/>
                        <a:t>6650.1</a:t>
                      </a:r>
                      <a:endParaRPr lang="da-DK" sz="2400" dirty="0"/>
                    </a:p>
                  </a:txBody>
                  <a:tcPr/>
                </a:tc>
              </a:tr>
              <a:tr h="768085">
                <a:tc>
                  <a:txBody>
                    <a:bodyPr/>
                    <a:lstStyle/>
                    <a:p>
                      <a:r>
                        <a:rPr lang="da-DK" sz="2400" b="1" dirty="0" smtClean="0"/>
                        <a:t>WAIC</a:t>
                      </a:r>
                      <a:endParaRPr lang="da-DK" sz="2400" b="1" dirty="0"/>
                    </a:p>
                  </a:txBody>
                  <a:tcPr/>
                </a:tc>
                <a:tc>
                  <a:txBody>
                    <a:bodyPr/>
                    <a:lstStyle/>
                    <a:p>
                      <a:pPr algn="ctr"/>
                      <a:r>
                        <a:rPr lang="da-DK" sz="2400" dirty="0" smtClean="0"/>
                        <a:t>6580.1</a:t>
                      </a:r>
                      <a:endParaRPr lang="da-DK" sz="2400" dirty="0"/>
                    </a:p>
                  </a:txBody>
                  <a:tcPr/>
                </a:tc>
                <a:tc>
                  <a:txBody>
                    <a:bodyPr/>
                    <a:lstStyle/>
                    <a:p>
                      <a:pPr algn="ctr"/>
                      <a:r>
                        <a:rPr lang="da-DK" sz="2400" dirty="0" smtClean="0"/>
                        <a:t>6621.0</a:t>
                      </a:r>
                      <a:endParaRPr lang="da-DK" sz="2400" dirty="0"/>
                    </a:p>
                  </a:txBody>
                  <a:tcPr/>
                </a:tc>
              </a:tr>
            </a:tbl>
          </a:graphicData>
        </a:graphic>
      </p:graphicFrame>
    </p:spTree>
    <p:extLst>
      <p:ext uri="{BB962C8B-B14F-4D97-AF65-F5344CB8AC3E}">
        <p14:creationId xmlns:p14="http://schemas.microsoft.com/office/powerpoint/2010/main" val="26815939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aseline="30000" dirty="0" smtClean="0"/>
              <a:t>1</a:t>
            </a:r>
            <a:r>
              <a:rPr lang="en-US" dirty="0" smtClean="0"/>
              <a:t> </a:t>
            </a:r>
            <a:r>
              <a:rPr lang="en-US" dirty="0"/>
              <a:t>Andrew B. Lawson &amp; </a:t>
            </a:r>
            <a:r>
              <a:rPr lang="en-US" dirty="0" err="1"/>
              <a:t>Chawarat</a:t>
            </a:r>
            <a:r>
              <a:rPr lang="en-US" dirty="0"/>
              <a:t> </a:t>
            </a:r>
            <a:r>
              <a:rPr lang="en-US" dirty="0" err="1"/>
              <a:t>Rotejanaprasert</a:t>
            </a:r>
            <a:r>
              <a:rPr lang="en-US" dirty="0"/>
              <a:t>, (2014) </a:t>
            </a:r>
            <a:r>
              <a:rPr lang="en-US" i="1" dirty="0"/>
              <a:t>Childhood Brain Cancer in Florida: A Bayesian Clustering </a:t>
            </a:r>
            <a:r>
              <a:rPr lang="en-US" i="1" dirty="0" smtClean="0"/>
              <a:t>Approach</a:t>
            </a:r>
            <a:r>
              <a:rPr lang="en-US" dirty="0" smtClean="0"/>
              <a:t>, </a:t>
            </a:r>
            <a:r>
              <a:rPr lang="en-US" dirty="0"/>
              <a:t>Statistics and Public Policy 1:1, pages 99-107</a:t>
            </a:r>
            <a:r>
              <a:rPr lang="en-US" dirty="0" smtClean="0"/>
              <a:t>.</a:t>
            </a:r>
          </a:p>
          <a:p>
            <a:pPr marL="0" indent="0">
              <a:buNone/>
            </a:pPr>
            <a:r>
              <a:rPr lang="en-US" baseline="30000" dirty="0"/>
              <a:t>2</a:t>
            </a:r>
            <a:r>
              <a:rPr lang="en-US" dirty="0"/>
              <a:t> Andrew B. </a:t>
            </a:r>
            <a:r>
              <a:rPr lang="en-US" dirty="0" smtClean="0"/>
              <a:t>Lawson, (</a:t>
            </a:r>
            <a:r>
              <a:rPr lang="en-US" dirty="0"/>
              <a:t>2014</a:t>
            </a:r>
            <a:r>
              <a:rPr lang="en-US" dirty="0" smtClean="0"/>
              <a:t>) </a:t>
            </a:r>
            <a:r>
              <a:rPr lang="en-US" i="1" dirty="0" smtClean="0"/>
              <a:t>Hierarchical </a:t>
            </a:r>
            <a:r>
              <a:rPr lang="en-US" i="1" dirty="0"/>
              <a:t>modeling in spatial epidemiology</a:t>
            </a:r>
            <a:r>
              <a:rPr lang="en-US" dirty="0" smtClean="0"/>
              <a:t>, </a:t>
            </a:r>
            <a:r>
              <a:rPr lang="en-US" dirty="0"/>
              <a:t>WIREs Computational Statistics, 6</a:t>
            </a:r>
            <a:r>
              <a:rPr lang="en-US" dirty="0" smtClean="0"/>
              <a:t>, pages </a:t>
            </a:r>
            <a:r>
              <a:rPr lang="en-US" dirty="0"/>
              <a:t>405–417</a:t>
            </a:r>
            <a:r>
              <a:rPr lang="en-US" dirty="0" smtClean="0"/>
              <a:t>.</a:t>
            </a:r>
          </a:p>
          <a:p>
            <a:pPr marL="0" indent="0">
              <a:buNone/>
            </a:pPr>
            <a:r>
              <a:rPr lang="en-US" baseline="30000" dirty="0"/>
              <a:t>3 </a:t>
            </a:r>
            <a:r>
              <a:rPr lang="en-US" dirty="0"/>
              <a:t>Fine P Mulholland </a:t>
            </a:r>
            <a:r>
              <a:rPr lang="en-US" dirty="0" smtClean="0"/>
              <a:t>&amp; K.,  (2013) </a:t>
            </a:r>
            <a:r>
              <a:rPr lang="en-US" i="1" dirty="0" err="1" smtClean="0"/>
              <a:t>Ch</a:t>
            </a:r>
            <a:r>
              <a:rPr lang="en-US" i="1" dirty="0" smtClean="0"/>
              <a:t> </a:t>
            </a:r>
            <a:r>
              <a:rPr lang="en-US" i="1" dirty="0"/>
              <a:t>71: Community </a:t>
            </a:r>
            <a:r>
              <a:rPr lang="en-US" i="1" dirty="0" smtClean="0"/>
              <a:t>Immunity</a:t>
            </a:r>
            <a:r>
              <a:rPr lang="en-US" dirty="0" smtClean="0"/>
              <a:t>, </a:t>
            </a:r>
            <a:r>
              <a:rPr lang="en-US" dirty="0"/>
              <a:t>In: </a:t>
            </a:r>
            <a:r>
              <a:rPr lang="en-US" dirty="0" err="1"/>
              <a:t>Plotkin</a:t>
            </a:r>
            <a:r>
              <a:rPr lang="en-US" dirty="0"/>
              <a:t> S, Orenstein W, </a:t>
            </a:r>
            <a:r>
              <a:rPr lang="en-US" dirty="0" err="1"/>
              <a:t>Offit</a:t>
            </a:r>
            <a:r>
              <a:rPr lang="en-US" dirty="0"/>
              <a:t> P (editors). Vaccines. 6th ed. China: Elsevier </a:t>
            </a:r>
            <a:r>
              <a:rPr lang="en-US" dirty="0" smtClean="0"/>
              <a:t>Saunders.</a:t>
            </a:r>
          </a:p>
          <a:p>
            <a:pPr marL="0" indent="0">
              <a:buNone/>
            </a:pPr>
            <a:r>
              <a:rPr lang="en-US" baseline="30000" dirty="0" smtClean="0"/>
              <a:t>4 </a:t>
            </a:r>
            <a:r>
              <a:rPr lang="en-US" dirty="0" smtClean="0"/>
              <a:t>Robert I. </a:t>
            </a:r>
            <a:r>
              <a:rPr lang="en-US" dirty="0" err="1" smtClean="0"/>
              <a:t>Menzies</a:t>
            </a:r>
            <a:r>
              <a:rPr lang="en-US" dirty="0" smtClean="0"/>
              <a:t> et. al., (2012</a:t>
            </a:r>
            <a:r>
              <a:rPr lang="en-US" dirty="0"/>
              <a:t>) </a:t>
            </a:r>
            <a:r>
              <a:rPr lang="en-US" i="1" dirty="0"/>
              <a:t>Controlling measles in NSW: how </a:t>
            </a:r>
            <a:r>
              <a:rPr lang="en-US" i="1" dirty="0" smtClean="0"/>
              <a:t>are we </a:t>
            </a:r>
            <a:r>
              <a:rPr lang="en-US" i="1" dirty="0"/>
              <a:t>doing in the context of other </a:t>
            </a:r>
            <a:r>
              <a:rPr lang="en-US" i="1" dirty="0" smtClean="0"/>
              <a:t>countries in </a:t>
            </a:r>
            <a:r>
              <a:rPr lang="en-US" i="1" dirty="0"/>
              <a:t>the Western Pacific</a:t>
            </a:r>
            <a:r>
              <a:rPr lang="en-US" i="1" dirty="0" smtClean="0"/>
              <a:t>?</a:t>
            </a:r>
            <a:r>
              <a:rPr lang="en-US" dirty="0" smtClean="0"/>
              <a:t>, NSW Public Health Bulletin, 23:9-10, pages 169-170.</a:t>
            </a:r>
            <a:endParaRPr lang="en-US" i="1" baseline="30000" dirty="0"/>
          </a:p>
        </p:txBody>
      </p:sp>
    </p:spTree>
    <p:extLst>
      <p:ext uri="{BB962C8B-B14F-4D97-AF65-F5344CB8AC3E}">
        <p14:creationId xmlns:p14="http://schemas.microsoft.com/office/powerpoint/2010/main" val="8947588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 cont.</a:t>
            </a:r>
            <a:endParaRPr lang="en-AU" dirty="0"/>
          </a:p>
        </p:txBody>
      </p:sp>
      <p:sp>
        <p:nvSpPr>
          <p:cNvPr id="3" name="Content Placeholder 2"/>
          <p:cNvSpPr>
            <a:spLocks noGrp="1"/>
          </p:cNvSpPr>
          <p:nvPr>
            <p:ph idx="1"/>
          </p:nvPr>
        </p:nvSpPr>
        <p:spPr/>
        <p:txBody>
          <a:bodyPr>
            <a:noAutofit/>
          </a:bodyPr>
          <a:lstStyle/>
          <a:p>
            <a:pPr marL="0" indent="0">
              <a:buNone/>
            </a:pPr>
            <a:r>
              <a:rPr lang="en-AU" sz="2500" baseline="30000" dirty="0" smtClean="0"/>
              <a:t>5 </a:t>
            </a:r>
            <a:r>
              <a:rPr lang="en-AU" sz="2500" dirty="0">
                <a:solidFill>
                  <a:srgbClr val="000000"/>
                </a:solidFill>
                <a:ea typeface="Lucida Grande"/>
                <a:cs typeface="Lucida Grande"/>
              </a:rPr>
              <a:t>National Health Performance </a:t>
            </a:r>
            <a:r>
              <a:rPr lang="en-AU" sz="2500" dirty="0" smtClean="0">
                <a:solidFill>
                  <a:srgbClr val="000000"/>
                </a:solidFill>
                <a:ea typeface="Lucida Grande"/>
                <a:cs typeface="Lucida Grande"/>
              </a:rPr>
              <a:t>Authority, (2015) </a:t>
            </a:r>
            <a:r>
              <a:rPr lang="en-AU" sz="2500" i="1" dirty="0">
                <a:solidFill>
                  <a:srgbClr val="000000"/>
                </a:solidFill>
                <a:ea typeface="Lucida Grande"/>
                <a:cs typeface="Lucida Grande"/>
              </a:rPr>
              <a:t>Healthy Communities: Immunisation rates for children in 2014–15</a:t>
            </a:r>
            <a:r>
              <a:rPr lang="en-AU" sz="2500" i="1" dirty="0" smtClean="0">
                <a:solidFill>
                  <a:srgbClr val="000000"/>
                </a:solidFill>
                <a:ea typeface="Lucida Grande"/>
                <a:cs typeface="Lucida Grande"/>
              </a:rPr>
              <a:t>, </a:t>
            </a:r>
            <a:r>
              <a:rPr lang="en-AU" sz="2500" dirty="0">
                <a:solidFill>
                  <a:srgbClr val="000000"/>
                </a:solidFill>
                <a:ea typeface="Lucida Grande"/>
                <a:cs typeface="Lucida Grande"/>
              </a:rPr>
              <a:t>online at </a:t>
            </a:r>
            <a:r>
              <a:rPr lang="en-AU" sz="2500" dirty="0">
                <a:solidFill>
                  <a:srgbClr val="000000"/>
                </a:solidFill>
                <a:ea typeface="Lucida Grande"/>
                <a:cs typeface="Lucida Grande"/>
                <a:hlinkClick r:id="rId2"/>
              </a:rPr>
              <a:t>http://www.myhealthycommunities.gov.au/our-reports/immunisation-rates-for-children/february-</a:t>
            </a:r>
            <a:r>
              <a:rPr lang="en-AU" sz="2500" dirty="0" smtClean="0">
                <a:solidFill>
                  <a:srgbClr val="000000"/>
                </a:solidFill>
                <a:ea typeface="Lucida Grande"/>
                <a:cs typeface="Lucida Grande"/>
                <a:hlinkClick r:id="rId2"/>
              </a:rPr>
              <a:t>2016</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p>
          <a:p>
            <a:pPr marL="0" indent="0">
              <a:buNone/>
            </a:pPr>
            <a:r>
              <a:rPr lang="en-AU" sz="2500" baseline="30000" dirty="0" smtClean="0">
                <a:solidFill>
                  <a:srgbClr val="000000"/>
                </a:solidFill>
                <a:ea typeface="Lucida Grande"/>
                <a:cs typeface="Lucida Grande"/>
              </a:rPr>
              <a:t>6 </a:t>
            </a:r>
            <a:r>
              <a:rPr lang="en-AU" sz="2500" dirty="0" smtClean="0">
                <a:solidFill>
                  <a:srgbClr val="000000"/>
                </a:solidFill>
                <a:ea typeface="Lucida Grande"/>
                <a:cs typeface="Lucida Grande"/>
              </a:rPr>
              <a:t>Australian Bureau of Statistics, (2011) </a:t>
            </a:r>
            <a:r>
              <a:rPr lang="en-AU" sz="2500" i="1" dirty="0" smtClean="0">
                <a:solidFill>
                  <a:srgbClr val="000000"/>
                </a:solidFill>
                <a:ea typeface="Lucida Grande"/>
                <a:cs typeface="Lucida Grande"/>
              </a:rPr>
              <a:t>Postal Areas ASGS Non ABS Structures Ed 2011 Digital Boundaries in ESRI </a:t>
            </a:r>
            <a:r>
              <a:rPr lang="en-AU" sz="2500" i="1" dirty="0" err="1" smtClean="0">
                <a:solidFill>
                  <a:srgbClr val="000000"/>
                </a:solidFill>
                <a:ea typeface="Lucida Grande"/>
                <a:cs typeface="Lucida Grande"/>
              </a:rPr>
              <a:t>Shapefile</a:t>
            </a:r>
            <a:r>
              <a:rPr lang="en-AU" sz="2500" i="1" dirty="0" smtClean="0">
                <a:solidFill>
                  <a:srgbClr val="000000"/>
                </a:solidFill>
                <a:ea typeface="Lucida Grande"/>
                <a:cs typeface="Lucida Grande"/>
              </a:rPr>
              <a:t> Format</a:t>
            </a:r>
            <a:r>
              <a:rPr lang="en-AU" sz="2500" dirty="0">
                <a:solidFill>
                  <a:srgbClr val="000000"/>
                </a:solidFill>
                <a:ea typeface="Lucida Grande"/>
                <a:cs typeface="Lucida Grande"/>
              </a:rPr>
              <a:t>, online at </a:t>
            </a:r>
            <a:r>
              <a:rPr lang="en-AU" sz="2500" dirty="0">
                <a:solidFill>
                  <a:srgbClr val="000000"/>
                </a:solidFill>
                <a:ea typeface="Lucida Grande"/>
                <a:cs typeface="Lucida Grande"/>
                <a:hlinkClick r:id="rId3"/>
              </a:rPr>
              <a:t>http://www.abs.gov.au/AUSSTATS/abs@.nsf/DetailsPage/1270.0.55.003July%202011?</a:t>
            </a:r>
            <a:r>
              <a:rPr lang="en-AU" sz="2500" dirty="0" smtClean="0">
                <a:solidFill>
                  <a:srgbClr val="000000"/>
                </a:solidFill>
                <a:ea typeface="Lucida Grande"/>
                <a:cs typeface="Lucida Grande"/>
                <a:hlinkClick r:id="rId3"/>
              </a:rPr>
              <a:t>OpenDocument</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endParaRPr lang="en-AU" sz="2500" baseline="30000" dirty="0" smtClean="0">
              <a:solidFill>
                <a:srgbClr val="000000"/>
              </a:solidFill>
              <a:ea typeface="Lucida Grande"/>
              <a:cs typeface="Lucida Grande"/>
            </a:endParaRPr>
          </a:p>
          <a:p>
            <a:endParaRPr lang="en-AU" sz="2500" i="1" baseline="30000" dirty="0"/>
          </a:p>
        </p:txBody>
      </p:sp>
    </p:spTree>
    <p:extLst>
      <p:ext uri="{BB962C8B-B14F-4D97-AF65-F5344CB8AC3E}">
        <p14:creationId xmlns:p14="http://schemas.microsoft.com/office/powerpoint/2010/main" val="3075413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collected by the Florida </a:t>
            </a:r>
            <a:r>
              <a:rPr lang="en-AU" sz="2400" dirty="0"/>
              <a:t>Association of </a:t>
            </a:r>
            <a:r>
              <a:rPr lang="en-AU" sz="2400" dirty="0" smtClean="0"/>
              <a:t>Paediatric Tumour </a:t>
            </a:r>
            <a:r>
              <a:rPr lang="en-AU" sz="2400" dirty="0"/>
              <a:t>Programs</a:t>
            </a:r>
            <a:r>
              <a:rPr lang="en-AU" sz="2400" dirty="0" smtClean="0"/>
              <a:t>.</a:t>
            </a:r>
          </a:p>
          <a:p>
            <a:r>
              <a:rPr lang="en-AU" sz="2400" dirty="0" smtClean="0"/>
              <a:t>It consists of the incidence of recorded paediatric brain cancer in the </a:t>
            </a:r>
            <a:r>
              <a:rPr lang="en-AU" sz="2400" dirty="0"/>
              <a:t>years 2000-</a:t>
            </a:r>
            <a:r>
              <a:rPr lang="en-AU" sz="2400" dirty="0" smtClean="0"/>
              <a:t>2010 in each zip code in Florida.</a:t>
            </a:r>
          </a:p>
          <a:p>
            <a:r>
              <a:rPr lang="en-AU" sz="2400" dirty="0" smtClean="0"/>
              <a:t>Included in the </a:t>
            </a:r>
            <a:r>
              <a:rPr lang="en-AU" sz="2400" dirty="0" smtClean="0"/>
              <a:t>dataset </a:t>
            </a:r>
            <a:r>
              <a:rPr lang="en-AU" sz="2400" dirty="0" smtClean="0"/>
              <a:t>is the population of 0-19 year olds in each zip code.</a:t>
            </a:r>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a:bodyPr>
          <a:lstStyle/>
          <a:p>
            <a:r>
              <a:rPr lang="en-AU" sz="2400" dirty="0"/>
              <a:t>The </a:t>
            </a:r>
            <a:r>
              <a:rPr lang="en-AU" sz="2400" dirty="0" smtClean="0"/>
              <a:t>statisticians assumed </a:t>
            </a:r>
            <a:r>
              <a:rPr lang="en-AU" sz="2400" dirty="0"/>
              <a:t>that the case </a:t>
            </a:r>
            <a:r>
              <a:rPr lang="en-AU" sz="2400" dirty="0" smtClean="0"/>
              <a:t>counts follow a </a:t>
            </a:r>
            <a:r>
              <a:rPr lang="en-AU" sz="2400" dirty="0"/>
              <a:t>Poisson </a:t>
            </a:r>
            <a:r>
              <a:rPr lang="en-AU" sz="2400" dirty="0" smtClean="0"/>
              <a:t>distribution:</a:t>
            </a:r>
          </a:p>
          <a:p>
            <a:pPr>
              <a:spcBef>
                <a:spcPts val="0"/>
              </a:spcBef>
            </a:pPr>
            <a:r>
              <a:rPr lang="en-AU" sz="2400" i="1" dirty="0" err="1" smtClean="0"/>
              <a:t>y</a:t>
            </a:r>
            <a:r>
              <a:rPr lang="en-AU" sz="2400" i="1" baseline="-25000" dirty="0" err="1" smtClean="0"/>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err="1" smtClean="0"/>
              <a:t>i</a:t>
            </a:r>
            <a:r>
              <a:rPr lang="en-AU" sz="2400" dirty="0" smtClean="0"/>
              <a:t>, where </a:t>
            </a:r>
            <a:endParaRPr lang="en-AU" sz="2400" dirty="0"/>
          </a:p>
          <a:p>
            <a:r>
              <a:rPr lang="en-AU" sz="2400" dirty="0" err="1" smtClean="0"/>
              <a:t>y</a:t>
            </a:r>
            <a:r>
              <a:rPr lang="en-AU" sz="2400" baseline="-25000" dirty="0" err="1" smtClean="0"/>
              <a:t>i</a:t>
            </a:r>
            <a:r>
              <a:rPr lang="en-AU" sz="2400" dirty="0" smtClean="0"/>
              <a:t> - number of cases within the </a:t>
            </a:r>
            <a:r>
              <a:rPr lang="en-AU" sz="2400" dirty="0" err="1" smtClean="0"/>
              <a:t>ith</a:t>
            </a:r>
            <a:r>
              <a:rPr lang="en-AU" sz="2400" dirty="0" smtClean="0"/>
              <a:t> area,</a:t>
            </a:r>
          </a:p>
          <a:p>
            <a:r>
              <a:rPr lang="en-AU" sz="2400" dirty="0" err="1" smtClean="0"/>
              <a:t>e</a:t>
            </a:r>
            <a:r>
              <a:rPr lang="en-AU" sz="2400" baseline="-25000" dirty="0" err="1" smtClean="0"/>
              <a:t>i</a:t>
            </a:r>
            <a:r>
              <a:rPr lang="en-AU" sz="2400" dirty="0" smtClean="0"/>
              <a:t> - number of expected cases in the </a:t>
            </a:r>
            <a:r>
              <a:rPr lang="en-AU" sz="2400" dirty="0" err="1" smtClean="0"/>
              <a:t>ith</a:t>
            </a:r>
            <a:r>
              <a:rPr lang="en-AU" sz="2400" dirty="0" smtClean="0"/>
              <a:t> area, </a:t>
            </a:r>
          </a:p>
          <a:p>
            <a:r>
              <a:rPr lang="el-GR" sz="2400" dirty="0" smtClean="0"/>
              <a:t>θ</a:t>
            </a:r>
            <a:r>
              <a:rPr lang="en-AU" sz="2400" baseline="-25000" dirty="0" err="1"/>
              <a:t>i</a:t>
            </a:r>
            <a:r>
              <a:rPr lang="en-AU" sz="2400" i="1" dirty="0"/>
              <a:t> </a:t>
            </a:r>
            <a:r>
              <a:rPr lang="en-AU" sz="2400" i="1" dirty="0" smtClean="0"/>
              <a:t>- </a:t>
            </a:r>
            <a:r>
              <a:rPr lang="en-AU" sz="2400" dirty="0" smtClean="0"/>
              <a:t>relative </a:t>
            </a:r>
            <a:r>
              <a:rPr lang="en-AU" sz="2400" dirty="0"/>
              <a:t>risk parameter for the </a:t>
            </a:r>
            <a:r>
              <a:rPr lang="en-AU" sz="2400" dirty="0" err="1"/>
              <a:t>ith</a:t>
            </a:r>
            <a:r>
              <a:rPr lang="en-AU" sz="2400" dirty="0"/>
              <a:t> </a:t>
            </a:r>
            <a:r>
              <a:rPr lang="en-AU" sz="2400" dirty="0" smtClean="0"/>
              <a:t>area, </a:t>
            </a:r>
          </a:p>
          <a:p>
            <a:r>
              <a:rPr lang="en-AU" sz="2400" dirty="0" smtClean="0"/>
              <a:t>y</a:t>
            </a:r>
            <a:r>
              <a:rPr lang="en-AU" sz="2400" baseline="-25000" dirty="0" smtClean="0"/>
              <a:t>i</a:t>
            </a:r>
            <a:r>
              <a:rPr lang="en-AU" sz="2400" baseline="30000" dirty="0" smtClean="0"/>
              <a:t>p</a:t>
            </a:r>
            <a:r>
              <a:rPr lang="en-AU" sz="2400" dirty="0" smtClean="0"/>
              <a:t> - population of the </a:t>
            </a:r>
            <a:r>
              <a:rPr lang="en-AU" sz="2400" dirty="0" err="1" smtClean="0"/>
              <a:t>ith</a:t>
            </a:r>
            <a:r>
              <a:rPr lang="en-AU" sz="2400" dirty="0" smtClean="0"/>
              <a:t> area during the time period.</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2335214"/>
            <a:ext cx="2376264" cy="589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smtClean="0"/>
              <a:t>Standardised Morbidity Ratio </a:t>
            </a:r>
            <a:endParaRPr lang="en-AU" dirty="0"/>
          </a:p>
        </p:txBody>
      </p:sp>
      <p:sp>
        <p:nvSpPr>
          <p:cNvPr id="3" name="Content Placeholder 2"/>
          <p:cNvSpPr>
            <a:spLocks noGrp="1"/>
          </p:cNvSpPr>
          <p:nvPr>
            <p:ph idx="1"/>
          </p:nvPr>
        </p:nvSpPr>
        <p:spPr/>
        <p:txBody>
          <a:bodyPr>
            <a:normAutofit/>
          </a:bodyPr>
          <a:lstStyle/>
          <a:p>
            <a:endParaRPr lang="en-AU" sz="2400" dirty="0"/>
          </a:p>
          <a:p>
            <a:r>
              <a:rPr lang="en-AU" sz="2400" dirty="0" smtClean="0"/>
              <a:t>Assume case counts are independent.</a:t>
            </a:r>
          </a:p>
          <a:p>
            <a:endParaRPr lang="en-AU" sz="2400" dirty="0" smtClean="0"/>
          </a:p>
          <a:p>
            <a:r>
              <a:rPr lang="en-AU" sz="2400" dirty="0" smtClean="0"/>
              <a:t> The </a:t>
            </a:r>
            <a:r>
              <a:rPr lang="en-AU" sz="2400" dirty="0" err="1" smtClean="0"/>
              <a:t>SMR</a:t>
            </a:r>
            <a:r>
              <a:rPr lang="en-AU" sz="2400" baseline="-25000" dirty="0" err="1" smtClean="0"/>
              <a:t>i</a:t>
            </a:r>
            <a:r>
              <a:rPr lang="en-AU" sz="2400" dirty="0" smtClean="0"/>
              <a:t> is the </a:t>
            </a:r>
            <a:r>
              <a:rPr lang="en-AU" sz="2400" dirty="0"/>
              <a:t>MLE of </a:t>
            </a:r>
            <a:r>
              <a:rPr lang="el-GR" sz="2400" dirty="0"/>
              <a:t>θ</a:t>
            </a:r>
            <a:r>
              <a:rPr lang="en-AU" sz="2400" baseline="-25000" dirty="0" err="1"/>
              <a:t>i</a:t>
            </a:r>
            <a:r>
              <a:rPr lang="en-AU" sz="2400" dirty="0"/>
              <a:t>. </a:t>
            </a:r>
          </a:p>
          <a:p>
            <a:endParaRPr lang="en-AU" sz="2400" dirty="0"/>
          </a:p>
          <a:p>
            <a:r>
              <a:rPr lang="en-AU" sz="2400" dirty="0"/>
              <a:t>This model is most well-known and easiest to compute</a:t>
            </a:r>
            <a:r>
              <a:rPr lang="en-AU" sz="2400" dirty="0" smtClean="0"/>
              <a:t>.</a:t>
            </a:r>
          </a:p>
          <a:p>
            <a:endParaRPr lang="en-AU" sz="2400" dirty="0" smtClean="0"/>
          </a:p>
          <a:p>
            <a:r>
              <a:rPr lang="en-AU" sz="2400" dirty="0" smtClean="0"/>
              <a:t>Problem: misleading when applied to rare diseases</a:t>
            </a:r>
            <a:endParaRPr lang="en-AU" sz="24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The </a:t>
            </a:r>
            <a:r>
              <a:rPr lang="en-AU" dirty="0" err="1"/>
              <a:t>Besag</a:t>
            </a:r>
            <a:r>
              <a:rPr lang="en-AU" dirty="0"/>
              <a:t>, </a:t>
            </a:r>
            <a:r>
              <a:rPr lang="en-AU" dirty="0" smtClean="0"/>
              <a:t>York </a:t>
            </a:r>
            <a:r>
              <a:rPr lang="en-AU" dirty="0"/>
              <a:t>and Mollie </a:t>
            </a:r>
            <a:r>
              <a:rPr lang="en-AU" dirty="0" smtClean="0"/>
              <a:t>Model</a:t>
            </a:r>
            <a:endParaRPr lang="en-AU"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349" y="1556792"/>
            <a:ext cx="6547602" cy="405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662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8297" y="1818371"/>
            <a:ext cx="6460047" cy="36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158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statisticians use several methods to evaluate the models goodness-of-fit</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a:t>
            </a:r>
            <a:r>
              <a:rPr lang="en-AU" sz="2400" dirty="0" err="1" smtClean="0"/>
              <a:t>exceedance</a:t>
            </a:r>
            <a:r>
              <a:rPr lang="en-AU" sz="2400" dirty="0" smtClean="0"/>
              <a:t> probability (with threshold c)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TotalTime>
  <Words>4111</Words>
  <Application>Microsoft Macintosh PowerPoint</Application>
  <PresentationFormat>On-screen Show (4:3)</PresentationFormat>
  <Paragraphs>292</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STAT3013 Project: Childhood Brain Cancer in Florida: A Bayesian Clustering Approach1 </vt:lpstr>
      <vt:lpstr>Scientific Question</vt:lpstr>
      <vt:lpstr>The data</vt:lpstr>
      <vt:lpstr>Assumptions</vt:lpstr>
      <vt:lpstr>The Standardised Morbidity Ratio </vt:lpstr>
      <vt:lpstr>The Besag, York and Mollie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BYM Model</vt:lpstr>
      <vt:lpstr>Extension – Results</vt:lpstr>
      <vt:lpstr>Extension - Results</vt:lpstr>
      <vt:lpstr>Extension - Results</vt:lpstr>
      <vt:lpstr>Extension - Results</vt:lpstr>
      <vt:lpstr>Extension - Results</vt:lpstr>
      <vt:lpstr>Extension - Results</vt:lpstr>
      <vt:lpstr>Extension – Comparisons between models</vt:lpstr>
      <vt:lpstr>Extension - Limitations</vt:lpstr>
      <vt:lpstr>References</vt:lpstr>
      <vt:lpstr>References cont.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James Bailie</cp:lastModifiedBy>
  <cp:revision>110</cp:revision>
  <dcterms:created xsi:type="dcterms:W3CDTF">2016-05-07T03:12:29Z</dcterms:created>
  <dcterms:modified xsi:type="dcterms:W3CDTF">2016-05-17T00:20:44Z</dcterms:modified>
</cp:coreProperties>
</file>