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62" r:id="rId5"/>
    <p:sldId id="263" r:id="rId6"/>
    <p:sldId id="264" r:id="rId7"/>
    <p:sldId id="265" r:id="rId8"/>
    <p:sldId id="266" r:id="rId9"/>
    <p:sldId id="269" r:id="rId10"/>
    <p:sldId id="267" r:id="rId11"/>
    <p:sldId id="268" r:id="rId12"/>
    <p:sldId id="271" r:id="rId13"/>
    <p:sldId id="272" r:id="rId14"/>
    <p:sldId id="273" r:id="rId15"/>
    <p:sldId id="274" r:id="rId16"/>
    <p:sldId id="258" r:id="rId17"/>
    <p:sldId id="259" r:id="rId18"/>
    <p:sldId id="260" r:id="rId19"/>
    <p:sldId id="26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14/05/2016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85009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14/05/2016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8236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14/05/2016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37452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C1DE6E1-CB5A-410F-AE1B-A0C634280F57}" type="datetimeFigureOut">
              <a:rPr lang="en-AU" smtClean="0"/>
              <a:t>14/05/2016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578597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DE6E1-CB5A-410F-AE1B-A0C634280F57}" type="datetimeFigureOut">
              <a:rPr lang="en-AU" smtClean="0"/>
              <a:t>14/05/2016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116833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5C1DE6E1-CB5A-410F-AE1B-A0C634280F57}" type="datetimeFigureOut">
              <a:rPr lang="en-AU" smtClean="0"/>
              <a:t>14/05/2016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79939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C1DE6E1-CB5A-410F-AE1B-A0C634280F57}" type="datetimeFigureOut">
              <a:rPr lang="en-AU" smtClean="0"/>
              <a:t>14/05/2016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3133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5C1DE6E1-CB5A-410F-AE1B-A0C634280F57}" type="datetimeFigureOut">
              <a:rPr lang="en-AU" smtClean="0"/>
              <a:t>14/05/2016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338667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DE6E1-CB5A-410F-AE1B-A0C634280F57}" type="datetimeFigureOut">
              <a:rPr lang="en-AU" smtClean="0"/>
              <a:t>14/05/2016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55065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t>14/05/2016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180046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DE6E1-CB5A-410F-AE1B-A0C634280F57}" type="datetimeFigureOut">
              <a:rPr lang="en-AU" smtClean="0"/>
              <a:t>14/05/2016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9FCF4A-F5C4-456E-BDA7-E07E5794C904}" type="slidenum">
              <a:rPr lang="en-AU" smtClean="0"/>
              <a:t>‹#›</a:t>
            </a:fld>
            <a:endParaRPr lang="en-AU"/>
          </a:p>
        </p:txBody>
      </p:sp>
    </p:spTree>
    <p:extLst>
      <p:ext uri="{BB962C8B-B14F-4D97-AF65-F5344CB8AC3E}">
        <p14:creationId xmlns:p14="http://schemas.microsoft.com/office/powerpoint/2010/main" val="2274258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DE6E1-CB5A-410F-AE1B-A0C634280F57}" type="datetimeFigureOut">
              <a:rPr lang="en-AU" smtClean="0"/>
              <a:t>14/05/2016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FCF4A-F5C4-456E-BDA7-E07E5794C904}" type="slidenum">
              <a:rPr lang="en-AU" smtClean="0"/>
              <a:t>‹#›</a:t>
            </a:fld>
            <a:endParaRPr lang="en-AU"/>
          </a:p>
        </p:txBody>
      </p:sp>
    </p:spTree>
    <p:extLst>
      <p:ext uri="{BB962C8B-B14F-4D97-AF65-F5344CB8AC3E}">
        <p14:creationId xmlns:p14="http://schemas.microsoft.com/office/powerpoint/2010/main" val="418319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STAT3013 Project</a:t>
            </a:r>
            <a:endParaRPr lang="en-AU" dirty="0"/>
          </a:p>
        </p:txBody>
      </p:sp>
      <p:sp>
        <p:nvSpPr>
          <p:cNvPr id="3" name="Subtitle 2"/>
          <p:cNvSpPr>
            <a:spLocks noGrp="1"/>
          </p:cNvSpPr>
          <p:nvPr>
            <p:ph type="subTitle" idx="1"/>
          </p:nvPr>
        </p:nvSpPr>
        <p:spPr/>
        <p:txBody>
          <a:bodyPr/>
          <a:lstStyle/>
          <a:p>
            <a:r>
              <a:rPr lang="en-AU" dirty="0"/>
              <a:t>Childhood Brain Cancer in Florida: A </a:t>
            </a:r>
            <a:r>
              <a:rPr lang="en-AU" dirty="0" smtClean="0"/>
              <a:t>Bayesian Clustering </a:t>
            </a:r>
            <a:r>
              <a:rPr lang="en-AU" dirty="0"/>
              <a:t>Approach</a:t>
            </a:r>
          </a:p>
        </p:txBody>
      </p:sp>
    </p:spTree>
    <p:extLst>
      <p:ext uri="{BB962C8B-B14F-4D97-AF65-F5344CB8AC3E}">
        <p14:creationId xmlns:p14="http://schemas.microsoft.com/office/powerpoint/2010/main" val="1263506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Model Checking</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984901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Results of the article</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3639731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Extension</a:t>
            </a:r>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89330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Extension</a:t>
            </a:r>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9877077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Extension</a:t>
            </a:r>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626910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Extension</a:t>
            </a:r>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856174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Extension</a:t>
            </a:r>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980945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Extension</a:t>
            </a:r>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6815939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Extension</a:t>
            </a:r>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2064659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4008910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Scientific Question</a:t>
            </a:r>
            <a:endParaRPr lang="en-AU" dirty="0"/>
          </a:p>
        </p:txBody>
      </p:sp>
      <p:sp>
        <p:nvSpPr>
          <p:cNvPr id="3" name="Content Placeholder 2"/>
          <p:cNvSpPr>
            <a:spLocks noGrp="1"/>
          </p:cNvSpPr>
          <p:nvPr>
            <p:ph idx="1"/>
          </p:nvPr>
        </p:nvSpPr>
        <p:spPr/>
        <p:txBody>
          <a:bodyPr>
            <a:normAutofit lnSpcReduction="10000"/>
          </a:bodyPr>
          <a:lstStyle/>
          <a:p>
            <a:r>
              <a:rPr lang="en-AU" dirty="0"/>
              <a:t>The scientific question </a:t>
            </a:r>
            <a:r>
              <a:rPr lang="en-AU" dirty="0" smtClean="0"/>
              <a:t>is:</a:t>
            </a:r>
          </a:p>
          <a:p>
            <a:r>
              <a:rPr lang="en-AU" dirty="0" smtClean="0"/>
              <a:t> To </a:t>
            </a:r>
            <a:r>
              <a:rPr lang="en-AU" dirty="0"/>
              <a:t>check the robustness of the findings of another publication that there exists </a:t>
            </a:r>
            <a:r>
              <a:rPr lang="en-AU" dirty="0" smtClean="0"/>
              <a:t>“putative </a:t>
            </a:r>
            <a:r>
              <a:rPr lang="en-AU" dirty="0"/>
              <a:t>clusters of </a:t>
            </a:r>
            <a:r>
              <a:rPr lang="en-AU" dirty="0" err="1"/>
              <a:t>pediatric</a:t>
            </a:r>
            <a:r>
              <a:rPr lang="en-AU" dirty="0"/>
              <a:t> brain cancer at zip code aggregation level in the U.S. state of </a:t>
            </a:r>
            <a:r>
              <a:rPr lang="en-AU" dirty="0" smtClean="0"/>
              <a:t>Florida” </a:t>
            </a:r>
            <a:r>
              <a:rPr lang="en-AU" dirty="0"/>
              <a:t>and</a:t>
            </a:r>
            <a:r>
              <a:rPr lang="en-AU" dirty="0" smtClean="0"/>
              <a:t>, “in </a:t>
            </a:r>
            <a:r>
              <a:rPr lang="en-AU" dirty="0"/>
              <a:t>particular, the raised incidence of </a:t>
            </a:r>
            <a:r>
              <a:rPr lang="en-AU" dirty="0" err="1"/>
              <a:t>pediatric</a:t>
            </a:r>
            <a:r>
              <a:rPr lang="en-AU" dirty="0"/>
              <a:t> brain cancer was found in the southern area of the state (south Florida cluster</a:t>
            </a:r>
            <a:r>
              <a:rPr lang="en-AU" dirty="0" smtClean="0"/>
              <a:t>)”.</a:t>
            </a:r>
            <a:endParaRPr lang="en-AU" dirty="0"/>
          </a:p>
          <a:p>
            <a:endParaRPr lang="en-AU" dirty="0"/>
          </a:p>
        </p:txBody>
      </p:sp>
    </p:spTree>
    <p:extLst>
      <p:ext uri="{BB962C8B-B14F-4D97-AF65-F5344CB8AC3E}">
        <p14:creationId xmlns:p14="http://schemas.microsoft.com/office/powerpoint/2010/main" val="468384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Motivation</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007955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data</a:t>
            </a:r>
            <a:endParaRPr lang="en-AU" dirty="0"/>
          </a:p>
        </p:txBody>
      </p:sp>
      <p:sp>
        <p:nvSpPr>
          <p:cNvPr id="3" name="Content Placeholder 2"/>
          <p:cNvSpPr>
            <a:spLocks noGrp="1"/>
          </p:cNvSpPr>
          <p:nvPr>
            <p:ph idx="1"/>
          </p:nvPr>
        </p:nvSpPr>
        <p:spPr/>
        <p:txBody>
          <a:bodyPr/>
          <a:lstStyle/>
          <a:p>
            <a:r>
              <a:rPr lang="en-AU" dirty="0"/>
              <a:t>The data was </a:t>
            </a:r>
            <a:r>
              <a:rPr lang="en-AU" dirty="0" smtClean="0"/>
              <a:t>taken from </a:t>
            </a:r>
            <a:r>
              <a:rPr lang="en-AU" dirty="0"/>
              <a:t>the Florida Association of </a:t>
            </a:r>
            <a:r>
              <a:rPr lang="en-AU" dirty="0" smtClean="0"/>
              <a:t>Paediatric Tumour </a:t>
            </a:r>
            <a:r>
              <a:rPr lang="en-AU" dirty="0"/>
              <a:t>Programs.</a:t>
            </a:r>
          </a:p>
          <a:p>
            <a:r>
              <a:rPr lang="en-AU" dirty="0"/>
              <a:t> </a:t>
            </a:r>
            <a:r>
              <a:rPr lang="en-AU" dirty="0" smtClean="0"/>
              <a:t>The </a:t>
            </a:r>
            <a:r>
              <a:rPr lang="en-AU" dirty="0"/>
              <a:t>structure of the data is the relative risk of cancer, split up into zip code areas</a:t>
            </a:r>
          </a:p>
          <a:p>
            <a:endParaRPr lang="en-AU" dirty="0"/>
          </a:p>
        </p:txBody>
      </p:sp>
    </p:spTree>
    <p:extLst>
      <p:ext uri="{BB962C8B-B14F-4D97-AF65-F5344CB8AC3E}">
        <p14:creationId xmlns:p14="http://schemas.microsoft.com/office/powerpoint/2010/main" val="3236674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models</a:t>
            </a:r>
            <a:endParaRPr lang="en-AU" dirty="0"/>
          </a:p>
        </p:txBody>
      </p:sp>
      <p:sp>
        <p:nvSpPr>
          <p:cNvPr id="3" name="Content Placeholder 2"/>
          <p:cNvSpPr>
            <a:spLocks noGrp="1"/>
          </p:cNvSpPr>
          <p:nvPr>
            <p:ph idx="1"/>
          </p:nvPr>
        </p:nvSpPr>
        <p:spPr/>
        <p:txBody>
          <a:bodyPr/>
          <a:lstStyle/>
          <a:p>
            <a:r>
              <a:rPr lang="en-AU" dirty="0" smtClean="0"/>
              <a:t>The article tested 3 different models to see which described the structure of the data better.</a:t>
            </a:r>
          </a:p>
          <a:p>
            <a:r>
              <a:rPr lang="en-AU" dirty="0" smtClean="0"/>
              <a:t>These are: </a:t>
            </a:r>
          </a:p>
          <a:p>
            <a:r>
              <a:rPr lang="en-AU" dirty="0" smtClean="0"/>
              <a:t>The </a:t>
            </a:r>
            <a:r>
              <a:rPr lang="en-AU" dirty="0" err="1" smtClean="0"/>
              <a:t>Standarised</a:t>
            </a:r>
            <a:r>
              <a:rPr lang="en-AU" dirty="0" smtClean="0"/>
              <a:t> morbidity ratio (SMR)(</a:t>
            </a:r>
            <a:r>
              <a:rPr lang="en-AU" dirty="0" err="1" smtClean="0"/>
              <a:t>i.e</a:t>
            </a:r>
            <a:r>
              <a:rPr lang="en-AU" dirty="0" smtClean="0"/>
              <a:t> the MLE)</a:t>
            </a:r>
          </a:p>
          <a:p>
            <a:r>
              <a:rPr lang="en-AU" dirty="0"/>
              <a:t>The </a:t>
            </a:r>
            <a:r>
              <a:rPr lang="en-AU" dirty="0" err="1"/>
              <a:t>Besag</a:t>
            </a:r>
            <a:r>
              <a:rPr lang="en-AU" dirty="0"/>
              <a:t>, York, and Mollie model (BYM</a:t>
            </a:r>
            <a:r>
              <a:rPr lang="en-AU" dirty="0" smtClean="0"/>
              <a:t>)</a:t>
            </a:r>
            <a:endParaRPr lang="en-AU" dirty="0"/>
          </a:p>
          <a:p>
            <a:r>
              <a:rPr lang="en-AU" dirty="0" smtClean="0"/>
              <a:t>The Sparse </a:t>
            </a:r>
            <a:r>
              <a:rPr lang="en-AU" dirty="0"/>
              <a:t>Poisson Convolution (SPC)</a:t>
            </a:r>
          </a:p>
          <a:p>
            <a:endParaRPr lang="en-AU" dirty="0"/>
          </a:p>
        </p:txBody>
      </p:sp>
    </p:spTree>
    <p:extLst>
      <p:ext uri="{BB962C8B-B14F-4D97-AF65-F5344CB8AC3E}">
        <p14:creationId xmlns:p14="http://schemas.microsoft.com/office/powerpoint/2010/main" val="3164878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models</a:t>
            </a:r>
            <a:endParaRPr lang="en-AU" dirty="0"/>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161" y="1786470"/>
            <a:ext cx="4325673" cy="2681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398953" y="1818371"/>
            <a:ext cx="4716447" cy="2638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827584" y="1403484"/>
            <a:ext cx="2160240" cy="369332"/>
          </a:xfrm>
          <a:prstGeom prst="rect">
            <a:avLst/>
          </a:prstGeom>
          <a:noFill/>
        </p:spPr>
        <p:txBody>
          <a:bodyPr wrap="square" rtlCol="0">
            <a:spAutoFit/>
          </a:bodyPr>
          <a:lstStyle/>
          <a:p>
            <a:r>
              <a:rPr lang="en-AU" dirty="0" smtClean="0"/>
              <a:t>The BYM Model </a:t>
            </a:r>
            <a:endParaRPr lang="en-AU" dirty="0"/>
          </a:p>
        </p:txBody>
      </p:sp>
      <p:sp>
        <p:nvSpPr>
          <p:cNvPr id="7" name="TextBox 6"/>
          <p:cNvSpPr txBox="1"/>
          <p:nvPr/>
        </p:nvSpPr>
        <p:spPr>
          <a:xfrm>
            <a:off x="5652120" y="1449039"/>
            <a:ext cx="2016224" cy="369332"/>
          </a:xfrm>
          <a:prstGeom prst="rect">
            <a:avLst/>
          </a:prstGeom>
          <a:noFill/>
        </p:spPr>
        <p:txBody>
          <a:bodyPr wrap="square" rtlCol="0">
            <a:spAutoFit/>
          </a:bodyPr>
          <a:lstStyle/>
          <a:p>
            <a:r>
              <a:rPr lang="en-AU" dirty="0" smtClean="0"/>
              <a:t>The SPC Model</a:t>
            </a:r>
            <a:endParaRPr lang="en-AU" dirty="0"/>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286" y="5099280"/>
            <a:ext cx="1800200" cy="395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9273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SMR Model</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AU" dirty="0" smtClean="0"/>
                  <a:t>The SMR model just involves finding the MLE of </a:t>
                </a:r>
                <a:r>
                  <a:rPr lang="el-GR" dirty="0" smtClean="0"/>
                  <a:t>θ</a:t>
                </a:r>
                <a:r>
                  <a:rPr lang="en-AU" baseline="-25000" dirty="0" err="1" smtClean="0"/>
                  <a:t>i</a:t>
                </a:r>
                <a:r>
                  <a:rPr lang="en-AU" dirty="0" smtClean="0"/>
                  <a:t>. This turns out to be </a:t>
                </a:r>
                <a14:m>
                  <m:oMath xmlns:m="http://schemas.openxmlformats.org/officeDocument/2006/math">
                    <m:f>
                      <m:fPr>
                        <m:ctrlPr>
                          <a:rPr lang="en-AU" i="1" smtClean="0">
                            <a:latin typeface="Cambria Math"/>
                          </a:rPr>
                        </m:ctrlPr>
                      </m:fPr>
                      <m:num>
                        <m:r>
                          <a:rPr lang="en-AU" b="0" i="1" smtClean="0">
                            <a:latin typeface="Cambria Math"/>
                          </a:rPr>
                          <m:t>𝑦𝑖</m:t>
                        </m:r>
                      </m:num>
                      <m:den>
                        <m:r>
                          <a:rPr lang="en-AU" b="0" i="1" smtClean="0">
                            <a:latin typeface="Cambria Math"/>
                          </a:rPr>
                          <m:t>𝑒𝑖</m:t>
                        </m:r>
                      </m:den>
                    </m:f>
                  </m:oMath>
                </a14:m>
                <a:r>
                  <a:rPr lang="en-AU" dirty="0" smtClean="0"/>
                  <a:t>, as you would expect. This model would work if there were few or no zero counts in the data, but in this data set, as it is a rare form of cancer, there are quite a few zero counts</a:t>
                </a:r>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AU">
                    <a:noFill/>
                  </a:rPr>
                  <a:t> </a:t>
                </a:r>
              </a:p>
            </p:txBody>
          </p:sp>
        </mc:Fallback>
      </mc:AlternateContent>
    </p:spTree>
    <p:extLst>
      <p:ext uri="{BB962C8B-B14F-4D97-AF65-F5344CB8AC3E}">
        <p14:creationId xmlns:p14="http://schemas.microsoft.com/office/powerpoint/2010/main" val="1114989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BYM Model</a:t>
            </a:r>
            <a:endParaRPr lang="en-AU" dirty="0"/>
          </a:p>
        </p:txBody>
      </p:sp>
      <p:sp>
        <p:nvSpPr>
          <p:cNvPr id="3" name="Content Placeholder 2"/>
          <p:cNvSpPr>
            <a:spLocks noGrp="1"/>
          </p:cNvSpPr>
          <p:nvPr>
            <p:ph idx="1"/>
          </p:nvPr>
        </p:nvSpPr>
        <p:spPr/>
        <p:txBody>
          <a:bodyPr/>
          <a:lstStyle/>
          <a:p>
            <a:endParaRPr lang="en-AU" dirty="0"/>
          </a:p>
        </p:txBody>
      </p:sp>
    </p:spTree>
    <p:extLst>
      <p:ext uri="{BB962C8B-B14F-4D97-AF65-F5344CB8AC3E}">
        <p14:creationId xmlns:p14="http://schemas.microsoft.com/office/powerpoint/2010/main" val="2971966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SPC Model </a:t>
            </a:r>
            <a:endParaRPr lang="en-AU" dirty="0"/>
          </a:p>
        </p:txBody>
      </p:sp>
      <p:sp>
        <p:nvSpPr>
          <p:cNvPr id="3" name="Content Placeholder 2"/>
          <p:cNvSpPr>
            <a:spLocks noGrp="1"/>
          </p:cNvSpPr>
          <p:nvPr>
            <p:ph idx="1"/>
          </p:nvPr>
        </p:nvSpPr>
        <p:spPr/>
        <p:txBody>
          <a:bodyPr/>
          <a:lstStyle/>
          <a:p>
            <a:r>
              <a:rPr lang="en-AU" dirty="0" smtClean="0"/>
              <a:t>The SPC model is the BYM model with an indicator variable added in for whether the data value is zero or not. They have included this in the model, as zero counts in the data can be a problem since they are modelling it with a </a:t>
            </a:r>
            <a:r>
              <a:rPr lang="en-AU" dirty="0" err="1" smtClean="0"/>
              <a:t>poisson</a:t>
            </a:r>
            <a:r>
              <a:rPr lang="en-AU" smtClean="0"/>
              <a:t> distribution.</a:t>
            </a:r>
            <a:endParaRPr lang="en-AU" dirty="0"/>
          </a:p>
        </p:txBody>
      </p:sp>
    </p:spTree>
    <p:extLst>
      <p:ext uri="{BB962C8B-B14F-4D97-AF65-F5344CB8AC3E}">
        <p14:creationId xmlns:p14="http://schemas.microsoft.com/office/powerpoint/2010/main" val="1143515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294</Words>
  <Application>Microsoft Office PowerPoint</Application>
  <PresentationFormat>On-screen Show (4:3)</PresentationFormat>
  <Paragraphs>33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STAT3013 Project</vt:lpstr>
      <vt:lpstr>Scientific Question</vt:lpstr>
      <vt:lpstr>Motivation</vt:lpstr>
      <vt:lpstr>The data</vt:lpstr>
      <vt:lpstr>The models</vt:lpstr>
      <vt:lpstr>The models</vt:lpstr>
      <vt:lpstr>The SMR Model</vt:lpstr>
      <vt:lpstr>The BYM Model</vt:lpstr>
      <vt:lpstr>The SPC Model </vt:lpstr>
      <vt:lpstr>Model Checking</vt:lpstr>
      <vt:lpstr>Results of the article</vt:lpstr>
      <vt:lpstr>Extension</vt:lpstr>
      <vt:lpstr>Extension</vt:lpstr>
      <vt:lpstr>Extension</vt:lpstr>
      <vt:lpstr>Extension</vt:lpstr>
      <vt:lpstr>Extension</vt:lpstr>
      <vt:lpstr>Extension</vt:lpstr>
      <vt:lpstr>Extension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STAT3013 Project</dc:title>
  <dc:creator>Antonius</dc:creator>
  <cp:lastModifiedBy>Antonius</cp:lastModifiedBy>
  <cp:revision>19</cp:revision>
  <dcterms:created xsi:type="dcterms:W3CDTF">2016-05-07T03:12:29Z</dcterms:created>
  <dcterms:modified xsi:type="dcterms:W3CDTF">2016-05-14T08:20:51Z</dcterms:modified>
</cp:coreProperties>
</file>