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62" r:id="rId4"/>
    <p:sldId id="270" r:id="rId5"/>
    <p:sldId id="265" r:id="rId6"/>
    <p:sldId id="266" r:id="rId7"/>
    <p:sldId id="269" r:id="rId8"/>
    <p:sldId id="267" r:id="rId9"/>
    <p:sldId id="277" r:id="rId10"/>
    <p:sldId id="264" r:id="rId11"/>
    <p:sldId id="275" r:id="rId12"/>
    <p:sldId id="276" r:id="rId13"/>
    <p:sldId id="268" r:id="rId14"/>
    <p:sldId id="271" r:id="rId15"/>
    <p:sldId id="273" r:id="rId16"/>
    <p:sldId id="274" r:id="rId17"/>
    <p:sldId id="258" r:id="rId18"/>
    <p:sldId id="286" r:id="rId19"/>
    <p:sldId id="281" r:id="rId20"/>
    <p:sldId id="280" r:id="rId21"/>
    <p:sldId id="282" r:id="rId22"/>
    <p:sldId id="283" r:id="rId23"/>
    <p:sldId id="284" r:id="rId24"/>
    <p:sldId id="285" r:id="rId25"/>
    <p:sldId id="259" r:id="rId26"/>
    <p:sldId id="260" r:id="rId27"/>
    <p:sldId id="261" r:id="rId28"/>
    <p:sldId id="278" r:id="rId29"/>
    <p:sldId id="279"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0" autoAdjust="0"/>
    <p:restoredTop sz="72222" autoAdjust="0"/>
  </p:normalViewPr>
  <p:slideViewPr>
    <p:cSldViewPr>
      <p:cViewPr>
        <p:scale>
          <a:sx n="50" d="100"/>
          <a:sy n="50" d="100"/>
        </p:scale>
        <p:origin x="-1926" y="-12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14189E-669F-4446-8107-AA75AE2ACCE5}" type="datetimeFigureOut">
              <a:rPr lang="en-AU" smtClean="0"/>
              <a:pPr/>
              <a:t>16/05/2016</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95D3F8-AA5B-4E58-9602-70EDB6AF1C76}" type="slidenum">
              <a:rPr lang="en-AU" smtClean="0"/>
              <a:pPr/>
              <a:t>‹nr.›</a:t>
            </a:fld>
            <a:endParaRPr lang="en-AU"/>
          </a:p>
        </p:txBody>
      </p:sp>
    </p:spTree>
    <p:extLst>
      <p:ext uri="{BB962C8B-B14F-4D97-AF65-F5344CB8AC3E}">
        <p14:creationId xmlns:p14="http://schemas.microsoft.com/office/powerpoint/2010/main" xmlns="" val="2542092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1</a:t>
            </a:fld>
            <a:endParaRPr lang="en-AU"/>
          </a:p>
        </p:txBody>
      </p:sp>
    </p:spTree>
    <p:extLst>
      <p:ext uri="{BB962C8B-B14F-4D97-AF65-F5344CB8AC3E}">
        <p14:creationId xmlns:p14="http://schemas.microsoft.com/office/powerpoint/2010/main" xmlns="" val="3230627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They didn’t do all of the extra tests for the SMR model, only slightly</a:t>
            </a:r>
            <a:r>
              <a:rPr lang="en-AU" baseline="0" dirty="0" smtClean="0"/>
              <a:t> compared it. BYM produces a smoother pattern of risks than the SPC model.</a:t>
            </a:r>
          </a:p>
          <a:p>
            <a:r>
              <a:rPr lang="en-AU" baseline="0" dirty="0" smtClean="0"/>
              <a:t>The SPC model is better than the BYM model by a decent amount, besides the MSPE, in which there are basically the same.</a:t>
            </a:r>
          </a:p>
          <a:p>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13</a:t>
            </a:fld>
            <a:endParaRPr lang="en-AU"/>
          </a:p>
        </p:txBody>
      </p:sp>
    </p:spTree>
    <p:extLst>
      <p:ext uri="{BB962C8B-B14F-4D97-AF65-F5344CB8AC3E}">
        <p14:creationId xmlns:p14="http://schemas.microsoft.com/office/powerpoint/2010/main" xmlns="" val="3587996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Paper did not provide the data or code.</a:t>
            </a:r>
          </a:p>
          <a:p>
            <a:endParaRPr lang="en-US" dirty="0" smtClean="0"/>
          </a:p>
          <a:p>
            <a:r>
              <a:rPr lang="en-US" dirty="0" smtClean="0"/>
              <a:t>As our extension, we looked at </a:t>
            </a:r>
            <a:r>
              <a:rPr lang="en-US" dirty="0" err="1" smtClean="0"/>
              <a:t>immunisation</a:t>
            </a:r>
            <a:r>
              <a:rPr lang="en-US" dirty="0" smtClean="0"/>
              <a:t> rates of</a:t>
            </a:r>
            <a:r>
              <a:rPr lang="en-US" baseline="0" dirty="0" smtClean="0"/>
              <a:t> children in Australia at the postcode level. We wanted to know if there was evidence of spatial clustering of high </a:t>
            </a:r>
            <a:r>
              <a:rPr lang="en-US" baseline="0" dirty="0" err="1" smtClean="0"/>
              <a:t>unimmunised</a:t>
            </a:r>
            <a:r>
              <a:rPr lang="en-US" baseline="0" dirty="0" smtClean="0"/>
              <a:t> children.</a:t>
            </a:r>
          </a:p>
          <a:p>
            <a:endParaRPr lang="en-US" baseline="0" dirty="0" smtClean="0"/>
          </a:p>
          <a:p>
            <a:r>
              <a:rPr lang="en-US" baseline="0" dirty="0" smtClean="0"/>
              <a:t>Why is this important?</a:t>
            </a:r>
          </a:p>
          <a:p>
            <a:r>
              <a:rPr lang="en-US" dirty="0" smtClean="0"/>
              <a:t>We need</a:t>
            </a:r>
            <a:r>
              <a:rPr lang="en-US" baseline="0" dirty="0" smtClean="0"/>
              <a:t> to continue to improve vaccination rates in Australia to reach the 95% coverage goal. The 95% level is touted as providing herd immunity which is important to prevent the spread of disease and protect at risk groups that are not able to be </a:t>
            </a:r>
            <a:r>
              <a:rPr lang="en-US" baseline="0" dirty="0" err="1" smtClean="0"/>
              <a:t>immunised</a:t>
            </a:r>
            <a:r>
              <a:rPr lang="en-US" baseline="0" dirty="0" smtClean="0"/>
              <a: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fact, there is some evidence</a:t>
            </a:r>
            <a:r>
              <a:rPr lang="en-US" baseline="0" dirty="0" smtClean="0"/>
              <a:t> that vaccination rates are decreasing in some areas with some serious consequences. </a:t>
            </a:r>
            <a:r>
              <a:rPr lang="en-US" dirty="0" smtClean="0"/>
              <a:t>There were outbreaks of measles cases in 2011 in Sydney high schools that have populations with low vaccination coverage. Measles</a:t>
            </a:r>
            <a:r>
              <a:rPr lang="en-US" baseline="0" dirty="0" smtClean="0"/>
              <a:t> cases have been increasing in Australia during the last decade.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These and future outbreaks could be prevented by targeted education in areas of low vaccination coverage.</a:t>
            </a:r>
            <a:r>
              <a:rPr lang="en-US" baseline="0" dirty="0" smtClean="0"/>
              <a:t> </a:t>
            </a:r>
            <a:r>
              <a:rPr lang="en-US" dirty="0" smtClean="0"/>
              <a:t>Understand clustering will allow </a:t>
            </a:r>
            <a:r>
              <a:rPr lang="en-US" dirty="0" err="1" smtClean="0"/>
              <a:t>organisations</a:t>
            </a:r>
            <a:r>
              <a:rPr lang="en-US" dirty="0" smtClean="0"/>
              <a:t> to allocate</a:t>
            </a:r>
            <a:r>
              <a:rPr lang="en-US" baseline="0" dirty="0" smtClean="0"/>
              <a:t> funding effectively and target under-</a:t>
            </a:r>
            <a:r>
              <a:rPr lang="en-US" baseline="0" dirty="0" err="1" smtClean="0"/>
              <a:t>immunised</a:t>
            </a:r>
            <a:r>
              <a:rPr lang="en-US" baseline="0" dirty="0" smtClean="0"/>
              <a:t> areas. Looking at overall coverage of vaccination can be misleading and dangerous - it is important to know whether there are some communities where levels are low enough to increase the risk that some contagious diseases may spread.</a:t>
            </a:r>
            <a:endParaRPr lang="en-AU" dirty="0" smtClean="0"/>
          </a:p>
          <a:p>
            <a:endParaRPr lang="en-US"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14</a:t>
            </a:fld>
            <a:endParaRPr lang="en-AU" dirty="0"/>
          </a:p>
        </p:txBody>
      </p:sp>
    </p:spTree>
    <p:extLst>
      <p:ext uri="{BB962C8B-B14F-4D97-AF65-F5344CB8AC3E}">
        <p14:creationId xmlns:p14="http://schemas.microsoft.com/office/powerpoint/2010/main" xmlns="" val="14412715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an indicator of general </a:t>
            </a:r>
            <a:r>
              <a:rPr lang="en-US" baseline="0" dirty="0" err="1" smtClean="0"/>
              <a:t>immunisation</a:t>
            </a:r>
            <a:r>
              <a:rPr lang="en-US" baseline="0" dirty="0" smtClean="0"/>
              <a:t> rates, we looked at counts of fully </a:t>
            </a:r>
            <a:r>
              <a:rPr lang="en-US" baseline="0" dirty="0" err="1" smtClean="0"/>
              <a:t>immunised</a:t>
            </a:r>
            <a:r>
              <a:rPr lang="en-US" baseline="0" dirty="0" smtClean="0"/>
              <a:t> and not fully </a:t>
            </a:r>
            <a:r>
              <a:rPr lang="en-US" baseline="0" dirty="0" err="1" smtClean="0"/>
              <a:t>immunised</a:t>
            </a:r>
            <a:r>
              <a:rPr lang="en-US" baseline="0" dirty="0" smtClean="0"/>
              <a:t> one year old children. We obtained postcode level data for these counts from the National Health Performance Authority, published freely online. Unfortunately, data was not published for postcodes with population of one year old children less than 100. </a:t>
            </a:r>
          </a:p>
          <a:p>
            <a:endParaRPr lang="en-US" baseline="0" dirty="0" smtClean="0"/>
          </a:p>
          <a:p>
            <a:r>
              <a:rPr lang="en-US" baseline="0" dirty="0" smtClean="0"/>
              <a:t>Unlike the incidence of pediatric brain cancer in Florida, this data is binomially distributed. We had to adjust the model fitting.</a:t>
            </a:r>
          </a:p>
          <a:p>
            <a:endParaRPr lang="en-US" baseline="0" dirty="0" smtClean="0"/>
          </a:p>
          <a:p>
            <a:r>
              <a:rPr lang="en-US" baseline="0" dirty="0" smtClean="0"/>
              <a:t>We took the geo-spatial data from the ABS postal areas, which is available in </a:t>
            </a:r>
            <a:r>
              <a:rPr lang="en-US" baseline="0" dirty="0" err="1" smtClean="0"/>
              <a:t>shapefile</a:t>
            </a:r>
            <a:r>
              <a:rPr lang="en-US" baseline="0" dirty="0" smtClean="0"/>
              <a:t> format from their website. </a:t>
            </a:r>
          </a:p>
          <a:p>
            <a:endParaRPr lang="en-US" baseline="0" dirty="0" smtClean="0"/>
          </a:p>
          <a:p>
            <a:r>
              <a:rPr lang="en-US" baseline="0" dirty="0" smtClean="0"/>
              <a:t>There was no mention of which way </a:t>
            </a:r>
            <a:r>
              <a:rPr lang="en-US" baseline="0" dirty="0" err="1" smtClean="0"/>
              <a:t>neighbours</a:t>
            </a:r>
            <a:r>
              <a:rPr lang="en-US" baseline="0" dirty="0" smtClean="0"/>
              <a:t> should be generated in the original paper. We chose to make two postcodes </a:t>
            </a:r>
            <a:r>
              <a:rPr lang="en-US" baseline="0" dirty="0" err="1" smtClean="0"/>
              <a:t>neighbours</a:t>
            </a:r>
            <a:r>
              <a:rPr lang="en-US" baseline="0" dirty="0" smtClean="0"/>
              <a:t> if and only if they shared a boundary.</a:t>
            </a:r>
          </a:p>
        </p:txBody>
      </p:sp>
      <p:sp>
        <p:nvSpPr>
          <p:cNvPr id="4" name="Slide Number Placeholder 3"/>
          <p:cNvSpPr>
            <a:spLocks noGrp="1"/>
          </p:cNvSpPr>
          <p:nvPr>
            <p:ph type="sldNum" sz="quarter" idx="10"/>
          </p:nvPr>
        </p:nvSpPr>
        <p:spPr/>
        <p:txBody>
          <a:bodyPr/>
          <a:lstStyle/>
          <a:p>
            <a:fld id="{D795D3F8-AA5B-4E58-9602-70EDB6AF1C76}" type="slidenum">
              <a:rPr lang="en-AU" smtClean="0"/>
              <a:pPr/>
              <a:t>15</a:t>
            </a:fld>
            <a:endParaRPr lang="en-AU"/>
          </a:p>
        </p:txBody>
      </p:sp>
    </p:spTree>
    <p:extLst>
      <p:ext uri="{BB962C8B-B14F-4D97-AF65-F5344CB8AC3E}">
        <p14:creationId xmlns:p14="http://schemas.microsoft.com/office/powerpoint/2010/main" xmlns="" val="35761679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nation_wide_rate</a:t>
            </a:r>
            <a:r>
              <a:rPr lang="en-US" baseline="0" dirty="0" smtClean="0"/>
              <a:t>: </a:t>
            </a:r>
            <a:r>
              <a:rPr lang="en-US" dirty="0" smtClean="0"/>
              <a:t>0.08855657</a:t>
            </a:r>
          </a:p>
          <a:p>
            <a:endParaRPr lang="en-US" dirty="0" smtClean="0"/>
          </a:p>
          <a:p>
            <a:r>
              <a:rPr lang="en-US" dirty="0" smtClean="0"/>
              <a:t>Postcode level summary:</a:t>
            </a:r>
          </a:p>
          <a:p>
            <a:r>
              <a:rPr lang="en-US" dirty="0" smtClean="0"/>
              <a:t> Min.   :0.02658   </a:t>
            </a:r>
          </a:p>
          <a:p>
            <a:r>
              <a:rPr lang="en-US" dirty="0" smtClean="0"/>
              <a:t> 1st Qu.:0.07015   </a:t>
            </a:r>
          </a:p>
          <a:p>
            <a:r>
              <a:rPr lang="en-US" dirty="0" smtClean="0"/>
              <a:t> Median :0.08930   </a:t>
            </a:r>
          </a:p>
          <a:p>
            <a:r>
              <a:rPr lang="en-US" dirty="0" smtClean="0"/>
              <a:t> Mean   :0.09696   </a:t>
            </a:r>
          </a:p>
          <a:p>
            <a:r>
              <a:rPr lang="en-US" dirty="0" smtClean="0"/>
              <a:t> 3rd Qu.:0.11298   </a:t>
            </a:r>
          </a:p>
          <a:p>
            <a:r>
              <a:rPr lang="en-US" dirty="0" smtClean="0"/>
              <a:t> Max.   :0.46296 </a:t>
            </a:r>
            <a:endParaRPr lang="en-US"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16</a:t>
            </a:fld>
            <a:endParaRPr lang="en-AU"/>
          </a:p>
        </p:txBody>
      </p:sp>
    </p:spTree>
    <p:extLst>
      <p:ext uri="{BB962C8B-B14F-4D97-AF65-F5344CB8AC3E}">
        <p14:creationId xmlns:p14="http://schemas.microsoft.com/office/powerpoint/2010/main" xmlns="" val="15307556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are considering two models.</a:t>
            </a:r>
            <a:r>
              <a:rPr lang="en-US" baseline="0" dirty="0" smtClean="0"/>
              <a:t> </a:t>
            </a:r>
          </a:p>
          <a:p>
            <a:r>
              <a:rPr lang="en-US" baseline="0" dirty="0" smtClean="0"/>
              <a:t>We considering a very basic </a:t>
            </a:r>
            <a:r>
              <a:rPr lang="en-US" baseline="0" dirty="0" err="1" smtClean="0"/>
              <a:t>iid</a:t>
            </a:r>
            <a:r>
              <a:rPr lang="en-US" baseline="0" dirty="0" smtClean="0"/>
              <a:t> model, which does not take geo-spatial </a:t>
            </a:r>
            <a:r>
              <a:rPr lang="en-US" baseline="0" dirty="0" err="1" smtClean="0"/>
              <a:t>neighbours</a:t>
            </a:r>
            <a:r>
              <a:rPr lang="en-US" baseline="0" dirty="0" smtClean="0"/>
              <a:t> into account.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we consider a BYM model, similar to the model in the original paper. </a:t>
            </a:r>
          </a:p>
          <a:p>
            <a:r>
              <a:rPr lang="en-US" baseline="0" dirty="0" smtClean="0"/>
              <a:t>The reason for including the </a:t>
            </a:r>
            <a:r>
              <a:rPr lang="en-US" baseline="0" dirty="0" err="1" smtClean="0"/>
              <a:t>iid</a:t>
            </a:r>
            <a:r>
              <a:rPr lang="en-US" baseline="0" dirty="0" smtClean="0"/>
              <a:t> model is to have a benchmark model to see how much the models explanatory power increases when we utilize the neighbors information. </a:t>
            </a:r>
          </a:p>
          <a:p>
            <a:endParaRPr lang="en-US" baseline="0" dirty="0" smtClean="0"/>
          </a:p>
          <a:p>
            <a:r>
              <a:rPr lang="en-US" baseline="0" dirty="0" smtClean="0"/>
              <a:t>We chose to not include the SPC model as our data do not contain any zero counts. The SPC model is specifically designed for zero-count data by providing a second intercept to model this case. So this would actually be an unnecessarily complex and therefore worse model than the BYM for the </a:t>
            </a:r>
            <a:r>
              <a:rPr lang="en-US" baseline="0" dirty="0" err="1" smtClean="0"/>
              <a:t>immunisation</a:t>
            </a:r>
            <a:r>
              <a:rPr lang="en-US" baseline="0" dirty="0" smtClean="0"/>
              <a:t> data.</a:t>
            </a:r>
          </a:p>
          <a:p>
            <a:endParaRPr lang="en-US" baseline="0" dirty="0" smtClean="0"/>
          </a:p>
          <a:p>
            <a:r>
              <a:rPr lang="en-US" baseline="0" dirty="0" smtClean="0"/>
              <a:t>A classical approach to do inference on latent Gaussian models and more specifically compute the posterior </a:t>
            </a:r>
            <a:r>
              <a:rPr lang="en-US" baseline="0" dirty="0" err="1" smtClean="0"/>
              <a:t>marginals</a:t>
            </a:r>
            <a:r>
              <a:rPr lang="en-US" baseline="0" dirty="0" smtClean="0"/>
              <a:t> is Markov chain Monte Carlo sampling (MCMC). </a:t>
            </a:r>
          </a:p>
          <a:p>
            <a:endParaRPr lang="en-US" baseline="0" dirty="0" smtClean="0"/>
          </a:p>
          <a:p>
            <a:r>
              <a:rPr lang="en-US" baseline="0" dirty="0" smtClean="0"/>
              <a:t>This procedure is usually very computationally expensive.</a:t>
            </a:r>
          </a:p>
          <a:p>
            <a:endParaRPr lang="en-US" baseline="0" dirty="0" smtClean="0"/>
          </a:p>
          <a:p>
            <a:r>
              <a:rPr lang="en-US" baseline="0" dirty="0" smtClean="0"/>
              <a:t>A different method to do inference on this type of models is Integrated Nested Laplace Approximation (INLA) which is the method we use here</a:t>
            </a:r>
          </a:p>
          <a:p>
            <a:r>
              <a:rPr lang="en-US" baseline="0" dirty="0" smtClean="0"/>
              <a:t>To be very </a:t>
            </a:r>
            <a:r>
              <a:rPr lang="en-US" baseline="0" dirty="0" err="1" smtClean="0"/>
              <a:t>inprecise</a:t>
            </a:r>
            <a:r>
              <a:rPr lang="en-US" baseline="0" dirty="0" smtClean="0"/>
              <a:t> the method consist op 3 steps</a:t>
            </a:r>
          </a:p>
          <a:p>
            <a:pPr marL="228600" indent="-228600">
              <a:buAutoNum type="arabicPeriod"/>
            </a:pPr>
            <a:r>
              <a:rPr lang="en-US" baseline="0" dirty="0" smtClean="0"/>
              <a:t>Approximate posterior marginal of </a:t>
            </a:r>
            <a:r>
              <a:rPr lang="en-US" baseline="0" dirty="0" err="1" smtClean="0"/>
              <a:t>hyperparameters</a:t>
            </a:r>
            <a:r>
              <a:rPr lang="en-US" baseline="0" dirty="0" smtClean="0"/>
              <a:t> using </a:t>
            </a:r>
            <a:r>
              <a:rPr lang="en-US" baseline="0" dirty="0" err="1" smtClean="0"/>
              <a:t>laplace</a:t>
            </a:r>
            <a:r>
              <a:rPr lang="en-US" baseline="0" dirty="0" smtClean="0"/>
              <a:t> approximation</a:t>
            </a:r>
          </a:p>
          <a:p>
            <a:pPr marL="228600" indent="-228600">
              <a:buAutoNum type="arabicPeriod"/>
            </a:pPr>
            <a:r>
              <a:rPr lang="en-US" baseline="0" dirty="0" smtClean="0"/>
              <a:t>Compute </a:t>
            </a:r>
            <a:r>
              <a:rPr lang="en-US" baseline="0" dirty="0" err="1" smtClean="0"/>
              <a:t>laplace</a:t>
            </a:r>
            <a:r>
              <a:rPr lang="en-US" baseline="0" dirty="0" smtClean="0"/>
              <a:t> approximation of the </a:t>
            </a:r>
            <a:r>
              <a:rPr lang="en-US" baseline="0" dirty="0" err="1" smtClean="0"/>
              <a:t>gaussian</a:t>
            </a:r>
            <a:r>
              <a:rPr lang="en-US" baseline="0" dirty="0" smtClean="0"/>
              <a:t> parameters conditioned on the </a:t>
            </a:r>
            <a:r>
              <a:rPr lang="en-US" baseline="0" dirty="0" err="1" smtClean="0"/>
              <a:t>hyperparameters</a:t>
            </a:r>
            <a:r>
              <a:rPr lang="en-US" baseline="0" dirty="0" smtClean="0"/>
              <a:t> and the dependent variable</a:t>
            </a:r>
          </a:p>
          <a:p>
            <a:pPr marL="228600" indent="-228600">
              <a:buAutoNum type="arabicPeriod"/>
            </a:pPr>
            <a:r>
              <a:rPr lang="en-US" baseline="0" dirty="0" smtClean="0"/>
              <a:t>Combine the 2 using numerical integration</a:t>
            </a:r>
          </a:p>
          <a:p>
            <a:pPr marL="228600" indent="-228600">
              <a:buNone/>
            </a:pPr>
            <a:endParaRPr lang="en-US" baseline="0" dirty="0" smtClean="0"/>
          </a:p>
          <a:p>
            <a:pPr marL="228600" indent="-228600">
              <a:buNone/>
            </a:pPr>
            <a:r>
              <a:rPr lang="en-US" baseline="0" dirty="0" smtClean="0"/>
              <a:t>This method is a lot faster and in general produce </a:t>
            </a:r>
            <a:r>
              <a:rPr lang="en-US" baseline="0" dirty="0" err="1" smtClean="0"/>
              <a:t>simular</a:t>
            </a:r>
            <a:r>
              <a:rPr lang="en-US" baseline="0" dirty="0" smtClean="0"/>
              <a:t> results </a:t>
            </a:r>
          </a:p>
          <a:p>
            <a:endParaRPr lang="en-US" baseline="0" dirty="0" smtClean="0"/>
          </a:p>
        </p:txBody>
      </p:sp>
      <p:sp>
        <p:nvSpPr>
          <p:cNvPr id="4" name="Slide Number Placeholder 3"/>
          <p:cNvSpPr>
            <a:spLocks noGrp="1"/>
          </p:cNvSpPr>
          <p:nvPr>
            <p:ph type="sldNum" sz="quarter" idx="10"/>
          </p:nvPr>
        </p:nvSpPr>
        <p:spPr/>
        <p:txBody>
          <a:bodyPr/>
          <a:lstStyle/>
          <a:p>
            <a:fld id="{D795D3F8-AA5B-4E58-9602-70EDB6AF1C76}" type="slidenum">
              <a:rPr lang="en-AU" smtClean="0"/>
              <a:pPr/>
              <a:t>17</a:t>
            </a:fld>
            <a:endParaRPr lang="en-AU"/>
          </a:p>
        </p:txBody>
      </p:sp>
    </p:spTree>
    <p:extLst>
      <p:ext uri="{BB962C8B-B14F-4D97-AF65-F5344CB8AC3E}">
        <p14:creationId xmlns:p14="http://schemas.microsoft.com/office/powerpoint/2010/main" xmlns="" val="17050613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da-DK" dirty="0" smtClean="0"/>
              <a:t>The BYM model in </a:t>
            </a:r>
            <a:r>
              <a:rPr lang="da-DK" dirty="0" err="1" smtClean="0"/>
              <a:t>our</a:t>
            </a:r>
            <a:r>
              <a:rPr lang="da-DK" dirty="0" smtClean="0"/>
              <a:t> </a:t>
            </a:r>
            <a:r>
              <a:rPr lang="da-DK" dirty="0" err="1" smtClean="0"/>
              <a:t>extension</a:t>
            </a:r>
            <a:r>
              <a:rPr lang="da-DK" dirty="0" smtClean="0"/>
              <a:t> has</a:t>
            </a:r>
            <a:r>
              <a:rPr lang="da-DK" baseline="0" dirty="0" smtClean="0"/>
              <a:t> </a:t>
            </a:r>
            <a:r>
              <a:rPr lang="da-DK" baseline="0" dirty="0" err="1" smtClean="0"/>
              <a:t>these</a:t>
            </a:r>
            <a:r>
              <a:rPr lang="da-DK" baseline="0" dirty="0" smtClean="0"/>
              <a:t> </a:t>
            </a:r>
            <a:r>
              <a:rPr lang="da-DK" baseline="0" dirty="0" err="1" smtClean="0"/>
              <a:t>specifications</a:t>
            </a:r>
            <a:r>
              <a:rPr lang="da-DK" baseline="0" dirty="0" smtClean="0"/>
              <a:t>, all of </a:t>
            </a:r>
            <a:r>
              <a:rPr lang="da-DK" baseline="0" dirty="0" err="1" smtClean="0"/>
              <a:t>which</a:t>
            </a:r>
            <a:r>
              <a:rPr lang="da-DK" baseline="0" dirty="0" smtClean="0"/>
              <a:t> </a:t>
            </a:r>
            <a:r>
              <a:rPr lang="da-DK" baseline="0" dirty="0" err="1" smtClean="0"/>
              <a:t>are</a:t>
            </a:r>
            <a:r>
              <a:rPr lang="da-DK" baseline="0" dirty="0" smtClean="0"/>
              <a:t> </a:t>
            </a:r>
            <a:r>
              <a:rPr lang="da-DK" baseline="0" dirty="0" err="1" smtClean="0"/>
              <a:t>very</a:t>
            </a:r>
            <a:r>
              <a:rPr lang="da-DK" baseline="0" dirty="0" smtClean="0"/>
              <a:t> </a:t>
            </a:r>
            <a:r>
              <a:rPr lang="da-DK" baseline="0" dirty="0" err="1" smtClean="0"/>
              <a:t>simular</a:t>
            </a:r>
            <a:r>
              <a:rPr lang="da-DK" baseline="0" dirty="0" smtClean="0"/>
              <a:t> to the </a:t>
            </a:r>
            <a:r>
              <a:rPr lang="da-DK" baseline="0" dirty="0" err="1" smtClean="0"/>
              <a:t>ones</a:t>
            </a:r>
            <a:r>
              <a:rPr lang="da-DK" baseline="0" dirty="0" smtClean="0"/>
              <a:t> </a:t>
            </a:r>
            <a:r>
              <a:rPr lang="da-DK" baseline="0" dirty="0" err="1" smtClean="0"/>
              <a:t>used</a:t>
            </a:r>
            <a:r>
              <a:rPr lang="da-DK" baseline="0" dirty="0" smtClean="0"/>
              <a:t> in the </a:t>
            </a:r>
            <a:r>
              <a:rPr lang="da-DK" baseline="0" dirty="0" err="1" smtClean="0"/>
              <a:t>paper</a:t>
            </a:r>
            <a:r>
              <a:rPr lang="da-DK" baseline="0" dirty="0" smtClean="0"/>
              <a:t>. </a:t>
            </a:r>
            <a:endParaRPr lang="da-DK" dirty="0" smtClean="0"/>
          </a:p>
          <a:p>
            <a:r>
              <a:rPr lang="da-DK" dirty="0" smtClean="0"/>
              <a:t>But </a:t>
            </a:r>
            <a:r>
              <a:rPr lang="da-DK" dirty="0" err="1" smtClean="0"/>
              <a:t>since</a:t>
            </a:r>
            <a:r>
              <a:rPr lang="da-DK" dirty="0" smtClean="0"/>
              <a:t> </a:t>
            </a:r>
            <a:r>
              <a:rPr lang="da-DK" dirty="0" err="1" smtClean="0"/>
              <a:t>our</a:t>
            </a:r>
            <a:r>
              <a:rPr lang="da-DK" dirty="0" smtClean="0"/>
              <a:t> dependent</a:t>
            </a:r>
            <a:r>
              <a:rPr lang="da-DK" baseline="0" dirty="0" smtClean="0"/>
              <a:t> variable is binomial, </a:t>
            </a:r>
            <a:r>
              <a:rPr lang="da-DK" baseline="0" dirty="0" err="1" smtClean="0"/>
              <a:t>we</a:t>
            </a:r>
            <a:r>
              <a:rPr lang="da-DK" baseline="0" dirty="0" smtClean="0"/>
              <a:t> </a:t>
            </a:r>
            <a:r>
              <a:rPr lang="da-DK" baseline="0" dirty="0" err="1" smtClean="0"/>
              <a:t>are</a:t>
            </a:r>
            <a:r>
              <a:rPr lang="da-DK" baseline="0" dirty="0" smtClean="0"/>
              <a:t> </a:t>
            </a:r>
            <a:r>
              <a:rPr lang="da-DK" baseline="0" dirty="0" err="1" smtClean="0"/>
              <a:t>going</a:t>
            </a:r>
            <a:r>
              <a:rPr lang="da-DK" baseline="0" dirty="0" smtClean="0"/>
              <a:t> to </a:t>
            </a:r>
            <a:r>
              <a:rPr lang="da-DK" baseline="0" dirty="0" err="1" smtClean="0"/>
              <a:t>use</a:t>
            </a:r>
            <a:r>
              <a:rPr lang="da-DK" baseline="0" dirty="0" smtClean="0"/>
              <a:t> the </a:t>
            </a:r>
            <a:r>
              <a:rPr lang="da-DK" baseline="0" dirty="0" err="1" smtClean="0"/>
              <a:t>logit</a:t>
            </a:r>
            <a:r>
              <a:rPr lang="da-DK" baseline="0" dirty="0" smtClean="0"/>
              <a:t> as a link </a:t>
            </a:r>
            <a:r>
              <a:rPr lang="da-DK" baseline="0" dirty="0" err="1" smtClean="0"/>
              <a:t>function</a:t>
            </a:r>
            <a:endParaRPr lang="da-DK" baseline="0" dirty="0" smtClean="0"/>
          </a:p>
          <a:p>
            <a:r>
              <a:rPr lang="da-DK" baseline="0" dirty="0" smtClean="0"/>
              <a:t>And the prior distributions of </a:t>
            </a:r>
            <a:r>
              <a:rPr lang="da-DK" baseline="0" dirty="0" err="1" smtClean="0"/>
              <a:t>our</a:t>
            </a:r>
            <a:r>
              <a:rPr lang="da-DK" baseline="0" dirty="0" smtClean="0"/>
              <a:t> </a:t>
            </a:r>
            <a:r>
              <a:rPr lang="da-DK" baseline="0" dirty="0" err="1" smtClean="0"/>
              <a:t>precision</a:t>
            </a:r>
            <a:r>
              <a:rPr lang="da-DK" baseline="0" dirty="0" smtClean="0"/>
              <a:t> </a:t>
            </a:r>
            <a:r>
              <a:rPr lang="da-DK" baseline="0" dirty="0" err="1" smtClean="0"/>
              <a:t>measures</a:t>
            </a:r>
            <a:r>
              <a:rPr lang="da-DK" baseline="0" dirty="0" smtClean="0"/>
              <a:t> </a:t>
            </a:r>
            <a:r>
              <a:rPr lang="da-DK" baseline="0" dirty="0" err="1" smtClean="0"/>
              <a:t>differs</a:t>
            </a:r>
            <a:r>
              <a:rPr lang="da-DK" baseline="0" dirty="0" smtClean="0"/>
              <a:t> from the </a:t>
            </a:r>
            <a:r>
              <a:rPr lang="da-DK" baseline="0" dirty="0" err="1" smtClean="0"/>
              <a:t>ones</a:t>
            </a:r>
            <a:r>
              <a:rPr lang="da-DK" baseline="0" dirty="0" smtClean="0"/>
              <a:t> </a:t>
            </a:r>
            <a:r>
              <a:rPr lang="da-DK" baseline="0" dirty="0" err="1" smtClean="0"/>
              <a:t>used</a:t>
            </a:r>
            <a:r>
              <a:rPr lang="da-DK" baseline="0" dirty="0" smtClean="0"/>
              <a:t> in the </a:t>
            </a:r>
            <a:r>
              <a:rPr lang="da-DK" baseline="0" dirty="0" err="1" smtClean="0"/>
              <a:t>article</a:t>
            </a:r>
            <a:r>
              <a:rPr lang="da-DK" baseline="0" dirty="0" smtClean="0"/>
              <a:t>, </a:t>
            </a:r>
            <a:r>
              <a:rPr lang="da-DK" baseline="0" dirty="0" err="1" smtClean="0"/>
              <a:t>since</a:t>
            </a:r>
            <a:r>
              <a:rPr lang="da-DK" baseline="0" dirty="0" smtClean="0"/>
              <a:t> </a:t>
            </a:r>
            <a:r>
              <a:rPr lang="da-DK" baseline="0" dirty="0" err="1" smtClean="0"/>
              <a:t>we</a:t>
            </a:r>
            <a:r>
              <a:rPr lang="da-DK" baseline="0" dirty="0" smtClean="0"/>
              <a:t> have </a:t>
            </a:r>
            <a:r>
              <a:rPr lang="da-DK" baseline="0" dirty="0" err="1" smtClean="0"/>
              <a:t>chosen</a:t>
            </a:r>
            <a:r>
              <a:rPr lang="da-DK" baseline="0" dirty="0" smtClean="0"/>
              <a:t> the </a:t>
            </a:r>
            <a:r>
              <a:rPr lang="da-DK" baseline="0" dirty="0" err="1" smtClean="0"/>
              <a:t>loggamma</a:t>
            </a:r>
            <a:r>
              <a:rPr lang="da-DK" baseline="0" dirty="0" smtClean="0"/>
              <a:t> as </a:t>
            </a:r>
            <a:r>
              <a:rPr lang="da-DK" baseline="0" dirty="0" err="1" smtClean="0"/>
              <a:t>our</a:t>
            </a:r>
            <a:r>
              <a:rPr lang="da-DK" baseline="0" dirty="0" smtClean="0"/>
              <a:t> prior distribution for log(</a:t>
            </a:r>
            <a:r>
              <a:rPr lang="da-DK" baseline="0" dirty="0" err="1" smtClean="0"/>
              <a:t>tau</a:t>
            </a:r>
            <a:r>
              <a:rPr lang="da-DK" baseline="0" dirty="0" smtClean="0"/>
              <a:t>)</a:t>
            </a:r>
          </a:p>
          <a:p>
            <a:endParaRPr lang="da-DK" baseline="0" dirty="0" smtClean="0"/>
          </a:p>
          <a:p>
            <a:r>
              <a:rPr lang="da-DK" baseline="0" dirty="0" smtClean="0"/>
              <a:t>The difference </a:t>
            </a:r>
            <a:r>
              <a:rPr lang="da-DK" baseline="0" dirty="0" err="1" smtClean="0"/>
              <a:t>between</a:t>
            </a:r>
            <a:r>
              <a:rPr lang="da-DK" baseline="0" dirty="0" smtClean="0"/>
              <a:t> </a:t>
            </a:r>
            <a:r>
              <a:rPr lang="da-DK" baseline="0" dirty="0" err="1" smtClean="0"/>
              <a:t>our</a:t>
            </a:r>
            <a:r>
              <a:rPr lang="da-DK" baseline="0" dirty="0" smtClean="0"/>
              <a:t> baseline </a:t>
            </a:r>
            <a:r>
              <a:rPr lang="da-DK" baseline="0" dirty="0" err="1" smtClean="0"/>
              <a:t>iid</a:t>
            </a:r>
            <a:r>
              <a:rPr lang="da-DK" baseline="0" dirty="0" smtClean="0"/>
              <a:t> model and the BYM model is the </a:t>
            </a:r>
            <a:r>
              <a:rPr lang="da-DK" baseline="0" dirty="0" err="1" smtClean="0"/>
              <a:t>v_i</a:t>
            </a:r>
            <a:r>
              <a:rPr lang="da-DK" baseline="0" dirty="0" smtClean="0"/>
              <a:t> term. </a:t>
            </a:r>
            <a:r>
              <a:rPr lang="da-DK" baseline="0" dirty="0" err="1" smtClean="0"/>
              <a:t>This</a:t>
            </a:r>
            <a:r>
              <a:rPr lang="da-DK" baseline="0" dirty="0" smtClean="0"/>
              <a:t> is </a:t>
            </a:r>
            <a:r>
              <a:rPr lang="da-DK" baseline="0" dirty="0" err="1" smtClean="0"/>
              <a:t>referred</a:t>
            </a:r>
            <a:r>
              <a:rPr lang="da-DK" baseline="0" dirty="0" smtClean="0"/>
              <a:t> to as the </a:t>
            </a:r>
            <a:r>
              <a:rPr lang="da-DK" baseline="0" dirty="0" err="1" smtClean="0"/>
              <a:t>besag</a:t>
            </a:r>
            <a:r>
              <a:rPr lang="da-DK" baseline="0" dirty="0" smtClean="0"/>
              <a:t> </a:t>
            </a:r>
            <a:r>
              <a:rPr lang="da-DK" baseline="0" dirty="0" err="1" smtClean="0"/>
              <a:t>component</a:t>
            </a:r>
            <a:r>
              <a:rPr lang="da-DK" baseline="0" dirty="0" smtClean="0"/>
              <a:t> and is the </a:t>
            </a:r>
            <a:r>
              <a:rPr lang="da-DK" baseline="0" dirty="0" err="1" smtClean="0"/>
              <a:t>component</a:t>
            </a:r>
            <a:r>
              <a:rPr lang="da-DK" baseline="0" dirty="0" smtClean="0"/>
              <a:t> </a:t>
            </a:r>
            <a:r>
              <a:rPr lang="da-DK" baseline="0" dirty="0" err="1" smtClean="0"/>
              <a:t>where</a:t>
            </a:r>
            <a:r>
              <a:rPr lang="da-DK" baseline="0" dirty="0" smtClean="0"/>
              <a:t> </a:t>
            </a:r>
            <a:r>
              <a:rPr lang="da-DK" baseline="0" dirty="0" err="1" smtClean="0"/>
              <a:t>we</a:t>
            </a:r>
            <a:r>
              <a:rPr lang="da-DK" baseline="0" dirty="0" smtClean="0"/>
              <a:t> </a:t>
            </a:r>
            <a:r>
              <a:rPr lang="da-DK" baseline="0" dirty="0" err="1" smtClean="0"/>
              <a:t>utilize</a:t>
            </a:r>
            <a:r>
              <a:rPr lang="da-DK" baseline="0" dirty="0" smtClean="0"/>
              <a:t> the </a:t>
            </a:r>
            <a:r>
              <a:rPr lang="da-DK" baseline="0" dirty="0" err="1" smtClean="0"/>
              <a:t>neighbours</a:t>
            </a:r>
            <a:r>
              <a:rPr lang="da-DK" baseline="0" dirty="0" smtClean="0"/>
              <a:t> information. So the differences </a:t>
            </a:r>
            <a:r>
              <a:rPr lang="da-DK" baseline="0" dirty="0" err="1" smtClean="0"/>
              <a:t>between</a:t>
            </a:r>
            <a:r>
              <a:rPr lang="da-DK" baseline="0" dirty="0" smtClean="0"/>
              <a:t> the models </a:t>
            </a:r>
            <a:r>
              <a:rPr lang="da-DK" baseline="0" dirty="0" err="1" smtClean="0"/>
              <a:t>are</a:t>
            </a:r>
            <a:r>
              <a:rPr lang="da-DK" baseline="0" dirty="0" smtClean="0"/>
              <a:t> due to </a:t>
            </a:r>
            <a:r>
              <a:rPr lang="da-DK" baseline="0" dirty="0" err="1" smtClean="0"/>
              <a:t>this</a:t>
            </a:r>
            <a:r>
              <a:rPr lang="da-DK" baseline="0" dirty="0" smtClean="0"/>
              <a:t> </a:t>
            </a:r>
            <a:r>
              <a:rPr lang="da-DK" baseline="0" dirty="0" err="1" smtClean="0"/>
              <a:t>component</a:t>
            </a:r>
            <a:r>
              <a:rPr lang="da-DK" baseline="0" dirty="0" smtClean="0"/>
              <a:t>. </a:t>
            </a:r>
          </a:p>
          <a:p>
            <a:endParaRPr lang="da-DK" dirty="0"/>
          </a:p>
        </p:txBody>
      </p:sp>
      <p:sp>
        <p:nvSpPr>
          <p:cNvPr id="4" name="Pladsholder til diasnummer 3"/>
          <p:cNvSpPr>
            <a:spLocks noGrp="1"/>
          </p:cNvSpPr>
          <p:nvPr>
            <p:ph type="sldNum" sz="quarter" idx="10"/>
          </p:nvPr>
        </p:nvSpPr>
        <p:spPr/>
        <p:txBody>
          <a:bodyPr/>
          <a:lstStyle/>
          <a:p>
            <a:fld id="{D795D3F8-AA5B-4E58-9602-70EDB6AF1C76}" type="slidenum">
              <a:rPr lang="en-AU" smtClean="0"/>
              <a:pPr/>
              <a:t>18</a:t>
            </a:fld>
            <a:endParaRPr lang="en-AU"/>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BYM and the </a:t>
            </a:r>
            <a:r>
              <a:rPr lang="en-US" dirty="0" err="1"/>
              <a:t>iid</a:t>
            </a:r>
            <a:r>
              <a:rPr lang="en-US" dirty="0"/>
              <a:t> model both identified the same clusters and were roughly similar, but the BYM model performed better (we will look at this more soon).</a:t>
            </a:r>
          </a:p>
        </p:txBody>
      </p:sp>
      <p:sp>
        <p:nvSpPr>
          <p:cNvPr id="4" name="Slide Number Placeholder 3"/>
          <p:cNvSpPr>
            <a:spLocks noGrp="1"/>
          </p:cNvSpPr>
          <p:nvPr>
            <p:ph type="sldNum" sz="quarter" idx="10"/>
          </p:nvPr>
        </p:nvSpPr>
        <p:spPr/>
        <p:txBody>
          <a:bodyPr/>
          <a:lstStyle/>
          <a:p>
            <a:fld id="{D795D3F8-AA5B-4E58-9602-70EDB6AF1C76}" type="slidenum">
              <a:rPr lang="en-AU" smtClean="0"/>
              <a:pPr/>
              <a:t>19</a:t>
            </a:fld>
            <a:endParaRPr lang="en-AU"/>
          </a:p>
        </p:txBody>
      </p:sp>
    </p:spTree>
    <p:extLst>
      <p:ext uri="{BB962C8B-B14F-4D97-AF65-F5344CB8AC3E}">
        <p14:creationId xmlns:p14="http://schemas.microsoft.com/office/powerpoint/2010/main" xmlns="" val="35135382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a:t>
            </a:r>
            <a:r>
              <a:rPr lang="en-US"/>
              <a:t> is an example of our mapping – this is a map of the relative risk factor for inner Melbourne postcodes. The red areas we don’t have data for. Yellow represents low relative risk – i.e. a high coverage of vaccination. Blue represents high relative risk. You can see there is possibly a cluster around Dandenong, but most of Melbourne has quite good coverage.</a:t>
            </a:r>
            <a:endParaRPr lang="en-AU"/>
          </a:p>
        </p:txBody>
      </p:sp>
      <p:sp>
        <p:nvSpPr>
          <p:cNvPr id="4" name="Slide Number Placeholder 3"/>
          <p:cNvSpPr>
            <a:spLocks noGrp="1"/>
          </p:cNvSpPr>
          <p:nvPr>
            <p:ph type="sldNum" sz="quarter" idx="10"/>
          </p:nvPr>
        </p:nvSpPr>
        <p:spPr/>
        <p:txBody>
          <a:bodyPr/>
          <a:lstStyle/>
          <a:p>
            <a:fld id="{D795D3F8-AA5B-4E58-9602-70EDB6AF1C76}" type="slidenum">
              <a:rPr lang="en-AU" smtClean="0"/>
              <a:pPr/>
              <a:t>20</a:t>
            </a:fld>
            <a:endParaRPr lang="en-AU"/>
          </a:p>
        </p:txBody>
      </p:sp>
    </p:spTree>
    <p:extLst>
      <p:ext uri="{BB962C8B-B14F-4D97-AF65-F5344CB8AC3E}">
        <p14:creationId xmlns:p14="http://schemas.microsoft.com/office/powerpoint/2010/main" xmlns="" val="29095000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Map of outer Sydney</a:t>
            </a:r>
            <a:r>
              <a:rPr lang="en-AU" baseline="0" dirty="0" smtClean="0"/>
              <a:t> – mapping relative risk factor. Clustering around Katoomba, Parramatta. Hotspot around Blacktown.</a:t>
            </a:r>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21</a:t>
            </a:fld>
            <a:endParaRPr lang="en-AU"/>
          </a:p>
        </p:txBody>
      </p:sp>
    </p:spTree>
    <p:extLst>
      <p:ext uri="{BB962C8B-B14F-4D97-AF65-F5344CB8AC3E}">
        <p14:creationId xmlns:p14="http://schemas.microsoft.com/office/powerpoint/2010/main" xmlns="" val="16998868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Other major clustering</a:t>
            </a:r>
            <a:r>
              <a:rPr lang="en-AU" baseline="0" dirty="0" smtClean="0"/>
              <a:t> – Byron Bay and Lismore area. Perhaps the most serious cluster in Australia that we have data on. Also another cluster further south around </a:t>
            </a:r>
            <a:r>
              <a:rPr lang="en-AU" baseline="0" dirty="0" err="1" smtClean="0"/>
              <a:t>Belligen</a:t>
            </a:r>
            <a:r>
              <a:rPr lang="en-AU" baseline="0" dirty="0" smtClean="0"/>
              <a:t> and Coffs Harbour.</a:t>
            </a:r>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22</a:t>
            </a:fld>
            <a:endParaRPr lang="en-AU"/>
          </a:p>
        </p:txBody>
      </p:sp>
    </p:spTree>
    <p:extLst>
      <p:ext uri="{BB962C8B-B14F-4D97-AF65-F5344CB8AC3E}">
        <p14:creationId xmlns:p14="http://schemas.microsoft.com/office/powerpoint/2010/main" xmlns="" val="2587189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Type</a:t>
            </a:r>
            <a:r>
              <a:rPr lang="en-AU" baseline="0" dirty="0" smtClean="0"/>
              <a:t> of clustering is non-focussed, where they assume no previous knowledge of clusters, and prefer a flexible, lowly parameterized model.</a:t>
            </a:r>
          </a:p>
          <a:p>
            <a:r>
              <a:rPr lang="en-AU" baseline="0" dirty="0" smtClean="0"/>
              <a:t>2 different natures of clustering, hot spots and clusters.</a:t>
            </a:r>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2</a:t>
            </a:fld>
            <a:endParaRPr lang="en-AU"/>
          </a:p>
        </p:txBody>
      </p:sp>
    </p:spTree>
    <p:extLst>
      <p:ext uri="{BB962C8B-B14F-4D97-AF65-F5344CB8AC3E}">
        <p14:creationId xmlns:p14="http://schemas.microsoft.com/office/powerpoint/2010/main" xmlns="" val="5193656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Other major clustering – Sunshine Coast Hinterland</a:t>
            </a:r>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23</a:t>
            </a:fld>
            <a:endParaRPr lang="en-AU"/>
          </a:p>
        </p:txBody>
      </p:sp>
    </p:spTree>
    <p:extLst>
      <p:ext uri="{BB962C8B-B14F-4D97-AF65-F5344CB8AC3E}">
        <p14:creationId xmlns:p14="http://schemas.microsoft.com/office/powerpoint/2010/main" xmlns="" val="12724907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Further north, the immunisation rates decrease</a:t>
            </a:r>
            <a:r>
              <a:rPr lang="en-AU" baseline="0" dirty="0" smtClean="0"/>
              <a:t> with a cluster around Cairns (not obvious on this map, you need to zoom in).</a:t>
            </a:r>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24</a:t>
            </a:fld>
            <a:endParaRPr lang="en-AU"/>
          </a:p>
        </p:txBody>
      </p:sp>
    </p:spTree>
    <p:extLst>
      <p:ext uri="{BB962C8B-B14F-4D97-AF65-F5344CB8AC3E}">
        <p14:creationId xmlns:p14="http://schemas.microsoft.com/office/powerpoint/2010/main" xmlns="" val="13672471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da-DK" dirty="0" smtClean="0"/>
              <a:t>As </a:t>
            </a:r>
            <a:r>
              <a:rPr lang="da-DK" dirty="0" err="1" smtClean="0"/>
              <a:t>we</a:t>
            </a:r>
            <a:r>
              <a:rPr lang="da-DK" baseline="0" dirty="0" smtClean="0"/>
              <a:t> </a:t>
            </a:r>
            <a:r>
              <a:rPr lang="da-DK" baseline="0" dirty="0" err="1" smtClean="0"/>
              <a:t>mentioned</a:t>
            </a:r>
            <a:r>
              <a:rPr lang="da-DK" baseline="0" dirty="0" smtClean="0"/>
              <a:t> </a:t>
            </a:r>
            <a:r>
              <a:rPr lang="da-DK" baseline="0" dirty="0" err="1" smtClean="0"/>
              <a:t>previously</a:t>
            </a:r>
            <a:r>
              <a:rPr lang="da-DK" baseline="0" dirty="0" smtClean="0"/>
              <a:t> the DIC and WAIC </a:t>
            </a:r>
            <a:r>
              <a:rPr lang="da-DK" baseline="0" dirty="0" err="1" smtClean="0"/>
              <a:t>are</a:t>
            </a:r>
            <a:r>
              <a:rPr lang="da-DK" baseline="0" dirty="0" smtClean="0"/>
              <a:t> </a:t>
            </a:r>
            <a:r>
              <a:rPr lang="da-DK" baseline="0" dirty="0" err="1" smtClean="0"/>
              <a:t>measures</a:t>
            </a:r>
            <a:r>
              <a:rPr lang="da-DK" baseline="0" dirty="0" smtClean="0"/>
              <a:t> of fir </a:t>
            </a:r>
            <a:r>
              <a:rPr lang="da-DK" baseline="0" dirty="0" err="1" smtClean="0"/>
              <a:t>estimates</a:t>
            </a:r>
            <a:r>
              <a:rPr lang="da-DK" baseline="0" dirty="0" smtClean="0"/>
              <a:t> to </a:t>
            </a:r>
            <a:r>
              <a:rPr lang="da-DK" baseline="0" dirty="0" err="1" smtClean="0"/>
              <a:t>consider</a:t>
            </a:r>
            <a:r>
              <a:rPr lang="da-DK" baseline="0" dirty="0" smtClean="0"/>
              <a:t> the performance of </a:t>
            </a:r>
            <a:r>
              <a:rPr lang="da-DK" baseline="0" dirty="0" err="1" smtClean="0"/>
              <a:t>our</a:t>
            </a:r>
            <a:r>
              <a:rPr lang="da-DK" baseline="0" dirty="0" smtClean="0"/>
              <a:t> models. As </a:t>
            </a:r>
            <a:r>
              <a:rPr lang="da-DK" baseline="0" dirty="0" err="1" smtClean="0"/>
              <a:t>suspected</a:t>
            </a:r>
            <a:r>
              <a:rPr lang="da-DK" baseline="0" dirty="0" smtClean="0"/>
              <a:t> </a:t>
            </a:r>
            <a:r>
              <a:rPr lang="da-DK" baseline="0" dirty="0" err="1" smtClean="0"/>
              <a:t>when</a:t>
            </a:r>
            <a:r>
              <a:rPr lang="da-DK" baseline="0" dirty="0" smtClean="0"/>
              <a:t> </a:t>
            </a:r>
            <a:r>
              <a:rPr lang="da-DK" baseline="0" dirty="0" err="1" smtClean="0"/>
              <a:t>considering</a:t>
            </a:r>
            <a:r>
              <a:rPr lang="da-DK" baseline="0" dirty="0" smtClean="0"/>
              <a:t> </a:t>
            </a:r>
            <a:r>
              <a:rPr lang="da-DK" baseline="0" dirty="0" err="1" smtClean="0"/>
              <a:t>how</a:t>
            </a:r>
            <a:r>
              <a:rPr lang="da-DK" baseline="0" dirty="0" smtClean="0"/>
              <a:t> </a:t>
            </a:r>
            <a:r>
              <a:rPr lang="da-DK" baseline="0" dirty="0" err="1" smtClean="0"/>
              <a:t>simular</a:t>
            </a:r>
            <a:r>
              <a:rPr lang="da-DK" baseline="0" dirty="0" smtClean="0"/>
              <a:t> the </a:t>
            </a:r>
            <a:r>
              <a:rPr lang="da-DK" baseline="0" dirty="0" err="1" smtClean="0"/>
              <a:t>results</a:t>
            </a:r>
            <a:r>
              <a:rPr lang="da-DK" baseline="0" dirty="0" smtClean="0"/>
              <a:t> </a:t>
            </a:r>
            <a:r>
              <a:rPr lang="da-DK" baseline="0" dirty="0" err="1" smtClean="0"/>
              <a:t>between</a:t>
            </a:r>
            <a:r>
              <a:rPr lang="da-DK" baseline="0" dirty="0" smtClean="0"/>
              <a:t> the </a:t>
            </a:r>
            <a:r>
              <a:rPr lang="da-DK" baseline="0" dirty="0" err="1" smtClean="0"/>
              <a:t>two</a:t>
            </a:r>
            <a:r>
              <a:rPr lang="da-DK" baseline="0" dirty="0" smtClean="0"/>
              <a:t> models </a:t>
            </a:r>
            <a:r>
              <a:rPr lang="da-DK" baseline="0" dirty="0" err="1" smtClean="0"/>
              <a:t>where</a:t>
            </a:r>
            <a:r>
              <a:rPr lang="da-DK" baseline="0" dirty="0" smtClean="0"/>
              <a:t> the performance is </a:t>
            </a:r>
            <a:r>
              <a:rPr lang="da-DK" baseline="0" dirty="0" err="1" smtClean="0"/>
              <a:t>also</a:t>
            </a:r>
            <a:r>
              <a:rPr lang="da-DK" baseline="0" dirty="0" smtClean="0"/>
              <a:t> </a:t>
            </a:r>
            <a:r>
              <a:rPr lang="da-DK" baseline="0" dirty="0" err="1" smtClean="0"/>
              <a:t>very</a:t>
            </a:r>
            <a:r>
              <a:rPr lang="da-DK" baseline="0" dirty="0" smtClean="0"/>
              <a:t> </a:t>
            </a:r>
            <a:r>
              <a:rPr lang="da-DK" baseline="0" dirty="0" err="1" smtClean="0"/>
              <a:t>simular</a:t>
            </a:r>
            <a:r>
              <a:rPr lang="da-DK" baseline="0" dirty="0" smtClean="0"/>
              <a:t>. The BYM model do have a </a:t>
            </a:r>
            <a:r>
              <a:rPr lang="da-DK" baseline="0" dirty="0" err="1" smtClean="0"/>
              <a:t>better</a:t>
            </a:r>
            <a:r>
              <a:rPr lang="da-DK" baseline="0" dirty="0" smtClean="0"/>
              <a:t> </a:t>
            </a:r>
            <a:r>
              <a:rPr lang="da-DK" baseline="0" dirty="0" err="1" smtClean="0"/>
              <a:t>fit</a:t>
            </a:r>
            <a:r>
              <a:rPr lang="da-DK" baseline="0" dirty="0" smtClean="0"/>
              <a:t>, but the difference </a:t>
            </a:r>
            <a:r>
              <a:rPr lang="da-DK" baseline="0" dirty="0" err="1" smtClean="0"/>
              <a:t>seems</a:t>
            </a:r>
            <a:r>
              <a:rPr lang="da-DK" baseline="0" dirty="0" smtClean="0"/>
              <a:t> </a:t>
            </a:r>
            <a:r>
              <a:rPr lang="da-DK" baseline="0" dirty="0" err="1" smtClean="0"/>
              <a:t>neglectable</a:t>
            </a:r>
            <a:r>
              <a:rPr lang="da-DK" baseline="0" dirty="0" smtClean="0"/>
              <a:t>. </a:t>
            </a:r>
            <a:endParaRPr lang="da-DK" dirty="0"/>
          </a:p>
        </p:txBody>
      </p:sp>
      <p:sp>
        <p:nvSpPr>
          <p:cNvPr id="4" name="Pladsholder til diasnummer 3"/>
          <p:cNvSpPr>
            <a:spLocks noGrp="1"/>
          </p:cNvSpPr>
          <p:nvPr>
            <p:ph type="sldNum" sz="quarter" idx="10"/>
          </p:nvPr>
        </p:nvSpPr>
        <p:spPr/>
        <p:txBody>
          <a:bodyPr/>
          <a:lstStyle/>
          <a:p>
            <a:fld id="{D795D3F8-AA5B-4E58-9602-70EDB6AF1C76}" type="slidenum">
              <a:rPr lang="en-AU" smtClean="0"/>
              <a:pPr/>
              <a:t>25</a:t>
            </a:fld>
            <a:endParaRPr lang="en-AU"/>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We generally only had good data on the capital cities and the east coast</a:t>
            </a:r>
            <a:r>
              <a:rPr lang="en-AU" dirty="0" smtClean="0"/>
              <a:t>. </a:t>
            </a:r>
          </a:p>
          <a:p>
            <a:r>
              <a:rPr lang="en-AU" dirty="0" smtClean="0"/>
              <a:t>Because</a:t>
            </a:r>
            <a:r>
              <a:rPr lang="en-AU" baseline="0" dirty="0" smtClean="0"/>
              <a:t> of the missing data, the number of neighbours and the cluster effects in general might have been underestimated when we compute the BYM model. This might be one of the reasons we do not win more explanatory power including the </a:t>
            </a:r>
            <a:r>
              <a:rPr lang="en-AU" baseline="0" dirty="0" err="1" smtClean="0"/>
              <a:t>besag</a:t>
            </a:r>
            <a:r>
              <a:rPr lang="en-AU" baseline="0" dirty="0" smtClean="0"/>
              <a:t> part of the model. </a:t>
            </a:r>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26</a:t>
            </a:fld>
            <a:endParaRPr lang="en-AU"/>
          </a:p>
        </p:txBody>
      </p:sp>
    </p:spTree>
    <p:extLst>
      <p:ext uri="{BB962C8B-B14F-4D97-AF65-F5344CB8AC3E}">
        <p14:creationId xmlns:p14="http://schemas.microsoft.com/office/powerpoint/2010/main" xmlns="" val="3126132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Interesting</a:t>
            </a:r>
            <a:r>
              <a:rPr lang="en-AU"/>
              <a:t> that the do not include any possible covariates – for example socio-economic, environmental factors.</a:t>
            </a:r>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3</a:t>
            </a:fld>
            <a:endParaRPr lang="en-AU"/>
          </a:p>
        </p:txBody>
      </p:sp>
    </p:spTree>
    <p:extLst>
      <p:ext uri="{BB962C8B-B14F-4D97-AF65-F5344CB8AC3E}">
        <p14:creationId xmlns:p14="http://schemas.microsoft.com/office/powerpoint/2010/main" xmlns="" val="2840800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sums in </a:t>
            </a:r>
            <a:r>
              <a:rPr lang="en-AU" dirty="0" err="1"/>
              <a:t>ei</a:t>
            </a:r>
            <a:r>
              <a:rPr lang="en-AU" dirty="0"/>
              <a:t> are over all</a:t>
            </a:r>
            <a:r>
              <a:rPr lang="en-AU" baseline="0" dirty="0"/>
              <a:t> of the zip code areas)</a:t>
            </a:r>
          </a:p>
          <a:p>
            <a:endParaRPr lang="en-AU" dirty="0"/>
          </a:p>
          <a:p>
            <a:r>
              <a:rPr lang="en-AU" dirty="0"/>
              <a:t>The </a:t>
            </a:r>
            <a:r>
              <a:rPr lang="en-AU" dirty="0" smtClean="0"/>
              <a:t>models</a:t>
            </a:r>
            <a:r>
              <a:rPr lang="en-AU" sz="1200" dirty="0" smtClean="0"/>
              <a:t>:</a:t>
            </a:r>
            <a:endParaRPr lang="en-AU" sz="1200" dirty="0"/>
          </a:p>
          <a:p>
            <a:r>
              <a:rPr lang="en-AU" sz="1200" dirty="0"/>
              <a:t>The </a:t>
            </a:r>
            <a:r>
              <a:rPr lang="en-AU" sz="1200" dirty="0" err="1"/>
              <a:t>Standarised</a:t>
            </a:r>
            <a:r>
              <a:rPr lang="en-AU" sz="1200" dirty="0"/>
              <a:t> morbidity ratio (SMR)(</a:t>
            </a:r>
            <a:r>
              <a:rPr lang="en-AU" sz="1200" dirty="0" err="1"/>
              <a:t>i.e</a:t>
            </a:r>
            <a:r>
              <a:rPr lang="en-AU" sz="1200" dirty="0"/>
              <a:t> the MLE)</a:t>
            </a:r>
          </a:p>
          <a:p>
            <a:r>
              <a:rPr lang="en-AU" sz="1200" dirty="0"/>
              <a:t>The </a:t>
            </a:r>
            <a:r>
              <a:rPr lang="en-AU" sz="1200" dirty="0" err="1"/>
              <a:t>Besag</a:t>
            </a:r>
            <a:r>
              <a:rPr lang="en-AU" sz="1200" dirty="0"/>
              <a:t>, York, and Mollie model (BYM)</a:t>
            </a:r>
          </a:p>
          <a:p>
            <a:r>
              <a:rPr lang="en-AU" sz="1200" dirty="0"/>
              <a:t>The Sparse Poisson Convolution (SPC)</a:t>
            </a:r>
          </a:p>
          <a:p>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4</a:t>
            </a:fld>
            <a:endParaRPr lang="en-AU"/>
          </a:p>
        </p:txBody>
      </p:sp>
    </p:spTree>
    <p:extLst>
      <p:ext uri="{BB962C8B-B14F-4D97-AF65-F5344CB8AC3E}">
        <p14:creationId xmlns:p14="http://schemas.microsoft.com/office/powerpoint/2010/main" xmlns="" val="4213812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Simplest of the models, but doesn’t work with the large number of zero</a:t>
            </a:r>
            <a:r>
              <a:rPr lang="en-AU" baseline="0" dirty="0" smtClean="0"/>
              <a:t> counts in the data. </a:t>
            </a:r>
          </a:p>
          <a:p>
            <a:pPr marL="0" marR="0" indent="0" algn="l" defTabSz="914400" rtl="0" eaLnBrk="1" fontAlgn="auto" latinLnBrk="0" hangingPunct="1">
              <a:lnSpc>
                <a:spcPct val="100000"/>
              </a:lnSpc>
              <a:spcBef>
                <a:spcPts val="0"/>
              </a:spcBef>
              <a:spcAft>
                <a:spcPts val="0"/>
              </a:spcAft>
              <a:buClrTx/>
              <a:buSzTx/>
              <a:buFontTx/>
              <a:buNone/>
              <a:tabLst/>
              <a:defRPr/>
            </a:pPr>
            <a:endParaRPr lang="en-AU"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It can, however, be used to obtain an explanatory view of how clusters distribute over the study area.</a:t>
            </a:r>
          </a:p>
          <a:p>
            <a:r>
              <a:rPr lang="en-AU" sz="1200" dirty="0" smtClean="0"/>
              <a:t>There is a large number of zero counts in the data. This can lead to the SMR being misleading, and can lead to large SMR’s regardless of the observed count.</a:t>
            </a:r>
          </a:p>
          <a:p>
            <a:r>
              <a:rPr lang="en-AU" sz="1200" dirty="0" smtClean="0"/>
              <a:t>This model proved to contain a lot of confounding noise, which showed them that it wasn’t a useful model.</a:t>
            </a:r>
          </a:p>
          <a:p>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5</a:t>
            </a:fld>
            <a:endParaRPr lang="en-AU"/>
          </a:p>
        </p:txBody>
      </p:sp>
    </p:spTree>
    <p:extLst>
      <p:ext uri="{BB962C8B-B14F-4D97-AF65-F5344CB8AC3E}">
        <p14:creationId xmlns:p14="http://schemas.microsoft.com/office/powerpoint/2010/main" xmlns="" val="2917947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“The model decomposes the log of area-level relative risks into the sum of two random effects: one which is unstructured (heterogeneous), </a:t>
            </a:r>
            <a:r>
              <a:rPr lang="en-AU" sz="1200" i="1" dirty="0" smtClean="0"/>
              <a:t>v</a:t>
            </a:r>
            <a:r>
              <a:rPr lang="en-AU" sz="1200" i="1" baseline="-25000" dirty="0" smtClean="0"/>
              <a:t>i</a:t>
            </a:r>
            <a:r>
              <a:rPr lang="en-AU" sz="1200" i="1" dirty="0" smtClean="0"/>
              <a:t> </a:t>
            </a:r>
            <a:r>
              <a:rPr lang="en-AU" sz="1200" dirty="0" smtClean="0"/>
              <a:t>, and the other spatially structured (dependent), </a:t>
            </a:r>
            <a:r>
              <a:rPr lang="en-AU" sz="1200" i="1" dirty="0" err="1" smtClean="0"/>
              <a:t>u</a:t>
            </a:r>
            <a:r>
              <a:rPr lang="en-AU" sz="1200" i="1" baseline="-25000" dirty="0" err="1" smtClean="0"/>
              <a:t>i</a:t>
            </a:r>
            <a:r>
              <a:rPr lang="en-AU" sz="1200" dirty="0" smtClean="0"/>
              <a:t>.”</a:t>
            </a:r>
          </a:p>
          <a:p>
            <a:r>
              <a:rPr lang="en-AU" sz="1200" b="0" i="0" u="none" strike="noStrike" kern="1200" baseline="0" dirty="0" smtClean="0">
                <a:solidFill>
                  <a:schemeClr val="tx1"/>
                </a:solidFill>
                <a:latin typeface="+mn-lt"/>
                <a:ea typeface="+mn-ea"/>
                <a:cs typeface="+mn-cs"/>
              </a:rPr>
              <a:t>“The spatially structured effects are modelled by the intrinsic conditional autoregressive normal (ICAR) prior distribution.”</a:t>
            </a:r>
          </a:p>
          <a:p>
            <a:r>
              <a:rPr lang="en-AU" sz="1200" b="0" i="0" u="none" strike="noStrike" kern="1200" baseline="0" dirty="0" smtClean="0">
                <a:solidFill>
                  <a:schemeClr val="tx1"/>
                </a:solidFill>
                <a:latin typeface="+mn-lt"/>
                <a:ea typeface="+mn-ea"/>
                <a:cs typeface="+mn-cs"/>
              </a:rPr>
              <a:t>“In simple formulation, the prior distribution can be specified as the conditional distribution of each area-specific spatially structured effect, given all other spatial effects, and is a normal distribution with mean equal to the average of its neighbours, and precision proportional to the number of these neighbours.”</a:t>
            </a:r>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“The neighbourhood set for the </a:t>
            </a:r>
            <a:r>
              <a:rPr lang="en-AU" sz="1200" b="0" i="1" u="none" strike="noStrike" kern="1200" baseline="0" dirty="0" err="1" smtClean="0">
                <a:solidFill>
                  <a:schemeClr val="tx1"/>
                </a:solidFill>
                <a:latin typeface="+mn-lt"/>
                <a:ea typeface="+mn-ea"/>
                <a:cs typeface="+mn-cs"/>
              </a:rPr>
              <a:t>i</a:t>
            </a:r>
            <a:r>
              <a:rPr lang="en-AU" sz="1200" b="0" i="0" u="none" strike="noStrike" kern="1200" baseline="0" dirty="0" err="1" smtClean="0">
                <a:solidFill>
                  <a:schemeClr val="tx1"/>
                </a:solidFill>
                <a:latin typeface="+mn-lt"/>
                <a:ea typeface="+mn-ea"/>
                <a:cs typeface="+mn-cs"/>
              </a:rPr>
              <a:t>th</a:t>
            </a:r>
            <a:r>
              <a:rPr lang="en-AU" sz="1200" b="0" i="0" u="none" strike="noStrike" kern="1200" baseline="0" dirty="0" smtClean="0">
                <a:solidFill>
                  <a:schemeClr val="tx1"/>
                </a:solidFill>
                <a:latin typeface="+mn-lt"/>
                <a:ea typeface="+mn-ea"/>
                <a:cs typeface="+mn-cs"/>
              </a:rPr>
              <a:t> area is </a:t>
            </a:r>
            <a:r>
              <a:rPr lang="en-AU" sz="1200" b="0" i="1" u="none" strike="noStrike" kern="1200" baseline="0" dirty="0" err="1" smtClean="0">
                <a:solidFill>
                  <a:schemeClr val="tx1"/>
                </a:solidFill>
                <a:latin typeface="+mn-lt"/>
                <a:ea typeface="+mn-ea"/>
                <a:cs typeface="+mn-cs"/>
              </a:rPr>
              <a:t>δ</a:t>
            </a:r>
            <a:r>
              <a:rPr lang="en-AU" sz="1200" b="0" i="1" u="none" strike="noStrike" kern="1200" baseline="-25000" dirty="0" err="1" smtClean="0">
                <a:solidFill>
                  <a:schemeClr val="tx1"/>
                </a:solidFill>
                <a:latin typeface="+mn-lt"/>
                <a:ea typeface="+mn-ea"/>
                <a:cs typeface="+mn-cs"/>
              </a:rPr>
              <a:t>i</a:t>
            </a:r>
            <a:r>
              <a:rPr lang="en-AU" sz="1200" b="0" i="1" u="none" strike="noStrike" kern="1200" baseline="0" dirty="0" smtClean="0">
                <a:solidFill>
                  <a:schemeClr val="tx1"/>
                </a:solidFill>
                <a:latin typeface="+mn-lt"/>
                <a:ea typeface="+mn-ea"/>
                <a:cs typeface="+mn-cs"/>
              </a:rPr>
              <a:t> </a:t>
            </a:r>
            <a:r>
              <a:rPr lang="en-AU" sz="1200" b="0" i="0" u="none" strike="noStrike" kern="1200" baseline="0" dirty="0" smtClean="0">
                <a:solidFill>
                  <a:schemeClr val="tx1"/>
                </a:solidFill>
                <a:latin typeface="+mn-lt"/>
                <a:ea typeface="+mn-ea"/>
                <a:cs typeface="+mn-cs"/>
              </a:rPr>
              <a:t>and the number of neighbours is </a:t>
            </a:r>
            <a:r>
              <a:rPr lang="en-AU" sz="1200" b="0" i="1" u="none" strike="noStrike" kern="1200" baseline="0" dirty="0" smtClean="0">
                <a:solidFill>
                  <a:schemeClr val="tx1"/>
                </a:solidFill>
                <a:latin typeface="+mn-lt"/>
                <a:ea typeface="+mn-ea"/>
                <a:cs typeface="+mn-cs"/>
              </a:rPr>
              <a:t>n</a:t>
            </a:r>
            <a:r>
              <a:rPr lang="el-GR" sz="1200" b="0" i="1" u="none" strike="noStrike" kern="1200" baseline="-25000" dirty="0" smtClean="0">
                <a:solidFill>
                  <a:schemeClr val="tx1"/>
                </a:solidFill>
                <a:latin typeface="+mn-lt"/>
                <a:ea typeface="+mn-ea"/>
                <a:cs typeface="+mn-cs"/>
              </a:rPr>
              <a:t>δ</a:t>
            </a:r>
            <a:r>
              <a:rPr lang="en-AU" sz="1200" b="0" i="1" u="none" strike="noStrike" kern="1200" baseline="-25000" dirty="0" smtClean="0">
                <a:solidFill>
                  <a:schemeClr val="tx1"/>
                </a:solidFill>
                <a:latin typeface="+mn-lt"/>
                <a:ea typeface="+mn-ea"/>
                <a:cs typeface="+mn-cs"/>
              </a:rPr>
              <a:t>i</a:t>
            </a:r>
            <a:r>
              <a:rPr lang="en-AU" sz="1200" b="0" i="0" u="none" strike="noStrike" kern="1200" baseline="0" dirty="0" smtClean="0">
                <a:solidFill>
                  <a:schemeClr val="tx1"/>
                </a:solidFill>
                <a:latin typeface="+mn-lt"/>
                <a:ea typeface="+mn-ea"/>
                <a:cs typeface="+mn-cs"/>
              </a:rPr>
              <a:t>.”</a:t>
            </a:r>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“This model has been shown in many studies to yield robust estimates across of range of scenarios, including clustering of disease”</a:t>
            </a:r>
          </a:p>
          <a:p>
            <a:endParaRPr lang="en-AU"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The BYM model is a Bayesian approach to fitting </a:t>
            </a:r>
            <a:r>
              <a:rPr lang="el-GR" sz="1200" dirty="0" smtClean="0"/>
              <a:t>θ</a:t>
            </a:r>
            <a:r>
              <a:rPr lang="en-AU" sz="1200" baseline="-25000" dirty="0" err="1" smtClean="0"/>
              <a:t>i</a:t>
            </a:r>
            <a:r>
              <a:rPr lang="en-AU" sz="1200" dirty="0" smtClean="0"/>
              <a:t>. The model decomposes the log of </a:t>
            </a:r>
            <a:r>
              <a:rPr lang="el-GR" sz="1200" dirty="0" smtClean="0"/>
              <a:t>θ</a:t>
            </a:r>
            <a:r>
              <a:rPr lang="en-AU" sz="1200" baseline="-25000" dirty="0" err="1" smtClean="0"/>
              <a:t>i</a:t>
            </a:r>
            <a:r>
              <a:rPr lang="en-AU" sz="1200" dirty="0" smtClean="0"/>
              <a:t> into the sum of two random effects:</a:t>
            </a:r>
            <a:r>
              <a:rPr lang="en-AU" sz="1200" i="1" dirty="0" smtClean="0"/>
              <a:t> v</a:t>
            </a:r>
            <a:r>
              <a:rPr lang="en-AU" sz="1200" i="1" baseline="-25000" dirty="0" smtClean="0"/>
              <a:t>i</a:t>
            </a:r>
            <a:r>
              <a:rPr lang="en-AU" sz="1200" i="1" dirty="0" smtClean="0"/>
              <a:t>, </a:t>
            </a:r>
            <a:r>
              <a:rPr lang="en-AU" sz="1200" dirty="0" smtClean="0"/>
              <a:t>which is the unstructured component, and </a:t>
            </a:r>
            <a:r>
              <a:rPr lang="en-AU" sz="1200" i="1" dirty="0" err="1" smtClean="0"/>
              <a:t>u</a:t>
            </a:r>
            <a:r>
              <a:rPr lang="en-AU" sz="1200" i="1" baseline="-25000" dirty="0" err="1" smtClean="0"/>
              <a:t>i</a:t>
            </a:r>
            <a:r>
              <a:rPr lang="en-AU" sz="1200" dirty="0" smtClean="0"/>
              <a:t>, which is the spatially structured component, which is dependent on the values of its neighbouring </a:t>
            </a:r>
            <a:r>
              <a:rPr lang="en-AU" sz="1200" dirty="0" err="1" smtClean="0"/>
              <a:t>zipcodes</a:t>
            </a:r>
            <a:r>
              <a:rPr lang="en-AU" sz="1200" dirty="0" smtClean="0"/>
              <a:t>.</a:t>
            </a:r>
          </a:p>
          <a:p>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6</a:t>
            </a:fld>
            <a:endParaRPr lang="en-AU"/>
          </a:p>
        </p:txBody>
      </p:sp>
    </p:spTree>
    <p:extLst>
      <p:ext uri="{BB962C8B-B14F-4D97-AF65-F5344CB8AC3E}">
        <p14:creationId xmlns:p14="http://schemas.microsoft.com/office/powerpoint/2010/main" xmlns="" val="34612676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u="none" strike="noStrike" kern="1200" baseline="0" dirty="0" smtClean="0">
                <a:solidFill>
                  <a:schemeClr val="tx1"/>
                </a:solidFill>
                <a:latin typeface="+mn-lt"/>
                <a:ea typeface="+mn-ea"/>
                <a:cs typeface="+mn-cs"/>
              </a:rPr>
              <a:t>“Since childhood cancer is a rare disease, there are zip code areas with no cases. This sparseness of the count outcomes can be a problem as the Poisson data level model might not be able to model the situation where there can be multimodality in the marginal count distribution.”</a:t>
            </a:r>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They did consider using a zero-inflated Poisson (ZIP) model, but they decided to go for the simpler approach of having the zero counts have a different intercept.</a:t>
            </a:r>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They used Monte-Carlo Markov Chain sampling, with a sample size of 10000. The Brooks-</a:t>
            </a:r>
            <a:r>
              <a:rPr lang="en-AU" sz="1200" b="0" i="0" u="none" strike="noStrike" kern="1200" baseline="0" dirty="0" err="1" smtClean="0">
                <a:solidFill>
                  <a:schemeClr val="tx1"/>
                </a:solidFill>
                <a:latin typeface="+mn-lt"/>
                <a:ea typeface="+mn-ea"/>
                <a:cs typeface="+mn-cs"/>
              </a:rPr>
              <a:t>Gelman</a:t>
            </a:r>
            <a:r>
              <a:rPr lang="en-AU" sz="1200" b="0" i="0" u="none" strike="noStrike" kern="1200" baseline="0" dirty="0" smtClean="0">
                <a:solidFill>
                  <a:schemeClr val="tx1"/>
                </a:solidFill>
                <a:latin typeface="+mn-lt"/>
                <a:ea typeface="+mn-ea"/>
                <a:cs typeface="+mn-cs"/>
              </a:rPr>
              <a:t>-Rubin diagnostic (Brooks and </a:t>
            </a:r>
            <a:r>
              <a:rPr lang="en-AU" sz="1200" b="0" i="0" u="none" strike="noStrike" kern="1200" baseline="0" dirty="0" err="1" smtClean="0">
                <a:solidFill>
                  <a:schemeClr val="tx1"/>
                </a:solidFill>
                <a:latin typeface="+mn-lt"/>
                <a:ea typeface="+mn-ea"/>
                <a:cs typeface="+mn-cs"/>
              </a:rPr>
              <a:t>Gelman</a:t>
            </a:r>
            <a:r>
              <a:rPr lang="en-AU" sz="1200" b="0" i="0" u="none" strike="noStrike" kern="1200" baseline="0" dirty="0" smtClean="0">
                <a:solidFill>
                  <a:schemeClr val="tx1"/>
                </a:solidFill>
                <a:latin typeface="+mn-lt"/>
                <a:ea typeface="+mn-ea"/>
                <a:cs typeface="+mn-cs"/>
              </a:rPr>
              <a:t> 1998) was used to check convergence.</a:t>
            </a:r>
          </a:p>
          <a:p>
            <a:endParaRPr lang="en-AU"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The SPC model is the BYM model with an indicator variable added in for whether the data value is zero or not. They have included this in the model, as zero counts in the data can be a problem since they are modelling it with a </a:t>
            </a:r>
            <a:r>
              <a:rPr lang="en-AU" sz="1200" dirty="0" err="1" smtClean="0"/>
              <a:t>poisson</a:t>
            </a:r>
            <a:r>
              <a:rPr lang="en-AU" sz="1200" dirty="0" smtClean="0"/>
              <a:t> distribution.</a:t>
            </a:r>
          </a:p>
          <a:p>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7</a:t>
            </a:fld>
            <a:endParaRPr lang="en-AU"/>
          </a:p>
        </p:txBody>
      </p:sp>
    </p:spTree>
    <p:extLst>
      <p:ext uri="{BB962C8B-B14F-4D97-AF65-F5344CB8AC3E}">
        <p14:creationId xmlns:p14="http://schemas.microsoft.com/office/powerpoint/2010/main" xmlns="" val="592797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a:t>
            </a:r>
            <a:r>
              <a:rPr lang="en-AU" baseline="0" dirty="0" smtClean="0"/>
              <a:t> model checking procedures in the article are more about model comparing, as there are no cut-offs mentioned in the results or model evaluation sections, and in the results they only compare the structure of the results or compare the two different models values.</a:t>
            </a:r>
          </a:p>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With these different model checking and comparing procedures, the lower value produced, the better the model is.</a:t>
            </a:r>
          </a:p>
          <a:p>
            <a:endParaRPr lang="en-AU" baseline="0" dirty="0" smtClean="0"/>
          </a:p>
          <a:p>
            <a:r>
              <a:rPr lang="en-AU" sz="1200" b="0" i="0" u="none" strike="noStrike" kern="1200" baseline="0" dirty="0" smtClean="0">
                <a:solidFill>
                  <a:schemeClr val="tx1"/>
                </a:solidFill>
                <a:latin typeface="+mn-lt"/>
                <a:ea typeface="+mn-ea"/>
                <a:cs typeface="+mn-cs"/>
              </a:rPr>
              <a:t>“A measure of goodness-of-fit that is widely used in Bayesian </a:t>
            </a:r>
            <a:r>
              <a:rPr lang="en-AU" sz="1200" b="0" i="0" u="none" strike="noStrike" kern="1200" baseline="0" dirty="0" err="1" smtClean="0">
                <a:solidFill>
                  <a:schemeClr val="tx1"/>
                </a:solidFill>
                <a:latin typeface="+mn-lt"/>
                <a:ea typeface="+mn-ea"/>
                <a:cs typeface="+mn-cs"/>
              </a:rPr>
              <a:t>modeling</a:t>
            </a:r>
            <a:r>
              <a:rPr lang="en-AU" sz="1200" b="0" i="0" u="none" strike="noStrike" kern="1200" baseline="0" dirty="0" smtClean="0">
                <a:solidFill>
                  <a:schemeClr val="tx1"/>
                </a:solidFill>
                <a:latin typeface="+mn-lt"/>
                <a:ea typeface="+mn-ea"/>
                <a:cs typeface="+mn-cs"/>
              </a:rPr>
              <a:t> is the deviance information criterion (DIC)”</a:t>
            </a:r>
          </a:p>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smtClean="0"/>
              <a:t>The exceedance probability is used to find clusters, or hot spots in the relative risk of brain cancer.</a:t>
            </a:r>
            <a:endParaRPr lang="en-AU" dirty="0" smtClean="0"/>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To measure the predictive capability of a model, they used the mean squared predictive error, which compares the observed data to the predicted data from the fitted model.</a:t>
            </a:r>
            <a:endParaRPr lang="en-AU" baseline="0" dirty="0" smtClean="0"/>
          </a:p>
          <a:p>
            <a:endParaRPr lang="en-AU" sz="1200" kern="1200" baseline="0" dirty="0" smtClean="0">
              <a:solidFill>
                <a:schemeClr val="tx1"/>
              </a:solidFill>
              <a:effectLst/>
              <a:latin typeface="+mn-lt"/>
              <a:ea typeface="+mn-ea"/>
              <a:cs typeface="+mn-cs"/>
            </a:endParaRPr>
          </a:p>
          <a:p>
            <a:r>
              <a:rPr lang="en-AU" sz="1200" kern="1200" dirty="0" smtClean="0">
                <a:solidFill>
                  <a:schemeClr val="tx1"/>
                </a:solidFill>
                <a:effectLst/>
                <a:latin typeface="+mn-lt"/>
                <a:ea typeface="+mn-ea"/>
                <a:cs typeface="+mn-cs"/>
              </a:rPr>
              <a:t>The deviance information criterion is an overall goodness of fit test. To investigate localised behaviour they used an exceedance probability. To measure the predictive capability of the models they used the mean square predictive error. WAIC</a:t>
            </a:r>
            <a:r>
              <a:rPr lang="en-AU" sz="1200" kern="1200" baseline="0" dirty="0" smtClean="0">
                <a:solidFill>
                  <a:schemeClr val="tx1"/>
                </a:solidFill>
                <a:effectLst/>
                <a:latin typeface="+mn-lt"/>
                <a:ea typeface="+mn-ea"/>
                <a:cs typeface="+mn-cs"/>
              </a:rPr>
              <a:t> is an alternative to the DIC, and improves on some of the problems that it has, like that DIC is not fully </a:t>
            </a:r>
            <a:r>
              <a:rPr lang="en-AU" sz="1200" kern="1200" baseline="0" dirty="0" err="1" smtClean="0">
                <a:solidFill>
                  <a:schemeClr val="tx1"/>
                </a:solidFill>
                <a:effectLst/>
                <a:latin typeface="+mn-lt"/>
                <a:ea typeface="+mn-ea"/>
                <a:cs typeface="+mn-cs"/>
              </a:rPr>
              <a:t>bayesian</a:t>
            </a:r>
            <a:r>
              <a:rPr lang="en-AU" sz="1200" kern="1200" baseline="0" dirty="0" smtClean="0">
                <a:solidFill>
                  <a:schemeClr val="tx1"/>
                </a:solidFill>
                <a:effectLst/>
                <a:latin typeface="+mn-lt"/>
                <a:ea typeface="+mn-ea"/>
                <a:cs typeface="+mn-cs"/>
              </a:rPr>
              <a:t>.</a:t>
            </a:r>
          </a:p>
          <a:p>
            <a:endParaRPr lang="en-AU" sz="1200" kern="1200" baseline="0" dirty="0" smtClean="0">
              <a:solidFill>
                <a:schemeClr val="tx1"/>
              </a:solidFill>
              <a:effectLst/>
              <a:latin typeface="+mn-lt"/>
              <a:ea typeface="+mn-ea"/>
              <a:cs typeface="+mn-cs"/>
            </a:endParaRPr>
          </a:p>
          <a:p>
            <a:r>
              <a:rPr lang="en-AU" sz="1200" kern="1200" baseline="0" dirty="0" smtClean="0">
                <a:solidFill>
                  <a:schemeClr val="tx1"/>
                </a:solidFill>
                <a:effectLst/>
                <a:latin typeface="+mn-lt"/>
                <a:ea typeface="+mn-ea"/>
                <a:cs typeface="+mn-cs"/>
              </a:rPr>
              <a:t>G is the sampler sample size (in the MCMC), in this article 10000</a:t>
            </a:r>
            <a:endParaRPr lang="en-AU" baseline="0" dirty="0" smtClean="0"/>
          </a:p>
        </p:txBody>
      </p:sp>
      <p:sp>
        <p:nvSpPr>
          <p:cNvPr id="4" name="Slide Number Placeholder 3"/>
          <p:cNvSpPr>
            <a:spLocks noGrp="1"/>
          </p:cNvSpPr>
          <p:nvPr>
            <p:ph type="sldNum" sz="quarter" idx="10"/>
          </p:nvPr>
        </p:nvSpPr>
        <p:spPr/>
        <p:txBody>
          <a:bodyPr/>
          <a:lstStyle/>
          <a:p>
            <a:fld id="{D795D3F8-AA5B-4E58-9602-70EDB6AF1C76}" type="slidenum">
              <a:rPr lang="en-AU" smtClean="0"/>
              <a:pPr/>
              <a:t>8</a:t>
            </a:fld>
            <a:endParaRPr lang="en-AU"/>
          </a:p>
        </p:txBody>
      </p:sp>
    </p:spTree>
    <p:extLst>
      <p:ext uri="{BB962C8B-B14F-4D97-AF65-F5344CB8AC3E}">
        <p14:creationId xmlns:p14="http://schemas.microsoft.com/office/powerpoint/2010/main" xmlns="" val="735759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These</a:t>
            </a:r>
            <a:r>
              <a:rPr lang="en-AU" baseline="0" dirty="0" smtClean="0"/>
              <a:t> maps show the different models values of the relative risk of cancer in each of the zip code areas. </a:t>
            </a:r>
          </a:p>
          <a:p>
            <a:r>
              <a:rPr lang="en-AU" baseline="0" dirty="0" smtClean="0"/>
              <a:t>“</a:t>
            </a:r>
            <a:r>
              <a:rPr lang="en-AU" sz="1200" b="0" i="0" u="none" strike="noStrike" kern="1200" baseline="0" dirty="0" smtClean="0">
                <a:solidFill>
                  <a:schemeClr val="tx1"/>
                </a:solidFill>
                <a:latin typeface="+mn-lt"/>
                <a:ea typeface="+mn-ea"/>
                <a:cs typeface="+mn-cs"/>
              </a:rPr>
              <a:t>In the SMR map, we can see aggregated risks in the middle of the state and some apparent hot spots scattered over the northeast and along the coasts”</a:t>
            </a:r>
          </a:p>
          <a:p>
            <a:r>
              <a:rPr lang="en-AU" sz="1200" b="0" i="0" u="none" strike="noStrike" kern="1200" baseline="0" dirty="0" smtClean="0">
                <a:solidFill>
                  <a:schemeClr val="tx1"/>
                </a:solidFill>
                <a:latin typeface="+mn-lt"/>
                <a:ea typeface="+mn-ea"/>
                <a:cs typeface="+mn-cs"/>
              </a:rPr>
              <a:t>In the BYM map we can still see the cluster in the north east and a clustering in the middle of the state and more hotspots along the coastal areas and north and also quite a few more with a relative risk of greater than one.</a:t>
            </a:r>
          </a:p>
          <a:p>
            <a:pPr marL="0" marR="0" indent="0" algn="l" defTabSz="914400" rtl="0" eaLnBrk="1" fontAlgn="auto" latinLnBrk="0" hangingPunct="1">
              <a:lnSpc>
                <a:spcPct val="100000"/>
              </a:lnSpc>
              <a:spcBef>
                <a:spcPts val="0"/>
              </a:spcBef>
              <a:spcAft>
                <a:spcPts val="0"/>
              </a:spcAft>
              <a:buClrTx/>
              <a:buSzTx/>
              <a:buFontTx/>
              <a:buNone/>
              <a:tabLst/>
              <a:defRPr/>
            </a:pPr>
            <a:r>
              <a:rPr lang="en-AU" sz="1200" b="0" i="0" u="none" strike="noStrike" kern="1200" baseline="0" dirty="0" smtClean="0">
                <a:solidFill>
                  <a:schemeClr val="tx1"/>
                </a:solidFill>
                <a:latin typeface="+mn-lt"/>
                <a:ea typeface="+mn-ea"/>
                <a:cs typeface="+mn-cs"/>
              </a:rPr>
              <a:t>In the SPC map we can still see the cluster in the north east and a clustering in the middle of the state and more hotspots along the coastal areas and north and also quite a few more with a relative risk of greater than one, quite a few more than the BYM map..</a:t>
            </a:r>
          </a:p>
          <a:p>
            <a:endParaRPr lang="en-AU"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795D3F8-AA5B-4E58-9602-70EDB6AF1C76}" type="slidenum">
              <a:rPr lang="en-AU" smtClean="0"/>
              <a:pPr/>
              <a:t>10</a:t>
            </a:fld>
            <a:endParaRPr lang="en-AU"/>
          </a:p>
        </p:txBody>
      </p:sp>
    </p:spTree>
    <p:extLst>
      <p:ext uri="{BB962C8B-B14F-4D97-AF65-F5344CB8AC3E}">
        <p14:creationId xmlns:p14="http://schemas.microsoft.com/office/powerpoint/2010/main" xmlns="" val="1061400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5C1DE6E1-CB5A-410F-AE1B-A0C634280F57}" type="datetimeFigureOut">
              <a:rPr lang="en-AU" smtClean="0"/>
              <a:pPr/>
              <a:t>16/05/2016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B9FCF4A-F5C4-456E-BDA7-E07E5794C904}" type="slidenum">
              <a:rPr lang="en-AU" smtClean="0"/>
              <a:pPr/>
              <a:t>‹nr.›</a:t>
            </a:fld>
            <a:endParaRPr lang="en-AU"/>
          </a:p>
        </p:txBody>
      </p:sp>
    </p:spTree>
    <p:extLst>
      <p:ext uri="{BB962C8B-B14F-4D97-AF65-F5344CB8AC3E}">
        <p14:creationId xmlns:p14="http://schemas.microsoft.com/office/powerpoint/2010/main" xmlns="" val="3850093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5C1DE6E1-CB5A-410F-AE1B-A0C634280F57}" type="datetimeFigureOut">
              <a:rPr lang="en-AU" smtClean="0"/>
              <a:pPr/>
              <a:t>16/05/2016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B9FCF4A-F5C4-456E-BDA7-E07E5794C904}" type="slidenum">
              <a:rPr lang="en-AU" smtClean="0"/>
              <a:pPr/>
              <a:t>‹nr.›</a:t>
            </a:fld>
            <a:endParaRPr lang="en-AU"/>
          </a:p>
        </p:txBody>
      </p:sp>
    </p:spTree>
    <p:extLst>
      <p:ext uri="{BB962C8B-B14F-4D97-AF65-F5344CB8AC3E}">
        <p14:creationId xmlns:p14="http://schemas.microsoft.com/office/powerpoint/2010/main" xmlns="" val="82366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5C1DE6E1-CB5A-410F-AE1B-A0C634280F57}" type="datetimeFigureOut">
              <a:rPr lang="en-AU" smtClean="0"/>
              <a:pPr/>
              <a:t>16/05/2016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B9FCF4A-F5C4-456E-BDA7-E07E5794C904}" type="slidenum">
              <a:rPr lang="en-AU" smtClean="0"/>
              <a:pPr/>
              <a:t>‹nr.›</a:t>
            </a:fld>
            <a:endParaRPr lang="en-AU"/>
          </a:p>
        </p:txBody>
      </p:sp>
    </p:spTree>
    <p:extLst>
      <p:ext uri="{BB962C8B-B14F-4D97-AF65-F5344CB8AC3E}">
        <p14:creationId xmlns:p14="http://schemas.microsoft.com/office/powerpoint/2010/main" xmlns="" val="2374521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5C1DE6E1-CB5A-410F-AE1B-A0C634280F57}" type="datetimeFigureOut">
              <a:rPr lang="en-AU" smtClean="0"/>
              <a:pPr/>
              <a:t>16/05/2016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B9FCF4A-F5C4-456E-BDA7-E07E5794C904}" type="slidenum">
              <a:rPr lang="en-AU" smtClean="0"/>
              <a:pPr/>
              <a:t>‹nr.›</a:t>
            </a:fld>
            <a:endParaRPr lang="en-AU"/>
          </a:p>
        </p:txBody>
      </p:sp>
    </p:spTree>
    <p:extLst>
      <p:ext uri="{BB962C8B-B14F-4D97-AF65-F5344CB8AC3E}">
        <p14:creationId xmlns:p14="http://schemas.microsoft.com/office/powerpoint/2010/main" xmlns="" val="578597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DE6E1-CB5A-410F-AE1B-A0C634280F57}" type="datetimeFigureOut">
              <a:rPr lang="en-AU" smtClean="0"/>
              <a:pPr/>
              <a:t>16/05/2016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B9FCF4A-F5C4-456E-BDA7-E07E5794C904}" type="slidenum">
              <a:rPr lang="en-AU" smtClean="0"/>
              <a:pPr/>
              <a:t>‹nr.›</a:t>
            </a:fld>
            <a:endParaRPr lang="en-AU"/>
          </a:p>
        </p:txBody>
      </p:sp>
    </p:spTree>
    <p:extLst>
      <p:ext uri="{BB962C8B-B14F-4D97-AF65-F5344CB8AC3E}">
        <p14:creationId xmlns:p14="http://schemas.microsoft.com/office/powerpoint/2010/main" xmlns="" val="1168334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5C1DE6E1-CB5A-410F-AE1B-A0C634280F57}" type="datetimeFigureOut">
              <a:rPr lang="en-AU" smtClean="0"/>
              <a:pPr/>
              <a:t>16/05/2016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B9FCF4A-F5C4-456E-BDA7-E07E5794C904}" type="slidenum">
              <a:rPr lang="en-AU" smtClean="0"/>
              <a:pPr/>
              <a:t>‹nr.›</a:t>
            </a:fld>
            <a:endParaRPr lang="en-AU"/>
          </a:p>
        </p:txBody>
      </p:sp>
    </p:spTree>
    <p:extLst>
      <p:ext uri="{BB962C8B-B14F-4D97-AF65-F5344CB8AC3E}">
        <p14:creationId xmlns:p14="http://schemas.microsoft.com/office/powerpoint/2010/main" xmlns="" val="3799393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5C1DE6E1-CB5A-410F-AE1B-A0C634280F57}" type="datetimeFigureOut">
              <a:rPr lang="en-AU" smtClean="0"/>
              <a:pPr/>
              <a:t>16/05/2016</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FB9FCF4A-F5C4-456E-BDA7-E07E5794C904}" type="slidenum">
              <a:rPr lang="en-AU" smtClean="0"/>
              <a:pPr/>
              <a:t>‹nr.›</a:t>
            </a:fld>
            <a:endParaRPr lang="en-AU"/>
          </a:p>
        </p:txBody>
      </p:sp>
    </p:spTree>
    <p:extLst>
      <p:ext uri="{BB962C8B-B14F-4D97-AF65-F5344CB8AC3E}">
        <p14:creationId xmlns:p14="http://schemas.microsoft.com/office/powerpoint/2010/main" xmlns="" val="331330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5C1DE6E1-CB5A-410F-AE1B-A0C634280F57}" type="datetimeFigureOut">
              <a:rPr lang="en-AU" smtClean="0"/>
              <a:pPr/>
              <a:t>16/05/2016</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FB9FCF4A-F5C4-456E-BDA7-E07E5794C904}" type="slidenum">
              <a:rPr lang="en-AU" smtClean="0"/>
              <a:pPr/>
              <a:t>‹nr.›</a:t>
            </a:fld>
            <a:endParaRPr lang="en-AU"/>
          </a:p>
        </p:txBody>
      </p:sp>
    </p:spTree>
    <p:extLst>
      <p:ext uri="{BB962C8B-B14F-4D97-AF65-F5344CB8AC3E}">
        <p14:creationId xmlns:p14="http://schemas.microsoft.com/office/powerpoint/2010/main" xmlns="" val="3386676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1DE6E1-CB5A-410F-AE1B-A0C634280F57}" type="datetimeFigureOut">
              <a:rPr lang="en-AU" smtClean="0"/>
              <a:pPr/>
              <a:t>16/05/2016</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FB9FCF4A-F5C4-456E-BDA7-E07E5794C904}" type="slidenum">
              <a:rPr lang="en-AU" smtClean="0"/>
              <a:pPr/>
              <a:t>‹nr.›</a:t>
            </a:fld>
            <a:endParaRPr lang="en-AU"/>
          </a:p>
        </p:txBody>
      </p:sp>
    </p:spTree>
    <p:extLst>
      <p:ext uri="{BB962C8B-B14F-4D97-AF65-F5344CB8AC3E}">
        <p14:creationId xmlns:p14="http://schemas.microsoft.com/office/powerpoint/2010/main" xmlns="" val="2550651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1DE6E1-CB5A-410F-AE1B-A0C634280F57}" type="datetimeFigureOut">
              <a:rPr lang="en-AU" smtClean="0"/>
              <a:pPr/>
              <a:t>16/05/2016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B9FCF4A-F5C4-456E-BDA7-E07E5794C904}" type="slidenum">
              <a:rPr lang="en-AU" smtClean="0"/>
              <a:pPr/>
              <a:t>‹nr.›</a:t>
            </a:fld>
            <a:endParaRPr lang="en-AU"/>
          </a:p>
        </p:txBody>
      </p:sp>
    </p:spTree>
    <p:extLst>
      <p:ext uri="{BB962C8B-B14F-4D97-AF65-F5344CB8AC3E}">
        <p14:creationId xmlns:p14="http://schemas.microsoft.com/office/powerpoint/2010/main" xmlns="" val="1800469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1DE6E1-CB5A-410F-AE1B-A0C634280F57}" type="datetimeFigureOut">
              <a:rPr lang="en-AU" smtClean="0"/>
              <a:pPr/>
              <a:t>16/05/2016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B9FCF4A-F5C4-456E-BDA7-E07E5794C904}" type="slidenum">
              <a:rPr lang="en-AU" smtClean="0"/>
              <a:pPr/>
              <a:t>‹nr.›</a:t>
            </a:fld>
            <a:endParaRPr lang="en-AU"/>
          </a:p>
        </p:txBody>
      </p:sp>
    </p:spTree>
    <p:extLst>
      <p:ext uri="{BB962C8B-B14F-4D97-AF65-F5344CB8AC3E}">
        <p14:creationId xmlns:p14="http://schemas.microsoft.com/office/powerpoint/2010/main" xmlns="" val="2274258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1DE6E1-CB5A-410F-AE1B-A0C634280F57}" type="datetimeFigureOut">
              <a:rPr lang="en-AU" smtClean="0"/>
              <a:pPr/>
              <a:t>16/05/2016</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9FCF4A-F5C4-456E-BDA7-E07E5794C904}" type="slidenum">
              <a:rPr lang="en-AU" smtClean="0"/>
              <a:pPr/>
              <a:t>‹nr.›</a:t>
            </a:fld>
            <a:endParaRPr lang="en-AU"/>
          </a:p>
        </p:txBody>
      </p:sp>
    </p:spTree>
    <p:extLst>
      <p:ext uri="{BB962C8B-B14F-4D97-AF65-F5344CB8AC3E}">
        <p14:creationId xmlns:p14="http://schemas.microsoft.com/office/powerpoint/2010/main" xmlns="" val="4183199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google.com/fusiontables/DataSource?docid=17me8Z4Cg99E9f7j0dgDGWB34yOi0AMfYTTQ8QugL" TargetMode="External"/><Relationship Id="rId7" Type="http://schemas.openxmlformats.org/officeDocument/2006/relationships/hyperlink" Target="https://www.google.com/fusiontables/embedviz?q=select+col2%3e%3e0+from+17me8Z4Cg99E9f7j0dgDGWB34yOi0AMfYTTQ8QugL&amp;viz=MAP&amp;h=false&amp;lat=-25.25617161943008&amp;lng=137.5283954545821&amp;t=1&amp;z=5&amp;l=col2%3e%3e0&amp;y=6&amp;tmplt=7&amp;hml=KML"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www.google.com/fusiontables/embedviz?q=select+col2%3e%3e0+from+17me8Z4Cg99E9f7j0dgDGWB34yOi0AMfYTTQ8QugL&amp;viz=MAP&amp;h=false&amp;lat=-26.28509064684861&amp;lng=141.0220477983321&amp;t=1&amp;z=5&amp;l=col2%3e%3e0&amp;y=5&amp;tmplt=6&amp;hml=KML" TargetMode="External"/><Relationship Id="rId5" Type="http://schemas.openxmlformats.org/officeDocument/2006/relationships/hyperlink" Target="https://www.google.com/fusiontables/embedviz?q=select+col2%3e%3e0+from+17me8Z4Cg99E9f7j0dgDGWB34yOi0AMfYTTQ8QugL&amp;viz=MAP&amp;h=false&amp;lat=-26.28509064684861&amp;lng=141.0220477983321&amp;t=1&amp;z=5&amp;l=col2%3e%3e0&amp;y=4&amp;tmplt=5&amp;hml=KML" TargetMode="External"/><Relationship Id="rId4" Type="http://schemas.openxmlformats.org/officeDocument/2006/relationships/hyperlink" Target="https://www.google.com/fusiontables/embedviz?q=select+col2%3e%3e0+from+17me8Z4Cg99E9f7j0dgDGWB34yOi0AMfYTTQ8QugL&amp;viz=MAP&amp;h=false&amp;lat=-26.28509064684861&amp;lng=141.0220477983321&amp;t=1&amp;z=5&amp;l=col2%3e%3e0&amp;y=2&amp;tmplt=2&amp;hml=K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40769"/>
            <a:ext cx="7772400" cy="2259682"/>
          </a:xfrm>
        </p:spPr>
        <p:txBody>
          <a:bodyPr>
            <a:normAutofit fontScale="90000"/>
          </a:bodyPr>
          <a:lstStyle/>
          <a:p>
            <a:r>
              <a:rPr lang="en-AU" dirty="0" smtClean="0"/>
              <a:t>STAT3013 Project:</a:t>
            </a:r>
            <a:br>
              <a:rPr lang="en-AU" dirty="0" smtClean="0"/>
            </a:br>
            <a:r>
              <a:rPr lang="en-AU" dirty="0" smtClean="0"/>
              <a:t>Childhood </a:t>
            </a:r>
            <a:r>
              <a:rPr lang="en-AU" dirty="0"/>
              <a:t>Brain Cancer in Florida: A Bayesian Clustering Approach</a:t>
            </a:r>
            <a:br>
              <a:rPr lang="en-AU" dirty="0"/>
            </a:br>
            <a:endParaRPr lang="en-AU" dirty="0"/>
          </a:p>
        </p:txBody>
      </p:sp>
      <p:sp>
        <p:nvSpPr>
          <p:cNvPr id="3" name="Subtitle 2"/>
          <p:cNvSpPr>
            <a:spLocks noGrp="1"/>
          </p:cNvSpPr>
          <p:nvPr>
            <p:ph type="subTitle" idx="1"/>
          </p:nvPr>
        </p:nvSpPr>
        <p:spPr/>
        <p:txBody>
          <a:bodyPr/>
          <a:lstStyle/>
          <a:p>
            <a:r>
              <a:rPr lang="en-AU" dirty="0" err="1"/>
              <a:t>Mikkel</a:t>
            </a:r>
            <a:r>
              <a:rPr lang="en-AU" dirty="0"/>
              <a:t> Mertz, James </a:t>
            </a:r>
            <a:r>
              <a:rPr lang="en-AU" dirty="0" smtClean="0"/>
              <a:t>Bailie, and Anthony </a:t>
            </a:r>
            <a:r>
              <a:rPr lang="en-AU" dirty="0"/>
              <a:t>Cozens</a:t>
            </a:r>
          </a:p>
        </p:txBody>
      </p:sp>
    </p:spTree>
    <p:extLst>
      <p:ext uri="{BB962C8B-B14F-4D97-AF65-F5344CB8AC3E}">
        <p14:creationId xmlns:p14="http://schemas.microsoft.com/office/powerpoint/2010/main" xmlns="" val="12635063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Results</a:t>
            </a:r>
            <a:endParaRPr lang="en-AU" dirty="0"/>
          </a:p>
        </p:txBody>
      </p:sp>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587667" y="1124744"/>
            <a:ext cx="5940429" cy="557074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2692730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Results</a:t>
            </a:r>
            <a:endParaRPr lang="en-AU" dirty="0"/>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547664" y="1412776"/>
            <a:ext cx="5544616" cy="51425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7689925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Results</a:t>
            </a:r>
            <a:endParaRPr lang="en-AU" dirty="0"/>
          </a:p>
        </p:txBody>
      </p:sp>
      <p:pic>
        <p:nvPicPr>
          <p:cNvPr id="6" name="Picture 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547664" y="1268760"/>
            <a:ext cx="5394370" cy="521127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4608373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Results of the article</a:t>
            </a:r>
            <a:endParaRPr lang="en-AU" dirty="0"/>
          </a:p>
        </p:txBody>
      </p:sp>
      <p:sp>
        <p:nvSpPr>
          <p:cNvPr id="3" name="Content Placeholder 2"/>
          <p:cNvSpPr>
            <a:spLocks noGrp="1"/>
          </p:cNvSpPr>
          <p:nvPr>
            <p:ph idx="1"/>
          </p:nvPr>
        </p:nvSpPr>
        <p:spPr>
          <a:xfrm>
            <a:off x="457200" y="1600200"/>
            <a:ext cx="4143324" cy="4525963"/>
          </a:xfrm>
        </p:spPr>
        <p:txBody>
          <a:bodyPr>
            <a:normAutofit/>
          </a:bodyPr>
          <a:lstStyle/>
          <a:p>
            <a:r>
              <a:rPr lang="en-AU" sz="2400" dirty="0" smtClean="0"/>
              <a:t>When they compared the BYM and SPC models, they found that the SPC is a better fit to the data, but is only marginally better at predicting future data.  </a:t>
            </a:r>
          </a:p>
          <a:p>
            <a:r>
              <a:rPr lang="en-AU" sz="2400" dirty="0" smtClean="0"/>
              <a:t>They also compared the SMR with the BYM and SPC models, and found that the BYM and SPC produced smoother risk estimates</a:t>
            </a:r>
            <a:endParaRPr lang="en-AU" sz="2400"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600524" y="1457325"/>
            <a:ext cx="3771900" cy="13144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6397315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Extension – Immunisation Rates in Australia</a:t>
            </a:r>
          </a:p>
        </p:txBody>
      </p:sp>
      <p:sp>
        <p:nvSpPr>
          <p:cNvPr id="3" name="Content Placeholder 2"/>
          <p:cNvSpPr>
            <a:spLocks noGrp="1"/>
          </p:cNvSpPr>
          <p:nvPr>
            <p:ph idx="1"/>
          </p:nvPr>
        </p:nvSpPr>
        <p:spPr/>
        <p:txBody>
          <a:bodyPr/>
          <a:lstStyle/>
          <a:p>
            <a:r>
              <a:rPr lang="en-AU" dirty="0"/>
              <a:t>Are there clustering of high unimmunised children in Australia</a:t>
            </a:r>
            <a:r>
              <a:rPr lang="en-AU" dirty="0" smtClean="0"/>
              <a:t>?</a:t>
            </a:r>
          </a:p>
          <a:p>
            <a:r>
              <a:rPr lang="en-AU" dirty="0" smtClean="0"/>
              <a:t>Vaccination rates need to continue to improve to reach the 95% coverage goal for herd immunity (reference).</a:t>
            </a:r>
          </a:p>
          <a:p>
            <a:r>
              <a:rPr lang="en-US" dirty="0"/>
              <a:t>Outbreaks of measles linked to low vaccination </a:t>
            </a:r>
            <a:r>
              <a:rPr lang="en-US" dirty="0" smtClean="0"/>
              <a:t>rates (reference).</a:t>
            </a:r>
            <a:endParaRPr lang="en-AU" dirty="0"/>
          </a:p>
          <a:p>
            <a:endParaRPr lang="en-AU" dirty="0"/>
          </a:p>
          <a:p>
            <a:endParaRPr lang="en-AU" dirty="0"/>
          </a:p>
        </p:txBody>
      </p:sp>
    </p:spTree>
    <p:extLst>
      <p:ext uri="{BB962C8B-B14F-4D97-AF65-F5344CB8AC3E}">
        <p14:creationId xmlns:p14="http://schemas.microsoft.com/office/powerpoint/2010/main" xmlns="" val="1893305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Extension - Data</a:t>
            </a:r>
            <a:endParaRPr lang="en-AU" dirty="0"/>
          </a:p>
        </p:txBody>
      </p:sp>
      <p:sp>
        <p:nvSpPr>
          <p:cNvPr id="3" name="Content Placeholder 2"/>
          <p:cNvSpPr>
            <a:spLocks noGrp="1"/>
          </p:cNvSpPr>
          <p:nvPr>
            <p:ph idx="1"/>
          </p:nvPr>
        </p:nvSpPr>
        <p:spPr/>
        <p:txBody>
          <a:bodyPr/>
          <a:lstStyle/>
          <a:p>
            <a:r>
              <a:rPr lang="en-AU" dirty="0"/>
              <a:t>C</a:t>
            </a:r>
            <a:r>
              <a:rPr lang="en-AU" dirty="0" smtClean="0"/>
              <a:t>ounts of immunised and non-immunised 1 year old children at the postcode level (reference).</a:t>
            </a:r>
          </a:p>
          <a:p>
            <a:r>
              <a:rPr lang="en-AU" dirty="0" smtClean="0"/>
              <a:t>Binomially distributed.</a:t>
            </a:r>
          </a:p>
          <a:p>
            <a:r>
              <a:rPr lang="en-AU" dirty="0"/>
              <a:t>ABS </a:t>
            </a:r>
            <a:r>
              <a:rPr lang="en-AU" dirty="0" smtClean="0"/>
              <a:t>Postal Areas </a:t>
            </a:r>
            <a:r>
              <a:rPr lang="en-AU" dirty="0" err="1" smtClean="0"/>
              <a:t>Shapefile</a:t>
            </a:r>
            <a:r>
              <a:rPr lang="en-AU" dirty="0" smtClean="0"/>
              <a:t> (reference).</a:t>
            </a:r>
            <a:endParaRPr lang="en-AU" dirty="0"/>
          </a:p>
          <a:p>
            <a:endParaRPr lang="en-AU" dirty="0"/>
          </a:p>
          <a:p>
            <a:endParaRPr lang="en-AU" dirty="0"/>
          </a:p>
        </p:txBody>
      </p:sp>
    </p:spTree>
    <p:extLst>
      <p:ext uri="{BB962C8B-B14F-4D97-AF65-F5344CB8AC3E}">
        <p14:creationId xmlns:p14="http://schemas.microsoft.com/office/powerpoint/2010/main" xmlns="" val="6269104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Extension – Data Visualisation</a:t>
            </a:r>
            <a:endParaRPr lang="en-AU" dirty="0"/>
          </a:p>
        </p:txBody>
      </p:sp>
      <p:pic>
        <p:nvPicPr>
          <p:cNvPr id="4" name="Content Placeholder 3" descr="Histogram.png"/>
          <p:cNvPicPr>
            <a:picLocks noGrp="1" noChangeAspect="1"/>
          </p:cNvPicPr>
          <p:nvPr>
            <p:ph idx="1"/>
          </p:nvPr>
        </p:nvPicPr>
        <p:blipFill>
          <a:blip r:embed="rId3" cstate="print">
            <a:extLst>
              <a:ext uri="{28A0092B-C50C-407E-A947-70E740481C1C}">
                <a14:useLocalDpi xmlns:a14="http://schemas.microsoft.com/office/drawing/2010/main" xmlns="" val="0"/>
              </a:ext>
            </a:extLst>
          </a:blip>
          <a:srcRect t="11728" b="11728"/>
          <a:stretch>
            <a:fillRect/>
          </a:stretch>
        </p:blipFill>
        <p:spPr/>
      </p:pic>
    </p:spTree>
    <p:extLst>
      <p:ext uri="{BB962C8B-B14F-4D97-AF65-F5344CB8AC3E}">
        <p14:creationId xmlns:p14="http://schemas.microsoft.com/office/powerpoint/2010/main" xmlns="" val="28561746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Extension - Models</a:t>
            </a:r>
            <a:endParaRPr lang="en-AU" dirty="0"/>
          </a:p>
        </p:txBody>
      </p:sp>
      <p:sp>
        <p:nvSpPr>
          <p:cNvPr id="3" name="Content Placeholder 2"/>
          <p:cNvSpPr>
            <a:spLocks noGrp="1"/>
          </p:cNvSpPr>
          <p:nvPr>
            <p:ph idx="1"/>
          </p:nvPr>
        </p:nvSpPr>
        <p:spPr/>
        <p:txBody>
          <a:bodyPr/>
          <a:lstStyle/>
          <a:p>
            <a:r>
              <a:rPr lang="en-AU" dirty="0" smtClean="0"/>
              <a:t>We consider two models:</a:t>
            </a:r>
          </a:p>
          <a:p>
            <a:pPr lvl="1"/>
            <a:r>
              <a:rPr lang="en-AU" dirty="0" smtClean="0"/>
              <a:t>Basic </a:t>
            </a:r>
            <a:r>
              <a:rPr lang="en-AU" dirty="0" err="1"/>
              <a:t>iid</a:t>
            </a:r>
            <a:r>
              <a:rPr lang="en-AU" dirty="0"/>
              <a:t> model</a:t>
            </a:r>
          </a:p>
          <a:p>
            <a:pPr lvl="1"/>
            <a:r>
              <a:rPr lang="en-AU" dirty="0"/>
              <a:t>BYM model</a:t>
            </a:r>
          </a:p>
          <a:p>
            <a:r>
              <a:rPr lang="en-AU" dirty="0"/>
              <a:t>SPC model not used</a:t>
            </a:r>
            <a:r>
              <a:rPr lang="en-AU" dirty="0" smtClean="0"/>
              <a:t>.</a:t>
            </a:r>
          </a:p>
          <a:p>
            <a:pPr lvl="1"/>
            <a:r>
              <a:rPr lang="en-AU" dirty="0" smtClean="0"/>
              <a:t>No zero counts in our data</a:t>
            </a:r>
            <a:endParaRPr lang="en-AU" dirty="0"/>
          </a:p>
          <a:p>
            <a:r>
              <a:rPr lang="en-AU" dirty="0"/>
              <a:t>INLA instead of MCMC for model </a:t>
            </a:r>
            <a:r>
              <a:rPr lang="en-AU" dirty="0" smtClean="0"/>
              <a:t>generation</a:t>
            </a:r>
          </a:p>
          <a:p>
            <a:pPr lvl="1"/>
            <a:r>
              <a:rPr lang="en-AU" dirty="0" smtClean="0"/>
              <a:t>Less computational expensive</a:t>
            </a:r>
            <a:endParaRPr lang="en-AU" dirty="0"/>
          </a:p>
        </p:txBody>
      </p:sp>
    </p:spTree>
    <p:extLst>
      <p:ext uri="{BB962C8B-B14F-4D97-AF65-F5344CB8AC3E}">
        <p14:creationId xmlns:p14="http://schemas.microsoft.com/office/powerpoint/2010/main" xmlns="" val="9809455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7"/>
          <p:cNvPicPr>
            <a:picLocks noGrp="1" noChangeAspect="1" noChangeArrowheads="1"/>
          </p:cNvPicPr>
          <p:nvPr>
            <p:ph idx="1"/>
          </p:nvPr>
        </p:nvPicPr>
        <p:blipFill>
          <a:blip r:embed="rId3" cstate="print"/>
          <a:srcRect/>
          <a:stretch>
            <a:fillRect/>
          </a:stretch>
        </p:blipFill>
        <p:spPr bwMode="auto">
          <a:xfrm>
            <a:off x="1043608" y="1628800"/>
            <a:ext cx="7507518" cy="3672408"/>
          </a:xfrm>
          <a:prstGeom prst="rect">
            <a:avLst/>
          </a:prstGeom>
          <a:noFill/>
          <a:ln w="9525">
            <a:noFill/>
            <a:miter lim="800000"/>
            <a:headEnd/>
            <a:tailEnd/>
          </a:ln>
        </p:spPr>
      </p:pic>
      <p:sp>
        <p:nvSpPr>
          <p:cNvPr id="5" name="Titel 1"/>
          <p:cNvSpPr>
            <a:spLocks noGrp="1"/>
          </p:cNvSpPr>
          <p:nvPr>
            <p:ph type="title"/>
          </p:nvPr>
        </p:nvSpPr>
        <p:spPr/>
        <p:txBody>
          <a:bodyPr/>
          <a:lstStyle/>
          <a:p>
            <a:r>
              <a:rPr lang="da-DK" dirty="0" err="1" smtClean="0"/>
              <a:t>Extension</a:t>
            </a:r>
            <a:r>
              <a:rPr lang="da-DK" dirty="0" smtClean="0"/>
              <a:t> – BYM Model</a:t>
            </a:r>
            <a:endParaRPr lang="da-DK"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Extension – Results</a:t>
            </a:r>
            <a:endParaRPr lang="en-US" dirty="0"/>
          </a:p>
        </p:txBody>
      </p:sp>
      <p:sp>
        <p:nvSpPr>
          <p:cNvPr id="3" name="Content Placeholder 2"/>
          <p:cNvSpPr>
            <a:spLocks noGrp="1"/>
          </p:cNvSpPr>
          <p:nvPr>
            <p:ph idx="1"/>
          </p:nvPr>
        </p:nvSpPr>
        <p:spPr/>
        <p:txBody>
          <a:bodyPr>
            <a:normAutofit/>
          </a:bodyPr>
          <a:lstStyle/>
          <a:p>
            <a:r>
              <a:rPr lang="en-US" dirty="0"/>
              <a:t>All</a:t>
            </a:r>
            <a:r>
              <a:rPr lang="en-US"/>
              <a:t> of our results on </a:t>
            </a:r>
            <a:r>
              <a:rPr lang="en-US" smtClean="0">
                <a:hlinkClick r:id="rId3"/>
              </a:rPr>
              <a:t>bit.do/VacAustralia</a:t>
            </a:r>
            <a:endParaRPr lang="en-US" dirty="0"/>
          </a:p>
          <a:p>
            <a:r>
              <a:rPr lang="en-US" dirty="0">
                <a:hlinkClick r:id="rId4"/>
              </a:rPr>
              <a:t>RRF – BYM</a:t>
            </a:r>
            <a:endParaRPr lang="en-US" dirty="0"/>
          </a:p>
          <a:p>
            <a:r>
              <a:rPr lang="en-US" dirty="0">
                <a:hlinkClick r:id="rId5"/>
              </a:rPr>
              <a:t>RRF – iid</a:t>
            </a:r>
            <a:endParaRPr lang="en-US" dirty="0"/>
          </a:p>
          <a:p>
            <a:r>
              <a:rPr lang="en-US" dirty="0">
                <a:hlinkClick r:id="rId6"/>
              </a:rPr>
              <a:t>UHExceedence – BYM</a:t>
            </a:r>
            <a:endParaRPr lang="en-US" dirty="0"/>
          </a:p>
          <a:p>
            <a:r>
              <a:rPr lang="en-US" dirty="0" err="1">
                <a:hlinkClick r:id="rId7"/>
              </a:rPr>
              <a:t>UHExceedence</a:t>
            </a:r>
            <a:r>
              <a:rPr lang="en-US" dirty="0">
                <a:hlinkClick r:id="rId7"/>
              </a:rPr>
              <a:t> - </a:t>
            </a:r>
            <a:r>
              <a:rPr lang="en-US" dirty="0" err="1">
                <a:hlinkClick r:id="rId7"/>
              </a:rPr>
              <a:t>iid</a:t>
            </a:r>
            <a:endParaRPr lang="en-US" dirty="0"/>
          </a:p>
          <a:p>
            <a:endParaRPr lang="en-US" dirty="0"/>
          </a:p>
        </p:txBody>
      </p:sp>
    </p:spTree>
    <p:extLst>
      <p:ext uri="{BB962C8B-B14F-4D97-AF65-F5344CB8AC3E}">
        <p14:creationId xmlns:p14="http://schemas.microsoft.com/office/powerpoint/2010/main" xmlns="" val="8182265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Scientific Question</a:t>
            </a:r>
            <a:endParaRPr lang="en-AU" dirty="0"/>
          </a:p>
        </p:txBody>
      </p:sp>
      <p:sp>
        <p:nvSpPr>
          <p:cNvPr id="3" name="Content Placeholder 2"/>
          <p:cNvSpPr>
            <a:spLocks noGrp="1"/>
          </p:cNvSpPr>
          <p:nvPr>
            <p:ph idx="1"/>
          </p:nvPr>
        </p:nvSpPr>
        <p:spPr/>
        <p:txBody>
          <a:bodyPr>
            <a:normAutofit/>
          </a:bodyPr>
          <a:lstStyle/>
          <a:p>
            <a:r>
              <a:rPr lang="en-AU" sz="2400" dirty="0"/>
              <a:t>The scientific question </a:t>
            </a:r>
            <a:r>
              <a:rPr lang="en-AU" sz="2400" dirty="0" smtClean="0"/>
              <a:t>is:</a:t>
            </a:r>
          </a:p>
          <a:p>
            <a:r>
              <a:rPr lang="en-AU" sz="2400" dirty="0" smtClean="0"/>
              <a:t> To </a:t>
            </a:r>
            <a:r>
              <a:rPr lang="en-AU" sz="2400" dirty="0"/>
              <a:t>check the robustness of the findings of another publication that there exists </a:t>
            </a:r>
            <a:r>
              <a:rPr lang="en-AU" sz="2400" dirty="0" smtClean="0"/>
              <a:t>“putative </a:t>
            </a:r>
            <a:r>
              <a:rPr lang="en-AU" sz="2400" dirty="0"/>
              <a:t>clusters of </a:t>
            </a:r>
            <a:r>
              <a:rPr lang="en-AU" sz="2400" dirty="0" err="1"/>
              <a:t>pediatric</a:t>
            </a:r>
            <a:r>
              <a:rPr lang="en-AU" sz="2400" dirty="0"/>
              <a:t> brain cancer at zip code aggregation level in the U.S. state of </a:t>
            </a:r>
            <a:r>
              <a:rPr lang="en-AU" sz="2400" dirty="0" smtClean="0"/>
              <a:t>Florida” </a:t>
            </a:r>
            <a:r>
              <a:rPr lang="en-AU" sz="2400" dirty="0"/>
              <a:t>and</a:t>
            </a:r>
            <a:r>
              <a:rPr lang="en-AU" sz="2400" dirty="0" smtClean="0"/>
              <a:t>, “in </a:t>
            </a:r>
            <a:r>
              <a:rPr lang="en-AU" sz="2400" dirty="0"/>
              <a:t>particular, the raised incidence of </a:t>
            </a:r>
            <a:r>
              <a:rPr lang="en-AU" sz="2400" dirty="0" err="1"/>
              <a:t>pediatric</a:t>
            </a:r>
            <a:r>
              <a:rPr lang="en-AU" sz="2400" dirty="0"/>
              <a:t> brain cancer was found in the southern area of the state (south Florida cluster</a:t>
            </a:r>
            <a:r>
              <a:rPr lang="en-AU" sz="2400" dirty="0" smtClean="0"/>
              <a:t>)”.</a:t>
            </a:r>
          </a:p>
          <a:p>
            <a:endParaRPr lang="en-AU" sz="2400" dirty="0"/>
          </a:p>
          <a:p>
            <a:endParaRPr lang="en-AU" dirty="0"/>
          </a:p>
        </p:txBody>
      </p:sp>
    </p:spTree>
    <p:extLst>
      <p:ext uri="{BB962C8B-B14F-4D97-AF65-F5344CB8AC3E}">
        <p14:creationId xmlns:p14="http://schemas.microsoft.com/office/powerpoint/2010/main" xmlns="" val="4683844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Extension - Results</a:t>
            </a:r>
            <a:endParaRPr lang="en-US" dirty="0"/>
          </a:p>
        </p:txBody>
      </p:sp>
      <p:pic>
        <p:nvPicPr>
          <p:cNvPr id="4" name="Content Placeholder 3" descr="Inner Melbourne.png"/>
          <p:cNvPicPr>
            <a:picLocks noGrp="1" noChangeAspect="1"/>
          </p:cNvPicPr>
          <p:nvPr>
            <p:ph idx="1"/>
          </p:nvPr>
        </p:nvPicPr>
        <p:blipFill>
          <a:blip r:embed="rId3" cstate="print">
            <a:extLst>
              <a:ext uri="{28A0092B-C50C-407E-A947-70E740481C1C}">
                <a14:useLocalDpi xmlns:a14="http://schemas.microsoft.com/office/drawing/2010/main" xmlns="" val="0"/>
              </a:ext>
            </a:extLst>
          </a:blip>
          <a:srcRect l="-15713" r="-15713"/>
          <a:stretch>
            <a:fillRect/>
          </a:stretch>
        </p:blipFill>
        <p:spPr>
          <a:xfrm>
            <a:off x="457200" y="1600200"/>
            <a:ext cx="8229600" cy="4525963"/>
          </a:xfrm>
        </p:spPr>
      </p:pic>
    </p:spTree>
    <p:extLst>
      <p:ext uri="{BB962C8B-B14F-4D97-AF65-F5344CB8AC3E}">
        <p14:creationId xmlns:p14="http://schemas.microsoft.com/office/powerpoint/2010/main" xmlns="" val="38047576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Extension - Results</a:t>
            </a:r>
            <a:endParaRPr lang="en-AU" dirty="0"/>
          </a:p>
        </p:txBody>
      </p:sp>
      <p:pic>
        <p:nvPicPr>
          <p:cNvPr id="4" name="Content Placeholder 3" descr="Outer Sydney.png"/>
          <p:cNvPicPr>
            <a:picLocks noGrp="1" noChangeAspect="1"/>
          </p:cNvPicPr>
          <p:nvPr>
            <p:ph idx="1"/>
          </p:nvPr>
        </p:nvPicPr>
        <p:blipFill>
          <a:blip r:embed="rId3" cstate="print">
            <a:extLst>
              <a:ext uri="{28A0092B-C50C-407E-A947-70E740481C1C}">
                <a14:useLocalDpi xmlns:a14="http://schemas.microsoft.com/office/drawing/2010/main" xmlns="" val="0"/>
              </a:ext>
            </a:extLst>
          </a:blip>
          <a:srcRect l="-15687" r="-15687"/>
          <a:stretch>
            <a:fillRect/>
          </a:stretch>
        </p:blipFill>
        <p:spPr/>
      </p:pic>
    </p:spTree>
    <p:extLst>
      <p:ext uri="{BB962C8B-B14F-4D97-AF65-F5344CB8AC3E}">
        <p14:creationId xmlns:p14="http://schemas.microsoft.com/office/powerpoint/2010/main" xmlns="" val="21909101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Extension - Results</a:t>
            </a:r>
            <a:endParaRPr lang="en-AU"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xmlns="" val="0"/>
              </a:ext>
            </a:extLst>
          </a:blip>
          <a:stretch>
            <a:fillRect/>
          </a:stretch>
        </p:blipFill>
        <p:spPr>
          <a:xfrm>
            <a:off x="1407082" y="1639341"/>
            <a:ext cx="6329836" cy="4525963"/>
          </a:xfrm>
        </p:spPr>
      </p:pic>
    </p:spTree>
    <p:extLst>
      <p:ext uri="{BB962C8B-B14F-4D97-AF65-F5344CB8AC3E}">
        <p14:creationId xmlns:p14="http://schemas.microsoft.com/office/powerpoint/2010/main" xmlns="" val="3958293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Extension - Results</a:t>
            </a:r>
            <a:endParaRPr lang="en-AU" dirty="0"/>
          </a:p>
        </p:txBody>
      </p:sp>
      <p:pic>
        <p:nvPicPr>
          <p:cNvPr id="4" name="Content Placeholder 3" descr="Sunshine Coast Hinterland Cluster.png"/>
          <p:cNvPicPr>
            <a:picLocks noGrp="1" noChangeAspect="1"/>
          </p:cNvPicPr>
          <p:nvPr>
            <p:ph idx="1"/>
          </p:nvPr>
        </p:nvPicPr>
        <p:blipFill>
          <a:blip r:embed="rId3" cstate="print">
            <a:extLst>
              <a:ext uri="{28A0092B-C50C-407E-A947-70E740481C1C}">
                <a14:useLocalDpi xmlns:a14="http://schemas.microsoft.com/office/drawing/2010/main" xmlns="" val="0"/>
              </a:ext>
            </a:extLst>
          </a:blip>
          <a:srcRect l="-14699" r="-14699"/>
          <a:stretch>
            <a:fillRect/>
          </a:stretch>
        </p:blipFill>
        <p:spPr/>
      </p:pic>
    </p:spTree>
    <p:extLst>
      <p:ext uri="{BB962C8B-B14F-4D97-AF65-F5344CB8AC3E}">
        <p14:creationId xmlns:p14="http://schemas.microsoft.com/office/powerpoint/2010/main" xmlns="" val="32091347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Extension - Results</a:t>
            </a:r>
            <a:endParaRPr lang="en-AU" dirty="0"/>
          </a:p>
        </p:txBody>
      </p:sp>
      <p:pic>
        <p:nvPicPr>
          <p:cNvPr id="4" name="Content Placeholder 3" descr="North Queensland.png"/>
          <p:cNvPicPr>
            <a:picLocks noGrp="1" noChangeAspect="1"/>
          </p:cNvPicPr>
          <p:nvPr>
            <p:ph idx="1"/>
          </p:nvPr>
        </p:nvPicPr>
        <p:blipFill>
          <a:blip r:embed="rId3" cstate="print">
            <a:extLst>
              <a:ext uri="{28A0092B-C50C-407E-A947-70E740481C1C}">
                <a14:useLocalDpi xmlns:a14="http://schemas.microsoft.com/office/drawing/2010/main" xmlns="" val="0"/>
              </a:ext>
            </a:extLst>
          </a:blip>
          <a:srcRect l="-20251" r="-20251"/>
          <a:stretch>
            <a:fillRect/>
          </a:stretch>
        </p:blipFill>
        <p:spPr>
          <a:xfrm>
            <a:off x="457200" y="1600200"/>
            <a:ext cx="8301038" cy="4565650"/>
          </a:xfrm>
        </p:spPr>
      </p:pic>
    </p:spTree>
    <p:extLst>
      <p:ext uri="{BB962C8B-B14F-4D97-AF65-F5344CB8AC3E}">
        <p14:creationId xmlns:p14="http://schemas.microsoft.com/office/powerpoint/2010/main" xmlns="" val="9374297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Extension – Comparisons between models</a:t>
            </a:r>
            <a:endParaRPr lang="en-AU" dirty="0"/>
          </a:p>
        </p:txBody>
      </p:sp>
      <p:sp>
        <p:nvSpPr>
          <p:cNvPr id="3" name="Content Placeholder 2"/>
          <p:cNvSpPr>
            <a:spLocks noGrp="1"/>
          </p:cNvSpPr>
          <p:nvPr>
            <p:ph idx="1"/>
          </p:nvPr>
        </p:nvSpPr>
        <p:spPr/>
        <p:txBody>
          <a:bodyPr/>
          <a:lstStyle/>
          <a:p>
            <a:r>
              <a:rPr lang="en-AU" dirty="0" smtClean="0"/>
              <a:t>DIC and WAIC</a:t>
            </a:r>
            <a:endParaRPr lang="en-AU" dirty="0"/>
          </a:p>
        </p:txBody>
      </p:sp>
      <p:graphicFrame>
        <p:nvGraphicFramePr>
          <p:cNvPr id="4" name="Tabel 3"/>
          <p:cNvGraphicFramePr>
            <a:graphicFrameLocks noGrp="1"/>
          </p:cNvGraphicFramePr>
          <p:nvPr/>
        </p:nvGraphicFramePr>
        <p:xfrm>
          <a:off x="899592" y="2636912"/>
          <a:ext cx="7416825" cy="2304255"/>
        </p:xfrm>
        <a:graphic>
          <a:graphicData uri="http://schemas.openxmlformats.org/drawingml/2006/table">
            <a:tbl>
              <a:tblPr firstRow="1" bandRow="1">
                <a:tableStyleId>{5C22544A-7EE6-4342-B048-85BDC9FD1C3A}</a:tableStyleId>
              </a:tblPr>
              <a:tblGrid>
                <a:gridCol w="2472275"/>
                <a:gridCol w="2472275"/>
                <a:gridCol w="2472275"/>
              </a:tblGrid>
              <a:tr h="768085">
                <a:tc>
                  <a:txBody>
                    <a:bodyPr/>
                    <a:lstStyle/>
                    <a:p>
                      <a:endParaRPr lang="da-DK" sz="2400" dirty="0"/>
                    </a:p>
                  </a:txBody>
                  <a:tcPr/>
                </a:tc>
                <a:tc>
                  <a:txBody>
                    <a:bodyPr/>
                    <a:lstStyle/>
                    <a:p>
                      <a:r>
                        <a:rPr lang="da-DK" sz="2400" dirty="0" smtClean="0"/>
                        <a:t>BYM</a:t>
                      </a:r>
                      <a:endParaRPr lang="da-DK" sz="2400" dirty="0"/>
                    </a:p>
                  </a:txBody>
                  <a:tcPr/>
                </a:tc>
                <a:tc>
                  <a:txBody>
                    <a:bodyPr/>
                    <a:lstStyle/>
                    <a:p>
                      <a:r>
                        <a:rPr lang="da-DK" sz="2400" dirty="0" smtClean="0"/>
                        <a:t>IID</a:t>
                      </a:r>
                      <a:endParaRPr lang="da-DK" sz="2400" dirty="0"/>
                    </a:p>
                  </a:txBody>
                  <a:tcPr/>
                </a:tc>
              </a:tr>
              <a:tr h="768085">
                <a:tc>
                  <a:txBody>
                    <a:bodyPr/>
                    <a:lstStyle/>
                    <a:p>
                      <a:r>
                        <a:rPr lang="da-DK" sz="2400" b="1" dirty="0" smtClean="0"/>
                        <a:t>DIC</a:t>
                      </a:r>
                      <a:endParaRPr lang="da-DK" sz="2400" b="1" dirty="0"/>
                    </a:p>
                  </a:txBody>
                  <a:tcPr/>
                </a:tc>
                <a:tc>
                  <a:txBody>
                    <a:bodyPr/>
                    <a:lstStyle/>
                    <a:p>
                      <a:pPr algn="ctr"/>
                      <a:r>
                        <a:rPr lang="da-DK" sz="2400" dirty="0" smtClean="0"/>
                        <a:t>6617.9</a:t>
                      </a:r>
                      <a:endParaRPr lang="da-DK" sz="2400" dirty="0"/>
                    </a:p>
                  </a:txBody>
                  <a:tcPr/>
                </a:tc>
                <a:tc>
                  <a:txBody>
                    <a:bodyPr/>
                    <a:lstStyle/>
                    <a:p>
                      <a:pPr algn="ctr"/>
                      <a:r>
                        <a:rPr lang="da-DK" sz="2400" dirty="0" smtClean="0"/>
                        <a:t>6650.1</a:t>
                      </a:r>
                      <a:endParaRPr lang="da-DK" sz="2400" dirty="0"/>
                    </a:p>
                  </a:txBody>
                  <a:tcPr/>
                </a:tc>
              </a:tr>
              <a:tr h="768085">
                <a:tc>
                  <a:txBody>
                    <a:bodyPr/>
                    <a:lstStyle/>
                    <a:p>
                      <a:r>
                        <a:rPr lang="da-DK" sz="2400" b="1" dirty="0" smtClean="0"/>
                        <a:t>WAIC</a:t>
                      </a:r>
                      <a:endParaRPr lang="da-DK" sz="2400" b="1" dirty="0"/>
                    </a:p>
                  </a:txBody>
                  <a:tcPr/>
                </a:tc>
                <a:tc>
                  <a:txBody>
                    <a:bodyPr/>
                    <a:lstStyle/>
                    <a:p>
                      <a:pPr algn="ctr"/>
                      <a:r>
                        <a:rPr lang="da-DK" sz="2400" dirty="0" smtClean="0"/>
                        <a:t>6580.1</a:t>
                      </a:r>
                      <a:endParaRPr lang="da-DK" sz="2400" dirty="0"/>
                    </a:p>
                  </a:txBody>
                  <a:tcPr/>
                </a:tc>
                <a:tc>
                  <a:txBody>
                    <a:bodyPr/>
                    <a:lstStyle/>
                    <a:p>
                      <a:pPr algn="ctr"/>
                      <a:r>
                        <a:rPr lang="da-DK" sz="2400" dirty="0" smtClean="0"/>
                        <a:t>6621.0</a:t>
                      </a:r>
                      <a:endParaRPr lang="da-DK" sz="2400" dirty="0"/>
                    </a:p>
                  </a:txBody>
                  <a:tcPr/>
                </a:tc>
              </a:tr>
            </a:tbl>
          </a:graphicData>
        </a:graphic>
      </p:graphicFrame>
    </p:spTree>
    <p:extLst>
      <p:ext uri="{BB962C8B-B14F-4D97-AF65-F5344CB8AC3E}">
        <p14:creationId xmlns:p14="http://schemas.microsoft.com/office/powerpoint/2010/main" xmlns="" val="26815939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Extension - Limitations</a:t>
            </a:r>
            <a:endParaRPr lang="en-AU" dirty="0"/>
          </a:p>
        </p:txBody>
      </p:sp>
      <p:sp>
        <p:nvSpPr>
          <p:cNvPr id="3" name="Content Placeholder 2"/>
          <p:cNvSpPr>
            <a:spLocks noGrp="1"/>
          </p:cNvSpPr>
          <p:nvPr>
            <p:ph idx="1"/>
          </p:nvPr>
        </p:nvSpPr>
        <p:spPr/>
        <p:txBody>
          <a:bodyPr/>
          <a:lstStyle/>
          <a:p>
            <a:r>
              <a:rPr lang="en-AU" dirty="0" smtClean="0"/>
              <a:t>Large numbers of postal codes, data not published</a:t>
            </a:r>
          </a:p>
          <a:p>
            <a:r>
              <a:rPr lang="en-AU" dirty="0" smtClean="0"/>
              <a:t>Sparseness</a:t>
            </a:r>
          </a:p>
          <a:p>
            <a:r>
              <a:rPr lang="en-AU" dirty="0" smtClean="0"/>
              <a:t>The BYM model would be best for exactly the data that was not published</a:t>
            </a:r>
            <a:endParaRPr lang="en-AU" dirty="0"/>
          </a:p>
        </p:txBody>
      </p:sp>
    </p:spTree>
    <p:extLst>
      <p:ext uri="{BB962C8B-B14F-4D97-AF65-F5344CB8AC3E}">
        <p14:creationId xmlns:p14="http://schemas.microsoft.com/office/powerpoint/2010/main" xmlns="" val="12064659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Summary</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xmlns="" val="40089106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To add:</a:t>
            </a:r>
          </a:p>
          <a:p>
            <a:pPr lvl="1"/>
            <a:r>
              <a:rPr lang="en-US" dirty="0" smtClean="0"/>
              <a:t>Reference to paper in the heading</a:t>
            </a:r>
          </a:p>
          <a:p>
            <a:pPr lvl="1"/>
            <a:r>
              <a:rPr lang="en-US" dirty="0" smtClean="0"/>
              <a:t>Reference to data for extension</a:t>
            </a:r>
          </a:p>
          <a:p>
            <a:pPr lvl="1"/>
            <a:r>
              <a:rPr lang="en-US" dirty="0" smtClean="0"/>
              <a:t>References to motivation for </a:t>
            </a:r>
            <a:r>
              <a:rPr lang="en-US" dirty="0" err="1" smtClean="0"/>
              <a:t>immunisation</a:t>
            </a:r>
            <a:endParaRPr lang="en-US" dirty="0"/>
          </a:p>
        </p:txBody>
      </p:sp>
    </p:spTree>
    <p:extLst>
      <p:ext uri="{BB962C8B-B14F-4D97-AF65-F5344CB8AC3E}">
        <p14:creationId xmlns:p14="http://schemas.microsoft.com/office/powerpoint/2010/main" xmlns="" val="8947588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Questions?</a:t>
            </a:r>
            <a:endParaRPr lang="en-US" dirty="0"/>
          </a:p>
        </p:txBody>
      </p:sp>
      <p:sp>
        <p:nvSpPr>
          <p:cNvPr id="4" name="Subtitle 3"/>
          <p:cNvSpPr>
            <a:spLocks noGrp="1"/>
          </p:cNvSpPr>
          <p:nvPr>
            <p:ph type="subTitle" idx="1"/>
          </p:nvPr>
        </p:nvSpPr>
        <p:spPr/>
        <p:txBody>
          <a:bodyPr/>
          <a:lstStyle/>
          <a:p>
            <a:r>
              <a:rPr lang="en-US" dirty="0" smtClean="0"/>
              <a:t>Thank you!</a:t>
            </a:r>
            <a:endParaRPr lang="en-US" dirty="0"/>
          </a:p>
        </p:txBody>
      </p:sp>
    </p:spTree>
    <p:extLst>
      <p:ext uri="{BB962C8B-B14F-4D97-AF65-F5344CB8AC3E}">
        <p14:creationId xmlns:p14="http://schemas.microsoft.com/office/powerpoint/2010/main" xmlns="" val="19160128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data</a:t>
            </a:r>
            <a:endParaRPr lang="en-AU" dirty="0"/>
          </a:p>
        </p:txBody>
      </p:sp>
      <p:sp>
        <p:nvSpPr>
          <p:cNvPr id="3" name="Content Placeholder 2"/>
          <p:cNvSpPr>
            <a:spLocks noGrp="1"/>
          </p:cNvSpPr>
          <p:nvPr>
            <p:ph idx="1"/>
          </p:nvPr>
        </p:nvSpPr>
        <p:spPr/>
        <p:txBody>
          <a:bodyPr/>
          <a:lstStyle/>
          <a:p>
            <a:r>
              <a:rPr lang="en-AU" sz="2400" dirty="0"/>
              <a:t>The data was </a:t>
            </a:r>
            <a:r>
              <a:rPr lang="en-AU" sz="2400" dirty="0" smtClean="0"/>
              <a:t>taken from </a:t>
            </a:r>
            <a:r>
              <a:rPr lang="en-AU" sz="2400" dirty="0"/>
              <a:t>the Florida Association of </a:t>
            </a:r>
            <a:r>
              <a:rPr lang="en-AU" sz="2400" dirty="0" smtClean="0"/>
              <a:t>Paediatric Tumour </a:t>
            </a:r>
            <a:r>
              <a:rPr lang="en-AU" sz="2400" dirty="0"/>
              <a:t>Programs.</a:t>
            </a:r>
          </a:p>
          <a:p>
            <a:r>
              <a:rPr lang="en-AU" sz="2400" dirty="0"/>
              <a:t> The structure of the data is population of 0-19 year olds, and all recorded brain cancers during that period, split into the </a:t>
            </a:r>
            <a:r>
              <a:rPr lang="en-AU" sz="2400" dirty="0" smtClean="0"/>
              <a:t>Florida zip </a:t>
            </a:r>
            <a:r>
              <a:rPr lang="en-AU" sz="2400" dirty="0"/>
              <a:t>code areas</a:t>
            </a:r>
            <a:r>
              <a:rPr lang="en-AU" sz="2400" dirty="0" smtClean="0"/>
              <a:t>. </a:t>
            </a:r>
          </a:p>
          <a:p>
            <a:r>
              <a:rPr lang="en-AU" sz="2400" dirty="0" smtClean="0"/>
              <a:t>The data is for the years 2000-2010</a:t>
            </a:r>
            <a:endParaRPr lang="en-AU" sz="2400" dirty="0"/>
          </a:p>
          <a:p>
            <a:r>
              <a:rPr lang="en-AU" sz="2400" dirty="0" smtClean="0"/>
              <a:t>There are a 983 zip code areas, with 451 areas with zero cases recorded.</a:t>
            </a:r>
            <a:endParaRPr lang="en-AU" sz="2400" dirty="0"/>
          </a:p>
        </p:txBody>
      </p:sp>
    </p:spTree>
    <p:extLst>
      <p:ext uri="{BB962C8B-B14F-4D97-AF65-F5344CB8AC3E}">
        <p14:creationId xmlns:p14="http://schemas.microsoft.com/office/powerpoint/2010/main" xmlns="" val="32366747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Assumptions</a:t>
            </a:r>
            <a:endParaRPr lang="en-AU" dirty="0"/>
          </a:p>
        </p:txBody>
      </p:sp>
      <p:sp>
        <p:nvSpPr>
          <p:cNvPr id="3" name="Content Placeholder 2"/>
          <p:cNvSpPr>
            <a:spLocks noGrp="1"/>
          </p:cNvSpPr>
          <p:nvPr>
            <p:ph idx="1"/>
          </p:nvPr>
        </p:nvSpPr>
        <p:spPr/>
        <p:txBody>
          <a:bodyPr>
            <a:normAutofit/>
          </a:bodyPr>
          <a:lstStyle/>
          <a:p>
            <a:r>
              <a:rPr lang="en-AU" sz="2400" dirty="0"/>
              <a:t>The </a:t>
            </a:r>
            <a:r>
              <a:rPr lang="en-AU" sz="2400" dirty="0" smtClean="0"/>
              <a:t>statisticians assumed </a:t>
            </a:r>
            <a:r>
              <a:rPr lang="en-AU" sz="2400" dirty="0"/>
              <a:t>that the case counts are independently distributed Poisson variates, that is, </a:t>
            </a:r>
            <a:endParaRPr lang="en-AU" sz="2400" dirty="0" smtClean="0"/>
          </a:p>
          <a:p>
            <a:r>
              <a:rPr lang="en-AU" sz="2400" i="1" dirty="0" err="1" smtClean="0"/>
              <a:t>y</a:t>
            </a:r>
            <a:r>
              <a:rPr lang="en-AU" sz="2400" i="1" baseline="-25000" dirty="0" err="1" smtClean="0"/>
              <a:t>i</a:t>
            </a:r>
            <a:r>
              <a:rPr lang="en-AU" sz="2400" dirty="0"/>
              <a:t>∼ Poisson(</a:t>
            </a:r>
            <a:r>
              <a:rPr lang="en-AU" sz="2400" i="1" dirty="0" err="1"/>
              <a:t>μ</a:t>
            </a:r>
            <a:r>
              <a:rPr lang="en-AU" sz="2400" i="1" baseline="-25000" dirty="0" err="1"/>
              <a:t>i</a:t>
            </a:r>
            <a:r>
              <a:rPr lang="en-AU" sz="2400" i="1" dirty="0"/>
              <a:t> </a:t>
            </a:r>
            <a:r>
              <a:rPr lang="en-AU" sz="2400" dirty="0"/>
              <a:t>), and </a:t>
            </a:r>
            <a:r>
              <a:rPr lang="en-AU" sz="2400" i="1" dirty="0" err="1"/>
              <a:t>μ</a:t>
            </a:r>
            <a:r>
              <a:rPr lang="en-AU" sz="2400" i="1" baseline="-25000" dirty="0" err="1"/>
              <a:t>i</a:t>
            </a:r>
            <a:r>
              <a:rPr lang="en-AU" sz="2400" i="1" dirty="0"/>
              <a:t> </a:t>
            </a:r>
            <a:r>
              <a:rPr lang="en-AU" sz="2400" dirty="0"/>
              <a:t>=</a:t>
            </a:r>
            <a:r>
              <a:rPr lang="en-AU" sz="2400" dirty="0" err="1"/>
              <a:t>e</a:t>
            </a:r>
            <a:r>
              <a:rPr lang="en-AU" sz="2400" baseline="-25000" dirty="0" err="1"/>
              <a:t>i</a:t>
            </a:r>
            <a:r>
              <a:rPr lang="el-GR" sz="2400" dirty="0"/>
              <a:t>θ</a:t>
            </a:r>
            <a:r>
              <a:rPr lang="en-AU" sz="2400" baseline="-25000" dirty="0" err="1" smtClean="0"/>
              <a:t>i</a:t>
            </a:r>
            <a:r>
              <a:rPr lang="en-AU" sz="2400" dirty="0" smtClean="0"/>
              <a:t>, where </a:t>
            </a:r>
            <a:endParaRPr lang="en-AU" sz="2400" dirty="0" smtClean="0"/>
          </a:p>
          <a:p>
            <a:pPr marL="0" indent="0">
              <a:buNone/>
            </a:pPr>
            <a:endParaRPr lang="en-AU" sz="2400" dirty="0"/>
          </a:p>
          <a:p>
            <a:r>
              <a:rPr lang="en-AU" sz="2400" dirty="0" err="1" smtClean="0"/>
              <a:t>y</a:t>
            </a:r>
            <a:r>
              <a:rPr lang="en-AU" sz="2400" baseline="-25000" dirty="0" err="1" smtClean="0"/>
              <a:t>i</a:t>
            </a:r>
            <a:r>
              <a:rPr lang="en-AU" sz="2400" dirty="0" smtClean="0"/>
              <a:t> - # of cases </a:t>
            </a:r>
            <a:r>
              <a:rPr lang="en-AU" sz="2400" dirty="0" smtClean="0"/>
              <a:t>within the </a:t>
            </a:r>
            <a:r>
              <a:rPr lang="en-AU" sz="2400" dirty="0" err="1" smtClean="0"/>
              <a:t>ith</a:t>
            </a:r>
            <a:r>
              <a:rPr lang="en-AU" sz="2400" dirty="0" smtClean="0"/>
              <a:t> </a:t>
            </a:r>
            <a:r>
              <a:rPr lang="en-AU" sz="2400" dirty="0" smtClean="0"/>
              <a:t>area,</a:t>
            </a:r>
          </a:p>
          <a:p>
            <a:r>
              <a:rPr lang="en-AU" sz="2400" dirty="0" smtClean="0"/>
              <a:t> </a:t>
            </a:r>
            <a:r>
              <a:rPr lang="en-AU" sz="2400" dirty="0" err="1" smtClean="0"/>
              <a:t>e</a:t>
            </a:r>
            <a:r>
              <a:rPr lang="en-AU" sz="2400" baseline="-25000" dirty="0" err="1" smtClean="0"/>
              <a:t>i</a:t>
            </a:r>
            <a:r>
              <a:rPr lang="en-AU" sz="2400" dirty="0" smtClean="0"/>
              <a:t> </a:t>
            </a:r>
            <a:r>
              <a:rPr lang="en-AU" sz="2400" dirty="0" smtClean="0"/>
              <a:t>- </a:t>
            </a:r>
            <a:r>
              <a:rPr lang="en-AU" sz="2400" dirty="0" smtClean="0"/>
              <a:t># of</a:t>
            </a:r>
            <a:r>
              <a:rPr lang="en-AU" sz="2400" dirty="0" smtClean="0"/>
              <a:t> expected cases </a:t>
            </a:r>
            <a:r>
              <a:rPr lang="en-AU" sz="2400" dirty="0" smtClean="0"/>
              <a:t>in the </a:t>
            </a:r>
            <a:r>
              <a:rPr lang="en-AU" sz="2400" dirty="0" err="1" smtClean="0"/>
              <a:t>ith</a:t>
            </a:r>
            <a:r>
              <a:rPr lang="en-AU" sz="2400" dirty="0" smtClean="0"/>
              <a:t> </a:t>
            </a:r>
            <a:r>
              <a:rPr lang="en-AU" sz="2400" dirty="0" smtClean="0"/>
              <a:t>area, </a:t>
            </a:r>
          </a:p>
          <a:p>
            <a:r>
              <a:rPr lang="el-GR" sz="2400" dirty="0" smtClean="0"/>
              <a:t>θ</a:t>
            </a:r>
            <a:r>
              <a:rPr lang="en-AU" sz="2400" baseline="-25000" dirty="0" err="1"/>
              <a:t>i</a:t>
            </a:r>
            <a:r>
              <a:rPr lang="en-AU" sz="2400" i="1" dirty="0"/>
              <a:t> </a:t>
            </a:r>
            <a:r>
              <a:rPr lang="en-AU" sz="2400" i="1" dirty="0" smtClean="0"/>
              <a:t>- </a:t>
            </a:r>
            <a:r>
              <a:rPr lang="en-AU" sz="2400" dirty="0" smtClean="0"/>
              <a:t>relative </a:t>
            </a:r>
            <a:r>
              <a:rPr lang="en-AU" sz="2400" dirty="0"/>
              <a:t>risk parameter for the </a:t>
            </a:r>
            <a:r>
              <a:rPr lang="en-AU" sz="2400" dirty="0" err="1"/>
              <a:t>ith</a:t>
            </a:r>
            <a:r>
              <a:rPr lang="en-AU" sz="2400" dirty="0"/>
              <a:t> </a:t>
            </a:r>
            <a:r>
              <a:rPr lang="en-AU" sz="2400" dirty="0" smtClean="0"/>
              <a:t>area, </a:t>
            </a:r>
          </a:p>
          <a:p>
            <a:r>
              <a:rPr lang="en-AU" sz="2400" dirty="0" smtClean="0"/>
              <a:t>y</a:t>
            </a:r>
            <a:r>
              <a:rPr lang="en-AU" sz="2400" baseline="-25000" dirty="0" smtClean="0"/>
              <a:t>i</a:t>
            </a:r>
            <a:r>
              <a:rPr lang="en-AU" sz="2400" baseline="30000" dirty="0" smtClean="0"/>
              <a:t>p</a:t>
            </a:r>
            <a:r>
              <a:rPr lang="en-AU" sz="2400" dirty="0" smtClean="0"/>
              <a:t> - population </a:t>
            </a:r>
            <a:r>
              <a:rPr lang="en-AU" sz="2400" dirty="0" smtClean="0"/>
              <a:t>of the </a:t>
            </a:r>
            <a:r>
              <a:rPr lang="en-AU" sz="2400" dirty="0" err="1" smtClean="0"/>
              <a:t>ith</a:t>
            </a:r>
            <a:r>
              <a:rPr lang="en-AU" sz="2400" dirty="0" smtClean="0"/>
              <a:t> area during the time period.</a:t>
            </a:r>
          </a:p>
          <a:p>
            <a:r>
              <a:rPr lang="en-AU" sz="2400" dirty="0" smtClean="0"/>
              <a:t>The statisticians </a:t>
            </a:r>
            <a:r>
              <a:rPr lang="en-AU" sz="2400" dirty="0" smtClean="0"/>
              <a:t>uses </a:t>
            </a:r>
            <a:r>
              <a:rPr lang="en-AU" sz="2400" dirty="0"/>
              <a:t>3 different models to model the </a:t>
            </a:r>
            <a:r>
              <a:rPr lang="el-GR" sz="2400" dirty="0"/>
              <a:t>θ</a:t>
            </a:r>
            <a:r>
              <a:rPr lang="en-AU" sz="2400" baseline="-25000" dirty="0"/>
              <a:t>i</a:t>
            </a:r>
            <a:r>
              <a:rPr lang="en-AU" sz="2400" dirty="0"/>
              <a:t>’s and </a:t>
            </a:r>
            <a:r>
              <a:rPr lang="en-AU" sz="2400" dirty="0" smtClean="0"/>
              <a:t>test the models measure of fit using various measures.</a:t>
            </a:r>
            <a:endParaRPr lang="en-AU" sz="2400" dirty="0"/>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220072" y="2276872"/>
            <a:ext cx="2376264" cy="58973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0079558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SMR Model</a:t>
            </a:r>
            <a:endParaRPr lang="en-AU" dirty="0"/>
          </a:p>
        </p:txBody>
      </p:sp>
      <p:sp>
        <p:nvSpPr>
          <p:cNvPr id="3" name="Content Placeholder 2"/>
          <p:cNvSpPr>
            <a:spLocks noGrp="1"/>
          </p:cNvSpPr>
          <p:nvPr>
            <p:ph idx="1"/>
          </p:nvPr>
        </p:nvSpPr>
        <p:spPr/>
        <p:txBody>
          <a:bodyPr>
            <a:normAutofit/>
          </a:bodyPr>
          <a:lstStyle/>
          <a:p>
            <a:endParaRPr lang="en-AU" sz="2400" dirty="0"/>
          </a:p>
          <a:p>
            <a:r>
              <a:rPr lang="en-AU" sz="2400" dirty="0"/>
              <a:t>The SMR model just involves finding the MLE of </a:t>
            </a:r>
            <a:r>
              <a:rPr lang="el-GR" sz="2400" dirty="0"/>
              <a:t>θ</a:t>
            </a:r>
            <a:r>
              <a:rPr lang="en-AU" sz="2400" baseline="-25000" dirty="0" err="1"/>
              <a:t>i</a:t>
            </a:r>
            <a:r>
              <a:rPr lang="en-AU" sz="2400" dirty="0"/>
              <a:t>. </a:t>
            </a:r>
          </a:p>
          <a:p>
            <a:endParaRPr lang="en-AU" sz="2400" dirty="0"/>
          </a:p>
          <a:p>
            <a:r>
              <a:rPr lang="en-AU" sz="2400" dirty="0"/>
              <a:t>This model is most well-known and easiest to compute</a:t>
            </a:r>
            <a:r>
              <a:rPr lang="en-AU" sz="2400" dirty="0" smtClean="0"/>
              <a:t>.</a:t>
            </a:r>
          </a:p>
          <a:p>
            <a:endParaRPr lang="en-AU" sz="2400" dirty="0" smtClean="0"/>
          </a:p>
          <a:p>
            <a:r>
              <a:rPr lang="en-AU" sz="2400" dirty="0" smtClean="0"/>
              <a:t>Problem: misleading when applied to rare diseases</a:t>
            </a:r>
            <a:endParaRPr lang="en-AU" sz="2400" dirty="0"/>
          </a:p>
        </p:txBody>
      </p:sp>
      <p:pic>
        <p:nvPicPr>
          <p:cNvPr id="4"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419872" y="1373548"/>
            <a:ext cx="1800200" cy="39564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1149897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BYM Model</a:t>
            </a:r>
            <a:endParaRPr lang="en-AU" dirty="0"/>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18349" y="1556792"/>
            <a:ext cx="6547602" cy="405916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9719662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SPC Model </a:t>
            </a:r>
            <a:endParaRPr lang="en-AU" dirty="0"/>
          </a:p>
        </p:txBody>
      </p:sp>
      <p:pic>
        <p:nvPicPr>
          <p:cNvPr id="4"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208297" y="1818371"/>
            <a:ext cx="6460047" cy="361435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1435158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Model Checking</a:t>
            </a:r>
            <a:endParaRPr lang="en-AU" dirty="0"/>
          </a:p>
        </p:txBody>
      </p:sp>
      <p:sp>
        <p:nvSpPr>
          <p:cNvPr id="3" name="Content Placeholder 2"/>
          <p:cNvSpPr>
            <a:spLocks noGrp="1"/>
          </p:cNvSpPr>
          <p:nvPr>
            <p:ph idx="1"/>
          </p:nvPr>
        </p:nvSpPr>
        <p:spPr>
          <a:xfrm>
            <a:off x="457200" y="1600200"/>
            <a:ext cx="8229600" cy="4997152"/>
          </a:xfrm>
        </p:spPr>
        <p:txBody>
          <a:bodyPr>
            <a:normAutofit/>
          </a:bodyPr>
          <a:lstStyle/>
          <a:p>
            <a:r>
              <a:rPr lang="en-AU" sz="2400" dirty="0" smtClean="0"/>
              <a:t>The statisticians use several </a:t>
            </a:r>
            <a:r>
              <a:rPr lang="en-AU" sz="2400" dirty="0" smtClean="0"/>
              <a:t>methods to evaluate the models goodness-of-fit</a:t>
            </a:r>
          </a:p>
          <a:p>
            <a:r>
              <a:rPr lang="en-AU" sz="2400" dirty="0" smtClean="0"/>
              <a:t>The deviance information criterion (DIC) is:</a:t>
            </a:r>
          </a:p>
          <a:p>
            <a:pPr marL="0" indent="0">
              <a:buNone/>
            </a:pPr>
            <a:endParaRPr lang="en-AU" sz="2400" dirty="0"/>
          </a:p>
          <a:p>
            <a:endParaRPr lang="en-AU" sz="2400" dirty="0" smtClean="0"/>
          </a:p>
          <a:p>
            <a:endParaRPr lang="en-AU" sz="2400" dirty="0"/>
          </a:p>
          <a:p>
            <a:endParaRPr lang="en-AU" sz="2400" dirty="0" smtClean="0"/>
          </a:p>
          <a:p>
            <a:r>
              <a:rPr lang="en-AU" sz="2400" dirty="0" smtClean="0"/>
              <a:t>The exceedance probability is:</a:t>
            </a:r>
          </a:p>
          <a:p>
            <a:endParaRPr lang="en-AU" sz="2400" dirty="0"/>
          </a:p>
          <a:p>
            <a:pPr marL="0" indent="0">
              <a:buNone/>
            </a:pPr>
            <a:endParaRPr lang="en-AU" sz="2400" dirty="0" smtClean="0"/>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26151" y="3410579"/>
            <a:ext cx="2105689" cy="41750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035632" y="2794110"/>
            <a:ext cx="2608251" cy="46751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29" name="Picture 5"/>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150320" y="3194509"/>
            <a:ext cx="433323" cy="47665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6" name="TextBox 5"/>
          <p:cNvSpPr txBox="1"/>
          <p:nvPr/>
        </p:nvSpPr>
        <p:spPr>
          <a:xfrm>
            <a:off x="4539596" y="3301833"/>
            <a:ext cx="4030924" cy="369332"/>
          </a:xfrm>
          <a:prstGeom prst="rect">
            <a:avLst/>
          </a:prstGeom>
          <a:noFill/>
        </p:spPr>
        <p:txBody>
          <a:bodyPr wrap="square" rtlCol="0">
            <a:spAutoFit/>
          </a:bodyPr>
          <a:lstStyle/>
          <a:p>
            <a:r>
              <a:rPr lang="en-AU" dirty="0"/>
              <a:t>i</a:t>
            </a:r>
            <a:r>
              <a:rPr lang="en-AU" dirty="0" smtClean="0"/>
              <a:t>s the average deviance over the sample</a:t>
            </a:r>
            <a:endParaRPr lang="en-AU" dirty="0"/>
          </a:p>
        </p:txBody>
      </p:sp>
      <p:pic>
        <p:nvPicPr>
          <p:cNvPr id="1030" name="Picture 6"/>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010480" y="4005064"/>
            <a:ext cx="3513528" cy="33068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31" name="Picture 7"/>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1035632" y="5013176"/>
            <a:ext cx="3824400" cy="40645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9849011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Model Checking</a:t>
            </a:r>
            <a:endParaRPr lang="en-AU" dirty="0"/>
          </a:p>
        </p:txBody>
      </p:sp>
      <p:sp>
        <p:nvSpPr>
          <p:cNvPr id="3" name="Content Placeholder 2"/>
          <p:cNvSpPr>
            <a:spLocks noGrp="1"/>
          </p:cNvSpPr>
          <p:nvPr>
            <p:ph idx="1"/>
          </p:nvPr>
        </p:nvSpPr>
        <p:spPr/>
        <p:txBody>
          <a:bodyPr>
            <a:normAutofit/>
          </a:bodyPr>
          <a:lstStyle/>
          <a:p>
            <a:r>
              <a:rPr lang="en-AU" sz="2400" dirty="0"/>
              <a:t>The mean square predictive error (MSPE) is:</a:t>
            </a:r>
          </a:p>
          <a:p>
            <a:endParaRPr lang="en-AU" sz="2400" dirty="0"/>
          </a:p>
          <a:p>
            <a:endParaRPr lang="en-AU" sz="2400" dirty="0" smtClean="0"/>
          </a:p>
          <a:p>
            <a:pPr marL="0" indent="0">
              <a:buNone/>
            </a:pPr>
            <a:endParaRPr lang="en-AU" sz="2400" dirty="0" smtClean="0"/>
          </a:p>
          <a:p>
            <a:r>
              <a:rPr lang="en-AU" sz="2400" dirty="0" smtClean="0"/>
              <a:t>The </a:t>
            </a:r>
            <a:r>
              <a:rPr lang="en-AU" sz="2400" dirty="0" err="1"/>
              <a:t>Watanbe-Akaike</a:t>
            </a:r>
            <a:r>
              <a:rPr lang="en-AU" sz="2400" dirty="0"/>
              <a:t> information criterion (WAIC) is:</a:t>
            </a:r>
          </a:p>
        </p:txBody>
      </p:sp>
      <p:sp>
        <p:nvSpPr>
          <p:cNvPr id="4" name="Content Placeholder 2"/>
          <p:cNvSpPr txBox="1">
            <a:spLocks/>
          </p:cNvSpPr>
          <p:nvPr/>
        </p:nvSpPr>
        <p:spPr>
          <a:xfrm>
            <a:off x="467544" y="16288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AU" dirty="0"/>
          </a:p>
        </p:txBody>
      </p:sp>
      <p:pic>
        <p:nvPicPr>
          <p:cNvPr id="5" name="Picture 8"/>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59632" y="2348880"/>
            <a:ext cx="3528392" cy="43166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6" name="Picture 9"/>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27584" y="4203120"/>
            <a:ext cx="2880320" cy="37406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7" name="Picture 10"/>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95360" y="4823846"/>
            <a:ext cx="4796720" cy="44905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8" name="Picture 11"/>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152840" y="4180423"/>
            <a:ext cx="4091568" cy="37851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5251501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790</TotalTime>
  <Words>2644</Words>
  <Application>Microsoft Office PowerPoint</Application>
  <PresentationFormat>Skærmshow (4:3)</PresentationFormat>
  <Paragraphs>228</Paragraphs>
  <Slides>29</Slides>
  <Notes>23</Notes>
  <HiddenSlides>0</HiddenSlides>
  <MMClips>0</MMClips>
  <ScaleCrop>false</ScaleCrop>
  <HeadingPairs>
    <vt:vector size="4" baseType="variant">
      <vt:variant>
        <vt:lpstr>Tema</vt:lpstr>
      </vt:variant>
      <vt:variant>
        <vt:i4>1</vt:i4>
      </vt:variant>
      <vt:variant>
        <vt:lpstr>Diastitler</vt:lpstr>
      </vt:variant>
      <vt:variant>
        <vt:i4>29</vt:i4>
      </vt:variant>
    </vt:vector>
  </HeadingPairs>
  <TitlesOfParts>
    <vt:vector size="30" baseType="lpstr">
      <vt:lpstr>Office Theme</vt:lpstr>
      <vt:lpstr>STAT3013 Project: Childhood Brain Cancer in Florida: A Bayesian Clustering Approach </vt:lpstr>
      <vt:lpstr>Scientific Question</vt:lpstr>
      <vt:lpstr>The data</vt:lpstr>
      <vt:lpstr>Assumptions</vt:lpstr>
      <vt:lpstr>The SMR Model</vt:lpstr>
      <vt:lpstr>The BYM Model</vt:lpstr>
      <vt:lpstr>The SPC Model </vt:lpstr>
      <vt:lpstr>Model Checking</vt:lpstr>
      <vt:lpstr>Model Checking</vt:lpstr>
      <vt:lpstr>Results</vt:lpstr>
      <vt:lpstr>Results</vt:lpstr>
      <vt:lpstr>Results</vt:lpstr>
      <vt:lpstr>Results of the article</vt:lpstr>
      <vt:lpstr>Extension – Immunisation Rates in Australia</vt:lpstr>
      <vt:lpstr>Extension - Data</vt:lpstr>
      <vt:lpstr>Extension – Data Visualisation</vt:lpstr>
      <vt:lpstr>Extension - Models</vt:lpstr>
      <vt:lpstr>Extension – BYM Model</vt:lpstr>
      <vt:lpstr>Extension – Results</vt:lpstr>
      <vt:lpstr>Extension - Results</vt:lpstr>
      <vt:lpstr>Extension - Results</vt:lpstr>
      <vt:lpstr>Extension - Results</vt:lpstr>
      <vt:lpstr>Extension - Results</vt:lpstr>
      <vt:lpstr>Extension - Results</vt:lpstr>
      <vt:lpstr>Extension – Comparisons between models</vt:lpstr>
      <vt:lpstr>Extension - Limitations</vt:lpstr>
      <vt:lpstr>Summary</vt:lpstr>
      <vt:lpstr>References</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STAT3013 Project</dc:title>
  <dc:creator>Antonius</dc:creator>
  <cp:lastModifiedBy>Mikkel Mertz</cp:lastModifiedBy>
  <cp:revision>88</cp:revision>
  <dcterms:created xsi:type="dcterms:W3CDTF">2016-05-07T03:12:29Z</dcterms:created>
  <dcterms:modified xsi:type="dcterms:W3CDTF">2016-05-16T07:39:23Z</dcterms:modified>
</cp:coreProperties>
</file>