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70" r:id="rId5"/>
    <p:sldId id="263" r:id="rId6"/>
    <p:sldId id="265" r:id="rId7"/>
    <p:sldId id="266" r:id="rId8"/>
    <p:sldId id="269" r:id="rId9"/>
    <p:sldId id="267" r:id="rId10"/>
    <p:sldId id="264" r:id="rId11"/>
    <p:sldId id="268" r:id="rId12"/>
    <p:sldId id="271" r:id="rId13"/>
    <p:sldId id="272" r:id="rId14"/>
    <p:sldId id="273" r:id="rId15"/>
    <p:sldId id="274" r:id="rId16"/>
    <p:sldId id="258" r:id="rId17"/>
    <p:sldId id="259" r:id="rId18"/>
    <p:sldId id="260"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77580" autoAdjust="0"/>
  </p:normalViewPr>
  <p:slideViewPr>
    <p:cSldViewPr>
      <p:cViewPr varScale="1">
        <p:scale>
          <a:sx n="56" d="100"/>
          <a:sy n="56" d="100"/>
        </p:scale>
        <p:origin x="-17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4189E-669F-4446-8107-AA75AE2ACCE5}" type="datetimeFigureOut">
              <a:rPr lang="en-AU" smtClean="0"/>
              <a:t>15/05/2016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D3F8-AA5B-4E58-9602-70EDB6AF1C76}" type="slidenum">
              <a:rPr lang="en-AU" smtClean="0"/>
              <a:t>‹#›</a:t>
            </a:fld>
            <a:endParaRPr lang="en-AU"/>
          </a:p>
        </p:txBody>
      </p:sp>
    </p:spTree>
    <p:extLst>
      <p:ext uri="{BB962C8B-B14F-4D97-AF65-F5344CB8AC3E}">
        <p14:creationId xmlns:p14="http://schemas.microsoft.com/office/powerpoint/2010/main" val="2542092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(Maybe</a:t>
            </a:r>
            <a:r>
              <a:rPr lang="en-AU" baseline="0" dirty="0" smtClean="0"/>
              <a:t> change times I have written ‘the articles says…’ to ‘the statisticians said…’)</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a:t>
            </a:fld>
            <a:endParaRPr lang="en-AU"/>
          </a:p>
        </p:txBody>
      </p:sp>
    </p:spTree>
    <p:extLst>
      <p:ext uri="{BB962C8B-B14F-4D97-AF65-F5344CB8AC3E}">
        <p14:creationId xmlns:p14="http://schemas.microsoft.com/office/powerpoint/2010/main" val="32306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a:t>
            </a:r>
            <a:r>
              <a:rPr lang="en-AU" baseline="0" dirty="0" smtClean="0"/>
              <a:t> maps show the different models values of the relative risk of cancer in each of the zip code areas. </a:t>
            </a:r>
          </a:p>
          <a:p>
            <a:r>
              <a:rPr lang="en-AU" baseline="0" dirty="0" smtClean="0"/>
              <a:t>“</a:t>
            </a:r>
            <a:r>
              <a:rPr lang="en-AU" sz="1200" b="0" i="0" u="none" strike="noStrike" kern="1200" baseline="0" dirty="0" smtClean="0">
                <a:solidFill>
                  <a:schemeClr val="tx1"/>
                </a:solidFill>
                <a:latin typeface="+mn-lt"/>
                <a:ea typeface="+mn-ea"/>
                <a:cs typeface="+mn-cs"/>
              </a:rPr>
              <a:t>In the SMR map, we can see aggregated risks in the middle of the state and some apparent hot spots scattered over the northeast and along the coasts”</a:t>
            </a:r>
          </a:p>
          <a:p>
            <a:r>
              <a:rPr lang="en-AU" sz="1200" b="0" i="0" u="none" strike="noStrike" kern="1200" baseline="0" dirty="0" smtClean="0">
                <a:solidFill>
                  <a:schemeClr val="tx1"/>
                </a:solidFill>
                <a:latin typeface="+mn-lt"/>
                <a:ea typeface="+mn-ea"/>
                <a:cs typeface="+mn-cs"/>
              </a:rPr>
              <a:t>In the BYM map we can still see the cluster in the north east and a clustering in the middle of the state and more hotspots along the coastal areas and north </a:t>
            </a:r>
            <a:r>
              <a:rPr lang="en-AU" sz="1200" b="0" i="0" u="none" strike="noStrike" kern="1200" baseline="0" dirty="0" smtClean="0">
                <a:solidFill>
                  <a:schemeClr val="tx1"/>
                </a:solidFill>
                <a:latin typeface="+mn-lt"/>
                <a:ea typeface="+mn-ea"/>
                <a:cs typeface="+mn-cs"/>
              </a:rPr>
              <a:t>and also quite a few more with a relative risk of greater than one.</a:t>
            </a:r>
            <a:endParaRPr lang="en-A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In the SPC map we can still see the cluster in the north east and a clustering in the middle of the state and more hotspots along the coastal areas and north and also quite a few more with a relative risk of greater than one, quite a few more than the BYM map..</a:t>
            </a:r>
          </a:p>
          <a:p>
            <a:endParaRPr lang="en-AU"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795D3F8-AA5B-4E58-9602-70EDB6AF1C76}" type="slidenum">
              <a:rPr lang="en-AU" smtClean="0"/>
              <a:t>10</a:t>
            </a:fld>
            <a:endParaRPr lang="en-AU"/>
          </a:p>
        </p:txBody>
      </p:sp>
    </p:spTree>
    <p:extLst>
      <p:ext uri="{BB962C8B-B14F-4D97-AF65-F5344CB8AC3E}">
        <p14:creationId xmlns:p14="http://schemas.microsoft.com/office/powerpoint/2010/main" val="1061400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They didn’t do all of the extra tests for the SMR model, only slightly</a:t>
            </a:r>
            <a:r>
              <a:rPr lang="en-AU" baseline="0" dirty="0" smtClean="0"/>
              <a:t> compared it. BYM produces a smoother pattern of risks than the SPC model.</a:t>
            </a:r>
          </a:p>
          <a:p>
            <a:r>
              <a:rPr lang="en-AU" baseline="0" dirty="0" smtClean="0"/>
              <a:t>The SPC model is better than the BYM model by a decent amount, besides the MSPE, in which there are basically the same.</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11</a:t>
            </a:fld>
            <a:endParaRPr lang="en-AU"/>
          </a:p>
        </p:txBody>
      </p:sp>
    </p:spTree>
    <p:extLst>
      <p:ext uri="{BB962C8B-B14F-4D97-AF65-F5344CB8AC3E}">
        <p14:creationId xmlns:p14="http://schemas.microsoft.com/office/powerpoint/2010/main" val="358799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a:t>
            </a:r>
            <a:r>
              <a:rPr lang="en-AU" baseline="0" dirty="0" smtClean="0"/>
              <a:t> of clustering is non-focussed, where they assume no previous knowledge of clusters, and prefer a flexible, lowly parameterized model.</a:t>
            </a:r>
          </a:p>
          <a:p>
            <a:r>
              <a:rPr lang="en-AU" baseline="0" dirty="0" smtClean="0"/>
              <a:t>2 different natures of clustering, hot spots and clusters.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2</a:t>
            </a:fld>
            <a:endParaRPr lang="en-AU"/>
          </a:p>
        </p:txBody>
      </p:sp>
    </p:spTree>
    <p:extLst>
      <p:ext uri="{BB962C8B-B14F-4D97-AF65-F5344CB8AC3E}">
        <p14:creationId xmlns:p14="http://schemas.microsoft.com/office/powerpoint/2010/main" val="51936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3</a:t>
            </a:fld>
            <a:endParaRPr lang="en-AU"/>
          </a:p>
        </p:txBody>
      </p:sp>
    </p:spTree>
    <p:extLst>
      <p:ext uri="{BB962C8B-B14F-4D97-AF65-F5344CB8AC3E}">
        <p14:creationId xmlns:p14="http://schemas.microsoft.com/office/powerpoint/2010/main" val="284080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sums in </a:t>
            </a:r>
            <a:r>
              <a:rPr lang="en-AU" dirty="0" err="1" smtClean="0"/>
              <a:t>ei</a:t>
            </a:r>
            <a:r>
              <a:rPr lang="en-AU" dirty="0" smtClean="0"/>
              <a:t> are over all</a:t>
            </a:r>
            <a:r>
              <a:rPr lang="en-AU" baseline="0" dirty="0" smtClean="0"/>
              <a:t> of the zip code areas)</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4</a:t>
            </a:fld>
            <a:endParaRPr lang="en-AU"/>
          </a:p>
        </p:txBody>
      </p:sp>
    </p:spTree>
    <p:extLst>
      <p:ext uri="{BB962C8B-B14F-4D97-AF65-F5344CB8AC3E}">
        <p14:creationId xmlns:p14="http://schemas.microsoft.com/office/powerpoint/2010/main" val="42138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5</a:t>
            </a:fld>
            <a:endParaRPr lang="en-AU"/>
          </a:p>
        </p:txBody>
      </p:sp>
    </p:spTree>
    <p:extLst>
      <p:ext uri="{BB962C8B-B14F-4D97-AF65-F5344CB8AC3E}">
        <p14:creationId xmlns:p14="http://schemas.microsoft.com/office/powerpoint/2010/main" val="292713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Simplest of the models, but doesn’t work with the large number of zero</a:t>
            </a:r>
            <a:r>
              <a:rPr lang="en-AU" baseline="0" dirty="0" smtClean="0"/>
              <a:t> counts in the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It can, however, be used to obtain an explanatory view of how clusters distribute over the study area.</a:t>
            </a:r>
          </a:p>
          <a:p>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6</a:t>
            </a:fld>
            <a:endParaRPr lang="en-AU"/>
          </a:p>
        </p:txBody>
      </p:sp>
    </p:spTree>
    <p:extLst>
      <p:ext uri="{BB962C8B-B14F-4D97-AF65-F5344CB8AC3E}">
        <p14:creationId xmlns:p14="http://schemas.microsoft.com/office/powerpoint/2010/main" val="291794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 model decomposes the log of area-level relative risks into the sum of two random effects: one which is unstructured (heterogeneous), </a:t>
            </a:r>
            <a:r>
              <a:rPr lang="en-AU" sz="1200" i="1" dirty="0" smtClean="0"/>
              <a:t>v</a:t>
            </a:r>
            <a:r>
              <a:rPr lang="en-AU" sz="1200" i="1" baseline="-25000" dirty="0" smtClean="0"/>
              <a:t>i</a:t>
            </a:r>
            <a:r>
              <a:rPr lang="en-AU" sz="1200" i="1" dirty="0" smtClean="0"/>
              <a:t> </a:t>
            </a:r>
            <a:r>
              <a:rPr lang="en-AU" sz="1200" dirty="0" smtClean="0"/>
              <a:t>, and the other spatially structured (dependent), </a:t>
            </a:r>
            <a:r>
              <a:rPr lang="en-AU" sz="1200" i="1" dirty="0" err="1" smtClean="0"/>
              <a:t>u</a:t>
            </a:r>
            <a:r>
              <a:rPr lang="en-AU" sz="1200" i="1" baseline="-25000" dirty="0" err="1" smtClean="0"/>
              <a:t>i</a:t>
            </a:r>
            <a:r>
              <a:rPr lang="en-AU" sz="1200" dirty="0" smtClean="0"/>
              <a:t>.”</a:t>
            </a:r>
          </a:p>
          <a:p>
            <a:r>
              <a:rPr lang="en-AU" sz="1200" b="0" i="0" u="none" strike="noStrike" kern="1200" baseline="0" dirty="0" smtClean="0">
                <a:solidFill>
                  <a:schemeClr val="tx1"/>
                </a:solidFill>
                <a:latin typeface="+mn-lt"/>
                <a:ea typeface="+mn-ea"/>
                <a:cs typeface="+mn-cs"/>
              </a:rPr>
              <a:t>“The spatially structured effects are </a:t>
            </a:r>
            <a:r>
              <a:rPr lang="en-AU" sz="1200" b="0" i="0" u="none" strike="noStrike" kern="1200" baseline="0" dirty="0" err="1" smtClean="0">
                <a:solidFill>
                  <a:schemeClr val="tx1"/>
                </a:solidFill>
                <a:latin typeface="+mn-lt"/>
                <a:ea typeface="+mn-ea"/>
                <a:cs typeface="+mn-cs"/>
              </a:rPr>
              <a:t>modeled</a:t>
            </a:r>
            <a:r>
              <a:rPr lang="en-AU" sz="1200" b="0" i="0" u="none" strike="noStrike" kern="1200" baseline="0" dirty="0" smtClean="0">
                <a:solidFill>
                  <a:schemeClr val="tx1"/>
                </a:solidFill>
                <a:latin typeface="+mn-lt"/>
                <a:ea typeface="+mn-ea"/>
                <a:cs typeface="+mn-cs"/>
              </a:rPr>
              <a:t> by the intrinsic conditional autoregressive normal (ICAR) prior distribution.”</a:t>
            </a:r>
          </a:p>
          <a:p>
            <a:r>
              <a:rPr lang="en-AU" sz="1200" b="0" i="0" u="none" strike="noStrike" kern="1200" baseline="0" dirty="0" smtClean="0">
                <a:solidFill>
                  <a:schemeClr val="tx1"/>
                </a:solidFill>
                <a:latin typeface="+mn-lt"/>
                <a:ea typeface="+mn-ea"/>
                <a:cs typeface="+mn-cs"/>
              </a:rPr>
              <a:t>“In simple formulation, the prior distribution can be specified as the conditional distribution of each area-specific spatially structured effect, given all other spatial effects, and is a normal distribution with mean equal to the average of its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and precision proportional to the number of these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a:t>
            </a:r>
            <a:r>
              <a:rPr lang="en-AU" sz="1200" b="0" i="0" u="none" strike="noStrike" kern="1200" baseline="0" dirty="0" err="1" smtClean="0">
                <a:solidFill>
                  <a:schemeClr val="tx1"/>
                </a:solidFill>
                <a:latin typeface="+mn-lt"/>
                <a:ea typeface="+mn-ea"/>
                <a:cs typeface="+mn-cs"/>
              </a:rPr>
              <a:t>neighborhood</a:t>
            </a:r>
            <a:r>
              <a:rPr lang="en-AU" sz="1200" b="0" i="0" u="none" strike="noStrike" kern="1200" baseline="0" dirty="0" smtClean="0">
                <a:solidFill>
                  <a:schemeClr val="tx1"/>
                </a:solidFill>
                <a:latin typeface="+mn-lt"/>
                <a:ea typeface="+mn-ea"/>
                <a:cs typeface="+mn-cs"/>
              </a:rPr>
              <a:t> set for the </a:t>
            </a:r>
            <a:r>
              <a:rPr lang="en-AU" sz="1200" b="0" i="1" u="none" strike="noStrike" kern="1200" baseline="0" dirty="0" err="1" smtClean="0">
                <a:solidFill>
                  <a:schemeClr val="tx1"/>
                </a:solidFill>
                <a:latin typeface="+mn-lt"/>
                <a:ea typeface="+mn-ea"/>
                <a:cs typeface="+mn-cs"/>
              </a:rPr>
              <a:t>i</a:t>
            </a:r>
            <a:r>
              <a:rPr lang="en-AU" sz="1200" b="0" i="0" u="none" strike="noStrike" kern="1200" baseline="0" dirty="0" err="1" smtClean="0">
                <a:solidFill>
                  <a:schemeClr val="tx1"/>
                </a:solidFill>
                <a:latin typeface="+mn-lt"/>
                <a:ea typeface="+mn-ea"/>
                <a:cs typeface="+mn-cs"/>
              </a:rPr>
              <a:t>th</a:t>
            </a:r>
            <a:r>
              <a:rPr lang="en-AU" sz="1200" b="0" i="0" u="none" strike="noStrike" kern="1200" baseline="0" dirty="0" smtClean="0">
                <a:solidFill>
                  <a:schemeClr val="tx1"/>
                </a:solidFill>
                <a:latin typeface="+mn-lt"/>
                <a:ea typeface="+mn-ea"/>
                <a:cs typeface="+mn-cs"/>
              </a:rPr>
              <a:t> area is </a:t>
            </a:r>
            <a:r>
              <a:rPr lang="en-AU" sz="1200" b="0" i="1" u="none" strike="noStrike" kern="1200" baseline="0" dirty="0" err="1" smtClean="0">
                <a:solidFill>
                  <a:schemeClr val="tx1"/>
                </a:solidFill>
                <a:latin typeface="+mn-lt"/>
                <a:ea typeface="+mn-ea"/>
                <a:cs typeface="+mn-cs"/>
              </a:rPr>
              <a:t>δ</a:t>
            </a:r>
            <a:r>
              <a:rPr lang="en-AU" sz="1200" b="0" i="1" u="none" strike="noStrike" kern="1200" baseline="-25000" dirty="0" err="1" smtClean="0">
                <a:solidFill>
                  <a:schemeClr val="tx1"/>
                </a:solidFill>
                <a:latin typeface="+mn-lt"/>
                <a:ea typeface="+mn-ea"/>
                <a:cs typeface="+mn-cs"/>
              </a:rPr>
              <a:t>i</a:t>
            </a:r>
            <a:r>
              <a:rPr lang="en-AU" sz="1200" b="0" i="1" u="none" strike="noStrike" kern="1200" baseline="0" dirty="0" smtClean="0">
                <a:solidFill>
                  <a:schemeClr val="tx1"/>
                </a:solidFill>
                <a:latin typeface="+mn-lt"/>
                <a:ea typeface="+mn-ea"/>
                <a:cs typeface="+mn-cs"/>
              </a:rPr>
              <a:t> </a:t>
            </a:r>
            <a:r>
              <a:rPr lang="en-AU" sz="1200" b="0" i="0" u="none" strike="noStrike" kern="1200" baseline="0" dirty="0" smtClean="0">
                <a:solidFill>
                  <a:schemeClr val="tx1"/>
                </a:solidFill>
                <a:latin typeface="+mn-lt"/>
                <a:ea typeface="+mn-ea"/>
                <a:cs typeface="+mn-cs"/>
              </a:rPr>
              <a:t>and the number of </a:t>
            </a:r>
            <a:r>
              <a:rPr lang="en-AU" sz="1200" b="0" i="0" u="none" strike="noStrike" kern="1200" baseline="0" dirty="0" err="1" smtClean="0">
                <a:solidFill>
                  <a:schemeClr val="tx1"/>
                </a:solidFill>
                <a:latin typeface="+mn-lt"/>
                <a:ea typeface="+mn-ea"/>
                <a:cs typeface="+mn-cs"/>
              </a:rPr>
              <a:t>neighbors</a:t>
            </a:r>
            <a:r>
              <a:rPr lang="en-AU" sz="1200" b="0" i="0" u="none" strike="noStrike" kern="1200" baseline="0" dirty="0" smtClean="0">
                <a:solidFill>
                  <a:schemeClr val="tx1"/>
                </a:solidFill>
                <a:latin typeface="+mn-lt"/>
                <a:ea typeface="+mn-ea"/>
                <a:cs typeface="+mn-cs"/>
              </a:rPr>
              <a:t> is </a:t>
            </a:r>
            <a:r>
              <a:rPr lang="en-AU" sz="1200" b="0" i="1" u="none" strike="noStrike" kern="1200" baseline="0" dirty="0" smtClean="0">
                <a:solidFill>
                  <a:schemeClr val="tx1"/>
                </a:solidFill>
                <a:latin typeface="+mn-lt"/>
                <a:ea typeface="+mn-ea"/>
                <a:cs typeface="+mn-cs"/>
              </a:rPr>
              <a:t>n</a:t>
            </a:r>
            <a:r>
              <a:rPr lang="el-GR" sz="1200" b="0" i="1" u="none" strike="noStrike" kern="1200" baseline="-25000" dirty="0" smtClean="0">
                <a:solidFill>
                  <a:schemeClr val="tx1"/>
                </a:solidFill>
                <a:latin typeface="+mn-lt"/>
                <a:ea typeface="+mn-ea"/>
                <a:cs typeface="+mn-cs"/>
              </a:rPr>
              <a:t>δ</a:t>
            </a:r>
            <a:r>
              <a:rPr lang="en-AU" sz="1200" b="0" i="1" u="none" strike="noStrike" kern="1200" baseline="-25000" dirty="0" smtClean="0">
                <a:solidFill>
                  <a:schemeClr val="tx1"/>
                </a:solidFill>
                <a:latin typeface="+mn-lt"/>
                <a:ea typeface="+mn-ea"/>
                <a:cs typeface="+mn-cs"/>
              </a:rPr>
              <a:t>i</a:t>
            </a:r>
            <a:r>
              <a:rPr lang="en-AU" sz="1200" b="0" i="0" u="none" strike="noStrike" kern="1200" baseline="0" dirty="0" smtClean="0">
                <a:solidFill>
                  <a:schemeClr val="tx1"/>
                </a:solidFill>
                <a:latin typeface="+mn-lt"/>
                <a:ea typeface="+mn-ea"/>
                <a:cs typeface="+mn-cs"/>
              </a:rPr>
              <a: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“This model has been shown in many </a:t>
            </a:r>
            <a:r>
              <a:rPr lang="en-AU" sz="1200" b="0" i="0" u="none" strike="noStrike" kern="1200" baseline="0" dirty="0" err="1" smtClean="0">
                <a:solidFill>
                  <a:schemeClr val="tx1"/>
                </a:solidFill>
                <a:latin typeface="+mn-lt"/>
                <a:ea typeface="+mn-ea"/>
                <a:cs typeface="+mn-cs"/>
              </a:rPr>
              <a:t>studiesto</a:t>
            </a:r>
            <a:r>
              <a:rPr lang="en-AU" sz="1200" b="0" i="0" u="none" strike="noStrike" kern="1200" baseline="0" dirty="0" smtClean="0">
                <a:solidFill>
                  <a:schemeClr val="tx1"/>
                </a:solidFill>
                <a:latin typeface="+mn-lt"/>
                <a:ea typeface="+mn-ea"/>
                <a:cs typeface="+mn-cs"/>
              </a:rPr>
              <a:t> yield robust estimates across of range of scenarios, including clustering of disease”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7</a:t>
            </a:fld>
            <a:endParaRPr lang="en-AU"/>
          </a:p>
        </p:txBody>
      </p:sp>
    </p:spTree>
    <p:extLst>
      <p:ext uri="{BB962C8B-B14F-4D97-AF65-F5344CB8AC3E}">
        <p14:creationId xmlns:p14="http://schemas.microsoft.com/office/powerpoint/2010/main" val="346126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“Since childhood cancer is a rare disease, there are zip code areas with no cases. This sparseness of the count outcomes can be a problem as the Poisson data level model might not be able to model the situation where there can be multimodality in the marginal count distribution.”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did consider using a zero-inflated Poisson (ZIP) model, but they decided to go for the simpler approach of having the zero counts have a different intercept.</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They used Monte-Carlo Markov Chain sampling, with a sample size of 10000. The Brooks-</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-Rubin diagnostic (Brooks and </a:t>
            </a:r>
            <a:r>
              <a:rPr lang="en-AU" sz="1200" b="0" i="0" u="none" strike="noStrike" kern="1200" baseline="0" dirty="0" err="1" smtClean="0">
                <a:solidFill>
                  <a:schemeClr val="tx1"/>
                </a:solidFill>
                <a:latin typeface="+mn-lt"/>
                <a:ea typeface="+mn-ea"/>
                <a:cs typeface="+mn-cs"/>
              </a:rPr>
              <a:t>Gelman</a:t>
            </a:r>
            <a:r>
              <a:rPr lang="en-AU" sz="1200" b="0" i="0" u="none" strike="noStrike" kern="1200" baseline="0" dirty="0" smtClean="0">
                <a:solidFill>
                  <a:schemeClr val="tx1"/>
                </a:solidFill>
                <a:latin typeface="+mn-lt"/>
                <a:ea typeface="+mn-ea"/>
                <a:cs typeface="+mn-cs"/>
              </a:rPr>
              <a:t> 1998) was used to check convergence.</a:t>
            </a:r>
            <a:endParaRPr lang="en-AU" dirty="0"/>
          </a:p>
        </p:txBody>
      </p:sp>
      <p:sp>
        <p:nvSpPr>
          <p:cNvPr id="4" name="Slide Number Placeholder 3"/>
          <p:cNvSpPr>
            <a:spLocks noGrp="1"/>
          </p:cNvSpPr>
          <p:nvPr>
            <p:ph type="sldNum" sz="quarter" idx="10"/>
          </p:nvPr>
        </p:nvSpPr>
        <p:spPr/>
        <p:txBody>
          <a:bodyPr/>
          <a:lstStyle/>
          <a:p>
            <a:fld id="{D795D3F8-AA5B-4E58-9602-70EDB6AF1C76}" type="slidenum">
              <a:rPr lang="en-AU" smtClean="0"/>
              <a:t>8</a:t>
            </a:fld>
            <a:endParaRPr lang="en-AU"/>
          </a:p>
        </p:txBody>
      </p:sp>
    </p:spTree>
    <p:extLst>
      <p:ext uri="{BB962C8B-B14F-4D97-AF65-F5344CB8AC3E}">
        <p14:creationId xmlns:p14="http://schemas.microsoft.com/office/powerpoint/2010/main" val="59279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model checking procedures in the article are more about model comparing, as there are no cut-offs mentioned in the results or model evaluation sections, and in the results they only compare the structure of the results or compare the two different models values.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With these different model checking and comparing procedures, the lower value produced, the better the model is.</a:t>
            </a:r>
          </a:p>
          <a:p>
            <a:endParaRPr lang="en-AU" baseline="0" dirty="0" smtClean="0"/>
          </a:p>
          <a:p>
            <a:r>
              <a:rPr lang="en-AU" sz="1200" b="0" i="0" u="none" strike="noStrike" kern="1200" baseline="0" dirty="0" smtClean="0">
                <a:solidFill>
                  <a:schemeClr val="tx1"/>
                </a:solidFill>
                <a:latin typeface="+mn-lt"/>
                <a:ea typeface="+mn-ea"/>
                <a:cs typeface="+mn-cs"/>
              </a:rPr>
              <a:t>“A measure of goodness-of-fit that is widely used in Bayesian </a:t>
            </a:r>
            <a:r>
              <a:rPr lang="en-AU" sz="1200" b="0" i="0" u="none" strike="noStrike" kern="1200" baseline="0" dirty="0" err="1" smtClean="0">
                <a:solidFill>
                  <a:schemeClr val="tx1"/>
                </a:solidFill>
                <a:latin typeface="+mn-lt"/>
                <a:ea typeface="+mn-ea"/>
                <a:cs typeface="+mn-cs"/>
              </a:rPr>
              <a:t>modeling</a:t>
            </a:r>
            <a:r>
              <a:rPr lang="en-AU" sz="1200" b="0" i="0" u="none" strike="noStrike" kern="1200" baseline="0" dirty="0" smtClean="0">
                <a:solidFill>
                  <a:schemeClr val="tx1"/>
                </a:solidFill>
                <a:latin typeface="+mn-lt"/>
                <a:ea typeface="+mn-ea"/>
                <a:cs typeface="+mn-cs"/>
              </a:rPr>
              <a:t> is the deviance information criterion (DIC)”</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The exceedance probability is used to find clusters, or hot spots in the relative risk of brain cancer.</a:t>
            </a:r>
            <a:endParaRPr lang="en-AU" dirty="0" smtClean="0"/>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To measure the predictive capability of a model, they used the mean squared predictive error, which compares the observed data to the predicted data from the fitted model.</a:t>
            </a:r>
            <a:endParaRPr lang="en-AU" baseline="0" dirty="0" smtClean="0"/>
          </a:p>
          <a:p>
            <a:endParaRPr lang="en-AU" sz="1200" kern="1200" baseline="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The deviance information criterion is an overall goodness of fit test. To investigate localised behaviour they used an exceedance probability. To measure the predictive capability of the models they used the mean square predictive error. WAIC</a:t>
            </a:r>
            <a:r>
              <a:rPr lang="en-AU" sz="1200" kern="1200" baseline="0" dirty="0" smtClean="0">
                <a:solidFill>
                  <a:schemeClr val="tx1"/>
                </a:solidFill>
                <a:effectLst/>
                <a:latin typeface="+mn-lt"/>
                <a:ea typeface="+mn-ea"/>
                <a:cs typeface="+mn-cs"/>
              </a:rPr>
              <a:t> is an alternative to the DIC, and improves on some of the problems that it has, like that DIC is not fully </a:t>
            </a:r>
            <a:r>
              <a:rPr lang="en-AU" sz="1200" kern="1200" baseline="0" dirty="0" err="1" smtClean="0">
                <a:solidFill>
                  <a:schemeClr val="tx1"/>
                </a:solidFill>
                <a:effectLst/>
                <a:latin typeface="+mn-lt"/>
                <a:ea typeface="+mn-ea"/>
                <a:cs typeface="+mn-cs"/>
              </a:rPr>
              <a:t>bayesian</a:t>
            </a:r>
            <a:endParaRPr lang="en-AU" baseline="0" dirty="0" smtClean="0"/>
          </a:p>
        </p:txBody>
      </p:sp>
      <p:sp>
        <p:nvSpPr>
          <p:cNvPr id="4" name="Slide Number Placeholder 3"/>
          <p:cNvSpPr>
            <a:spLocks noGrp="1"/>
          </p:cNvSpPr>
          <p:nvPr>
            <p:ph type="sldNum" sz="quarter" idx="10"/>
          </p:nvPr>
        </p:nvSpPr>
        <p:spPr/>
        <p:txBody>
          <a:bodyPr/>
          <a:lstStyle/>
          <a:p>
            <a:fld id="{D795D3F8-AA5B-4E58-9602-70EDB6AF1C76}" type="slidenum">
              <a:rPr lang="en-AU" smtClean="0"/>
              <a:t>9</a:t>
            </a:fld>
            <a:endParaRPr lang="en-AU"/>
          </a:p>
        </p:txBody>
      </p:sp>
    </p:spTree>
    <p:extLst>
      <p:ext uri="{BB962C8B-B14F-4D97-AF65-F5344CB8AC3E}">
        <p14:creationId xmlns:p14="http://schemas.microsoft.com/office/powerpoint/2010/main" val="73575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15/05/2016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15/05/2016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15/05/2016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15/05/2016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15/05/2016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15/05/2016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15/05/2016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15/05/2016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769"/>
            <a:ext cx="7772400" cy="2259682"/>
          </a:xfrm>
        </p:spPr>
        <p:txBody>
          <a:bodyPr>
            <a:normAutofit fontScale="90000"/>
          </a:bodyPr>
          <a:lstStyle/>
          <a:p>
            <a:r>
              <a:rPr lang="en-AU" dirty="0" smtClean="0"/>
              <a:t>STAT3013 </a:t>
            </a:r>
            <a:r>
              <a:rPr lang="en-AU" dirty="0" smtClean="0"/>
              <a:t>Project:</a:t>
            </a:r>
            <a:br>
              <a:rPr lang="en-AU" dirty="0" smtClean="0"/>
            </a:br>
            <a:r>
              <a:rPr lang="en-AU" dirty="0" smtClean="0"/>
              <a:t>Childhood </a:t>
            </a:r>
            <a:r>
              <a:rPr lang="en-AU" dirty="0"/>
              <a:t>Brain Cancer in Florida: A Bayesian Clustering Approach</a:t>
            </a:r>
            <a:br>
              <a:rPr lang="en-AU" dirty="0"/>
            </a:br>
            <a:endParaRPr lang="en-AU" dirty="0"/>
          </a:p>
        </p:txBody>
      </p:sp>
      <p:sp>
        <p:nvSpPr>
          <p:cNvPr id="3" name="Subtitle 2"/>
          <p:cNvSpPr>
            <a:spLocks noGrp="1"/>
          </p:cNvSpPr>
          <p:nvPr>
            <p:ph type="subTitle" idx="1"/>
          </p:nvPr>
        </p:nvSpPr>
        <p:spPr/>
        <p:txBody>
          <a:bodyPr/>
          <a:lstStyle/>
          <a:p>
            <a:r>
              <a:rPr lang="en-AU" dirty="0" err="1"/>
              <a:t>Mikkel</a:t>
            </a:r>
            <a:r>
              <a:rPr lang="en-AU" dirty="0"/>
              <a:t> Mertz, James </a:t>
            </a:r>
            <a:r>
              <a:rPr lang="en-AU" dirty="0" smtClean="0"/>
              <a:t>Bailie, and Anthony </a:t>
            </a:r>
            <a:r>
              <a:rPr lang="en-AU" dirty="0"/>
              <a:t>Cozens</a:t>
            </a:r>
            <a:endParaRPr lang="en-AU" dirty="0"/>
          </a:p>
        </p:txBody>
      </p:sp>
    </p:spTree>
    <p:extLst>
      <p:ext uri="{BB962C8B-B14F-4D97-AF65-F5344CB8AC3E}">
        <p14:creationId xmlns:p14="http://schemas.microsoft.com/office/powerpoint/2010/main" val="126350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Results</a:t>
            </a:r>
            <a:endParaRPr lang="en-AU"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9" y="849031"/>
            <a:ext cx="3203495" cy="2971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95574"/>
            <a:ext cx="3168352" cy="2971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6380" y="3866754"/>
            <a:ext cx="3096344" cy="2991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a:xfrm>
            <a:off x="457200" y="1600200"/>
            <a:ext cx="4143324" cy="4525963"/>
          </a:xfrm>
        </p:spPr>
        <p:txBody>
          <a:bodyPr>
            <a:normAutofit/>
          </a:bodyPr>
          <a:lstStyle/>
          <a:p>
            <a:r>
              <a:rPr lang="en-AU" sz="2400" dirty="0" smtClean="0"/>
              <a:t>When they compared the BYM and SPC models, they found that the SPC is a better fit to the data, but is only marginally better at predicting future data.  </a:t>
            </a:r>
          </a:p>
          <a:p>
            <a:r>
              <a:rPr lang="en-AU" sz="2400" dirty="0" smtClean="0"/>
              <a:t>They also compared the SMR with the BYM and SPC models, and found that the BYM and SPC produced smoother risk estimates</a:t>
            </a:r>
            <a:endParaRPr lang="en-AU"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524" y="1457325"/>
            <a:ext cx="3771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731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Extension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9330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987707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26910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856174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980945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1593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206465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a:bodyPr>
          <a:lstStyle/>
          <a:p>
            <a:r>
              <a:rPr lang="en-AU" sz="2400" dirty="0"/>
              <a:t>The scientific question </a:t>
            </a:r>
            <a:r>
              <a:rPr lang="en-AU" sz="2400" dirty="0" smtClean="0"/>
              <a:t>is:</a:t>
            </a:r>
          </a:p>
          <a:p>
            <a:r>
              <a:rPr lang="en-AU" sz="2400" dirty="0" smtClean="0"/>
              <a:t> To </a:t>
            </a:r>
            <a:r>
              <a:rPr lang="en-AU" sz="2400" dirty="0"/>
              <a:t>check the robustness of the findings of another publication that there exists </a:t>
            </a:r>
            <a:r>
              <a:rPr lang="en-AU" sz="2400" dirty="0" smtClean="0"/>
              <a:t>“putative </a:t>
            </a:r>
            <a:r>
              <a:rPr lang="en-AU" sz="2400" dirty="0"/>
              <a:t>clusters of </a:t>
            </a:r>
            <a:r>
              <a:rPr lang="en-AU" sz="2400" dirty="0" err="1"/>
              <a:t>pediatric</a:t>
            </a:r>
            <a:r>
              <a:rPr lang="en-AU" sz="2400" dirty="0"/>
              <a:t> brain cancer at zip code aggregation level in the U.S. state of </a:t>
            </a:r>
            <a:r>
              <a:rPr lang="en-AU" sz="2400" dirty="0" smtClean="0"/>
              <a:t>Florida” </a:t>
            </a:r>
            <a:r>
              <a:rPr lang="en-AU" sz="2400" dirty="0"/>
              <a:t>and</a:t>
            </a:r>
            <a:r>
              <a:rPr lang="en-AU" sz="2400" dirty="0" smtClean="0"/>
              <a:t>, “in </a:t>
            </a:r>
            <a:r>
              <a:rPr lang="en-AU" sz="2400" dirty="0"/>
              <a:t>particular, the raised incidence of </a:t>
            </a:r>
            <a:r>
              <a:rPr lang="en-AU" sz="2400" dirty="0" err="1"/>
              <a:t>pediatric</a:t>
            </a:r>
            <a:r>
              <a:rPr lang="en-AU" sz="2400" dirty="0"/>
              <a:t> brain cancer was found in the southern area of the state (south Florida cluster</a:t>
            </a:r>
            <a:r>
              <a:rPr lang="en-AU" sz="2400" dirty="0" smtClean="0"/>
              <a:t>)”.</a:t>
            </a:r>
          </a:p>
          <a:p>
            <a:endParaRPr lang="en-AU" sz="2400"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sz="2400" dirty="0"/>
              <a:t>The data was </a:t>
            </a:r>
            <a:r>
              <a:rPr lang="en-AU" sz="2400" dirty="0" smtClean="0"/>
              <a:t>taken from </a:t>
            </a:r>
            <a:r>
              <a:rPr lang="en-AU" sz="2400" dirty="0"/>
              <a:t>the Florida Association of </a:t>
            </a:r>
            <a:r>
              <a:rPr lang="en-AU" sz="2400" dirty="0" smtClean="0"/>
              <a:t>Paediatric Tumour </a:t>
            </a:r>
            <a:r>
              <a:rPr lang="en-AU" sz="2400" dirty="0"/>
              <a:t>Programs.</a:t>
            </a:r>
          </a:p>
          <a:p>
            <a:r>
              <a:rPr lang="en-AU" sz="2400" dirty="0"/>
              <a:t> </a:t>
            </a:r>
            <a:r>
              <a:rPr lang="en-AU" sz="2400" dirty="0"/>
              <a:t>The structure of the data is population of 0-19 year olds, and all recorded brain cancers during that period, split into the </a:t>
            </a:r>
            <a:r>
              <a:rPr lang="en-AU" sz="2400" dirty="0" smtClean="0"/>
              <a:t>Florida zip </a:t>
            </a:r>
            <a:r>
              <a:rPr lang="en-AU" sz="2400" dirty="0"/>
              <a:t>code areas</a:t>
            </a:r>
            <a:r>
              <a:rPr lang="en-AU" sz="2400" dirty="0" smtClean="0"/>
              <a:t>. </a:t>
            </a:r>
          </a:p>
          <a:p>
            <a:r>
              <a:rPr lang="en-AU" sz="2400" dirty="0" smtClean="0"/>
              <a:t>The data is for the years 2000-2010</a:t>
            </a:r>
            <a:endParaRPr lang="en-AU" sz="2400" dirty="0"/>
          </a:p>
          <a:p>
            <a:r>
              <a:rPr lang="en-AU" sz="2400" dirty="0" smtClean="0"/>
              <a:t>There are a 983 zip code areas, with 451 areas with zero cases recorded.</a:t>
            </a:r>
            <a:endParaRPr lang="en-AU" sz="2400" dirty="0"/>
          </a:p>
        </p:txBody>
      </p:sp>
    </p:spTree>
    <p:extLst>
      <p:ext uri="{BB962C8B-B14F-4D97-AF65-F5344CB8AC3E}">
        <p14:creationId xmlns:p14="http://schemas.microsoft.com/office/powerpoint/2010/main" val="323667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idx="1"/>
          </p:nvPr>
        </p:nvSpPr>
        <p:spPr/>
        <p:txBody>
          <a:bodyPr>
            <a:normAutofit/>
          </a:bodyPr>
          <a:lstStyle/>
          <a:p>
            <a:r>
              <a:rPr lang="en-AU" sz="2400" dirty="0"/>
              <a:t>The article </a:t>
            </a:r>
            <a:r>
              <a:rPr lang="en-AU" sz="2400" dirty="0" smtClean="0"/>
              <a:t>assumes </a:t>
            </a:r>
            <a:r>
              <a:rPr lang="en-AU" sz="2400" dirty="0"/>
              <a:t>that the case counts are independently distributed Poisson variates, that is, </a:t>
            </a:r>
            <a:r>
              <a:rPr lang="en-AU" sz="2400" i="1" dirty="0" err="1"/>
              <a:t>y</a:t>
            </a:r>
            <a:r>
              <a:rPr lang="en-AU" sz="2400" i="1" baseline="-25000" dirty="0" err="1"/>
              <a:t>i</a:t>
            </a:r>
            <a:r>
              <a:rPr lang="en-AU" sz="2400" dirty="0"/>
              <a:t>∼ Poisson(</a:t>
            </a:r>
            <a:r>
              <a:rPr lang="en-AU" sz="2400" i="1" dirty="0" err="1"/>
              <a:t>μ</a:t>
            </a:r>
            <a:r>
              <a:rPr lang="en-AU" sz="2400" i="1" baseline="-25000" dirty="0" err="1"/>
              <a:t>i</a:t>
            </a:r>
            <a:r>
              <a:rPr lang="en-AU" sz="2400" i="1" dirty="0"/>
              <a:t> </a:t>
            </a:r>
            <a:r>
              <a:rPr lang="en-AU" sz="2400" dirty="0"/>
              <a:t>), and </a:t>
            </a:r>
            <a:r>
              <a:rPr lang="en-AU" sz="2400" i="1" dirty="0" err="1"/>
              <a:t>μ</a:t>
            </a:r>
            <a:r>
              <a:rPr lang="en-AU" sz="2400" i="1" baseline="-25000" dirty="0" err="1"/>
              <a:t>i</a:t>
            </a:r>
            <a:r>
              <a:rPr lang="en-AU" sz="2400" i="1" dirty="0"/>
              <a:t> </a:t>
            </a:r>
            <a:r>
              <a:rPr lang="en-AU" sz="2400" dirty="0"/>
              <a:t>=</a:t>
            </a:r>
            <a:r>
              <a:rPr lang="en-AU" sz="2400" dirty="0" err="1"/>
              <a:t>e</a:t>
            </a:r>
            <a:r>
              <a:rPr lang="en-AU" sz="2400" baseline="-25000" dirty="0" err="1"/>
              <a:t>i</a:t>
            </a:r>
            <a:r>
              <a:rPr lang="el-GR" sz="2400" dirty="0"/>
              <a:t>θ</a:t>
            </a:r>
            <a:r>
              <a:rPr lang="en-AU" sz="2400" baseline="-25000" dirty="0" smtClean="0"/>
              <a:t>i</a:t>
            </a:r>
            <a:r>
              <a:rPr lang="en-AU" sz="2400" dirty="0" smtClean="0"/>
              <a:t>.</a:t>
            </a:r>
          </a:p>
          <a:p>
            <a:endParaRPr lang="en-AU" sz="2400" dirty="0" smtClean="0"/>
          </a:p>
          <a:p>
            <a:endParaRPr lang="en-AU" sz="2400" dirty="0"/>
          </a:p>
          <a:p>
            <a:r>
              <a:rPr lang="en-AU" sz="2400" dirty="0" smtClean="0"/>
              <a:t>Where </a:t>
            </a:r>
            <a:r>
              <a:rPr lang="en-AU" sz="2400" dirty="0" err="1" smtClean="0"/>
              <a:t>y</a:t>
            </a:r>
            <a:r>
              <a:rPr lang="en-AU" sz="2400" baseline="-25000" dirty="0" err="1" smtClean="0"/>
              <a:t>i</a:t>
            </a:r>
            <a:r>
              <a:rPr lang="en-AU" sz="2400" dirty="0" smtClean="0"/>
              <a:t> is the number of cases within the </a:t>
            </a:r>
            <a:r>
              <a:rPr lang="en-AU" sz="2400" dirty="0" err="1" smtClean="0"/>
              <a:t>ith</a:t>
            </a:r>
            <a:r>
              <a:rPr lang="en-AU" sz="2400" dirty="0" smtClean="0"/>
              <a:t> area, </a:t>
            </a:r>
            <a:r>
              <a:rPr lang="en-AU" sz="2400" dirty="0" err="1" smtClean="0"/>
              <a:t>e</a:t>
            </a:r>
            <a:r>
              <a:rPr lang="en-AU" sz="2400" baseline="-25000" dirty="0" err="1" smtClean="0"/>
              <a:t>i</a:t>
            </a:r>
            <a:r>
              <a:rPr lang="en-AU" sz="2400" dirty="0" smtClean="0"/>
              <a:t> is the expected number of cases in the </a:t>
            </a:r>
            <a:r>
              <a:rPr lang="en-AU" sz="2400" dirty="0" err="1" smtClean="0"/>
              <a:t>ith</a:t>
            </a:r>
            <a:r>
              <a:rPr lang="en-AU" sz="2400" dirty="0" smtClean="0"/>
              <a:t> area, </a:t>
            </a:r>
            <a:r>
              <a:rPr lang="el-GR" sz="2400" dirty="0"/>
              <a:t>θ</a:t>
            </a:r>
            <a:r>
              <a:rPr lang="en-AU" sz="2400" baseline="-25000" dirty="0"/>
              <a:t>i</a:t>
            </a:r>
            <a:r>
              <a:rPr lang="en-AU" sz="2400" i="1" dirty="0"/>
              <a:t> </a:t>
            </a:r>
            <a:r>
              <a:rPr lang="en-AU" sz="2400" dirty="0"/>
              <a:t>is a relative risk parameter for the </a:t>
            </a:r>
            <a:r>
              <a:rPr lang="en-AU" sz="2400" i="1" dirty="0" err="1"/>
              <a:t>i</a:t>
            </a:r>
            <a:r>
              <a:rPr lang="en-AU" sz="2400" dirty="0" err="1"/>
              <a:t>th</a:t>
            </a:r>
            <a:r>
              <a:rPr lang="en-AU" sz="2400" dirty="0"/>
              <a:t> </a:t>
            </a:r>
            <a:r>
              <a:rPr lang="en-AU" sz="2400" dirty="0" smtClean="0"/>
              <a:t>area, and y</a:t>
            </a:r>
            <a:r>
              <a:rPr lang="en-AU" sz="2400" baseline="-25000" dirty="0" smtClean="0"/>
              <a:t>i</a:t>
            </a:r>
            <a:r>
              <a:rPr lang="en-AU" sz="2400" baseline="30000" dirty="0" smtClean="0"/>
              <a:t>p</a:t>
            </a:r>
            <a:r>
              <a:rPr lang="en-AU" sz="2400" dirty="0" smtClean="0"/>
              <a:t> is the population of the </a:t>
            </a:r>
            <a:r>
              <a:rPr lang="en-AU" sz="2400" dirty="0" err="1" smtClean="0"/>
              <a:t>ith</a:t>
            </a:r>
            <a:r>
              <a:rPr lang="en-AU" sz="2400" dirty="0" smtClean="0"/>
              <a:t> area during the time period.</a:t>
            </a:r>
          </a:p>
          <a:p>
            <a:r>
              <a:rPr lang="en-AU" sz="2400" dirty="0" smtClean="0"/>
              <a:t>The </a:t>
            </a:r>
            <a:r>
              <a:rPr lang="en-AU" sz="2400" dirty="0"/>
              <a:t>article then used 3 different models to model the </a:t>
            </a:r>
            <a:r>
              <a:rPr lang="el-GR" sz="2400" dirty="0"/>
              <a:t>θ</a:t>
            </a:r>
            <a:r>
              <a:rPr lang="en-AU" sz="2400" baseline="-25000" dirty="0"/>
              <a:t>i</a:t>
            </a:r>
            <a:r>
              <a:rPr lang="en-AU" sz="2400" dirty="0"/>
              <a:t>’s and tested whether their models fitted the data.</a:t>
            </a:r>
          </a:p>
          <a:p>
            <a:endParaRPr lang="en-A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780928"/>
            <a:ext cx="2664296" cy="6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955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sp>
        <p:nvSpPr>
          <p:cNvPr id="3" name="Content Placeholder 2"/>
          <p:cNvSpPr>
            <a:spLocks noGrp="1"/>
          </p:cNvSpPr>
          <p:nvPr>
            <p:ph idx="1"/>
          </p:nvPr>
        </p:nvSpPr>
        <p:spPr/>
        <p:txBody>
          <a:bodyPr>
            <a:normAutofit/>
          </a:bodyPr>
          <a:lstStyle/>
          <a:p>
            <a:r>
              <a:rPr lang="en-AU" sz="2400" dirty="0" smtClean="0"/>
              <a:t>These </a:t>
            </a:r>
            <a:r>
              <a:rPr lang="en-AU" sz="2400" dirty="0" smtClean="0"/>
              <a:t>are: </a:t>
            </a:r>
          </a:p>
          <a:p>
            <a:r>
              <a:rPr lang="en-AU" sz="2400" dirty="0" smtClean="0"/>
              <a:t>The </a:t>
            </a:r>
            <a:r>
              <a:rPr lang="en-AU" sz="2400" dirty="0" err="1" smtClean="0"/>
              <a:t>Standarised</a:t>
            </a:r>
            <a:r>
              <a:rPr lang="en-AU" sz="2400" dirty="0" smtClean="0"/>
              <a:t> morbidity ratio (SMR)(</a:t>
            </a:r>
            <a:r>
              <a:rPr lang="en-AU" sz="2400" dirty="0" err="1" smtClean="0"/>
              <a:t>i.e</a:t>
            </a:r>
            <a:r>
              <a:rPr lang="en-AU" sz="2400" dirty="0" smtClean="0"/>
              <a:t> the MLE)</a:t>
            </a:r>
          </a:p>
          <a:p>
            <a:r>
              <a:rPr lang="en-AU" sz="2400" dirty="0"/>
              <a:t>The </a:t>
            </a:r>
            <a:r>
              <a:rPr lang="en-AU" sz="2400" dirty="0" err="1"/>
              <a:t>Besag</a:t>
            </a:r>
            <a:r>
              <a:rPr lang="en-AU" sz="2400" dirty="0"/>
              <a:t>, York, and Mollie model (BYM</a:t>
            </a:r>
            <a:r>
              <a:rPr lang="en-AU" sz="2400" dirty="0" smtClean="0"/>
              <a:t>)</a:t>
            </a:r>
            <a:endParaRPr lang="en-AU" sz="2400" dirty="0"/>
          </a:p>
          <a:p>
            <a:r>
              <a:rPr lang="en-AU" sz="2400" dirty="0" smtClean="0"/>
              <a:t>The Sparse </a:t>
            </a:r>
            <a:r>
              <a:rPr lang="en-AU" sz="2400" dirty="0"/>
              <a:t>Poisson Convolution (SPC)</a:t>
            </a:r>
          </a:p>
          <a:p>
            <a:endParaRPr lang="en-AU" dirty="0"/>
          </a:p>
        </p:txBody>
      </p:sp>
    </p:spTree>
    <p:extLst>
      <p:ext uri="{BB962C8B-B14F-4D97-AF65-F5344CB8AC3E}">
        <p14:creationId xmlns:p14="http://schemas.microsoft.com/office/powerpoint/2010/main" val="316487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endParaRPr lang="en-AU" sz="2400" dirty="0" smtClean="0"/>
              </a:p>
              <a:p>
                <a:r>
                  <a:rPr lang="en-AU" sz="2400" dirty="0" smtClean="0"/>
                  <a:t>The </a:t>
                </a:r>
                <a:r>
                  <a:rPr lang="en-AU" sz="2400" dirty="0" smtClean="0"/>
                  <a:t>SMR model just involves finding the MLE of </a:t>
                </a:r>
                <a:r>
                  <a:rPr lang="el-GR" sz="2400" dirty="0" smtClean="0"/>
                  <a:t>θ</a:t>
                </a:r>
                <a:r>
                  <a:rPr lang="en-AU" sz="2400" baseline="-25000" dirty="0" err="1" smtClean="0"/>
                  <a:t>i</a:t>
                </a:r>
                <a:r>
                  <a:rPr lang="en-AU" sz="2400" dirty="0" smtClean="0"/>
                  <a:t>. This turns out to be </a:t>
                </a:r>
                <a14:m>
                  <m:oMath xmlns:m="http://schemas.openxmlformats.org/officeDocument/2006/math">
                    <m:f>
                      <m:fPr>
                        <m:ctrlPr>
                          <a:rPr lang="en-AU" sz="2400" i="1" smtClean="0">
                            <a:latin typeface="Cambria Math"/>
                          </a:rPr>
                        </m:ctrlPr>
                      </m:fPr>
                      <m:num>
                        <m:r>
                          <a:rPr lang="en-AU" sz="2400" b="0" i="1" smtClean="0">
                            <a:latin typeface="Cambria Math"/>
                          </a:rPr>
                          <m:t>𝑦𝑖</m:t>
                        </m:r>
                      </m:num>
                      <m:den>
                        <m:r>
                          <a:rPr lang="en-AU" sz="2400" b="0" i="1" smtClean="0">
                            <a:latin typeface="Cambria Math"/>
                          </a:rPr>
                          <m:t>𝑒𝑖</m:t>
                        </m:r>
                      </m:den>
                    </m:f>
                  </m:oMath>
                </a14:m>
                <a:r>
                  <a:rPr lang="en-AU" sz="2400" dirty="0" smtClean="0"/>
                  <a:t>. </a:t>
                </a:r>
              </a:p>
              <a:p>
                <a:r>
                  <a:rPr lang="en-AU" sz="2400" dirty="0" smtClean="0"/>
                  <a:t>This model is most well-known and easiest to compute.</a:t>
                </a:r>
              </a:p>
              <a:p>
                <a:r>
                  <a:rPr lang="en-AU" sz="2400" dirty="0" smtClean="0"/>
                  <a:t>There is a large number of zero counts in the data. This can lead to the SMR being misleading, and can lead to large SMR’s regardless of the observed count.</a:t>
                </a:r>
              </a:p>
              <a:p>
                <a:r>
                  <a:rPr lang="en-AU" sz="2400" dirty="0" smtClean="0"/>
                  <a:t>This </a:t>
                </a:r>
                <a:r>
                  <a:rPr lang="en-AU" sz="2400" dirty="0" smtClean="0"/>
                  <a:t>model </a:t>
                </a:r>
                <a:r>
                  <a:rPr lang="en-AU" sz="2400" dirty="0" smtClean="0"/>
                  <a:t>proved to contain a lot of confounding noise, which showed them that it wasn’t a useful model.</a:t>
                </a:r>
                <a:endParaRPr lang="en-AU"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63" r="-1333"/>
                </a:stretch>
              </a:blipFill>
            </p:spPr>
            <p:txBody>
              <a:bodyPr/>
              <a:lstStyle/>
              <a:p>
                <a:r>
                  <a:rPr lang="en-AU">
                    <a:noFill/>
                  </a:rPr>
                  <a:t> </a:t>
                </a:r>
              </a:p>
            </p:txBody>
          </p:sp>
        </mc:Fallback>
      </mc:AlternateContent>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373548"/>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989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sp>
        <p:nvSpPr>
          <p:cNvPr id="3" name="Content Placeholder 2"/>
          <p:cNvSpPr>
            <a:spLocks noGrp="1"/>
          </p:cNvSpPr>
          <p:nvPr>
            <p:ph idx="1"/>
          </p:nvPr>
        </p:nvSpPr>
        <p:spPr>
          <a:xfrm>
            <a:off x="457200" y="1600200"/>
            <a:ext cx="4114800" cy="4525963"/>
          </a:xfrm>
        </p:spPr>
        <p:txBody>
          <a:bodyPr>
            <a:normAutofit/>
          </a:bodyPr>
          <a:lstStyle/>
          <a:p>
            <a:r>
              <a:rPr lang="en-AU" sz="2400" dirty="0" smtClean="0"/>
              <a:t>The BYM model is a </a:t>
            </a:r>
            <a:r>
              <a:rPr lang="en-AU" sz="2400" dirty="0"/>
              <a:t>B</a:t>
            </a:r>
            <a:r>
              <a:rPr lang="en-AU" sz="2400" dirty="0" smtClean="0"/>
              <a:t>ayesian approach to fitting </a:t>
            </a:r>
            <a:r>
              <a:rPr lang="el-GR" sz="2400" dirty="0" smtClean="0"/>
              <a:t>θ</a:t>
            </a:r>
            <a:r>
              <a:rPr lang="en-AU" sz="2400" baseline="-25000" dirty="0" err="1" smtClean="0"/>
              <a:t>i</a:t>
            </a:r>
            <a:r>
              <a:rPr lang="en-AU" sz="2400" dirty="0"/>
              <a:t>. The model decomposes the log of </a:t>
            </a:r>
            <a:r>
              <a:rPr lang="el-GR" sz="2400" dirty="0"/>
              <a:t>θ</a:t>
            </a:r>
            <a:r>
              <a:rPr lang="en-AU" sz="2400" baseline="-25000" dirty="0" err="1" smtClean="0"/>
              <a:t>i</a:t>
            </a:r>
            <a:r>
              <a:rPr lang="en-AU" sz="2400" dirty="0" smtClean="0"/>
              <a:t> </a:t>
            </a:r>
            <a:r>
              <a:rPr lang="en-AU" sz="2400" dirty="0"/>
              <a:t>into the sum of two random </a:t>
            </a:r>
            <a:r>
              <a:rPr lang="en-AU" sz="2400" dirty="0" smtClean="0"/>
              <a:t>effects:</a:t>
            </a:r>
            <a:r>
              <a:rPr lang="en-AU" sz="2400" i="1" dirty="0"/>
              <a:t> </a:t>
            </a:r>
            <a:r>
              <a:rPr lang="en-AU" sz="2400" i="1" dirty="0" smtClean="0"/>
              <a:t>v</a:t>
            </a:r>
            <a:r>
              <a:rPr lang="en-AU" sz="2400" i="1" baseline="-25000" dirty="0" smtClean="0"/>
              <a:t>i</a:t>
            </a:r>
            <a:r>
              <a:rPr lang="en-AU" sz="2400" i="1" dirty="0" smtClean="0"/>
              <a:t>, </a:t>
            </a:r>
            <a:r>
              <a:rPr lang="en-AU" sz="2400" dirty="0" smtClean="0"/>
              <a:t>which is the unstructured component, and </a:t>
            </a:r>
            <a:r>
              <a:rPr lang="en-AU" sz="2400" i="1" dirty="0" err="1" smtClean="0"/>
              <a:t>u</a:t>
            </a:r>
            <a:r>
              <a:rPr lang="en-AU" sz="2400" i="1" baseline="-25000" dirty="0" err="1" smtClean="0"/>
              <a:t>i</a:t>
            </a:r>
            <a:r>
              <a:rPr lang="en-AU" sz="2400" dirty="0" smtClean="0"/>
              <a:t>, which is the spatially structured component, which is dependent on the values of its neighbouring </a:t>
            </a:r>
            <a:r>
              <a:rPr lang="en-AU" sz="2400" dirty="0" err="1" smtClean="0"/>
              <a:t>zipcodes</a:t>
            </a:r>
            <a:r>
              <a:rPr lang="en-AU" sz="2400" dirty="0" smtClean="0"/>
              <a:t>.</a:t>
            </a:r>
            <a:endParaRPr lang="en-AU"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04864"/>
            <a:ext cx="4325673" cy="268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92080" y="1588150"/>
            <a:ext cx="2160240" cy="369332"/>
          </a:xfrm>
          <a:prstGeom prst="rect">
            <a:avLst/>
          </a:prstGeom>
          <a:noFill/>
        </p:spPr>
        <p:txBody>
          <a:bodyPr wrap="square" rtlCol="0">
            <a:spAutoFit/>
          </a:bodyPr>
          <a:lstStyle/>
          <a:p>
            <a:r>
              <a:rPr lang="en-AU" dirty="0" smtClean="0"/>
              <a:t>The BYM Model </a:t>
            </a:r>
            <a:endParaRPr lang="en-AU" dirty="0"/>
          </a:p>
        </p:txBody>
      </p:sp>
    </p:spTree>
    <p:extLst>
      <p:ext uri="{BB962C8B-B14F-4D97-AF65-F5344CB8AC3E}">
        <p14:creationId xmlns:p14="http://schemas.microsoft.com/office/powerpoint/2010/main" val="2971966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sp>
        <p:nvSpPr>
          <p:cNvPr id="3" name="Content Placeholder 2"/>
          <p:cNvSpPr>
            <a:spLocks noGrp="1"/>
          </p:cNvSpPr>
          <p:nvPr>
            <p:ph idx="1"/>
          </p:nvPr>
        </p:nvSpPr>
        <p:spPr>
          <a:xfrm>
            <a:off x="457200" y="1600200"/>
            <a:ext cx="3898776" cy="4525963"/>
          </a:xfrm>
        </p:spPr>
        <p:txBody>
          <a:bodyPr>
            <a:normAutofit/>
          </a:bodyPr>
          <a:lstStyle/>
          <a:p>
            <a:r>
              <a:rPr lang="en-AU" sz="2400" dirty="0" smtClean="0"/>
              <a:t>The SPC model is the BYM model with an indicator variable added in for whether the data value is zero or not. They have included this in the model, as zero counts in the data can be a problem since they are modelling it with a </a:t>
            </a:r>
            <a:r>
              <a:rPr lang="en-AU" sz="2400" dirty="0" err="1" smtClean="0"/>
              <a:t>poisson</a:t>
            </a:r>
            <a:r>
              <a:rPr lang="en-AU" sz="2400" dirty="0" smtClean="0"/>
              <a:t> distribution.</a:t>
            </a:r>
            <a:endParaRPr lang="en-AU"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656" y="2204864"/>
            <a:ext cx="4423151" cy="247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652120" y="1449039"/>
            <a:ext cx="2016224" cy="369332"/>
          </a:xfrm>
          <a:prstGeom prst="rect">
            <a:avLst/>
          </a:prstGeom>
          <a:noFill/>
        </p:spPr>
        <p:txBody>
          <a:bodyPr wrap="square" rtlCol="0">
            <a:spAutoFit/>
          </a:bodyPr>
          <a:lstStyle/>
          <a:p>
            <a:r>
              <a:rPr lang="en-AU" dirty="0" smtClean="0"/>
              <a:t>The SPC Model</a:t>
            </a:r>
            <a:endParaRPr lang="en-AU" dirty="0"/>
          </a:p>
        </p:txBody>
      </p:sp>
    </p:spTree>
    <p:extLst>
      <p:ext uri="{BB962C8B-B14F-4D97-AF65-F5344CB8AC3E}">
        <p14:creationId xmlns:p14="http://schemas.microsoft.com/office/powerpoint/2010/main" val="1143515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normAutofit/>
          </a:bodyPr>
          <a:lstStyle/>
          <a:p>
            <a:r>
              <a:rPr lang="en-AU" sz="2400" dirty="0" smtClean="0"/>
              <a:t>The article uses several different ways to check and compare the two main models, the BYM and SPC models.</a:t>
            </a:r>
          </a:p>
          <a:p>
            <a:r>
              <a:rPr lang="en-AU" sz="2400" dirty="0" smtClean="0"/>
              <a:t>They calculated the deviance information criterion (DIC), an exceedance probability, the mean squared predictive error (MSPE) and the </a:t>
            </a:r>
            <a:r>
              <a:rPr lang="en-AU" sz="2400" dirty="0" err="1" smtClean="0"/>
              <a:t>Watanbe-Akaike</a:t>
            </a:r>
            <a:r>
              <a:rPr lang="en-AU" sz="2400" dirty="0" smtClean="0"/>
              <a:t> </a:t>
            </a:r>
            <a:r>
              <a:rPr lang="en-AU" sz="2400" dirty="0"/>
              <a:t>information criterion (WAIC</a:t>
            </a:r>
            <a:r>
              <a:rPr lang="en-AU" sz="2400" dirty="0" smtClean="0"/>
              <a:t>)</a:t>
            </a:r>
          </a:p>
          <a:p>
            <a:endParaRPr lang="en-AU" sz="2400" dirty="0" smtClean="0"/>
          </a:p>
        </p:txBody>
      </p:sp>
    </p:spTree>
    <p:extLst>
      <p:ext uri="{BB962C8B-B14F-4D97-AF65-F5344CB8AC3E}">
        <p14:creationId xmlns:p14="http://schemas.microsoft.com/office/powerpoint/2010/main" val="2984901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1353</Words>
  <Application>Microsoft Office PowerPoint</Application>
  <PresentationFormat>On-screen Show (4:3)</PresentationFormat>
  <Paragraphs>93</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STAT3013 Project: Childhood Brain Cancer in Florida: A Bayesian Clustering Approach </vt:lpstr>
      <vt:lpstr>Scientific Question</vt:lpstr>
      <vt:lpstr>The data</vt:lpstr>
      <vt:lpstr>Assumptions</vt:lpstr>
      <vt:lpstr>The models</vt:lpstr>
      <vt:lpstr>The SMR Model</vt:lpstr>
      <vt:lpstr>The BYM Model</vt:lpstr>
      <vt:lpstr>The SPC Model </vt:lpstr>
      <vt:lpstr>Model Checking</vt:lpstr>
      <vt:lpstr>Results</vt:lpstr>
      <vt:lpstr>Results of the article</vt:lpstr>
      <vt:lpstr>Extension</vt:lpstr>
      <vt:lpstr>Extension</vt:lpstr>
      <vt:lpstr>Extension</vt:lpstr>
      <vt:lpstr>Extension</vt:lpstr>
      <vt:lpstr>Extension</vt:lpstr>
      <vt:lpstr>Extension</vt:lpstr>
      <vt:lpstr>Extension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Antonius</cp:lastModifiedBy>
  <cp:revision>56</cp:revision>
  <dcterms:created xsi:type="dcterms:W3CDTF">2016-05-07T03:12:29Z</dcterms:created>
  <dcterms:modified xsi:type="dcterms:W3CDTF">2016-05-15T06:04:27Z</dcterms:modified>
</cp:coreProperties>
</file>