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62" r:id="rId4"/>
    <p:sldId id="270" r:id="rId5"/>
    <p:sldId id="265" r:id="rId6"/>
    <p:sldId id="266" r:id="rId7"/>
    <p:sldId id="269" r:id="rId8"/>
    <p:sldId id="267" r:id="rId9"/>
    <p:sldId id="277" r:id="rId10"/>
    <p:sldId id="268" r:id="rId11"/>
    <p:sldId id="264" r:id="rId12"/>
    <p:sldId id="275" r:id="rId13"/>
    <p:sldId id="276" r:id="rId14"/>
    <p:sldId id="271" r:id="rId15"/>
    <p:sldId id="273" r:id="rId16"/>
    <p:sldId id="274" r:id="rId17"/>
    <p:sldId id="258" r:id="rId18"/>
    <p:sldId id="286" r:id="rId19"/>
    <p:sldId id="281" r:id="rId20"/>
    <p:sldId id="280" r:id="rId21"/>
    <p:sldId id="282" r:id="rId22"/>
    <p:sldId id="283" r:id="rId23"/>
    <p:sldId id="284" r:id="rId24"/>
    <p:sldId id="285" r:id="rId25"/>
    <p:sldId id="259" r:id="rId26"/>
    <p:sldId id="260" r:id="rId27"/>
    <p:sldId id="278" r:id="rId28"/>
    <p:sldId id="289" r:id="rId29"/>
    <p:sldId id="2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72222" autoAdjust="0"/>
  </p:normalViewPr>
  <p:slideViewPr>
    <p:cSldViewPr>
      <p:cViewPr>
        <p:scale>
          <a:sx n="50" d="100"/>
          <a:sy n="50" d="100"/>
        </p:scale>
        <p:origin x="-2784" y="-4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4189E-669F-4446-8107-AA75AE2ACCE5}" type="datetimeFigureOut">
              <a:rPr lang="en-AU" smtClean="0"/>
              <a:pPr/>
              <a:t>17/05/16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5D3F8-AA5B-4E58-9602-70EDB6AF1C76}" type="slidenum">
              <a:rPr lang="en-AU" smtClean="0"/>
              <a:pPr/>
              <a:t>‹#›</a:t>
            </a:fld>
            <a:endParaRPr lang="en-AU"/>
          </a:p>
        </p:txBody>
      </p:sp>
    </p:spTree>
    <p:extLst>
      <p:ext uri="{BB962C8B-B14F-4D97-AF65-F5344CB8AC3E}">
        <p14:creationId xmlns:p14="http://schemas.microsoft.com/office/powerpoint/2010/main" val="2542092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a:t>
            </a:fld>
            <a:endParaRPr lang="en-AU"/>
          </a:p>
        </p:txBody>
      </p:sp>
    </p:spTree>
    <p:extLst>
      <p:ext uri="{BB962C8B-B14F-4D97-AF65-F5344CB8AC3E}">
        <p14:creationId xmlns:p14="http://schemas.microsoft.com/office/powerpoint/2010/main" val="3230627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smtClean="0"/>
          </a:p>
          <a:p>
            <a:r>
              <a:rPr lang="en-AU" dirty="0" smtClean="0"/>
              <a:t>They </a:t>
            </a:r>
            <a:r>
              <a:rPr lang="en-AU" dirty="0" smtClean="0"/>
              <a:t>didn’t do all of the extra tests for the SMR model</a:t>
            </a:r>
            <a:r>
              <a:rPr lang="en-AU" baseline="0" dirty="0" smtClean="0"/>
              <a:t> – they basically just used </a:t>
            </a:r>
            <a:r>
              <a:rPr lang="en-AU" baseline="0" dirty="0" smtClean="0"/>
              <a:t>that model as </a:t>
            </a:r>
            <a:r>
              <a:rPr lang="en-AU" baseline="0" dirty="0" smtClean="0"/>
              <a:t>a baseline to compare the BYM and SPC models to. BYM produces a smoother pattern of risks than the SPC model.</a:t>
            </a:r>
          </a:p>
          <a:p>
            <a:endParaRPr lang="en-AU" baseline="0" dirty="0" smtClean="0"/>
          </a:p>
          <a:p>
            <a:r>
              <a:rPr lang="en-AU" baseline="0" dirty="0" smtClean="0"/>
              <a:t>The </a:t>
            </a:r>
            <a:r>
              <a:rPr lang="en-AU" baseline="0" dirty="0" smtClean="0"/>
              <a:t>SPC </a:t>
            </a:r>
            <a:r>
              <a:rPr lang="en-AU" baseline="0" dirty="0" smtClean="0"/>
              <a:t>model has the lower DIC, WAIC and MSPE. It </a:t>
            </a:r>
            <a:r>
              <a:rPr lang="en-AU" baseline="0" dirty="0" smtClean="0"/>
              <a:t>is better than the BYM model by a decent amount, besides the MSPE, in which there are basically the same</a:t>
            </a:r>
            <a:r>
              <a:rPr lang="en-AU" baseline="0" dirty="0" smtClean="0"/>
              <a:t>. This is evidence that the SPC model fits the data better.</a:t>
            </a:r>
          </a:p>
          <a:p>
            <a:endParaRPr lang="en-AU" baseline="0" dirty="0" smtClean="0"/>
          </a:p>
          <a:p>
            <a:r>
              <a:rPr lang="en-AU" baseline="0" dirty="0" smtClean="0"/>
              <a:t>Only marginally better at predicting future data – according to the MSPE.</a:t>
            </a:r>
            <a:endParaRPr lang="en-AU" baseline="0" dirty="0" smtClean="0"/>
          </a:p>
          <a:p>
            <a:endParaRPr lang="en-AU" dirty="0" smtClean="0"/>
          </a:p>
          <a:p>
            <a:r>
              <a:rPr lang="en-AU" dirty="0" smtClean="0"/>
              <a:t>The</a:t>
            </a:r>
            <a:r>
              <a:rPr lang="en-AU" baseline="0" dirty="0" smtClean="0"/>
              <a:t> overall variation of risk is similar in the three models. </a:t>
            </a:r>
            <a:r>
              <a:rPr lang="en-AU" dirty="0" smtClean="0"/>
              <a:t>Smoother risk estimates</a:t>
            </a:r>
            <a:r>
              <a:rPr lang="en-AU" baseline="0" dirty="0" smtClean="0"/>
              <a:t> - smoother pattern - </a:t>
            </a:r>
            <a:r>
              <a:rPr lang="en-AU" dirty="0" smtClean="0"/>
              <a:t> i.e. not as large jumps between relative risk factors of neighbours.</a:t>
            </a:r>
          </a:p>
          <a:p>
            <a:endParaRPr lang="en-AU" dirty="0" smtClean="0"/>
          </a:p>
          <a:p>
            <a:r>
              <a:rPr lang="en-AU" dirty="0" smtClean="0"/>
              <a:t>We don’t have time to talk about the </a:t>
            </a:r>
            <a:r>
              <a:rPr lang="en-AU" dirty="0" err="1" smtClean="0"/>
              <a:t>exceedence</a:t>
            </a:r>
            <a:r>
              <a:rPr lang="en-AU" dirty="0" smtClean="0"/>
              <a:t> probabilities</a:t>
            </a:r>
            <a:r>
              <a:rPr lang="en-AU" baseline="0" dirty="0" smtClean="0"/>
              <a:t>.</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10</a:t>
            </a:fld>
            <a:endParaRPr lang="en-AU"/>
          </a:p>
        </p:txBody>
      </p:sp>
    </p:spTree>
    <p:extLst>
      <p:ext uri="{BB962C8B-B14F-4D97-AF65-F5344CB8AC3E}">
        <p14:creationId xmlns:p14="http://schemas.microsoft.com/office/powerpoint/2010/main" val="3587996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Apparently, according to the authors, you can see clustering, but the maps they provided are not particularly good.</a:t>
            </a:r>
          </a:p>
          <a:p>
            <a:endParaRPr lang="en-AU" dirty="0" smtClean="0"/>
          </a:p>
          <a:p>
            <a:r>
              <a:rPr lang="en-AU" dirty="0" smtClean="0"/>
              <a:t>These</a:t>
            </a:r>
            <a:r>
              <a:rPr lang="en-AU" baseline="0" dirty="0" smtClean="0"/>
              <a:t> maps show the different models values of the relative risk of cancer in each of the zip code areas. </a:t>
            </a:r>
          </a:p>
          <a:p>
            <a:r>
              <a:rPr lang="en-AU" baseline="0" dirty="0" smtClean="0"/>
              <a:t>“</a:t>
            </a:r>
            <a:r>
              <a:rPr lang="en-AU" sz="1200" b="0" i="0" u="none" strike="noStrike" kern="1200" baseline="0" dirty="0" smtClean="0">
                <a:solidFill>
                  <a:schemeClr val="tx1"/>
                </a:solidFill>
                <a:latin typeface="+mn-lt"/>
                <a:ea typeface="+mn-ea"/>
                <a:cs typeface="+mn-cs"/>
              </a:rPr>
              <a:t>In the SMR map, we can see aggregated risks in the middle of the state and some apparent hot spots scattered over the northeast and along the coasts”</a:t>
            </a:r>
          </a:p>
          <a:p>
            <a:r>
              <a:rPr lang="en-AU" sz="1200" b="0" i="0" u="none" strike="noStrike" kern="1200" baseline="0" dirty="0" smtClean="0">
                <a:solidFill>
                  <a:schemeClr val="tx1"/>
                </a:solidFill>
                <a:latin typeface="+mn-lt"/>
                <a:ea typeface="+mn-ea"/>
                <a:cs typeface="+mn-cs"/>
              </a:rPr>
              <a:t>In the BYM map we can still see the cluster in the north east and a clustering in the middle of the state and more hotspots along the coastal areas and north and also quite a few more with a relative risk of greater than one.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In the SPC map – basically the same as the BYM map – we can still see the cluster in the north east and a clustering in the middle of the state and more hotspots along the coastal areas and north and also quite a few more with a relative risk of greater than one, quite a few more than the BYM map.</a:t>
            </a:r>
          </a:p>
          <a:p>
            <a:endParaRPr lang="en-AU"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795D3F8-AA5B-4E58-9602-70EDB6AF1C76}" type="slidenum">
              <a:rPr lang="en-AU" smtClean="0"/>
              <a:pPr/>
              <a:t>11</a:t>
            </a:fld>
            <a:endParaRPr lang="en-AU"/>
          </a:p>
        </p:txBody>
      </p:sp>
    </p:spTree>
    <p:extLst>
      <p:ext uri="{BB962C8B-B14F-4D97-AF65-F5344CB8AC3E}">
        <p14:creationId xmlns:p14="http://schemas.microsoft.com/office/powerpoint/2010/main" val="1061400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a:t>
            </a:r>
            <a:r>
              <a:rPr lang="en-AU" baseline="0" dirty="0" smtClean="0"/>
              <a:t> maps show the different models values of the relative risk of cancer in each of the zip code areas. </a:t>
            </a:r>
          </a:p>
          <a:p>
            <a:r>
              <a:rPr lang="en-AU" baseline="0" dirty="0" smtClean="0"/>
              <a:t>“</a:t>
            </a:r>
            <a:r>
              <a:rPr lang="en-AU" sz="1200" b="0" i="0" u="none" strike="noStrike" kern="1200" baseline="0" dirty="0" smtClean="0">
                <a:solidFill>
                  <a:schemeClr val="tx1"/>
                </a:solidFill>
                <a:latin typeface="+mn-lt"/>
                <a:ea typeface="+mn-ea"/>
                <a:cs typeface="+mn-cs"/>
              </a:rPr>
              <a:t>In the SMR map, we can see aggregated risks in the middle of the state and some apparent hot spots scattered over the northeast and along the coasts”</a:t>
            </a:r>
          </a:p>
          <a:p>
            <a:r>
              <a:rPr lang="en-AU" sz="1200" b="0" i="0" u="none" strike="noStrike" kern="1200" baseline="0" dirty="0" smtClean="0">
                <a:solidFill>
                  <a:schemeClr val="tx1"/>
                </a:solidFill>
                <a:latin typeface="+mn-lt"/>
                <a:ea typeface="+mn-ea"/>
                <a:cs typeface="+mn-cs"/>
              </a:rPr>
              <a:t>In the BYM map we can still see the cluster in the north east and a clustering in the middle of the state and more hotspots along the coastal areas and north and also quite a few more with a relative risk of greater than one.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In the SPC </a:t>
            </a:r>
            <a:r>
              <a:rPr lang="en-AU" sz="1200" b="0" i="0" u="none" strike="noStrike" kern="1200" baseline="0" dirty="0" smtClean="0">
                <a:solidFill>
                  <a:schemeClr val="tx1"/>
                </a:solidFill>
                <a:latin typeface="+mn-lt"/>
                <a:ea typeface="+mn-ea"/>
                <a:cs typeface="+mn-cs"/>
              </a:rPr>
              <a:t>map – basically the same as the BYM map – </a:t>
            </a:r>
            <a:r>
              <a:rPr lang="en-AU" sz="1200" b="0" i="0" u="none" strike="noStrike" kern="1200" baseline="0" dirty="0" smtClean="0">
                <a:solidFill>
                  <a:schemeClr val="tx1"/>
                </a:solidFill>
                <a:latin typeface="+mn-lt"/>
                <a:ea typeface="+mn-ea"/>
                <a:cs typeface="+mn-cs"/>
              </a:rPr>
              <a:t>we can still see the cluster in the north east and a clustering in the middle of the state and more hotspots along the coastal areas and north and also quite a few more with a relative risk of greater than one, quite a few more than the BYM map</a:t>
            </a:r>
            <a:r>
              <a:rPr lang="en-AU" sz="1200" b="0" i="0" u="none" strike="noStrike" kern="1200" baseline="0" dirty="0" smtClean="0">
                <a:solidFill>
                  <a:schemeClr val="tx1"/>
                </a:solidFill>
                <a:latin typeface="+mn-lt"/>
                <a:ea typeface="+mn-ea"/>
                <a:cs typeface="+mn-cs"/>
              </a:rPr>
              <a:t>.</a:t>
            </a:r>
            <a:endParaRPr lang="en-AU" sz="1200" b="0" i="0" u="none" strike="noStrike" kern="1200" baseline="0" dirty="0" smtClean="0">
              <a:solidFill>
                <a:schemeClr val="tx1"/>
              </a:solidFill>
              <a:latin typeface="+mn-lt"/>
              <a:ea typeface="+mn-ea"/>
              <a:cs typeface="+mn-cs"/>
            </a:endParaRPr>
          </a:p>
          <a:p>
            <a:endParaRPr lang="en-AU" sz="1200" b="0" i="0" u="none" strike="noStrike" kern="1200" baseline="0" dirty="0" smtClean="0">
              <a:solidFill>
                <a:schemeClr val="tx1"/>
              </a:solidFill>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12</a:t>
            </a:fld>
            <a:endParaRPr lang="en-AU"/>
          </a:p>
        </p:txBody>
      </p:sp>
    </p:spTree>
    <p:extLst>
      <p:ext uri="{BB962C8B-B14F-4D97-AF65-F5344CB8AC3E}">
        <p14:creationId xmlns:p14="http://schemas.microsoft.com/office/powerpoint/2010/main" val="3069398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a:t>
            </a:r>
            <a:r>
              <a:rPr lang="en-AU" baseline="0" dirty="0" smtClean="0"/>
              <a:t> maps show the different models values of the relative risk of cancer in each of the zip code areas. </a:t>
            </a:r>
          </a:p>
          <a:p>
            <a:r>
              <a:rPr lang="en-AU" baseline="0" dirty="0" smtClean="0"/>
              <a:t>“</a:t>
            </a:r>
            <a:r>
              <a:rPr lang="en-AU" sz="1200" b="0" i="0" u="none" strike="noStrike" kern="1200" baseline="0" dirty="0" smtClean="0">
                <a:solidFill>
                  <a:schemeClr val="tx1"/>
                </a:solidFill>
                <a:latin typeface="+mn-lt"/>
                <a:ea typeface="+mn-ea"/>
                <a:cs typeface="+mn-cs"/>
              </a:rPr>
              <a:t>In the SMR map, we can see aggregated risks in the middle of the state and some apparent hot spots scattered over the northeast and along the coasts”</a:t>
            </a:r>
          </a:p>
          <a:p>
            <a:r>
              <a:rPr lang="en-AU" sz="1200" b="0" i="0" u="none" strike="noStrike" kern="1200" baseline="0" dirty="0" smtClean="0">
                <a:solidFill>
                  <a:schemeClr val="tx1"/>
                </a:solidFill>
                <a:latin typeface="+mn-lt"/>
                <a:ea typeface="+mn-ea"/>
                <a:cs typeface="+mn-cs"/>
              </a:rPr>
              <a:t>In the BYM map we can still see the cluster in the north east and a clustering in the middle of the state and more hotspots along the coastal areas and north and also quite a few more with a relative risk of greater than one.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In the SPC map – basically the same as the BYM map – we can still see the cluster in the north east and a clustering in the middle of the state and more hotspots along the coastal areas and north and also quite a few more with a relative risk of greater than one, quite a few more than the BYM map.</a:t>
            </a:r>
            <a:endParaRPr lang="en-AU"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795D3F8-AA5B-4E58-9602-70EDB6AF1C76}" type="slidenum">
              <a:rPr lang="en-AU" smtClean="0"/>
              <a:pPr/>
              <a:t>13</a:t>
            </a:fld>
            <a:endParaRPr lang="en-AU"/>
          </a:p>
        </p:txBody>
      </p:sp>
    </p:spTree>
    <p:extLst>
      <p:ext uri="{BB962C8B-B14F-4D97-AF65-F5344CB8AC3E}">
        <p14:creationId xmlns:p14="http://schemas.microsoft.com/office/powerpoint/2010/main" val="3334557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Paper did not provide the data or code.</a:t>
            </a:r>
          </a:p>
          <a:p>
            <a:endParaRPr lang="en-US" dirty="0" smtClean="0"/>
          </a:p>
          <a:p>
            <a:r>
              <a:rPr lang="en-US" dirty="0" smtClean="0"/>
              <a:t>As our extension, we looked at </a:t>
            </a:r>
            <a:r>
              <a:rPr lang="en-US" dirty="0" err="1" smtClean="0"/>
              <a:t>immunisation</a:t>
            </a:r>
            <a:r>
              <a:rPr lang="en-US" dirty="0" smtClean="0"/>
              <a:t> rates of</a:t>
            </a:r>
            <a:r>
              <a:rPr lang="en-US" baseline="0" dirty="0" smtClean="0"/>
              <a:t> children in Australia at the postcode level. We wanted to know if there was evidence of spatial clustering of high </a:t>
            </a:r>
            <a:r>
              <a:rPr lang="en-US" baseline="0" dirty="0" err="1" smtClean="0"/>
              <a:t>unimmunised</a:t>
            </a:r>
            <a:r>
              <a:rPr lang="en-US" baseline="0" dirty="0" smtClean="0"/>
              <a:t> children.</a:t>
            </a:r>
          </a:p>
          <a:p>
            <a:endParaRPr lang="en-US" baseline="0" dirty="0" smtClean="0"/>
          </a:p>
          <a:p>
            <a:r>
              <a:rPr lang="en-US" baseline="0" dirty="0" smtClean="0"/>
              <a:t>Why is this important?</a:t>
            </a:r>
          </a:p>
          <a:p>
            <a:r>
              <a:rPr lang="en-US" dirty="0" smtClean="0"/>
              <a:t>We need</a:t>
            </a:r>
            <a:r>
              <a:rPr lang="en-US" baseline="0" dirty="0" smtClean="0"/>
              <a:t> to continue to improve vaccination rates in Australia to reach the 95% coverage goal. The 95% level is touted as providing herd immunity which is important to prevent the spread of disease and protect at risk groups that are not able to be </a:t>
            </a:r>
            <a:r>
              <a:rPr lang="en-US" baseline="0" dirty="0" err="1" smtClean="0"/>
              <a:t>immunised</a:t>
            </a:r>
            <a:r>
              <a:rPr lang="en-US" baseline="0"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fact, there is some evidence</a:t>
            </a:r>
            <a:r>
              <a:rPr lang="en-US" baseline="0" dirty="0" smtClean="0"/>
              <a:t> that vaccination rates are decreasing in some areas with some serious consequences. </a:t>
            </a:r>
            <a:r>
              <a:rPr lang="en-US" dirty="0" smtClean="0"/>
              <a:t>There were outbreaks of measles cases in 2011 in Sydney high schools that have populations with low vaccination coverage. Measles</a:t>
            </a:r>
            <a:r>
              <a:rPr lang="en-US" baseline="0" dirty="0" smtClean="0"/>
              <a:t> cases have been increasing in Australia during the last decade.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and future outbreaks could be prevented by targeted education in areas of low vaccination coverage.</a:t>
            </a:r>
            <a:r>
              <a:rPr lang="en-US" baseline="0" dirty="0" smtClean="0"/>
              <a:t> </a:t>
            </a:r>
            <a:r>
              <a:rPr lang="en-US" dirty="0" smtClean="0"/>
              <a:t>Understand clustering will allow </a:t>
            </a:r>
            <a:r>
              <a:rPr lang="en-US" dirty="0" err="1" smtClean="0"/>
              <a:t>organisations</a:t>
            </a:r>
            <a:r>
              <a:rPr lang="en-US" dirty="0" smtClean="0"/>
              <a:t> to allocate</a:t>
            </a:r>
            <a:r>
              <a:rPr lang="en-US" baseline="0" dirty="0" smtClean="0"/>
              <a:t> funding effectively and target under-</a:t>
            </a:r>
            <a:r>
              <a:rPr lang="en-US" baseline="0" dirty="0" err="1" smtClean="0"/>
              <a:t>immunised</a:t>
            </a:r>
            <a:r>
              <a:rPr lang="en-US" baseline="0" dirty="0" smtClean="0"/>
              <a:t> areas. Looking at overall coverage of vaccination can be misleading and dangerous - it is important to know whether there are some communities where levels are low enough to increase the risk that some contagious diseases may spread.</a:t>
            </a:r>
            <a:endParaRPr lang="en-AU" dirty="0" smtClean="0"/>
          </a:p>
          <a:p>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14</a:t>
            </a:fld>
            <a:endParaRPr lang="en-AU" dirty="0"/>
          </a:p>
        </p:txBody>
      </p:sp>
    </p:spTree>
    <p:extLst>
      <p:ext uri="{BB962C8B-B14F-4D97-AF65-F5344CB8AC3E}">
        <p14:creationId xmlns:p14="http://schemas.microsoft.com/office/powerpoint/2010/main" val="1441271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Talk about the fact we couldn’t get cancer data by post code. We checked </a:t>
            </a:r>
            <a:r>
              <a:rPr lang="en-AU" sz="1200" kern="1200" dirty="0" smtClean="0">
                <a:solidFill>
                  <a:schemeClr val="tx1"/>
                </a:solidFill>
                <a:latin typeface="+mn-lt"/>
                <a:ea typeface="+mn-ea"/>
                <a:cs typeface="+mn-cs"/>
              </a:rPr>
              <a:t>Australian cancer database, American states’ cancer databases.</a:t>
            </a:r>
            <a:r>
              <a:rPr lang="en-US" baseline="0" dirty="0" smtClean="0"/>
              <a:t> Or any data of rare diseases by post code freely online. Because of privacy/confidentiality/ethics/</a:t>
            </a:r>
            <a:r>
              <a:rPr lang="en-US" baseline="0" dirty="0" err="1" smtClean="0"/>
              <a:t>identifiability</a:t>
            </a:r>
            <a:r>
              <a:rPr lang="en-US" baseline="0" dirty="0" smtClean="0"/>
              <a:t> reasons. We would have h</a:t>
            </a:r>
            <a:r>
              <a:rPr lang="en-AU" sz="1200" kern="1200" dirty="0" smtClean="0">
                <a:solidFill>
                  <a:schemeClr val="tx1"/>
                </a:solidFill>
                <a:latin typeface="+mn-lt"/>
                <a:ea typeface="+mn-ea"/>
                <a:cs typeface="+mn-cs"/>
              </a:rPr>
              <a:t>ad to formally request and sometimes pay for the data, which we didn’t want to do.</a:t>
            </a:r>
            <a:r>
              <a:rPr lang="en-AU" sz="1200" kern="1200" baseline="0" dirty="0" smtClean="0">
                <a:solidFill>
                  <a:schemeClr val="tx1"/>
                </a:solidFill>
                <a:latin typeface="+mn-lt"/>
                <a:ea typeface="+mn-ea"/>
                <a:cs typeface="+mn-cs"/>
              </a:rPr>
              <a:t> W</a:t>
            </a:r>
            <a:r>
              <a:rPr lang="en-AU" sz="1200" kern="1200" dirty="0" smtClean="0">
                <a:solidFill>
                  <a:schemeClr val="tx1"/>
                </a:solidFill>
                <a:latin typeface="+mn-lt"/>
                <a:ea typeface="+mn-ea"/>
                <a:cs typeface="+mn-cs"/>
              </a:rPr>
              <a:t>e found data by primary health care networks and </a:t>
            </a:r>
            <a:r>
              <a:rPr lang="en-AU" sz="1200" kern="1200" dirty="0" err="1" smtClean="0">
                <a:solidFill>
                  <a:schemeClr val="tx1"/>
                </a:solidFill>
                <a:latin typeface="+mn-lt"/>
                <a:ea typeface="+mn-ea"/>
                <a:cs typeface="+mn-cs"/>
              </a:rPr>
              <a:t>medicare</a:t>
            </a:r>
            <a:r>
              <a:rPr lang="en-AU" sz="1200" kern="1200" dirty="0" smtClean="0">
                <a:solidFill>
                  <a:schemeClr val="tx1"/>
                </a:solidFill>
                <a:latin typeface="+mn-lt"/>
                <a:ea typeface="+mn-ea"/>
                <a:cs typeface="+mn-cs"/>
              </a:rPr>
              <a:t> locals, but there are too few of them and too big to be able to see much clustering. </a:t>
            </a:r>
            <a:endParaRPr lang="en-US" dirty="0" smtClean="0"/>
          </a:p>
          <a:p>
            <a:endParaRPr lang="en-US" dirty="0" smtClean="0"/>
          </a:p>
          <a:p>
            <a:r>
              <a:rPr lang="en-US" dirty="0" smtClean="0"/>
              <a:t>As</a:t>
            </a:r>
            <a:r>
              <a:rPr lang="en-US" baseline="0" dirty="0" smtClean="0"/>
              <a:t> an indicator of general </a:t>
            </a:r>
            <a:r>
              <a:rPr lang="en-US" baseline="0" dirty="0" err="1" smtClean="0"/>
              <a:t>immunisation</a:t>
            </a:r>
            <a:r>
              <a:rPr lang="en-US" baseline="0" dirty="0" smtClean="0"/>
              <a:t> rates, we looked at counts of fully </a:t>
            </a:r>
            <a:r>
              <a:rPr lang="en-US" baseline="0" dirty="0" err="1" smtClean="0"/>
              <a:t>immunised</a:t>
            </a:r>
            <a:r>
              <a:rPr lang="en-US" baseline="0" dirty="0" smtClean="0"/>
              <a:t> and not fully </a:t>
            </a:r>
            <a:r>
              <a:rPr lang="en-US" baseline="0" dirty="0" err="1" smtClean="0"/>
              <a:t>immunised</a:t>
            </a:r>
            <a:r>
              <a:rPr lang="en-US" baseline="0" dirty="0" smtClean="0"/>
              <a:t> one year old children. We obtained postcode level data for these counts from the National Health Performance Authority, published freely online. Unfortunately, data was not published for postcodes with population of one year old children less than 100. </a:t>
            </a:r>
          </a:p>
          <a:p>
            <a:endParaRPr lang="en-US" baseline="0" dirty="0" smtClean="0"/>
          </a:p>
          <a:p>
            <a:r>
              <a:rPr lang="en-US" baseline="0" dirty="0" smtClean="0"/>
              <a:t>Unlike the incidence of pediatric brain cancer in Florida, this data is binomially distributed. We had to adjust the model fitting. We will talk more about this later.</a:t>
            </a:r>
          </a:p>
          <a:p>
            <a:endParaRPr lang="en-US" baseline="0" dirty="0" smtClean="0"/>
          </a:p>
          <a:p>
            <a:r>
              <a:rPr lang="en-US" baseline="0" dirty="0" smtClean="0"/>
              <a:t>We took the geo-spatial data from the ABS postal areas, which is available in </a:t>
            </a:r>
            <a:r>
              <a:rPr lang="en-US" baseline="0" dirty="0" err="1" smtClean="0"/>
              <a:t>shapefile</a:t>
            </a:r>
            <a:r>
              <a:rPr lang="en-US" baseline="0" dirty="0" smtClean="0"/>
              <a:t> format from their website. </a:t>
            </a:r>
          </a:p>
          <a:p>
            <a:endParaRPr lang="en-US" baseline="0" dirty="0" smtClean="0"/>
          </a:p>
          <a:p>
            <a:r>
              <a:rPr lang="en-US" baseline="0" dirty="0" smtClean="0"/>
              <a:t>There was no mention of which way </a:t>
            </a:r>
            <a:r>
              <a:rPr lang="en-US" baseline="0" dirty="0" err="1" smtClean="0"/>
              <a:t>neighbours</a:t>
            </a:r>
            <a:r>
              <a:rPr lang="en-US" baseline="0" dirty="0" smtClean="0"/>
              <a:t> should be generated in the original paper. We chose to make two postcodes </a:t>
            </a:r>
            <a:r>
              <a:rPr lang="en-US" baseline="0" dirty="0" err="1" smtClean="0"/>
              <a:t>neighbours</a:t>
            </a:r>
            <a:r>
              <a:rPr lang="en-US" baseline="0" dirty="0" smtClean="0"/>
              <a:t> if and only if they shared a boundary. This appears to be the standard definition in the literature.</a:t>
            </a:r>
          </a:p>
        </p:txBody>
      </p:sp>
      <p:sp>
        <p:nvSpPr>
          <p:cNvPr id="4" name="Slide Number Placeholder 3"/>
          <p:cNvSpPr>
            <a:spLocks noGrp="1"/>
          </p:cNvSpPr>
          <p:nvPr>
            <p:ph type="sldNum" sz="quarter" idx="10"/>
          </p:nvPr>
        </p:nvSpPr>
        <p:spPr/>
        <p:txBody>
          <a:bodyPr/>
          <a:lstStyle/>
          <a:p>
            <a:fld id="{D795D3F8-AA5B-4E58-9602-70EDB6AF1C76}" type="slidenum">
              <a:rPr lang="en-AU" smtClean="0"/>
              <a:pPr/>
              <a:t>15</a:t>
            </a:fld>
            <a:endParaRPr lang="en-AU"/>
          </a:p>
        </p:txBody>
      </p:sp>
    </p:spTree>
    <p:extLst>
      <p:ext uri="{BB962C8B-B14F-4D97-AF65-F5344CB8AC3E}">
        <p14:creationId xmlns:p14="http://schemas.microsoft.com/office/powerpoint/2010/main" val="3576167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nation_wide_rate</a:t>
            </a:r>
            <a:r>
              <a:rPr lang="en-US" baseline="0" dirty="0" smtClean="0"/>
              <a:t>: </a:t>
            </a:r>
            <a:r>
              <a:rPr lang="en-US" dirty="0" smtClean="0"/>
              <a:t>0.08855657</a:t>
            </a:r>
          </a:p>
          <a:p>
            <a:endParaRPr lang="en-US" dirty="0" smtClean="0"/>
          </a:p>
          <a:p>
            <a:r>
              <a:rPr lang="en-US" dirty="0" smtClean="0"/>
              <a:t>Postcode level summary:</a:t>
            </a:r>
          </a:p>
          <a:p>
            <a:r>
              <a:rPr lang="en-US" dirty="0" smtClean="0"/>
              <a:t> Min.   :0.02658   </a:t>
            </a:r>
          </a:p>
          <a:p>
            <a:r>
              <a:rPr lang="en-US" dirty="0" smtClean="0"/>
              <a:t> 1st Qu.:0.07015   </a:t>
            </a:r>
          </a:p>
          <a:p>
            <a:r>
              <a:rPr lang="en-US" dirty="0" smtClean="0"/>
              <a:t> Median :0.08930   </a:t>
            </a:r>
          </a:p>
          <a:p>
            <a:r>
              <a:rPr lang="en-US" dirty="0" smtClean="0"/>
              <a:t> Mean   :0.09696   </a:t>
            </a:r>
          </a:p>
          <a:p>
            <a:r>
              <a:rPr lang="en-US" dirty="0" smtClean="0"/>
              <a:t> 3rd Qu.:0.11298   </a:t>
            </a:r>
          </a:p>
          <a:p>
            <a:r>
              <a:rPr lang="en-US" dirty="0" smtClean="0"/>
              <a:t> Max.   :0.46296 </a:t>
            </a:r>
            <a:endParaRPr lang="en-US" dirty="0" smtClean="0"/>
          </a:p>
          <a:p>
            <a:endParaRPr lang="en-US" dirty="0" smtClean="0"/>
          </a:p>
          <a:p>
            <a:r>
              <a:rPr lang="en-US" dirty="0" smtClean="0"/>
              <a:t>Mention no zero counts. Mention</a:t>
            </a:r>
            <a:r>
              <a:rPr lang="en-US" baseline="0" dirty="0" smtClean="0"/>
              <a:t> this is a proportion of non-</a:t>
            </a:r>
            <a:r>
              <a:rPr lang="en-US" baseline="0" dirty="0" err="1" smtClean="0"/>
              <a:t>immunised</a:t>
            </a:r>
            <a:r>
              <a:rPr lang="en-US" baseline="0" dirty="0" smtClean="0"/>
              <a:t> in each post code. </a:t>
            </a:r>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16</a:t>
            </a:fld>
            <a:endParaRPr lang="en-AU"/>
          </a:p>
        </p:txBody>
      </p:sp>
    </p:spTree>
    <p:extLst>
      <p:ext uri="{BB962C8B-B14F-4D97-AF65-F5344CB8AC3E}">
        <p14:creationId xmlns:p14="http://schemas.microsoft.com/office/powerpoint/2010/main" val="1530755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considering two models.</a:t>
            </a:r>
            <a:r>
              <a:rPr lang="en-US" baseline="0" dirty="0" smtClean="0"/>
              <a:t> </a:t>
            </a:r>
          </a:p>
          <a:p>
            <a:r>
              <a:rPr lang="en-US" baseline="0" dirty="0" smtClean="0"/>
              <a:t>We considering a very basic </a:t>
            </a:r>
            <a:r>
              <a:rPr lang="en-US" baseline="0" dirty="0" err="1" smtClean="0"/>
              <a:t>iid</a:t>
            </a:r>
            <a:r>
              <a:rPr lang="en-US" baseline="0" dirty="0" smtClean="0"/>
              <a:t> model, which does not take geo-spatial </a:t>
            </a:r>
            <a:r>
              <a:rPr lang="en-US" baseline="0" dirty="0" err="1" smtClean="0"/>
              <a:t>neighbours</a:t>
            </a:r>
            <a:r>
              <a:rPr lang="en-US" baseline="0" dirty="0" smtClean="0"/>
              <a:t> into account.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we consider a BYM model, similar to the model in the original paper. </a:t>
            </a:r>
          </a:p>
          <a:p>
            <a:r>
              <a:rPr lang="en-US" baseline="0" dirty="0" smtClean="0"/>
              <a:t>The reason for including the </a:t>
            </a:r>
            <a:r>
              <a:rPr lang="en-US" baseline="0" dirty="0" err="1" smtClean="0"/>
              <a:t>iid</a:t>
            </a:r>
            <a:r>
              <a:rPr lang="en-US" baseline="0" dirty="0" smtClean="0"/>
              <a:t> model is to have a benchmark model to see how much the models explanatory power increases when we utilize the neighbors information. </a:t>
            </a:r>
          </a:p>
          <a:p>
            <a:endParaRPr lang="en-US" baseline="0" dirty="0" smtClean="0"/>
          </a:p>
          <a:p>
            <a:r>
              <a:rPr lang="en-US" baseline="0" dirty="0" smtClean="0"/>
              <a:t>We chose to not include the SPC model as our data do not contain any zero counts. The SPC model is specifically designed for zero-count data by providing a second intercept to model this case. So this would actually be an unnecessarily complex and therefore worse model than the BYM for the </a:t>
            </a:r>
            <a:r>
              <a:rPr lang="en-US" baseline="0" dirty="0" err="1" smtClean="0"/>
              <a:t>immunisation</a:t>
            </a:r>
            <a:r>
              <a:rPr lang="en-US" baseline="0" dirty="0" smtClean="0"/>
              <a:t> data.</a:t>
            </a:r>
          </a:p>
          <a:p>
            <a:endParaRPr lang="en-US" baseline="0" dirty="0" smtClean="0"/>
          </a:p>
          <a:p>
            <a:r>
              <a:rPr lang="en-US" baseline="0" dirty="0" smtClean="0"/>
              <a:t>A classical approach to do inference on latent Gaussian models and more specifically compute the posterior </a:t>
            </a:r>
            <a:r>
              <a:rPr lang="en-US" baseline="0" dirty="0" err="1" smtClean="0"/>
              <a:t>marginals</a:t>
            </a:r>
            <a:r>
              <a:rPr lang="en-US" baseline="0" dirty="0" smtClean="0"/>
              <a:t> is Markov chain Monte Carlo sampling (MCMC). </a:t>
            </a:r>
          </a:p>
          <a:p>
            <a:endParaRPr lang="en-US" baseline="0" dirty="0" smtClean="0"/>
          </a:p>
          <a:p>
            <a:r>
              <a:rPr lang="en-US" baseline="0" dirty="0" smtClean="0"/>
              <a:t>This procedure is usually very computationally expensive.</a:t>
            </a:r>
          </a:p>
          <a:p>
            <a:endParaRPr lang="en-US" baseline="0" dirty="0" smtClean="0"/>
          </a:p>
          <a:p>
            <a:r>
              <a:rPr lang="en-US" baseline="0" dirty="0" smtClean="0"/>
              <a:t>A different method to do inference on this type of models is Integrated Nested Laplace Approximation (INLA) which is the method we use here</a:t>
            </a:r>
          </a:p>
          <a:p>
            <a:r>
              <a:rPr lang="en-US" baseline="0" dirty="0" smtClean="0"/>
              <a:t>To be very imprecise the method consist of 3 steps</a:t>
            </a:r>
          </a:p>
          <a:p>
            <a:pPr marL="228600" indent="-228600">
              <a:buAutoNum type="arabicPeriod"/>
            </a:pPr>
            <a:r>
              <a:rPr lang="en-US" baseline="0" dirty="0" smtClean="0"/>
              <a:t>Approximate posterior marginal of </a:t>
            </a:r>
            <a:r>
              <a:rPr lang="en-US" baseline="0" dirty="0" err="1" smtClean="0"/>
              <a:t>hyperparameters</a:t>
            </a:r>
            <a:r>
              <a:rPr lang="en-US" baseline="0" dirty="0" smtClean="0"/>
              <a:t> using Laplace approximation</a:t>
            </a:r>
          </a:p>
          <a:p>
            <a:pPr marL="228600" indent="-228600">
              <a:buAutoNum type="arabicPeriod"/>
            </a:pPr>
            <a:r>
              <a:rPr lang="en-US" baseline="0" dirty="0" smtClean="0"/>
              <a:t>Compute Laplace approximation of the Gaussian parameters conditioned on the </a:t>
            </a:r>
            <a:r>
              <a:rPr lang="en-US" baseline="0" dirty="0" err="1" smtClean="0"/>
              <a:t>hyperparameters</a:t>
            </a:r>
            <a:r>
              <a:rPr lang="en-US" baseline="0" dirty="0" smtClean="0"/>
              <a:t> and the dependent variable</a:t>
            </a:r>
          </a:p>
          <a:p>
            <a:pPr marL="228600" indent="-228600">
              <a:buAutoNum type="arabicPeriod"/>
            </a:pPr>
            <a:r>
              <a:rPr lang="en-US" baseline="0" dirty="0" smtClean="0"/>
              <a:t>Combine the 2 using numerical integration</a:t>
            </a:r>
          </a:p>
          <a:p>
            <a:pPr marL="228600" indent="-228600">
              <a:buNone/>
            </a:pPr>
            <a:endParaRPr lang="en-US" baseline="0" dirty="0" smtClean="0"/>
          </a:p>
          <a:p>
            <a:pPr marL="228600" indent="-228600">
              <a:buNone/>
            </a:pPr>
            <a:r>
              <a:rPr lang="en-US" baseline="0" dirty="0" smtClean="0"/>
              <a:t>This method is a lot faster and in general produce similar results </a:t>
            </a:r>
          </a:p>
          <a:p>
            <a:endParaRPr lang="en-US" baseline="0"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pPr/>
              <a:t>17</a:t>
            </a:fld>
            <a:endParaRPr lang="en-AU"/>
          </a:p>
        </p:txBody>
      </p:sp>
    </p:spTree>
    <p:extLst>
      <p:ext uri="{BB962C8B-B14F-4D97-AF65-F5344CB8AC3E}">
        <p14:creationId xmlns:p14="http://schemas.microsoft.com/office/powerpoint/2010/main" val="1705061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AU" noProof="0" dirty="0" smtClean="0"/>
              <a:t>The BYM model in our extension has</a:t>
            </a:r>
            <a:r>
              <a:rPr lang="en-AU" baseline="0" noProof="0" dirty="0" smtClean="0"/>
              <a:t> these specifications, all of which are very similar to the ones used in the paper. </a:t>
            </a:r>
            <a:endParaRPr lang="en-AU" noProof="0" dirty="0" smtClean="0"/>
          </a:p>
          <a:p>
            <a:r>
              <a:rPr lang="en-AU" noProof="0" dirty="0" smtClean="0"/>
              <a:t>But since our dependent</a:t>
            </a:r>
            <a:r>
              <a:rPr lang="en-AU" baseline="0" noProof="0" dirty="0" smtClean="0"/>
              <a:t> variable is binomial, we are going to use the </a:t>
            </a:r>
            <a:r>
              <a:rPr lang="en-AU" baseline="0" noProof="0" dirty="0" err="1" smtClean="0"/>
              <a:t>logit</a:t>
            </a:r>
            <a:r>
              <a:rPr lang="en-AU" baseline="0" noProof="0" dirty="0" smtClean="0"/>
              <a:t> as a link function</a:t>
            </a:r>
          </a:p>
          <a:p>
            <a:r>
              <a:rPr lang="en-AU" baseline="0" noProof="0" dirty="0" smtClean="0"/>
              <a:t>And the prior distributions of our precision measures differs from the ones used in the article, since we have chosen the log-gamma as our prior distribution for log(tau)</a:t>
            </a:r>
          </a:p>
          <a:p>
            <a:endParaRPr lang="en-AU" baseline="0" noProof="0" dirty="0" smtClean="0"/>
          </a:p>
          <a:p>
            <a:r>
              <a:rPr lang="en-AU" baseline="0" noProof="0" dirty="0" smtClean="0"/>
              <a:t>The difference between our baseline </a:t>
            </a:r>
            <a:r>
              <a:rPr lang="en-AU" baseline="0" noProof="0" dirty="0" err="1" smtClean="0"/>
              <a:t>iid</a:t>
            </a:r>
            <a:r>
              <a:rPr lang="en-AU" baseline="0" noProof="0" dirty="0" smtClean="0"/>
              <a:t> model and the BYM model is the </a:t>
            </a:r>
            <a:r>
              <a:rPr lang="en-AU" baseline="0" noProof="0" dirty="0" err="1" smtClean="0"/>
              <a:t>v_i</a:t>
            </a:r>
            <a:r>
              <a:rPr lang="en-AU" baseline="0" noProof="0" dirty="0" smtClean="0"/>
              <a:t> term. This is referred to as the </a:t>
            </a:r>
            <a:r>
              <a:rPr lang="en-AU" baseline="0" noProof="0" dirty="0" err="1" smtClean="0"/>
              <a:t>Besag</a:t>
            </a:r>
            <a:r>
              <a:rPr lang="en-AU" baseline="0" noProof="0" dirty="0" smtClean="0"/>
              <a:t> component and is the component where we utilize the neighbours information. So the differences between the models are due to this component. </a:t>
            </a:r>
          </a:p>
          <a:p>
            <a:endParaRPr lang="en-AU" noProof="0" dirty="0"/>
          </a:p>
        </p:txBody>
      </p:sp>
      <p:sp>
        <p:nvSpPr>
          <p:cNvPr id="4" name="Pladsholder til diasnummer 3"/>
          <p:cNvSpPr>
            <a:spLocks noGrp="1"/>
          </p:cNvSpPr>
          <p:nvPr>
            <p:ph type="sldNum" sz="quarter" idx="10"/>
          </p:nvPr>
        </p:nvSpPr>
        <p:spPr/>
        <p:txBody>
          <a:bodyPr/>
          <a:lstStyle/>
          <a:p>
            <a:fld id="{D795D3F8-AA5B-4E58-9602-70EDB6AF1C76}" type="slidenum">
              <a:rPr lang="en-AU" smtClean="0"/>
              <a:pPr/>
              <a:t>18</a:t>
            </a:fld>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BYM and the </a:t>
            </a:r>
            <a:r>
              <a:rPr lang="en-US" dirty="0" err="1"/>
              <a:t>iid</a:t>
            </a:r>
            <a:r>
              <a:rPr lang="en-US" dirty="0"/>
              <a:t> model both identified the same clusters and were roughly similar, but the BYM model performed better (we will look at this more soon)</a:t>
            </a:r>
            <a:r>
              <a:rPr lang="en-US" dirty="0" smtClean="0"/>
              <a:t>.</a:t>
            </a:r>
          </a:p>
          <a:p>
            <a:endParaRPr lang="en-US" dirty="0" smtClean="0"/>
          </a:p>
          <a:p>
            <a:r>
              <a:rPr lang="en-US" dirty="0" smtClean="0"/>
              <a:t>Show them some of the links – look around the maps a bit. </a:t>
            </a:r>
            <a:endParaRPr lang="en-US" dirty="0" smtClean="0"/>
          </a:p>
          <a:p>
            <a:endParaRPr lang="en-US" dirty="0" smtClean="0"/>
          </a:p>
          <a:p>
            <a:r>
              <a:rPr lang="en-US" dirty="0" smtClean="0"/>
              <a:t>All</a:t>
            </a:r>
            <a:r>
              <a:rPr lang="en-US" baseline="0" dirty="0" smtClean="0"/>
              <a:t> of our results are online on the web for you to look at. We will highlight some major results as follows. We don’t have time to go into all the results.</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also mapped the </a:t>
            </a:r>
            <a:r>
              <a:rPr lang="en-US" dirty="0" err="1" smtClean="0"/>
              <a:t>exceedence</a:t>
            </a:r>
            <a:r>
              <a:rPr lang="en-US" dirty="0" smtClean="0"/>
              <a:t> probabilities for each of the two models.</a:t>
            </a:r>
            <a:r>
              <a:rPr lang="en-US" baseline="0" dirty="0" smtClean="0"/>
              <a:t> </a:t>
            </a:r>
            <a:r>
              <a:rPr lang="en-AU" dirty="0" smtClean="0"/>
              <a:t>We don’t have time to talk about this.</a:t>
            </a:r>
          </a:p>
        </p:txBody>
      </p:sp>
      <p:sp>
        <p:nvSpPr>
          <p:cNvPr id="4" name="Slide Number Placeholder 3"/>
          <p:cNvSpPr>
            <a:spLocks noGrp="1"/>
          </p:cNvSpPr>
          <p:nvPr>
            <p:ph type="sldNum" sz="quarter" idx="10"/>
          </p:nvPr>
        </p:nvSpPr>
        <p:spPr/>
        <p:txBody>
          <a:bodyPr/>
          <a:lstStyle/>
          <a:p>
            <a:fld id="{D795D3F8-AA5B-4E58-9602-70EDB6AF1C76}" type="slidenum">
              <a:rPr lang="en-AU" smtClean="0"/>
              <a:pPr/>
              <a:t>19</a:t>
            </a:fld>
            <a:endParaRPr lang="en-AU"/>
          </a:p>
        </p:txBody>
      </p:sp>
    </p:spTree>
    <p:extLst>
      <p:ext uri="{BB962C8B-B14F-4D97-AF65-F5344CB8AC3E}">
        <p14:creationId xmlns:p14="http://schemas.microsoft.com/office/powerpoint/2010/main" val="3513538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a:t>
            </a:r>
            <a:r>
              <a:rPr lang="en-AU" baseline="0" dirty="0" smtClean="0"/>
              <a:t> aim of this project is to investigate spatial clusters of relative risk of the Florida childhood cancer.</a:t>
            </a:r>
            <a:endParaRPr lang="en-AU" dirty="0" smtClean="0"/>
          </a:p>
          <a:p>
            <a:endParaRPr lang="en-AU" dirty="0" smtClean="0"/>
          </a:p>
          <a:p>
            <a:r>
              <a:rPr lang="en-AU" dirty="0" smtClean="0"/>
              <a:t>A</a:t>
            </a:r>
            <a:r>
              <a:rPr lang="en-AU" baseline="0" dirty="0" smtClean="0"/>
              <a:t> previous paper found clusters of paediatric brain cancer at the zip code level in Florida. The authors of our paper have modelled brain cancer incidence in new ways. They want to check if their models give similar results to the previous paper. </a:t>
            </a:r>
          </a:p>
          <a:p>
            <a:endParaRPr lang="en-AU" baseline="0" dirty="0" smtClean="0"/>
          </a:p>
          <a:p>
            <a:r>
              <a:rPr lang="en-AU" baseline="0" dirty="0" smtClean="0"/>
              <a:t>This paper fulfils “a perceived need for further analysis to assess the robustness of the findings under different assumptions”.</a:t>
            </a:r>
          </a:p>
          <a:p>
            <a:endParaRPr lang="en-AU" baseline="0" dirty="0" smtClean="0"/>
          </a:p>
          <a:p>
            <a:r>
              <a:rPr lang="en-AU" baseline="0" dirty="0" smtClean="0"/>
              <a:t>The paper is quite narrow in its question. It does not attempt to understand the clustering, or explain why there are clusters. It simply tries to determine whether any clusters actually exist.</a:t>
            </a:r>
            <a:endParaRPr lang="en-AU" dirty="0" smtClean="0"/>
          </a:p>
          <a:p>
            <a:endParaRPr lang="en-AU"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pPr/>
              <a:t>2</a:t>
            </a:fld>
            <a:endParaRPr lang="en-AU"/>
          </a:p>
        </p:txBody>
      </p:sp>
    </p:spTree>
    <p:extLst>
      <p:ext uri="{BB962C8B-B14F-4D97-AF65-F5344CB8AC3E}">
        <p14:creationId xmlns:p14="http://schemas.microsoft.com/office/powerpoint/2010/main" val="519365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a:t> is an example of our mapping – this is a map of the relative risk factor for inner Melbourne postcodes. The red areas we don’t have data for. Yellow represents low relative risk – i.e. a high coverage of vaccination. Blue represents high relative risk. You can see there is possibly a cluster around Dandenong, but most of Melbourne has quite good coverage.</a:t>
            </a:r>
            <a:endParaRPr lang="en-AU"/>
          </a:p>
        </p:txBody>
      </p:sp>
      <p:sp>
        <p:nvSpPr>
          <p:cNvPr id="4" name="Slide Number Placeholder 3"/>
          <p:cNvSpPr>
            <a:spLocks noGrp="1"/>
          </p:cNvSpPr>
          <p:nvPr>
            <p:ph type="sldNum" sz="quarter" idx="10"/>
          </p:nvPr>
        </p:nvSpPr>
        <p:spPr/>
        <p:txBody>
          <a:bodyPr/>
          <a:lstStyle/>
          <a:p>
            <a:fld id="{D795D3F8-AA5B-4E58-9602-70EDB6AF1C76}" type="slidenum">
              <a:rPr lang="en-AU" smtClean="0"/>
              <a:pPr/>
              <a:t>20</a:t>
            </a:fld>
            <a:endParaRPr lang="en-AU"/>
          </a:p>
        </p:txBody>
      </p:sp>
    </p:spTree>
    <p:extLst>
      <p:ext uri="{BB962C8B-B14F-4D97-AF65-F5344CB8AC3E}">
        <p14:creationId xmlns:p14="http://schemas.microsoft.com/office/powerpoint/2010/main" val="2909500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Map of outer Sydney</a:t>
            </a:r>
            <a:r>
              <a:rPr lang="en-AU" baseline="0" dirty="0" smtClean="0"/>
              <a:t> – mapping relative risk factor. Clustering around Katoomba, Parramatta. Hotspot around Blacktown.</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21</a:t>
            </a:fld>
            <a:endParaRPr lang="en-AU"/>
          </a:p>
        </p:txBody>
      </p:sp>
    </p:spTree>
    <p:extLst>
      <p:ext uri="{BB962C8B-B14F-4D97-AF65-F5344CB8AC3E}">
        <p14:creationId xmlns:p14="http://schemas.microsoft.com/office/powerpoint/2010/main" val="1699886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Other major clustering</a:t>
            </a:r>
            <a:r>
              <a:rPr lang="en-AU" baseline="0" dirty="0" smtClean="0"/>
              <a:t> – Byron Bay and Lismore area. Perhaps the most serious cluster in Australia that we have data on. Also another cluster further south around </a:t>
            </a:r>
            <a:r>
              <a:rPr lang="en-AU" baseline="0" dirty="0" err="1" smtClean="0"/>
              <a:t>Belligen</a:t>
            </a:r>
            <a:r>
              <a:rPr lang="en-AU" baseline="0" dirty="0" smtClean="0"/>
              <a:t> and Coffs Harbour.</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22</a:t>
            </a:fld>
            <a:endParaRPr lang="en-AU"/>
          </a:p>
        </p:txBody>
      </p:sp>
    </p:spTree>
    <p:extLst>
      <p:ext uri="{BB962C8B-B14F-4D97-AF65-F5344CB8AC3E}">
        <p14:creationId xmlns:p14="http://schemas.microsoft.com/office/powerpoint/2010/main" val="2587189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Other major clustering – Sunshine Coast Hinterland</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23</a:t>
            </a:fld>
            <a:endParaRPr lang="en-AU"/>
          </a:p>
        </p:txBody>
      </p:sp>
    </p:spTree>
    <p:extLst>
      <p:ext uri="{BB962C8B-B14F-4D97-AF65-F5344CB8AC3E}">
        <p14:creationId xmlns:p14="http://schemas.microsoft.com/office/powerpoint/2010/main" val="1272490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Further north, the immunisation rates decrease</a:t>
            </a:r>
            <a:r>
              <a:rPr lang="en-AU" baseline="0" dirty="0" smtClean="0"/>
              <a:t> with a cluster around Cairns (not obvious on this map, you need to zoom in).</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24</a:t>
            </a:fld>
            <a:endParaRPr lang="en-AU"/>
          </a:p>
        </p:txBody>
      </p:sp>
    </p:spTree>
    <p:extLst>
      <p:ext uri="{BB962C8B-B14F-4D97-AF65-F5344CB8AC3E}">
        <p14:creationId xmlns:p14="http://schemas.microsoft.com/office/powerpoint/2010/main" val="1367247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GB" noProof="0" dirty="0" smtClean="0"/>
              <a:t>As we</a:t>
            </a:r>
            <a:r>
              <a:rPr lang="en-GB" baseline="0" noProof="0" dirty="0" smtClean="0"/>
              <a:t> mentioned previously the DIC and WAIC are ‘measure of fit’ estimates to consider the performance of our models. As suspected when considering how similar the results between the two models where the performance is also very similar. The BYM model do have a better fit, but the difference seems </a:t>
            </a:r>
            <a:r>
              <a:rPr lang="en-GB" baseline="0" noProof="0" dirty="0" smtClean="0"/>
              <a:t>small. </a:t>
            </a:r>
            <a:endParaRPr lang="en-GB" noProof="0" dirty="0"/>
          </a:p>
        </p:txBody>
      </p:sp>
      <p:sp>
        <p:nvSpPr>
          <p:cNvPr id="4" name="Pladsholder til diasnummer 3"/>
          <p:cNvSpPr>
            <a:spLocks noGrp="1"/>
          </p:cNvSpPr>
          <p:nvPr>
            <p:ph type="sldNum" sz="quarter" idx="10"/>
          </p:nvPr>
        </p:nvSpPr>
        <p:spPr/>
        <p:txBody>
          <a:bodyPr/>
          <a:lstStyle/>
          <a:p>
            <a:fld id="{D795D3F8-AA5B-4E58-9602-70EDB6AF1C76}" type="slidenum">
              <a:rPr lang="en-AU" smtClean="0"/>
              <a:pPr/>
              <a:t>25</a:t>
            </a:fld>
            <a:endParaRPr lang="en-A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generally only had good data on the capital cities and the east coast</a:t>
            </a:r>
            <a:r>
              <a:rPr lang="en-AU" dirty="0" smtClean="0"/>
              <a:t>. </a:t>
            </a:r>
          </a:p>
          <a:p>
            <a:endParaRPr lang="en-AU" dirty="0" smtClean="0"/>
          </a:p>
          <a:p>
            <a:r>
              <a:rPr lang="en-AU" dirty="0" smtClean="0"/>
              <a:t>The BYM model is exactly useful in</a:t>
            </a:r>
            <a:r>
              <a:rPr lang="en-AU" baseline="0" dirty="0" smtClean="0"/>
              <a:t> small areas, with low populations – this is where we don’t have data. </a:t>
            </a:r>
          </a:p>
          <a:p>
            <a:endParaRPr lang="en-AU" baseline="0" dirty="0" smtClean="0"/>
          </a:p>
          <a:p>
            <a:r>
              <a:rPr lang="en-AU" baseline="0" dirty="0" smtClean="0"/>
              <a:t>Because of unpublished data, there were some sparseness in our maps. </a:t>
            </a:r>
          </a:p>
          <a:p>
            <a:endParaRPr lang="en-AU" dirty="0" smtClean="0"/>
          </a:p>
          <a:p>
            <a:r>
              <a:rPr lang="en-AU" dirty="0" smtClean="0"/>
              <a:t>Because</a:t>
            </a:r>
            <a:r>
              <a:rPr lang="en-AU" baseline="0" dirty="0" smtClean="0"/>
              <a:t> of the missing data, the number of neighbours and the cluster effects in general might have been underestimated when we compute the BYM model. This might be one of the reasons we do not win more explanatory power including the </a:t>
            </a:r>
            <a:r>
              <a:rPr lang="en-AU" baseline="0" dirty="0" err="1" smtClean="0"/>
              <a:t>Besag</a:t>
            </a:r>
            <a:r>
              <a:rPr lang="en-AU" baseline="0" dirty="0" smtClean="0"/>
              <a:t> part of the model. </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26</a:t>
            </a:fld>
            <a:endParaRPr lang="en-AU"/>
          </a:p>
        </p:txBody>
      </p:sp>
    </p:spTree>
    <p:extLst>
      <p:ext uri="{BB962C8B-B14F-4D97-AF65-F5344CB8AC3E}">
        <p14:creationId xmlns:p14="http://schemas.microsoft.com/office/powerpoint/2010/main" val="3126132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There was no details in the paper about how the data was collected.</a:t>
            </a:r>
          </a:p>
          <a:p>
            <a:endParaRPr lang="en-AU" dirty="0" smtClean="0"/>
          </a:p>
          <a:p>
            <a:r>
              <a:rPr lang="en-AU" dirty="0" smtClean="0"/>
              <a:t>The data</a:t>
            </a:r>
            <a:r>
              <a:rPr lang="en-AU" baseline="0" dirty="0" smtClean="0"/>
              <a:t> is n</a:t>
            </a:r>
            <a:r>
              <a:rPr lang="en-AU" dirty="0" smtClean="0"/>
              <a:t>ot available online,</a:t>
            </a:r>
            <a:r>
              <a:rPr lang="en-AU" baseline="0" dirty="0" smtClean="0"/>
              <a:t> not released for the general public. Interestingly, the paper is not very specific about the actual structure of the data. We assume, based on what they have modelled, that the data is simply a table of counts of the paediatric brain cancers and the at-risk population in each zip code area of Florida.</a:t>
            </a:r>
          </a:p>
          <a:p>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Interesting that the authors do not include any possible covariates – for example socio-economic, environmental factors.</a:t>
            </a:r>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You can see that the large number of zip</a:t>
            </a:r>
            <a:r>
              <a:rPr lang="en-AU" baseline="0" dirty="0" smtClean="0"/>
              <a:t> code areas with zero cases may pose a problem. In particular, Poisson models generally have a </a:t>
            </a:r>
            <a:r>
              <a:rPr lang="en-AU" baseline="0" dirty="0" smtClean="0"/>
              <a:t>problem modelling large numbers of zero-counts. But large numbers of zero-counts are common in incidences of rare diseases, like paediatric brain cancer.</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They didn’t provide any visualisations of the data.</a:t>
            </a:r>
            <a:endParaRPr lang="en-AU" dirty="0" smtClean="0"/>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3</a:t>
            </a:fld>
            <a:endParaRPr lang="en-AU"/>
          </a:p>
        </p:txBody>
      </p:sp>
    </p:spTree>
    <p:extLst>
      <p:ext uri="{BB962C8B-B14F-4D97-AF65-F5344CB8AC3E}">
        <p14:creationId xmlns:p14="http://schemas.microsoft.com/office/powerpoint/2010/main" val="2840800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Type</a:t>
            </a:r>
            <a:r>
              <a:rPr lang="en-AU" baseline="0" dirty="0" smtClean="0"/>
              <a:t> of clustering is non-focused, where they assume no previous knowledge of clusters, and prefer a flexible, lowly parameterized model. Allows the data “to speak”. This helps to answer the scientific question of whether there are clusters, since we assume very little to begin with. Consequently, finding clusters in the models would be strong evidence for actual clusters.</a:t>
            </a:r>
          </a:p>
          <a:p>
            <a:endParaRPr lang="en-AU" baseline="0" dirty="0" smtClean="0"/>
          </a:p>
          <a:p>
            <a:r>
              <a:rPr lang="en-AU" baseline="0" dirty="0" smtClean="0"/>
              <a:t>2 different natures of clustering, hot spots and clusters. Talk about the definitions and differences between hot spots and clusters.</a:t>
            </a:r>
            <a:endParaRPr lang="en-AU" dirty="0" smtClean="0"/>
          </a:p>
          <a:p>
            <a:endParaRPr lang="en-AU" dirty="0" smtClean="0"/>
          </a:p>
          <a:p>
            <a:r>
              <a:rPr lang="en-AU" dirty="0" smtClean="0"/>
              <a:t>(</a:t>
            </a:r>
            <a:r>
              <a:rPr lang="en-AU" dirty="0"/>
              <a:t>The sums in </a:t>
            </a:r>
            <a:r>
              <a:rPr lang="en-AU" dirty="0" err="1"/>
              <a:t>ei</a:t>
            </a:r>
            <a:r>
              <a:rPr lang="en-AU" dirty="0"/>
              <a:t> are over all</a:t>
            </a:r>
            <a:r>
              <a:rPr lang="en-AU" baseline="0" dirty="0"/>
              <a:t> of the zip code areas)</a:t>
            </a:r>
          </a:p>
          <a:p>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statisticians uses 3 different models to model the </a:t>
            </a:r>
            <a:r>
              <a:rPr lang="el-GR" sz="1200" dirty="0" smtClean="0"/>
              <a:t>θ</a:t>
            </a:r>
            <a:r>
              <a:rPr lang="en-AU" sz="1200" baseline="-25000" dirty="0" smtClean="0"/>
              <a:t>i</a:t>
            </a:r>
            <a:r>
              <a:rPr lang="en-AU" sz="1200" dirty="0" smtClean="0"/>
              <a:t>’s and test the models measure of fit using various measures.</a:t>
            </a:r>
            <a:endParaRPr lang="en-AU" dirty="0"/>
          </a:p>
          <a:p>
            <a:r>
              <a:rPr lang="en-AU" dirty="0"/>
              <a:t>The </a:t>
            </a:r>
            <a:r>
              <a:rPr lang="en-AU" dirty="0" smtClean="0"/>
              <a:t>models</a:t>
            </a:r>
            <a:r>
              <a:rPr lang="en-AU" sz="1200" dirty="0" smtClean="0"/>
              <a:t>:</a:t>
            </a:r>
            <a:endParaRPr lang="en-AU" sz="1200" dirty="0"/>
          </a:p>
          <a:p>
            <a:r>
              <a:rPr lang="en-AU" sz="1200" dirty="0" smtClean="0"/>
              <a:t>1. The Standardised </a:t>
            </a:r>
            <a:r>
              <a:rPr lang="en-AU" sz="1200" dirty="0"/>
              <a:t>morbidity ratio (SMR</a:t>
            </a:r>
            <a:r>
              <a:rPr lang="en-AU" sz="1200" dirty="0" smtClean="0"/>
              <a:t>)</a:t>
            </a:r>
          </a:p>
          <a:p>
            <a:r>
              <a:rPr lang="en-AU" sz="1200" dirty="0" smtClean="0"/>
              <a:t>2. The </a:t>
            </a:r>
            <a:r>
              <a:rPr lang="en-AU" sz="1200" dirty="0" err="1"/>
              <a:t>Besag</a:t>
            </a:r>
            <a:r>
              <a:rPr lang="en-AU" sz="1200" dirty="0"/>
              <a:t>, York, and Mollie model (BYM)</a:t>
            </a:r>
          </a:p>
          <a:p>
            <a:r>
              <a:rPr lang="en-AU" sz="1200" dirty="0" smtClean="0"/>
              <a:t>3. The </a:t>
            </a:r>
            <a:r>
              <a:rPr lang="en-AU" sz="1200" dirty="0"/>
              <a:t>Sparse Poisson </a:t>
            </a:r>
            <a:r>
              <a:rPr lang="en-AU" sz="1200" dirty="0" smtClean="0"/>
              <a:t>Convolution model </a:t>
            </a:r>
            <a:r>
              <a:rPr lang="en-AU" sz="1200" dirty="0"/>
              <a:t>(SPC)</a:t>
            </a:r>
          </a:p>
          <a:p>
            <a:r>
              <a:rPr lang="en-AU" dirty="0" smtClean="0"/>
              <a:t>The idea is to create</a:t>
            </a:r>
            <a:r>
              <a:rPr lang="en-AU" baseline="0" dirty="0" smtClean="0"/>
              <a:t> these three models, then looks for clusters that are identified in all of these models. This would provide strong evidence for the scientific question. Each model is a natural extension of the previous model.</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4</a:t>
            </a:fld>
            <a:endParaRPr lang="en-AU"/>
          </a:p>
        </p:txBody>
      </p:sp>
    </p:spTree>
    <p:extLst>
      <p:ext uri="{BB962C8B-B14F-4D97-AF65-F5344CB8AC3E}">
        <p14:creationId xmlns:p14="http://schemas.microsoft.com/office/powerpoint/2010/main" val="4213812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model assumes</a:t>
            </a:r>
            <a:r>
              <a:rPr lang="en-AU" baseline="0" dirty="0" smtClean="0"/>
              <a:t> the case counts </a:t>
            </a:r>
            <a:r>
              <a:rPr lang="en-AU" baseline="0" dirty="0" err="1" smtClean="0"/>
              <a:t>y</a:t>
            </a:r>
            <a:r>
              <a:rPr lang="en-AU" baseline="-25000" dirty="0" err="1" smtClean="0"/>
              <a:t>i</a:t>
            </a:r>
            <a:r>
              <a:rPr lang="en-AU" baseline="0" dirty="0" smtClean="0"/>
              <a:t> are independently distributed then estimates </a:t>
            </a:r>
            <a:r>
              <a:rPr lang="el-GR" sz="1200" dirty="0" smtClean="0"/>
              <a:t>θ</a:t>
            </a:r>
            <a:r>
              <a:rPr lang="en-AU" sz="1200" baseline="-25000" dirty="0" err="1" smtClean="0"/>
              <a:t>i</a:t>
            </a:r>
            <a:r>
              <a:rPr lang="en-AU" sz="1200" baseline="-25000" dirty="0" smtClean="0"/>
              <a:t> </a:t>
            </a:r>
            <a:r>
              <a:rPr lang="en-AU" sz="1200" baseline="0" dirty="0" smtClean="0"/>
              <a:t>using MLE.</a:t>
            </a:r>
            <a:endParaRPr lang="en-AU" dirty="0" smtClean="0"/>
          </a:p>
          <a:p>
            <a:endParaRPr lang="en-AU" dirty="0" smtClean="0"/>
          </a:p>
          <a:p>
            <a:r>
              <a:rPr lang="en-AU" dirty="0" smtClean="0"/>
              <a:t>This model estimates the relative risk factor</a:t>
            </a:r>
            <a:r>
              <a:rPr lang="en-AU" baseline="0" dirty="0" smtClean="0"/>
              <a:t> </a:t>
            </a:r>
            <a:r>
              <a:rPr lang="el-GR" sz="1200" dirty="0" smtClean="0"/>
              <a:t>θ</a:t>
            </a:r>
            <a:r>
              <a:rPr lang="en-AU" sz="1200" baseline="-25000" dirty="0" err="1" smtClean="0"/>
              <a:t>i</a:t>
            </a:r>
            <a:r>
              <a:rPr lang="en-AU" sz="1200" baseline="-25000" dirty="0" smtClean="0"/>
              <a:t> </a:t>
            </a:r>
            <a:r>
              <a:rPr lang="en-AU" baseline="0" dirty="0" smtClean="0"/>
              <a:t>as the actual counts </a:t>
            </a:r>
            <a:r>
              <a:rPr lang="en-AU" baseline="0" dirty="0" err="1" smtClean="0"/>
              <a:t>y</a:t>
            </a:r>
            <a:r>
              <a:rPr lang="en-AU" baseline="-25000" dirty="0" err="1" smtClean="0"/>
              <a:t>i</a:t>
            </a:r>
            <a:r>
              <a:rPr lang="en-AU" baseline="0" dirty="0" smtClean="0"/>
              <a:t> over the expected counts </a:t>
            </a:r>
            <a:r>
              <a:rPr lang="en-AU" baseline="0" dirty="0" err="1" smtClean="0"/>
              <a:t>e</a:t>
            </a:r>
            <a:r>
              <a:rPr lang="en-AU" baseline="-25000" dirty="0" err="1" smtClean="0"/>
              <a:t>i</a:t>
            </a:r>
            <a:r>
              <a:rPr lang="en-AU" baseline="0" dirty="0" smtClean="0"/>
              <a:t>. That is, the ratio between the observed and expected number of counts. This is the MLE for </a:t>
            </a:r>
            <a:r>
              <a:rPr lang="el-GR" sz="1200" dirty="0" smtClean="0"/>
              <a:t>θ</a:t>
            </a:r>
            <a:r>
              <a:rPr lang="en-AU" sz="1200" baseline="-25000" dirty="0" err="1" smtClean="0"/>
              <a:t>i</a:t>
            </a:r>
            <a:endParaRPr lang="en-AU" dirty="0" smtClean="0"/>
          </a:p>
          <a:p>
            <a:endParaRPr lang="en-AU" dirty="0" smtClean="0"/>
          </a:p>
          <a:p>
            <a:r>
              <a:rPr lang="en-AU" dirty="0" smtClean="0"/>
              <a:t>Simplest of the models, but doesn’t work with the large number of zero</a:t>
            </a:r>
            <a:r>
              <a:rPr lang="en-AU" baseline="0" dirty="0" smtClean="0"/>
              <a:t> counts in the data.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r>
              <a:rPr lang="en-AU" sz="1200" dirty="0" smtClean="0"/>
              <a:t>There is a large number of zero counts in the data. This can lead to the SMR being misleading, and can lead to large SMR’s regardless of the observed count.</a:t>
            </a:r>
          </a:p>
          <a:p>
            <a:endParaRPr lang="en-AU" sz="1200" dirty="0" smtClean="0"/>
          </a:p>
          <a:p>
            <a:r>
              <a:rPr lang="en-AU" sz="1200" dirty="0" smtClean="0"/>
              <a:t>This model proved to contain a lot of confounding noise.</a:t>
            </a:r>
          </a:p>
          <a:p>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It can, however, be used to obtain an explanatory view of how clusters distribute over the study area. It is basically a good way to initially visualise the data.</a:t>
            </a:r>
          </a:p>
          <a:p>
            <a:endParaRPr lang="en-AU" sz="1200" dirty="0" smtClean="0"/>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5</a:t>
            </a:fld>
            <a:endParaRPr lang="en-AU"/>
          </a:p>
        </p:txBody>
      </p:sp>
    </p:spTree>
    <p:extLst>
      <p:ext uri="{BB962C8B-B14F-4D97-AF65-F5344CB8AC3E}">
        <p14:creationId xmlns:p14="http://schemas.microsoft.com/office/powerpoint/2010/main" val="2917947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For rare</a:t>
            </a:r>
            <a:r>
              <a:rPr lang="en-AU" sz="1200" baseline="0" dirty="0"/>
              <a:t> diseases in small areas, it can be difficult to estimate the relative risk factor </a:t>
            </a:r>
            <a:r>
              <a:rPr lang="el-GR" sz="1200" dirty="0"/>
              <a:t>θ</a:t>
            </a:r>
            <a:r>
              <a:rPr lang="en-AU" sz="1200" baseline="-25000" dirty="0" err="1"/>
              <a:t>i</a:t>
            </a:r>
            <a:r>
              <a:rPr lang="en-AU" sz="1200" baseline="0" dirty="0"/>
              <a:t>. In this case, it is useful to borrow information from neighbouring areas. This is what the </a:t>
            </a:r>
            <a:r>
              <a:rPr lang="en-AU" sz="1200" baseline="0" dirty="0" err="1"/>
              <a:t>Besag</a:t>
            </a:r>
            <a:r>
              <a:rPr lang="en-AU" sz="1200" baseline="0" dirty="0"/>
              <a:t>, York and Mollie model attempts to do.</a:t>
            </a:r>
            <a:endParaRPr lang="en-AU"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This is a hierarchical/multilevel</a:t>
            </a:r>
            <a:r>
              <a:rPr lang="en-AU" sz="1200" baseline="0" dirty="0"/>
              <a:t> model </a:t>
            </a:r>
            <a:r>
              <a:rPr lang="en-AU" sz="1200" baseline="0"/>
              <a:t>– </a:t>
            </a:r>
            <a:r>
              <a:rPr lang="en-AU"/>
              <a:t>the</a:t>
            </a:r>
            <a:r>
              <a:rPr lang="en-AU"/>
              <a:t> </a:t>
            </a:r>
            <a:r>
              <a:rPr lang="en-AU" sz="1200" baseline="0"/>
              <a:t>main </a:t>
            </a:r>
            <a:r>
              <a:rPr lang="en-AU" sz="1200" baseline="0" dirty="0"/>
              <a:t>formula is the log of relative risk.</a:t>
            </a:r>
            <a:r>
              <a:rPr lang="en-AU" sz="1200" b="0" i="0" u="none" strike="noStrike" kern="1200" baseline="0" dirty="0">
                <a:solidFill>
                  <a:schemeClr val="tx1"/>
                </a:solidFill>
                <a:latin typeface="+mn-lt"/>
                <a:ea typeface="+mn-ea"/>
                <a:cs typeface="+mn-cs"/>
              </a:rPr>
              <a:t> The regression coefficients are themselves given a model, whose parameters are also estimated from data.</a:t>
            </a:r>
            <a:endParaRPr lang="en-AU" sz="12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sz="1200" baseline="0" dirty="0"/>
              <a:t>This is a Bayesian model. Neighbourhood information is included as a random effect.</a:t>
            </a:r>
            <a:endParaRPr lang="en-AU"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“The model decomposes the log of area-level relative risks into the sum of two random effects: one which is unstructured (heterogeneous), </a:t>
            </a:r>
            <a:r>
              <a:rPr lang="en-AU" sz="1200" i="1" dirty="0"/>
              <a:t>v</a:t>
            </a:r>
            <a:r>
              <a:rPr lang="en-AU" sz="1200" i="1" baseline="-25000" dirty="0"/>
              <a:t>i</a:t>
            </a:r>
            <a:r>
              <a:rPr lang="en-AU" sz="1200" i="1" dirty="0"/>
              <a:t> </a:t>
            </a:r>
            <a:r>
              <a:rPr lang="en-AU" sz="1200" dirty="0"/>
              <a:t>, and the other spatially structured (dependent), </a:t>
            </a:r>
            <a:r>
              <a:rPr lang="en-AU" sz="1200" i="1" dirty="0" err="1"/>
              <a:t>u</a:t>
            </a:r>
            <a:r>
              <a:rPr lang="en-AU" sz="1200" i="1" baseline="-25000" dirty="0" err="1"/>
              <a:t>i</a:t>
            </a:r>
            <a:r>
              <a:rPr lang="en-AU" sz="1200" dirty="0"/>
              <a:t>.”</a:t>
            </a:r>
          </a:p>
          <a:p>
            <a:r>
              <a:rPr lang="en-AU" sz="1200" b="0" i="0" u="none" strike="noStrike" kern="1200" baseline="0" dirty="0">
                <a:solidFill>
                  <a:schemeClr val="tx1"/>
                </a:solidFill>
                <a:latin typeface="+mn-lt"/>
                <a:ea typeface="+mn-ea"/>
                <a:cs typeface="+mn-cs"/>
              </a:rPr>
              <a:t>“The spatially structured effects are modelled by the intrinsic conditional autoregressive normal (ICAR) prior distribution.”</a:t>
            </a:r>
          </a:p>
          <a:p>
            <a:r>
              <a:rPr lang="en-AU" sz="1200" b="0" i="0" u="none" strike="noStrike" kern="1200" baseline="0" dirty="0">
                <a:solidFill>
                  <a:schemeClr val="tx1"/>
                </a:solidFill>
                <a:latin typeface="+mn-lt"/>
                <a:ea typeface="+mn-ea"/>
                <a:cs typeface="+mn-cs"/>
              </a:rPr>
              <a:t>“In simple formulation, the prior distribution can be specified as the conditional distribution of each area-specific spatially structured effect, given all other spatial effects, and is a normal distribution with mean equal to the average of its neighbours, and precision proportional to the number of these neighbours.”</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“The neighbourhood set for the </a:t>
            </a:r>
            <a:r>
              <a:rPr lang="en-AU" sz="1200" b="0" i="1" u="none" strike="noStrike" kern="1200" baseline="0" dirty="0" err="1">
                <a:solidFill>
                  <a:schemeClr val="tx1"/>
                </a:solidFill>
                <a:latin typeface="+mn-lt"/>
                <a:ea typeface="+mn-ea"/>
                <a:cs typeface="+mn-cs"/>
              </a:rPr>
              <a:t>i</a:t>
            </a:r>
            <a:r>
              <a:rPr lang="en-AU" sz="1200" b="0" i="0" u="none" strike="noStrike" kern="1200" baseline="0" dirty="0" err="1">
                <a:solidFill>
                  <a:schemeClr val="tx1"/>
                </a:solidFill>
                <a:latin typeface="+mn-lt"/>
                <a:ea typeface="+mn-ea"/>
                <a:cs typeface="+mn-cs"/>
              </a:rPr>
              <a:t>th</a:t>
            </a:r>
            <a:r>
              <a:rPr lang="en-AU" sz="1200" b="0" i="0" u="none" strike="noStrike" kern="1200" baseline="0" dirty="0">
                <a:solidFill>
                  <a:schemeClr val="tx1"/>
                </a:solidFill>
                <a:latin typeface="+mn-lt"/>
                <a:ea typeface="+mn-ea"/>
                <a:cs typeface="+mn-cs"/>
              </a:rPr>
              <a:t> area is </a:t>
            </a:r>
            <a:r>
              <a:rPr lang="en-AU" sz="1200" b="0" i="1" u="none" strike="noStrike" kern="1200" baseline="0" dirty="0" err="1">
                <a:solidFill>
                  <a:schemeClr val="tx1"/>
                </a:solidFill>
                <a:latin typeface="+mn-lt"/>
                <a:ea typeface="+mn-ea"/>
                <a:cs typeface="+mn-cs"/>
              </a:rPr>
              <a:t>δ</a:t>
            </a:r>
            <a:r>
              <a:rPr lang="en-AU" sz="1200" b="0" i="1" u="none" strike="noStrike" kern="1200" baseline="-25000" dirty="0" err="1">
                <a:solidFill>
                  <a:schemeClr val="tx1"/>
                </a:solidFill>
                <a:latin typeface="+mn-lt"/>
                <a:ea typeface="+mn-ea"/>
                <a:cs typeface="+mn-cs"/>
              </a:rPr>
              <a:t>i</a:t>
            </a:r>
            <a:r>
              <a:rPr lang="en-AU" sz="1200" b="0" i="1" u="none" strike="noStrike" kern="1200" baseline="0" dirty="0">
                <a:solidFill>
                  <a:schemeClr val="tx1"/>
                </a:solidFill>
                <a:latin typeface="+mn-lt"/>
                <a:ea typeface="+mn-ea"/>
                <a:cs typeface="+mn-cs"/>
              </a:rPr>
              <a:t> </a:t>
            </a:r>
            <a:r>
              <a:rPr lang="en-AU" sz="1200" b="0" i="0" u="none" strike="noStrike" kern="1200" baseline="0" dirty="0">
                <a:solidFill>
                  <a:schemeClr val="tx1"/>
                </a:solidFill>
                <a:latin typeface="+mn-lt"/>
                <a:ea typeface="+mn-ea"/>
                <a:cs typeface="+mn-cs"/>
              </a:rPr>
              <a:t>and the number of neighbours is </a:t>
            </a:r>
            <a:r>
              <a:rPr lang="en-AU" sz="1200" b="0" i="1" u="none" strike="noStrike" kern="1200" baseline="0" dirty="0">
                <a:solidFill>
                  <a:schemeClr val="tx1"/>
                </a:solidFill>
                <a:latin typeface="+mn-lt"/>
                <a:ea typeface="+mn-ea"/>
                <a:cs typeface="+mn-cs"/>
              </a:rPr>
              <a:t>n</a:t>
            </a:r>
            <a:r>
              <a:rPr lang="el-GR" sz="1200" b="0" i="1" u="none" strike="noStrike" kern="1200" baseline="-25000" dirty="0">
                <a:solidFill>
                  <a:schemeClr val="tx1"/>
                </a:solidFill>
                <a:latin typeface="+mn-lt"/>
                <a:ea typeface="+mn-ea"/>
                <a:cs typeface="+mn-cs"/>
              </a:rPr>
              <a:t>δ</a:t>
            </a:r>
            <a:r>
              <a:rPr lang="en-AU" sz="1200" b="0" i="1" u="none" strike="noStrike" kern="1200" baseline="-25000" dirty="0">
                <a:solidFill>
                  <a:schemeClr val="tx1"/>
                </a:solidFill>
                <a:latin typeface="+mn-lt"/>
                <a:ea typeface="+mn-ea"/>
                <a:cs typeface="+mn-cs"/>
              </a:rPr>
              <a:t>i</a:t>
            </a:r>
            <a:r>
              <a:rPr lang="en-AU" sz="1200" b="0" i="0" u="none" strike="noStrike" kern="1200" baseline="0" dirty="0">
                <a:solidFill>
                  <a:schemeClr val="tx1"/>
                </a:solidFill>
                <a:latin typeface="+mn-lt"/>
                <a:ea typeface="+mn-ea"/>
                <a:cs typeface="+mn-cs"/>
              </a:rPr>
              <a:t>.”</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“This model has been shown in many studies to yield robust estimates across of range of scenarios, including clustering of disease”</a:t>
            </a:r>
          </a:p>
          <a:p>
            <a:endParaRPr lang="en-AU"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The BYM model is a Bayesian approach to fitting </a:t>
            </a:r>
            <a:r>
              <a:rPr lang="el-GR" sz="1200" dirty="0"/>
              <a:t>θ</a:t>
            </a:r>
            <a:r>
              <a:rPr lang="en-AU" sz="1200" baseline="-25000" dirty="0" err="1"/>
              <a:t>i</a:t>
            </a:r>
            <a:r>
              <a:rPr lang="en-AU" sz="1200" dirty="0"/>
              <a:t>. The model decomposes the log of </a:t>
            </a:r>
            <a:r>
              <a:rPr lang="el-GR" sz="1200" dirty="0"/>
              <a:t>θ</a:t>
            </a:r>
            <a:r>
              <a:rPr lang="en-AU" sz="1200" baseline="-25000" dirty="0" err="1"/>
              <a:t>i</a:t>
            </a:r>
            <a:r>
              <a:rPr lang="en-AU" sz="1200" dirty="0"/>
              <a:t> into the sum of two random effects:</a:t>
            </a:r>
            <a:r>
              <a:rPr lang="en-AU" sz="1200" i="1" dirty="0"/>
              <a:t> v</a:t>
            </a:r>
            <a:r>
              <a:rPr lang="en-AU" sz="1200" i="1" baseline="-25000" dirty="0"/>
              <a:t>i</a:t>
            </a:r>
            <a:r>
              <a:rPr lang="en-AU" sz="1200" i="1" dirty="0"/>
              <a:t>, </a:t>
            </a:r>
            <a:r>
              <a:rPr lang="en-AU" sz="1200" dirty="0"/>
              <a:t>which is the unstructured component, and </a:t>
            </a:r>
            <a:r>
              <a:rPr lang="en-AU" sz="1200" i="1" dirty="0" err="1"/>
              <a:t>u</a:t>
            </a:r>
            <a:r>
              <a:rPr lang="en-AU" sz="1200" i="1" baseline="-25000" dirty="0" err="1"/>
              <a:t>i</a:t>
            </a:r>
            <a:r>
              <a:rPr lang="en-AU" sz="1200" dirty="0"/>
              <a:t>, which is the spatially structured component, which is dependent on the values of its neighbouring zip codes.</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Main terms have a Gaussian prior</a:t>
            </a:r>
            <a:r>
              <a:rPr lang="en-AU" sz="1200" baseline="0" dirty="0"/>
              <a:t> distribution. Their precisions are taken from uniform(0,10) distribution.</a:t>
            </a:r>
            <a:endParaRPr lang="en-AU" sz="1200" dirty="0"/>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6</a:t>
            </a:fld>
            <a:endParaRPr lang="en-AU"/>
          </a:p>
        </p:txBody>
      </p:sp>
    </p:spTree>
    <p:extLst>
      <p:ext uri="{BB962C8B-B14F-4D97-AF65-F5344CB8AC3E}">
        <p14:creationId xmlns:p14="http://schemas.microsoft.com/office/powerpoint/2010/main" val="3461267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This is an extension of the BYM model. Again, Bayesian and hierarchical.</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“Since childhood cancer is a rare disease, there are zip code areas with no cases. This sparseness of the count outcomes can be a problem as the Poisson data level model might not be able to model the situation where there can be multimodality in the marginal count distribution.”</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They did consider using a zero-inflated Poisson (ZIP) model, but they decided to go for the simpler approach of having the zero counts have a different intercept.</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They used the </a:t>
            </a:r>
            <a:r>
              <a:rPr lang="en-AU" sz="1200" b="0" i="0" u="none" strike="noStrike" kern="1200" baseline="0" dirty="0" err="1">
                <a:solidFill>
                  <a:schemeClr val="tx1"/>
                </a:solidFill>
                <a:latin typeface="+mn-lt"/>
                <a:ea typeface="+mn-ea"/>
                <a:cs typeface="+mn-cs"/>
              </a:rPr>
              <a:t>OpenBUGS</a:t>
            </a:r>
            <a:r>
              <a:rPr lang="en-AU" sz="1200" b="0" i="0" u="none" strike="noStrike" kern="1200" baseline="0" dirty="0">
                <a:solidFill>
                  <a:schemeClr val="tx1"/>
                </a:solidFill>
                <a:latin typeface="+mn-lt"/>
                <a:ea typeface="+mn-ea"/>
                <a:cs typeface="+mn-cs"/>
              </a:rPr>
              <a:t> software to generate their models. No code was provided with the article. They used Monte-Carlo Markov Chain sampling, with a sample size of </a:t>
            </a:r>
            <a:r>
              <a:rPr lang="en-AU" sz="1200" b="0" i="0" u="none" strike="noStrike" kern="1200" baseline="0" dirty="0" smtClean="0">
                <a:solidFill>
                  <a:schemeClr val="tx1"/>
                </a:solidFill>
                <a:latin typeface="+mn-lt"/>
                <a:ea typeface="+mn-ea"/>
                <a:cs typeface="+mn-cs"/>
              </a:rPr>
              <a:t>10 </a:t>
            </a:r>
            <a:r>
              <a:rPr lang="en-AU" sz="1200" b="0" i="0" u="none" strike="noStrike" kern="1200" baseline="0" dirty="0">
                <a:solidFill>
                  <a:schemeClr val="tx1"/>
                </a:solidFill>
                <a:latin typeface="+mn-lt"/>
                <a:ea typeface="+mn-ea"/>
                <a:cs typeface="+mn-cs"/>
              </a:rPr>
              <a:t>000 and a burn-in period of 10 000 iterations. The Brooks-</a:t>
            </a:r>
            <a:r>
              <a:rPr lang="en-AU" sz="1200" b="0" i="0" u="none" strike="noStrike" kern="1200" baseline="0" dirty="0" err="1">
                <a:solidFill>
                  <a:schemeClr val="tx1"/>
                </a:solidFill>
                <a:latin typeface="+mn-lt"/>
                <a:ea typeface="+mn-ea"/>
                <a:cs typeface="+mn-cs"/>
              </a:rPr>
              <a:t>Gelman</a:t>
            </a:r>
            <a:r>
              <a:rPr lang="en-AU" sz="1200" b="0" i="0" u="none" strike="noStrike" kern="1200" baseline="0" dirty="0">
                <a:solidFill>
                  <a:schemeClr val="tx1"/>
                </a:solidFill>
                <a:latin typeface="+mn-lt"/>
                <a:ea typeface="+mn-ea"/>
                <a:cs typeface="+mn-cs"/>
              </a:rPr>
              <a:t>-Rubin diagnostic (Brooks and </a:t>
            </a:r>
            <a:r>
              <a:rPr lang="en-AU" sz="1200" b="0" i="0" u="none" strike="noStrike" kern="1200" baseline="0" dirty="0" err="1">
                <a:solidFill>
                  <a:schemeClr val="tx1"/>
                </a:solidFill>
                <a:latin typeface="+mn-lt"/>
                <a:ea typeface="+mn-ea"/>
                <a:cs typeface="+mn-cs"/>
              </a:rPr>
              <a:t>Gelman</a:t>
            </a:r>
            <a:r>
              <a:rPr lang="en-AU" sz="1200" b="0" i="0" u="none" strike="noStrike" kern="1200" baseline="0" dirty="0">
                <a:solidFill>
                  <a:schemeClr val="tx1"/>
                </a:solidFill>
                <a:latin typeface="+mn-lt"/>
                <a:ea typeface="+mn-ea"/>
                <a:cs typeface="+mn-cs"/>
              </a:rPr>
              <a:t> 1998) was used to check convergence. This was also done in the BYM model case.</a:t>
            </a:r>
          </a:p>
          <a:p>
            <a:endParaRPr lang="en-AU"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The SPC model is the BYM model with an indicator variable added in for whether the data value is zero or not. They have included this in the model, as zero counts in the data can be a problem since they are modelling it with a </a:t>
            </a:r>
            <a:r>
              <a:rPr lang="en-AU" sz="1200" dirty="0" err="1"/>
              <a:t>poisson</a:t>
            </a:r>
            <a:r>
              <a:rPr lang="en-AU" sz="1200" dirty="0"/>
              <a:t> distribution.</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7</a:t>
            </a:fld>
            <a:endParaRPr lang="en-AU"/>
          </a:p>
        </p:txBody>
      </p:sp>
    </p:spTree>
    <p:extLst>
      <p:ext uri="{BB962C8B-B14F-4D97-AF65-F5344CB8AC3E}">
        <p14:creationId xmlns:p14="http://schemas.microsoft.com/office/powerpoint/2010/main" val="592797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a:t>
            </a:r>
            <a:r>
              <a:rPr lang="en-AU" baseline="0" dirty="0"/>
              <a:t> model checking procedures in the article are more about model comparing, as there are no cut-offs mentioned in the results or model evaluation sections, and in the results they only compare the structure of the results or compare the two different models values. They do not do any formal hypothesis tests or confidence intervals.</a:t>
            </a:r>
          </a:p>
          <a:p>
            <a:endParaRPr lang="en-A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With these different model checking and comparing procedures, the lower value produced, the better the model is</a:t>
            </a:r>
            <a:r>
              <a:rPr lang="en-AU"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a:p>
          <a:p>
            <a:r>
              <a:rPr lang="en-AU" sz="1200" b="0" i="0" u="none" strike="noStrike" kern="1200" baseline="0" dirty="0">
                <a:solidFill>
                  <a:schemeClr val="tx1"/>
                </a:solidFill>
                <a:latin typeface="+mn-lt"/>
                <a:ea typeface="+mn-ea"/>
                <a:cs typeface="+mn-cs"/>
              </a:rPr>
              <a:t>“A measure of goodness-of-fit that is widely used in Bayesian modelling is the deviance information criterion (DIC)</a:t>
            </a:r>
            <a:r>
              <a:rPr lang="en-AU" sz="1200" b="0" i="0" u="none" strike="noStrike" kern="1200" baseline="0" dirty="0" smtClean="0">
                <a:solidFill>
                  <a:schemeClr val="tx1"/>
                </a:solidFill>
                <a:latin typeface="+mn-lt"/>
                <a:ea typeface="+mn-ea"/>
                <a:cs typeface="+mn-cs"/>
              </a:rPr>
              <a:t>”. </a:t>
            </a:r>
            <a:r>
              <a:rPr lang="en-AU" sz="1200" dirty="0" smtClean="0"/>
              <a:t>It balances the number of parameters in the model with the explanatory power of the model. More parameters is worse, but more explanatory</a:t>
            </a:r>
            <a:r>
              <a:rPr lang="en-AU" sz="1200" baseline="0" dirty="0" smtClean="0"/>
              <a:t> power is better. There is always a trade-off between the two. DIC quantifies this. </a:t>
            </a:r>
            <a:r>
              <a:rPr lang="en-AU" sz="1200" baseline="0" dirty="0" err="1" smtClean="0"/>
              <a:t>pD</a:t>
            </a:r>
            <a:r>
              <a:rPr lang="en-AU" sz="1200" baseline="0" dirty="0" smtClean="0"/>
              <a:t> is the effective number of parameters. D(</a:t>
            </a:r>
            <a:r>
              <a:rPr lang="el-GR" sz="1200" dirty="0" smtClean="0"/>
              <a:t>θ</a:t>
            </a:r>
            <a:r>
              <a:rPr lang="en-AU" sz="1200" baseline="30000" dirty="0" smtClean="0"/>
              <a:t>g</a:t>
            </a:r>
            <a:r>
              <a:rPr lang="en-AU" sz="1200" baseline="0" dirty="0" smtClean="0"/>
              <a:t>) is the deviance of the </a:t>
            </a:r>
            <a:r>
              <a:rPr lang="en-AU" sz="1200" baseline="0" dirty="0" err="1" smtClean="0"/>
              <a:t>gth</a:t>
            </a:r>
            <a:r>
              <a:rPr lang="en-AU" sz="1200" baseline="0" dirty="0" smtClean="0"/>
              <a:t> sample parameter value.</a:t>
            </a:r>
            <a:endParaRPr lang="en-AU"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Here </a:t>
            </a:r>
            <a:r>
              <a:rPr lang="el-GR" sz="1200" dirty="0" smtClean="0"/>
              <a:t>θ</a:t>
            </a:r>
            <a:r>
              <a:rPr lang="en-AU" sz="1200" baseline="30000" dirty="0" smtClean="0"/>
              <a:t>g</a:t>
            </a:r>
            <a:r>
              <a:rPr lang="en-AU" sz="1200" baseline="0" dirty="0" smtClean="0"/>
              <a:t> is the sample parameter value of the </a:t>
            </a:r>
            <a:r>
              <a:rPr lang="en-AU" sz="1200" baseline="0" dirty="0" err="1" smtClean="0"/>
              <a:t>gth</a:t>
            </a:r>
            <a:r>
              <a:rPr lang="en-AU" sz="1200" baseline="0" dirty="0" smtClean="0"/>
              <a:t> sample.</a:t>
            </a:r>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The </a:t>
            </a:r>
            <a:r>
              <a:rPr lang="en-AU" baseline="0" dirty="0"/>
              <a:t>exceedance probability is used to find clusters, or hot spots in the relative risk of brain cancer.</a:t>
            </a:r>
          </a:p>
          <a:p>
            <a:endParaRPr lang="en-AU" sz="1200" kern="1200" baseline="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The deviance information criterion is an overall goodness of fit test. To investigate localised behaviour they used an exceedance probability. To measure the predictive capability of the models they used the mean square predictive error. WAIC</a:t>
            </a:r>
            <a:r>
              <a:rPr lang="en-AU" sz="1200" kern="1200" baseline="0" dirty="0">
                <a:solidFill>
                  <a:schemeClr val="tx1"/>
                </a:solidFill>
                <a:effectLst/>
                <a:latin typeface="+mn-lt"/>
                <a:ea typeface="+mn-ea"/>
                <a:cs typeface="+mn-cs"/>
              </a:rPr>
              <a:t> is an alternative to the DIC, and improves on some of the problems that it has, like that DIC is not fully Bayesian.</a:t>
            </a:r>
          </a:p>
          <a:p>
            <a:endParaRPr lang="en-AU" sz="1200" kern="1200" baseline="0" dirty="0">
              <a:solidFill>
                <a:schemeClr val="tx1"/>
              </a:solidFill>
              <a:effectLst/>
              <a:latin typeface="+mn-lt"/>
              <a:ea typeface="+mn-ea"/>
              <a:cs typeface="+mn-cs"/>
            </a:endParaRPr>
          </a:p>
          <a:p>
            <a:r>
              <a:rPr lang="en-AU" sz="1200" kern="1200" baseline="0" dirty="0">
                <a:solidFill>
                  <a:schemeClr val="tx1"/>
                </a:solidFill>
                <a:effectLst/>
                <a:latin typeface="+mn-lt"/>
                <a:ea typeface="+mn-ea"/>
                <a:cs typeface="+mn-cs"/>
              </a:rPr>
              <a:t>G is the sampler sample size (in the MCMC), in this article 10000.</a:t>
            </a:r>
          </a:p>
          <a:p>
            <a:endParaRPr lang="en-AU" sz="1200" kern="1200" baseline="0" dirty="0">
              <a:solidFill>
                <a:schemeClr val="tx1"/>
              </a:solidFill>
              <a:effectLst/>
              <a:latin typeface="+mn-lt"/>
              <a:ea typeface="+mn-ea"/>
              <a:cs typeface="+mn-cs"/>
            </a:endParaRPr>
          </a:p>
          <a:p>
            <a:r>
              <a:rPr lang="en-AU" sz="1200" kern="1200" baseline="0" dirty="0">
                <a:solidFill>
                  <a:schemeClr val="tx1"/>
                </a:solidFill>
                <a:effectLst/>
                <a:latin typeface="+mn-lt"/>
                <a:ea typeface="+mn-ea"/>
                <a:cs typeface="+mn-cs"/>
              </a:rPr>
              <a:t>The </a:t>
            </a:r>
            <a:r>
              <a:rPr lang="en-AU" sz="1200" kern="1200" baseline="0" dirty="0" err="1">
                <a:solidFill>
                  <a:schemeClr val="tx1"/>
                </a:solidFill>
                <a:effectLst/>
                <a:latin typeface="+mn-lt"/>
                <a:ea typeface="+mn-ea"/>
                <a:cs typeface="+mn-cs"/>
              </a:rPr>
              <a:t>exceedence</a:t>
            </a:r>
            <a:r>
              <a:rPr lang="en-AU" sz="1200" kern="1200" baseline="0" dirty="0">
                <a:solidFill>
                  <a:schemeClr val="tx1"/>
                </a:solidFill>
                <a:effectLst/>
                <a:latin typeface="+mn-lt"/>
                <a:ea typeface="+mn-ea"/>
                <a:cs typeface="+mn-cs"/>
              </a:rPr>
              <a:t> probability is calculated from the posterior sample values. It is calculated as how often (during the MCMC process) the relative risk exceeds a threshold. Used to evaluate how unusual the risk is in an area.</a:t>
            </a:r>
          </a:p>
          <a:p>
            <a:endParaRPr lang="en-AU" sz="1200" kern="1200" baseline="0" dirty="0">
              <a:solidFill>
                <a:schemeClr val="tx1"/>
              </a:solidFill>
              <a:effectLst/>
              <a:latin typeface="+mn-lt"/>
              <a:ea typeface="+mn-ea"/>
              <a:cs typeface="+mn-cs"/>
            </a:endParaRPr>
          </a:p>
          <a:p>
            <a:r>
              <a:rPr lang="en-AU" sz="1200" kern="1200" baseline="0" dirty="0">
                <a:solidFill>
                  <a:schemeClr val="tx1"/>
                </a:solidFill>
                <a:effectLst/>
                <a:latin typeface="+mn-lt"/>
                <a:ea typeface="+mn-ea"/>
                <a:cs typeface="+mn-cs"/>
              </a:rPr>
              <a:t>Larger values of c represent more extreme risk levels – usually c is set at 1, 2 or 3. You can then set a threshold, e.g. of 0.95, 0.975 or 0.99, above which an area would be identified as having unusual risk. This statistic investigates the localised behaviour of a model, as opposed to the DIC, which is an overall metric to assess how well a model fits the data generally.</a:t>
            </a:r>
            <a:endParaRPr lang="en-AU" baseline="0"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8</a:t>
            </a:fld>
            <a:endParaRPr lang="en-AU"/>
          </a:p>
        </p:txBody>
      </p:sp>
    </p:spTree>
    <p:extLst>
      <p:ext uri="{BB962C8B-B14F-4D97-AF65-F5344CB8AC3E}">
        <p14:creationId xmlns:p14="http://schemas.microsoft.com/office/powerpoint/2010/main" val="735759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Ways</a:t>
            </a:r>
            <a:r>
              <a:rPr lang="en-AU" baseline="0" dirty="0" smtClean="0"/>
              <a:t> of examining overall goodness-of-fit.</a:t>
            </a:r>
            <a:endParaRPr lang="en-AU" dirty="0" smtClean="0"/>
          </a:p>
          <a:p>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Explain the MSPE:</a:t>
            </a:r>
            <a:r>
              <a:rPr lang="en-AU" baseline="0" dirty="0" smtClean="0"/>
              <a:t> overall crude measure of loss across the </a:t>
            </a:r>
            <a:r>
              <a:rPr lang="en-AU" baseline="0" dirty="0" smtClean="0"/>
              <a:t>data. </a:t>
            </a:r>
            <a:r>
              <a:rPr lang="en-AU" sz="1200" b="0" i="0" u="none" strike="noStrike" kern="1200" baseline="0" dirty="0" smtClean="0">
                <a:solidFill>
                  <a:schemeClr val="tx1"/>
                </a:solidFill>
                <a:latin typeface="+mn-lt"/>
                <a:ea typeface="+mn-ea"/>
                <a:cs typeface="+mn-cs"/>
              </a:rPr>
              <a:t>To measure the predictive capability of a model, they used the mean squared predictive error, which compares the observed data to the predicted data from the fitted model.</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It is the sum of the squared difference between the observed and predicted counts, divided by the sampler size and the number of data points. The second summation j is over each sample in the posterior samples.</a:t>
            </a:r>
            <a:endParaRPr lang="en-AU" dirty="0" smtClean="0"/>
          </a:p>
          <a:p>
            <a:endParaRPr lang="en-AU" dirty="0" smtClean="0"/>
          </a:p>
          <a:p>
            <a:r>
              <a:rPr lang="en-AU" dirty="0" smtClean="0"/>
              <a:t>Explain</a:t>
            </a:r>
            <a:r>
              <a:rPr lang="en-AU" baseline="0" dirty="0" smtClean="0"/>
              <a:t> the WAIC: estimating the out-of-sample </a:t>
            </a:r>
            <a:r>
              <a:rPr lang="en-AU" baseline="0" dirty="0" smtClean="0"/>
              <a:t>expectation – uses the log </a:t>
            </a:r>
            <a:r>
              <a:rPr lang="en-AU" baseline="0" dirty="0" err="1" smtClean="0"/>
              <a:t>pointwise</a:t>
            </a:r>
            <a:r>
              <a:rPr lang="en-AU" baseline="0" dirty="0" smtClean="0"/>
              <a:t> posterior predictive density. </a:t>
            </a:r>
            <a:r>
              <a:rPr lang="en-AU" baseline="0" dirty="0" err="1" smtClean="0"/>
              <a:t>pWAIC</a:t>
            </a:r>
            <a:r>
              <a:rPr lang="en-AU" baseline="0" dirty="0" smtClean="0"/>
              <a:t> is the bias adjustment. It is the sum (over the areas) of the variance of individual terms in the log density.</a:t>
            </a:r>
            <a:endParaRPr lang="en-AU" baseline="0" dirty="0" smtClean="0"/>
          </a:p>
          <a:p>
            <a:endParaRPr lang="en-AU" baseline="0" dirty="0" smtClean="0"/>
          </a:p>
          <a:p>
            <a:r>
              <a:rPr lang="en-AU" baseline="0" dirty="0" smtClean="0"/>
              <a:t>G is the sampler sample size. </a:t>
            </a:r>
          </a:p>
          <a:p>
            <a:r>
              <a:rPr lang="en-AU" baseline="0" dirty="0" smtClean="0"/>
              <a:t>m is the number of observations.</a:t>
            </a:r>
          </a:p>
          <a:p>
            <a:r>
              <a:rPr lang="en-AU" baseline="0" dirty="0" err="1" smtClean="0"/>
              <a:t>y</a:t>
            </a:r>
            <a:r>
              <a:rPr lang="en-AU" baseline="30000" dirty="0" err="1" smtClean="0"/>
              <a:t>pred</a:t>
            </a:r>
            <a:r>
              <a:rPr lang="en-AU" baseline="-25000" dirty="0" err="1" smtClean="0"/>
              <a:t>i</a:t>
            </a:r>
            <a:r>
              <a:rPr lang="en-AU" baseline="0" dirty="0" smtClean="0"/>
              <a:t> is the </a:t>
            </a:r>
            <a:r>
              <a:rPr lang="en-AU" baseline="0" dirty="0" err="1" smtClean="0"/>
              <a:t>ith</a:t>
            </a:r>
            <a:r>
              <a:rPr lang="en-AU" baseline="0" dirty="0" smtClean="0"/>
              <a:t> predictive data item.</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9</a:t>
            </a:fld>
            <a:endParaRPr lang="en-AU"/>
          </a:p>
        </p:txBody>
      </p:sp>
    </p:spTree>
    <p:extLst>
      <p:ext uri="{BB962C8B-B14F-4D97-AF65-F5344CB8AC3E}">
        <p14:creationId xmlns:p14="http://schemas.microsoft.com/office/powerpoint/2010/main" val="2591444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17/05/16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385009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17/05/16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8236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17/05/16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237452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17/05/16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578597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DE6E1-CB5A-410F-AE1B-A0C634280F57}" type="datetimeFigureOut">
              <a:rPr lang="en-AU" smtClean="0"/>
              <a:pPr/>
              <a:t>17/05/16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116833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5C1DE6E1-CB5A-410F-AE1B-A0C634280F57}" type="datetimeFigureOut">
              <a:rPr lang="en-AU" smtClean="0"/>
              <a:pPr/>
              <a:t>17/05/16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379939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C1DE6E1-CB5A-410F-AE1B-A0C634280F57}" type="datetimeFigureOut">
              <a:rPr lang="en-AU" smtClean="0"/>
              <a:pPr/>
              <a:t>17/05/16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33133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5C1DE6E1-CB5A-410F-AE1B-A0C634280F57}" type="datetimeFigureOut">
              <a:rPr lang="en-AU" smtClean="0"/>
              <a:pPr/>
              <a:t>17/05/16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338667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DE6E1-CB5A-410F-AE1B-A0C634280F57}" type="datetimeFigureOut">
              <a:rPr lang="en-AU" smtClean="0"/>
              <a:pPr/>
              <a:t>17/05/16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255065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pPr/>
              <a:t>17/05/16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180046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pPr/>
              <a:t>17/05/16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22742587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DE6E1-CB5A-410F-AE1B-A0C634280F57}" type="datetimeFigureOut">
              <a:rPr lang="en-AU" smtClean="0"/>
              <a:pPr/>
              <a:t>17/05/16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FCF4A-F5C4-456E-BDA7-E07E5794C904}" type="slidenum">
              <a:rPr lang="en-AU" smtClean="0"/>
              <a:pPr/>
              <a:t>‹#›</a:t>
            </a:fld>
            <a:endParaRPr lang="en-AU"/>
          </a:p>
        </p:txBody>
      </p:sp>
    </p:spTree>
    <p:extLst>
      <p:ext uri="{BB962C8B-B14F-4D97-AF65-F5344CB8AC3E}">
        <p14:creationId xmlns:p14="http://schemas.microsoft.com/office/powerpoint/2010/main" val="418319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hyperlink" Target="https://www.google.com/fusiontables/DataSource?docid=17me8Z4Cg99E9f7j0dgDGWB34yOi0AMfYTTQ8QugL" TargetMode="External"/><Relationship Id="rId4" Type="http://schemas.openxmlformats.org/officeDocument/2006/relationships/hyperlink" Target="https://www.google.com/fusiontables/embedviz?q=select+col2%3E%3E0+from+17me8Z4Cg99E9f7j0dgDGWB34yOi0AMfYTTQ8QugL&amp;viz=MAP&amp;h=false&amp;lat=-26.28509064684861&amp;lng=141.0220477983321&amp;t=1&amp;z=5&amp;l=col2%3E%3E0&amp;y=2&amp;tmplt=2&amp;hml=KML" TargetMode="External"/><Relationship Id="rId5" Type="http://schemas.openxmlformats.org/officeDocument/2006/relationships/hyperlink" Target="https://www.google.com/fusiontables/embedviz?q=select+col2%3E%3E0+from+17me8Z4Cg99E9f7j0dgDGWB34yOi0AMfYTTQ8QugL&amp;viz=MAP&amp;h=false&amp;lat=-26.28509064684861&amp;lng=141.0220477983321&amp;t=1&amp;z=5&amp;l=col2%3E%3E0&amp;y=4&amp;tmplt=5&amp;hml=KML" TargetMode="External"/><Relationship Id="rId6" Type="http://schemas.openxmlformats.org/officeDocument/2006/relationships/hyperlink" Target="https://www.google.com/fusiontables/embedviz?q=select+col2%3E%3E0+from+17me8Z4Cg99E9f7j0dgDGWB34yOi0AMfYTTQ8QugL&amp;viz=MAP&amp;h=false&amp;lat=-26.28509064684861&amp;lng=141.0220477983321&amp;t=1&amp;z=5&amp;l=col2%3E%3E0&amp;y=5&amp;tmplt=6&amp;hml=KML" TargetMode="External"/><Relationship Id="rId7" Type="http://schemas.openxmlformats.org/officeDocument/2006/relationships/hyperlink" Target="https://www.google.com/fusiontables/embedviz?q=select+col2%3E%3E0+from+17me8Z4Cg99E9f7j0dgDGWB34yOi0AMfYTTQ8QugL&amp;viz=MAP&amp;h=false&amp;lat=-25.25617161943008&amp;lng=137.5283954545821&amp;t=1&amp;z=5&amp;l=col2%3E%3E0&amp;y=6&amp;tmplt=7&amp;hml=KML"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yhealthycommunities.gov.au/our-reports/immunisation-rates-for-children/february-2016" TargetMode="External"/><Relationship Id="rId3" Type="http://schemas.openxmlformats.org/officeDocument/2006/relationships/hyperlink" Target="http://www.abs.gov.au/AUSSTATS/abs@.nsf/DetailsPage/1270.0.55.003July%202011?OpenDocumen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40769"/>
            <a:ext cx="7772400" cy="2259682"/>
          </a:xfrm>
        </p:spPr>
        <p:txBody>
          <a:bodyPr>
            <a:normAutofit fontScale="90000"/>
          </a:bodyPr>
          <a:lstStyle/>
          <a:p>
            <a:r>
              <a:rPr lang="en-AU" dirty="0" smtClean="0"/>
              <a:t>STAT3013 Project:</a:t>
            </a:r>
            <a:br>
              <a:rPr lang="en-AU" dirty="0" smtClean="0"/>
            </a:br>
            <a:r>
              <a:rPr lang="en-AU" dirty="0" smtClean="0"/>
              <a:t>Childhood </a:t>
            </a:r>
            <a:r>
              <a:rPr lang="en-AU" dirty="0"/>
              <a:t>Brain Cancer in Florida: A Bayesian Clustering </a:t>
            </a:r>
            <a:r>
              <a:rPr lang="en-AU" dirty="0" smtClean="0"/>
              <a:t>Approach</a:t>
            </a:r>
            <a:r>
              <a:rPr lang="en-AU" baseline="30000" dirty="0" smtClean="0"/>
              <a:t>1</a:t>
            </a:r>
            <a:r>
              <a:rPr lang="en-AU" dirty="0"/>
              <a:t/>
            </a:r>
            <a:br>
              <a:rPr lang="en-AU" dirty="0"/>
            </a:br>
            <a:endParaRPr lang="en-AU" dirty="0"/>
          </a:p>
        </p:txBody>
      </p:sp>
      <p:sp>
        <p:nvSpPr>
          <p:cNvPr id="3" name="Subtitle 2"/>
          <p:cNvSpPr>
            <a:spLocks noGrp="1"/>
          </p:cNvSpPr>
          <p:nvPr>
            <p:ph type="subTitle" idx="1"/>
          </p:nvPr>
        </p:nvSpPr>
        <p:spPr/>
        <p:txBody>
          <a:bodyPr/>
          <a:lstStyle/>
          <a:p>
            <a:r>
              <a:rPr lang="en-AU" dirty="0" err="1"/>
              <a:t>Mikkel</a:t>
            </a:r>
            <a:r>
              <a:rPr lang="en-AU" dirty="0"/>
              <a:t> Mertz, James </a:t>
            </a:r>
            <a:r>
              <a:rPr lang="en-AU" dirty="0" smtClean="0"/>
              <a:t>Bailie, and Anthony </a:t>
            </a:r>
            <a:r>
              <a:rPr lang="en-AU" dirty="0"/>
              <a:t>Cozens</a:t>
            </a:r>
          </a:p>
        </p:txBody>
      </p:sp>
    </p:spTree>
    <p:extLst>
      <p:ext uri="{BB962C8B-B14F-4D97-AF65-F5344CB8AC3E}">
        <p14:creationId xmlns:p14="http://schemas.microsoft.com/office/powerpoint/2010/main" val="12635063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sp>
        <p:nvSpPr>
          <p:cNvPr id="3" name="Content Placeholder 2"/>
          <p:cNvSpPr>
            <a:spLocks noGrp="1"/>
          </p:cNvSpPr>
          <p:nvPr>
            <p:ph idx="1"/>
          </p:nvPr>
        </p:nvSpPr>
        <p:spPr>
          <a:xfrm>
            <a:off x="457200" y="1600200"/>
            <a:ext cx="4143324" cy="4525963"/>
          </a:xfrm>
        </p:spPr>
        <p:txBody>
          <a:bodyPr>
            <a:normAutofit/>
          </a:bodyPr>
          <a:lstStyle/>
          <a:p>
            <a:r>
              <a:rPr lang="en-AU" sz="2400" dirty="0" smtClean="0"/>
              <a:t>When they compared the BYM and SPC models, they found that the SPC is a better fit to the </a:t>
            </a:r>
            <a:r>
              <a:rPr lang="en-AU" sz="2400" dirty="0" smtClean="0"/>
              <a:t>data</a:t>
            </a:r>
            <a:r>
              <a:rPr lang="en-AU" sz="2400" dirty="0" smtClean="0"/>
              <a:t>, </a:t>
            </a:r>
            <a:r>
              <a:rPr lang="en-AU" sz="2400" dirty="0"/>
              <a:t>but is only marginally better at predicting future data. </a:t>
            </a:r>
            <a:endParaRPr lang="en-AU" sz="2400" dirty="0" smtClean="0"/>
          </a:p>
          <a:p>
            <a:r>
              <a:rPr lang="en-AU" sz="2400" dirty="0" smtClean="0"/>
              <a:t>They </a:t>
            </a:r>
            <a:r>
              <a:rPr lang="en-AU" sz="2400" dirty="0" smtClean="0"/>
              <a:t>also compared the SMR with the BYM and SPC models, and found that the BYM and SPC produced smoother risk </a:t>
            </a:r>
            <a:r>
              <a:rPr lang="en-AU" sz="2400" dirty="0" smtClean="0"/>
              <a:t>estimates.</a:t>
            </a:r>
            <a:endParaRPr lang="en-AU" sz="24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0524" y="1457325"/>
            <a:ext cx="37719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973156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Results</a:t>
            </a:r>
            <a:endParaRPr lang="en-AU"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7667" y="1124744"/>
            <a:ext cx="5940429" cy="5570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92730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1" y="1170742"/>
            <a:ext cx="6131942" cy="5687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89925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1178703"/>
            <a:ext cx="5832648" cy="5634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083737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Extension – Immunisation Rates in Australia</a:t>
            </a:r>
          </a:p>
        </p:txBody>
      </p:sp>
      <p:sp>
        <p:nvSpPr>
          <p:cNvPr id="3" name="Content Placeholder 2"/>
          <p:cNvSpPr>
            <a:spLocks noGrp="1"/>
          </p:cNvSpPr>
          <p:nvPr>
            <p:ph idx="1"/>
          </p:nvPr>
        </p:nvSpPr>
        <p:spPr/>
        <p:txBody>
          <a:bodyPr/>
          <a:lstStyle/>
          <a:p>
            <a:r>
              <a:rPr lang="en-AU" dirty="0"/>
              <a:t>Are there clustering of high unimmunised children in Australia</a:t>
            </a:r>
            <a:r>
              <a:rPr lang="en-AU" dirty="0" smtClean="0"/>
              <a:t>?</a:t>
            </a:r>
          </a:p>
          <a:p>
            <a:r>
              <a:rPr lang="en-AU" dirty="0" smtClean="0"/>
              <a:t>Vaccination rates need to continue to improve to reach the 95% coverage goal for herd immunity</a:t>
            </a:r>
            <a:r>
              <a:rPr lang="en-AU" baseline="30000" dirty="0" smtClean="0"/>
              <a:t>3</a:t>
            </a:r>
            <a:r>
              <a:rPr lang="en-AU" dirty="0" smtClean="0"/>
              <a:t>.</a:t>
            </a:r>
          </a:p>
          <a:p>
            <a:r>
              <a:rPr lang="en-US" dirty="0"/>
              <a:t>Outbreaks of measles linked to low vaccination </a:t>
            </a:r>
            <a:r>
              <a:rPr lang="en-US" dirty="0" smtClean="0"/>
              <a:t>rates</a:t>
            </a:r>
            <a:r>
              <a:rPr lang="en-US" baseline="30000" dirty="0" smtClean="0"/>
              <a:t>4</a:t>
            </a:r>
            <a:r>
              <a:rPr lang="en-US" dirty="0" smtClean="0"/>
              <a:t>.</a:t>
            </a:r>
            <a:endParaRPr lang="en-AU" dirty="0"/>
          </a:p>
          <a:p>
            <a:endParaRPr lang="en-AU" dirty="0"/>
          </a:p>
          <a:p>
            <a:endParaRPr lang="en-AU" dirty="0"/>
          </a:p>
        </p:txBody>
      </p:sp>
    </p:spTree>
    <p:extLst>
      <p:ext uri="{BB962C8B-B14F-4D97-AF65-F5344CB8AC3E}">
        <p14:creationId xmlns:p14="http://schemas.microsoft.com/office/powerpoint/2010/main" val="18933054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Data</a:t>
            </a:r>
            <a:endParaRPr lang="en-AU" dirty="0"/>
          </a:p>
        </p:txBody>
      </p:sp>
      <p:sp>
        <p:nvSpPr>
          <p:cNvPr id="3" name="Content Placeholder 2"/>
          <p:cNvSpPr>
            <a:spLocks noGrp="1"/>
          </p:cNvSpPr>
          <p:nvPr>
            <p:ph idx="1"/>
          </p:nvPr>
        </p:nvSpPr>
        <p:spPr/>
        <p:txBody>
          <a:bodyPr/>
          <a:lstStyle/>
          <a:p>
            <a:r>
              <a:rPr lang="en-AU" dirty="0"/>
              <a:t>C</a:t>
            </a:r>
            <a:r>
              <a:rPr lang="en-AU" dirty="0" smtClean="0"/>
              <a:t>ounts of immunised and non-immunised 1 year old children at the postcode level in 2014-2015</a:t>
            </a:r>
            <a:r>
              <a:rPr lang="en-AU" baseline="30000" dirty="0" smtClean="0"/>
              <a:t>5</a:t>
            </a:r>
            <a:r>
              <a:rPr lang="en-AU" dirty="0" smtClean="0"/>
              <a:t>.</a:t>
            </a:r>
          </a:p>
          <a:p>
            <a:r>
              <a:rPr lang="en-AU" dirty="0" smtClean="0"/>
              <a:t>Binomially distributed.</a:t>
            </a:r>
          </a:p>
          <a:p>
            <a:r>
              <a:rPr lang="en-AU" dirty="0"/>
              <a:t>ABS </a:t>
            </a:r>
            <a:r>
              <a:rPr lang="en-AU" dirty="0" smtClean="0"/>
              <a:t>Postal Areas Shapefile</a:t>
            </a:r>
            <a:r>
              <a:rPr lang="en-AU" baseline="30000" dirty="0"/>
              <a:t>6</a:t>
            </a:r>
            <a:r>
              <a:rPr lang="en-AU" dirty="0" smtClean="0"/>
              <a:t>.</a:t>
            </a:r>
            <a:endParaRPr lang="en-AU" dirty="0"/>
          </a:p>
          <a:p>
            <a:endParaRPr lang="en-AU" dirty="0"/>
          </a:p>
          <a:p>
            <a:endParaRPr lang="en-AU" dirty="0"/>
          </a:p>
        </p:txBody>
      </p:sp>
    </p:spTree>
    <p:extLst>
      <p:ext uri="{BB962C8B-B14F-4D97-AF65-F5344CB8AC3E}">
        <p14:creationId xmlns:p14="http://schemas.microsoft.com/office/powerpoint/2010/main" val="6269104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Data Visualisation</a:t>
            </a:r>
            <a:endParaRPr lang="en-AU" dirty="0"/>
          </a:p>
        </p:txBody>
      </p:sp>
      <p:pic>
        <p:nvPicPr>
          <p:cNvPr id="4" name="Content Placeholder 3" descr="Histogram.png"/>
          <p:cNvPicPr>
            <a:picLocks noGrp="1" noChangeAspect="1"/>
          </p:cNvPicPr>
          <p:nvPr>
            <p:ph idx="1"/>
          </p:nvPr>
        </p:nvPicPr>
        <p:blipFill>
          <a:blip r:embed="rId3" cstate="print">
            <a:extLst>
              <a:ext uri="{28A0092B-C50C-407E-A947-70E740481C1C}">
                <a14:useLocalDpi xmlns:a14="http://schemas.microsoft.com/office/drawing/2010/main" val="0"/>
              </a:ext>
            </a:extLst>
          </a:blip>
          <a:srcRect t="11728" b="11728"/>
          <a:stretch>
            <a:fillRect/>
          </a:stretch>
        </p:blipFill>
        <p:spPr/>
      </p:pic>
    </p:spTree>
    <p:extLst>
      <p:ext uri="{BB962C8B-B14F-4D97-AF65-F5344CB8AC3E}">
        <p14:creationId xmlns:p14="http://schemas.microsoft.com/office/powerpoint/2010/main" val="285617460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Models</a:t>
            </a:r>
            <a:endParaRPr lang="en-AU" dirty="0"/>
          </a:p>
        </p:txBody>
      </p:sp>
      <p:sp>
        <p:nvSpPr>
          <p:cNvPr id="3" name="Content Placeholder 2"/>
          <p:cNvSpPr>
            <a:spLocks noGrp="1"/>
          </p:cNvSpPr>
          <p:nvPr>
            <p:ph idx="1"/>
          </p:nvPr>
        </p:nvSpPr>
        <p:spPr/>
        <p:txBody>
          <a:bodyPr/>
          <a:lstStyle/>
          <a:p>
            <a:r>
              <a:rPr lang="en-AU" dirty="0" smtClean="0"/>
              <a:t>We consider two models:</a:t>
            </a:r>
          </a:p>
          <a:p>
            <a:pPr lvl="1"/>
            <a:r>
              <a:rPr lang="en-AU" dirty="0" smtClean="0"/>
              <a:t>Basic </a:t>
            </a:r>
            <a:r>
              <a:rPr lang="en-AU" dirty="0" err="1"/>
              <a:t>iid</a:t>
            </a:r>
            <a:r>
              <a:rPr lang="en-AU" dirty="0"/>
              <a:t> model</a:t>
            </a:r>
          </a:p>
          <a:p>
            <a:pPr lvl="1"/>
            <a:r>
              <a:rPr lang="en-AU" dirty="0"/>
              <a:t>BYM model</a:t>
            </a:r>
          </a:p>
          <a:p>
            <a:r>
              <a:rPr lang="en-AU" dirty="0"/>
              <a:t>SPC model not used</a:t>
            </a:r>
            <a:r>
              <a:rPr lang="en-AU" dirty="0" smtClean="0"/>
              <a:t>.</a:t>
            </a:r>
          </a:p>
          <a:p>
            <a:pPr lvl="1"/>
            <a:r>
              <a:rPr lang="en-AU" dirty="0" smtClean="0"/>
              <a:t>No zero counts in our data</a:t>
            </a:r>
            <a:endParaRPr lang="en-AU" dirty="0"/>
          </a:p>
          <a:p>
            <a:r>
              <a:rPr lang="en-AU" dirty="0"/>
              <a:t>INLA instead of MCMC for model </a:t>
            </a:r>
            <a:r>
              <a:rPr lang="en-AU" dirty="0" smtClean="0"/>
              <a:t>generation</a:t>
            </a:r>
          </a:p>
          <a:p>
            <a:pPr lvl="1"/>
            <a:r>
              <a:rPr lang="en-AU" dirty="0" smtClean="0"/>
              <a:t>Less computational expensive</a:t>
            </a:r>
            <a:endParaRPr lang="en-AU" dirty="0"/>
          </a:p>
        </p:txBody>
      </p:sp>
    </p:spTree>
    <p:extLst>
      <p:ext uri="{BB962C8B-B14F-4D97-AF65-F5344CB8AC3E}">
        <p14:creationId xmlns:p14="http://schemas.microsoft.com/office/powerpoint/2010/main" val="98094558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7"/>
          <p:cNvPicPr>
            <a:picLocks noGrp="1" noChangeAspect="1" noChangeArrowheads="1"/>
          </p:cNvPicPr>
          <p:nvPr>
            <p:ph idx="1"/>
          </p:nvPr>
        </p:nvPicPr>
        <p:blipFill>
          <a:blip r:embed="rId3" cstate="print"/>
          <a:srcRect/>
          <a:stretch>
            <a:fillRect/>
          </a:stretch>
        </p:blipFill>
        <p:spPr bwMode="auto">
          <a:xfrm>
            <a:off x="1043608" y="1628800"/>
            <a:ext cx="7507518" cy="3672408"/>
          </a:xfrm>
          <a:prstGeom prst="rect">
            <a:avLst/>
          </a:prstGeom>
          <a:noFill/>
          <a:ln w="9525">
            <a:noFill/>
            <a:miter lim="800000"/>
            <a:headEnd/>
            <a:tailEnd/>
          </a:ln>
        </p:spPr>
      </p:pic>
      <p:sp>
        <p:nvSpPr>
          <p:cNvPr id="5" name="Titel 1"/>
          <p:cNvSpPr>
            <a:spLocks noGrp="1"/>
          </p:cNvSpPr>
          <p:nvPr>
            <p:ph type="title"/>
          </p:nvPr>
        </p:nvSpPr>
        <p:spPr/>
        <p:txBody>
          <a:bodyPr/>
          <a:lstStyle/>
          <a:p>
            <a:r>
              <a:rPr lang="da-DK" dirty="0" err="1" smtClean="0"/>
              <a:t>Extension</a:t>
            </a:r>
            <a:r>
              <a:rPr lang="da-DK" dirty="0" smtClean="0"/>
              <a:t> – BYM Model</a:t>
            </a:r>
            <a:endParaRPr lang="da-DK"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a:t>
            </a:r>
            <a:r>
              <a:rPr lang="en-US" dirty="0" smtClean="0"/>
              <a:t>- </a:t>
            </a:r>
            <a:r>
              <a:rPr lang="en-US" dirty="0" smtClean="0"/>
              <a:t>Results</a:t>
            </a:r>
            <a:endParaRPr lang="en-US" dirty="0"/>
          </a:p>
        </p:txBody>
      </p:sp>
      <p:sp>
        <p:nvSpPr>
          <p:cNvPr id="3" name="Content Placeholder 2"/>
          <p:cNvSpPr>
            <a:spLocks noGrp="1"/>
          </p:cNvSpPr>
          <p:nvPr>
            <p:ph idx="1"/>
          </p:nvPr>
        </p:nvSpPr>
        <p:spPr/>
        <p:txBody>
          <a:bodyPr>
            <a:normAutofit/>
          </a:bodyPr>
          <a:lstStyle/>
          <a:p>
            <a:r>
              <a:rPr lang="en-US" dirty="0"/>
              <a:t>All of our results on </a:t>
            </a:r>
            <a:r>
              <a:rPr lang="en-US" dirty="0" smtClean="0">
                <a:hlinkClick r:id="rId3"/>
              </a:rPr>
              <a:t>bit.do/VacAustralia</a:t>
            </a:r>
            <a:endParaRPr lang="en-US" dirty="0"/>
          </a:p>
          <a:p>
            <a:r>
              <a:rPr lang="en-US" dirty="0">
                <a:hlinkClick r:id="rId4"/>
              </a:rPr>
              <a:t>RRF – BYM</a:t>
            </a:r>
            <a:endParaRPr lang="en-US" dirty="0"/>
          </a:p>
          <a:p>
            <a:r>
              <a:rPr lang="en-US" dirty="0">
                <a:hlinkClick r:id="rId5"/>
              </a:rPr>
              <a:t>RRF – iid</a:t>
            </a:r>
            <a:endParaRPr lang="en-US" dirty="0"/>
          </a:p>
          <a:p>
            <a:r>
              <a:rPr lang="en-US" dirty="0">
                <a:hlinkClick r:id="rId6"/>
              </a:rPr>
              <a:t>UHExceedence – BYM</a:t>
            </a:r>
            <a:endParaRPr lang="en-US" dirty="0"/>
          </a:p>
          <a:p>
            <a:r>
              <a:rPr lang="en-US" dirty="0" err="1">
                <a:hlinkClick r:id="rId7"/>
              </a:rPr>
              <a:t>UHExceedence</a:t>
            </a:r>
            <a:r>
              <a:rPr lang="en-US" dirty="0">
                <a:hlinkClick r:id="rId7"/>
              </a:rPr>
              <a:t> - </a:t>
            </a:r>
            <a:r>
              <a:rPr lang="en-US" dirty="0" err="1">
                <a:hlinkClick r:id="rId7"/>
              </a:rPr>
              <a:t>iid</a:t>
            </a:r>
            <a:endParaRPr lang="en-US" dirty="0"/>
          </a:p>
          <a:p>
            <a:endParaRPr lang="en-US" dirty="0"/>
          </a:p>
        </p:txBody>
      </p:sp>
    </p:spTree>
    <p:extLst>
      <p:ext uri="{BB962C8B-B14F-4D97-AF65-F5344CB8AC3E}">
        <p14:creationId xmlns:p14="http://schemas.microsoft.com/office/powerpoint/2010/main" val="81822659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Scientific </a:t>
            </a:r>
            <a:r>
              <a:rPr lang="en-AU" dirty="0" smtClean="0"/>
              <a:t>Question</a:t>
            </a:r>
            <a:endParaRPr lang="en-AU" dirty="0"/>
          </a:p>
        </p:txBody>
      </p:sp>
      <p:sp>
        <p:nvSpPr>
          <p:cNvPr id="3" name="Content Placeholder 2"/>
          <p:cNvSpPr>
            <a:spLocks noGrp="1"/>
          </p:cNvSpPr>
          <p:nvPr>
            <p:ph idx="1"/>
          </p:nvPr>
        </p:nvSpPr>
        <p:spPr/>
        <p:txBody>
          <a:bodyPr>
            <a:normAutofit/>
          </a:bodyPr>
          <a:lstStyle/>
          <a:p>
            <a:r>
              <a:rPr lang="en-AU" sz="2400" dirty="0" smtClean="0"/>
              <a:t>To </a:t>
            </a:r>
            <a:r>
              <a:rPr lang="en-AU" sz="2400" dirty="0"/>
              <a:t>check the robustness of the findings of another </a:t>
            </a:r>
            <a:r>
              <a:rPr lang="en-AU" sz="2400" dirty="0" smtClean="0"/>
              <a:t>publication</a:t>
            </a:r>
            <a:r>
              <a:rPr lang="en-AU" sz="2400" baseline="30000" dirty="0" smtClean="0"/>
              <a:t>2</a:t>
            </a:r>
            <a:r>
              <a:rPr lang="en-AU" sz="2400" dirty="0" smtClean="0"/>
              <a:t> </a:t>
            </a:r>
            <a:r>
              <a:rPr lang="en-AU" sz="2400" dirty="0"/>
              <a:t>that there exists </a:t>
            </a:r>
            <a:r>
              <a:rPr lang="en-AU" sz="2400" dirty="0" smtClean="0"/>
              <a:t>“putative </a:t>
            </a:r>
            <a:r>
              <a:rPr lang="en-AU" sz="2400" dirty="0"/>
              <a:t>clusters of </a:t>
            </a:r>
            <a:r>
              <a:rPr lang="en-AU" sz="2400" dirty="0" smtClean="0"/>
              <a:t>paediatric </a:t>
            </a:r>
            <a:r>
              <a:rPr lang="en-AU" sz="2400" dirty="0"/>
              <a:t>brain cancer at zip code aggregation level in the U.S. state of </a:t>
            </a:r>
            <a:r>
              <a:rPr lang="en-AU" sz="2400" dirty="0" smtClean="0"/>
              <a:t>Florida”.</a:t>
            </a:r>
          </a:p>
          <a:p>
            <a:r>
              <a:rPr lang="en-AU" sz="2400" dirty="0" smtClean="0"/>
              <a:t>In particular, the paper aims to confirm or refute that there is “the </a:t>
            </a:r>
            <a:r>
              <a:rPr lang="en-AU" sz="2400" dirty="0"/>
              <a:t>raised incidence of </a:t>
            </a:r>
            <a:r>
              <a:rPr lang="en-AU" sz="2400" dirty="0" smtClean="0"/>
              <a:t>paediatric </a:t>
            </a:r>
            <a:r>
              <a:rPr lang="en-AU" sz="2400" dirty="0"/>
              <a:t>brain cancer was found in the southern area of the state </a:t>
            </a:r>
            <a:r>
              <a:rPr lang="en-AU" sz="2400" dirty="0" smtClean="0"/>
              <a:t>(south </a:t>
            </a:r>
            <a:r>
              <a:rPr lang="en-AU" sz="2400" dirty="0"/>
              <a:t>Florida cluster</a:t>
            </a:r>
            <a:r>
              <a:rPr lang="en-AU" sz="2400" dirty="0" smtClean="0"/>
              <a:t>)”.</a:t>
            </a:r>
          </a:p>
          <a:p>
            <a:endParaRPr lang="en-AU" sz="2400" dirty="0"/>
          </a:p>
          <a:p>
            <a:endParaRPr lang="en-AU" dirty="0"/>
          </a:p>
        </p:txBody>
      </p:sp>
    </p:spTree>
    <p:extLst>
      <p:ext uri="{BB962C8B-B14F-4D97-AF65-F5344CB8AC3E}">
        <p14:creationId xmlns:p14="http://schemas.microsoft.com/office/powerpoint/2010/main" val="46838446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 Results</a:t>
            </a:r>
            <a:endParaRPr lang="en-US" dirty="0"/>
          </a:p>
        </p:txBody>
      </p:sp>
      <p:pic>
        <p:nvPicPr>
          <p:cNvPr id="4" name="Content Placeholder 3" descr="Inner Melbourne.png"/>
          <p:cNvPicPr>
            <a:picLocks noGrp="1" noChangeAspect="1"/>
          </p:cNvPicPr>
          <p:nvPr>
            <p:ph idx="1"/>
          </p:nvPr>
        </p:nvPicPr>
        <p:blipFill>
          <a:blip r:embed="rId3" cstate="print">
            <a:extLst>
              <a:ext uri="{28A0092B-C50C-407E-A947-70E740481C1C}">
                <a14:useLocalDpi xmlns:a14="http://schemas.microsoft.com/office/drawing/2010/main" val="0"/>
              </a:ext>
            </a:extLst>
          </a:blip>
          <a:srcRect l="-15713" r="-15713"/>
          <a:stretch>
            <a:fillRect/>
          </a:stretch>
        </p:blipFill>
        <p:spPr>
          <a:xfrm>
            <a:off x="457200" y="1600200"/>
            <a:ext cx="8229600" cy="4525963"/>
          </a:xfrm>
        </p:spPr>
      </p:pic>
    </p:spTree>
    <p:extLst>
      <p:ext uri="{BB962C8B-B14F-4D97-AF65-F5344CB8AC3E}">
        <p14:creationId xmlns:p14="http://schemas.microsoft.com/office/powerpoint/2010/main" val="380475762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Outer Sydney.png"/>
          <p:cNvPicPr>
            <a:picLocks noGrp="1" noChangeAspect="1"/>
          </p:cNvPicPr>
          <p:nvPr>
            <p:ph idx="1"/>
          </p:nvPr>
        </p:nvPicPr>
        <p:blipFill>
          <a:blip r:embed="rId3" cstate="print">
            <a:extLst>
              <a:ext uri="{28A0092B-C50C-407E-A947-70E740481C1C}">
                <a14:useLocalDpi xmlns:a14="http://schemas.microsoft.com/office/drawing/2010/main" val="0"/>
              </a:ext>
            </a:extLst>
          </a:blip>
          <a:srcRect l="-15687" r="-15687"/>
          <a:stretch>
            <a:fillRect/>
          </a:stretch>
        </p:blipFill>
        <p:spPr/>
      </p:pic>
    </p:spTree>
    <p:extLst>
      <p:ext uri="{BB962C8B-B14F-4D97-AF65-F5344CB8AC3E}">
        <p14:creationId xmlns:p14="http://schemas.microsoft.com/office/powerpoint/2010/main" val="219091013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07082" y="1639341"/>
            <a:ext cx="6329836" cy="4525963"/>
          </a:xfrm>
        </p:spPr>
      </p:pic>
    </p:spTree>
    <p:extLst>
      <p:ext uri="{BB962C8B-B14F-4D97-AF65-F5344CB8AC3E}">
        <p14:creationId xmlns:p14="http://schemas.microsoft.com/office/powerpoint/2010/main" val="39582935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Sunshine Coast Hinterland Cluster.png"/>
          <p:cNvPicPr>
            <a:picLocks noGrp="1" noChangeAspect="1"/>
          </p:cNvPicPr>
          <p:nvPr>
            <p:ph idx="1"/>
          </p:nvPr>
        </p:nvPicPr>
        <p:blipFill>
          <a:blip r:embed="rId3" cstate="print">
            <a:extLst>
              <a:ext uri="{28A0092B-C50C-407E-A947-70E740481C1C}">
                <a14:useLocalDpi xmlns:a14="http://schemas.microsoft.com/office/drawing/2010/main" val="0"/>
              </a:ext>
            </a:extLst>
          </a:blip>
          <a:srcRect l="-14699" r="-14699"/>
          <a:stretch>
            <a:fillRect/>
          </a:stretch>
        </p:blipFill>
        <p:spPr/>
      </p:pic>
    </p:spTree>
    <p:extLst>
      <p:ext uri="{BB962C8B-B14F-4D97-AF65-F5344CB8AC3E}">
        <p14:creationId xmlns:p14="http://schemas.microsoft.com/office/powerpoint/2010/main" val="320913470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North Queensland.png"/>
          <p:cNvPicPr>
            <a:picLocks noGrp="1" noChangeAspect="1"/>
          </p:cNvPicPr>
          <p:nvPr>
            <p:ph idx="1"/>
          </p:nvPr>
        </p:nvPicPr>
        <p:blipFill>
          <a:blip r:embed="rId3" cstate="print">
            <a:extLst>
              <a:ext uri="{28A0092B-C50C-407E-A947-70E740481C1C}">
                <a14:useLocalDpi xmlns:a14="http://schemas.microsoft.com/office/drawing/2010/main" val="0"/>
              </a:ext>
            </a:extLst>
          </a:blip>
          <a:srcRect l="-20251" r="-20251"/>
          <a:stretch>
            <a:fillRect/>
          </a:stretch>
        </p:blipFill>
        <p:spPr>
          <a:xfrm>
            <a:off x="457200" y="1600200"/>
            <a:ext cx="8301038" cy="4565650"/>
          </a:xfrm>
        </p:spPr>
      </p:pic>
    </p:spTree>
    <p:extLst>
      <p:ext uri="{BB962C8B-B14F-4D97-AF65-F5344CB8AC3E}">
        <p14:creationId xmlns:p14="http://schemas.microsoft.com/office/powerpoint/2010/main" val="93742976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Extension – Comparisons between models</a:t>
            </a:r>
            <a:endParaRPr lang="en-AU" dirty="0"/>
          </a:p>
        </p:txBody>
      </p:sp>
      <p:sp>
        <p:nvSpPr>
          <p:cNvPr id="3" name="Content Placeholder 2"/>
          <p:cNvSpPr>
            <a:spLocks noGrp="1"/>
          </p:cNvSpPr>
          <p:nvPr>
            <p:ph idx="1"/>
          </p:nvPr>
        </p:nvSpPr>
        <p:spPr/>
        <p:txBody>
          <a:bodyPr/>
          <a:lstStyle/>
          <a:p>
            <a:r>
              <a:rPr lang="en-AU" dirty="0" smtClean="0"/>
              <a:t>DIC and WAIC</a:t>
            </a:r>
            <a:endParaRPr lang="en-AU" dirty="0"/>
          </a:p>
        </p:txBody>
      </p:sp>
      <p:graphicFrame>
        <p:nvGraphicFramePr>
          <p:cNvPr id="4" name="Tabel 3"/>
          <p:cNvGraphicFramePr>
            <a:graphicFrameLocks noGrp="1"/>
          </p:cNvGraphicFramePr>
          <p:nvPr/>
        </p:nvGraphicFramePr>
        <p:xfrm>
          <a:off x="899592" y="2636912"/>
          <a:ext cx="7416825" cy="2304255"/>
        </p:xfrm>
        <a:graphic>
          <a:graphicData uri="http://schemas.openxmlformats.org/drawingml/2006/table">
            <a:tbl>
              <a:tblPr firstRow="1" bandRow="1">
                <a:tableStyleId>{5C22544A-7EE6-4342-B048-85BDC9FD1C3A}</a:tableStyleId>
              </a:tblPr>
              <a:tblGrid>
                <a:gridCol w="2472275"/>
                <a:gridCol w="2472275"/>
                <a:gridCol w="2472275"/>
              </a:tblGrid>
              <a:tr h="768085">
                <a:tc>
                  <a:txBody>
                    <a:bodyPr/>
                    <a:lstStyle/>
                    <a:p>
                      <a:endParaRPr lang="da-DK" sz="2400" dirty="0"/>
                    </a:p>
                  </a:txBody>
                  <a:tcPr/>
                </a:tc>
                <a:tc>
                  <a:txBody>
                    <a:bodyPr/>
                    <a:lstStyle/>
                    <a:p>
                      <a:r>
                        <a:rPr lang="da-DK" sz="2400" dirty="0" smtClean="0"/>
                        <a:t>BYM</a:t>
                      </a:r>
                      <a:endParaRPr lang="da-DK" sz="2400" dirty="0"/>
                    </a:p>
                  </a:txBody>
                  <a:tcPr/>
                </a:tc>
                <a:tc>
                  <a:txBody>
                    <a:bodyPr/>
                    <a:lstStyle/>
                    <a:p>
                      <a:r>
                        <a:rPr lang="da-DK" sz="2400" dirty="0" smtClean="0"/>
                        <a:t>IID</a:t>
                      </a:r>
                      <a:endParaRPr lang="da-DK" sz="2400" dirty="0"/>
                    </a:p>
                  </a:txBody>
                  <a:tcPr/>
                </a:tc>
              </a:tr>
              <a:tr h="768085">
                <a:tc>
                  <a:txBody>
                    <a:bodyPr/>
                    <a:lstStyle/>
                    <a:p>
                      <a:r>
                        <a:rPr lang="da-DK" sz="2400" b="1" dirty="0" smtClean="0"/>
                        <a:t>DIC</a:t>
                      </a:r>
                      <a:endParaRPr lang="da-DK" sz="2400" b="1" dirty="0"/>
                    </a:p>
                  </a:txBody>
                  <a:tcPr/>
                </a:tc>
                <a:tc>
                  <a:txBody>
                    <a:bodyPr/>
                    <a:lstStyle/>
                    <a:p>
                      <a:pPr algn="ctr"/>
                      <a:r>
                        <a:rPr lang="da-DK" sz="2400" dirty="0" smtClean="0"/>
                        <a:t>6617.9</a:t>
                      </a:r>
                      <a:endParaRPr lang="da-DK" sz="2400" dirty="0"/>
                    </a:p>
                  </a:txBody>
                  <a:tcPr/>
                </a:tc>
                <a:tc>
                  <a:txBody>
                    <a:bodyPr/>
                    <a:lstStyle/>
                    <a:p>
                      <a:pPr algn="ctr"/>
                      <a:r>
                        <a:rPr lang="da-DK" sz="2400" dirty="0" smtClean="0"/>
                        <a:t>6650.1</a:t>
                      </a:r>
                      <a:endParaRPr lang="da-DK" sz="2400" dirty="0"/>
                    </a:p>
                  </a:txBody>
                  <a:tcPr/>
                </a:tc>
              </a:tr>
              <a:tr h="768085">
                <a:tc>
                  <a:txBody>
                    <a:bodyPr/>
                    <a:lstStyle/>
                    <a:p>
                      <a:r>
                        <a:rPr lang="da-DK" sz="2400" b="1" dirty="0" smtClean="0"/>
                        <a:t>WAIC</a:t>
                      </a:r>
                      <a:endParaRPr lang="da-DK" sz="2400" b="1" dirty="0"/>
                    </a:p>
                  </a:txBody>
                  <a:tcPr/>
                </a:tc>
                <a:tc>
                  <a:txBody>
                    <a:bodyPr/>
                    <a:lstStyle/>
                    <a:p>
                      <a:pPr algn="ctr"/>
                      <a:r>
                        <a:rPr lang="da-DK" sz="2400" dirty="0" smtClean="0"/>
                        <a:t>6580.1</a:t>
                      </a:r>
                      <a:endParaRPr lang="da-DK" sz="2400" dirty="0"/>
                    </a:p>
                  </a:txBody>
                  <a:tcPr/>
                </a:tc>
                <a:tc>
                  <a:txBody>
                    <a:bodyPr/>
                    <a:lstStyle/>
                    <a:p>
                      <a:pPr algn="ctr"/>
                      <a:r>
                        <a:rPr lang="da-DK" sz="2400" dirty="0" smtClean="0"/>
                        <a:t>6621.0</a:t>
                      </a:r>
                      <a:endParaRPr lang="da-DK" sz="2400" dirty="0"/>
                    </a:p>
                  </a:txBody>
                  <a:tcPr/>
                </a:tc>
              </a:tr>
            </a:tbl>
          </a:graphicData>
        </a:graphic>
      </p:graphicFrame>
    </p:spTree>
    <p:extLst>
      <p:ext uri="{BB962C8B-B14F-4D97-AF65-F5344CB8AC3E}">
        <p14:creationId xmlns:p14="http://schemas.microsoft.com/office/powerpoint/2010/main" val="268159394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Limitations</a:t>
            </a:r>
            <a:endParaRPr lang="en-AU" dirty="0"/>
          </a:p>
        </p:txBody>
      </p:sp>
      <p:sp>
        <p:nvSpPr>
          <p:cNvPr id="3" name="Content Placeholder 2"/>
          <p:cNvSpPr>
            <a:spLocks noGrp="1"/>
          </p:cNvSpPr>
          <p:nvPr>
            <p:ph idx="1"/>
          </p:nvPr>
        </p:nvSpPr>
        <p:spPr/>
        <p:txBody>
          <a:bodyPr/>
          <a:lstStyle/>
          <a:p>
            <a:r>
              <a:rPr lang="en-AU" dirty="0" smtClean="0"/>
              <a:t>Large numbers of postal codes, data not </a:t>
            </a:r>
            <a:r>
              <a:rPr lang="en-AU" dirty="0" smtClean="0"/>
              <a:t>published.</a:t>
            </a:r>
            <a:endParaRPr lang="en-AU" dirty="0" smtClean="0"/>
          </a:p>
          <a:p>
            <a:r>
              <a:rPr lang="en-AU" dirty="0" smtClean="0"/>
              <a:t>Sparseness</a:t>
            </a:r>
          </a:p>
          <a:p>
            <a:r>
              <a:rPr lang="en-AU" dirty="0" smtClean="0"/>
              <a:t>The BYM model would be best for exactly the data that was </a:t>
            </a:r>
            <a:r>
              <a:rPr lang="en-AU" smtClean="0"/>
              <a:t>not </a:t>
            </a:r>
            <a:r>
              <a:rPr lang="en-AU" smtClean="0"/>
              <a:t>published.</a:t>
            </a:r>
            <a:endParaRPr lang="en-AU" dirty="0"/>
          </a:p>
        </p:txBody>
      </p:sp>
    </p:spTree>
    <p:extLst>
      <p:ext uri="{BB962C8B-B14F-4D97-AF65-F5344CB8AC3E}">
        <p14:creationId xmlns:p14="http://schemas.microsoft.com/office/powerpoint/2010/main" val="120646599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aseline="30000" dirty="0" smtClean="0"/>
              <a:t>1</a:t>
            </a:r>
            <a:r>
              <a:rPr lang="en-US" dirty="0" smtClean="0"/>
              <a:t> </a:t>
            </a:r>
            <a:r>
              <a:rPr lang="en-US" dirty="0"/>
              <a:t>Andrew B. Lawson &amp; </a:t>
            </a:r>
            <a:r>
              <a:rPr lang="en-US" dirty="0" err="1"/>
              <a:t>Chawarat</a:t>
            </a:r>
            <a:r>
              <a:rPr lang="en-US" dirty="0"/>
              <a:t> </a:t>
            </a:r>
            <a:r>
              <a:rPr lang="en-US" dirty="0" err="1"/>
              <a:t>Rotejanaprasert</a:t>
            </a:r>
            <a:r>
              <a:rPr lang="en-US" dirty="0"/>
              <a:t>, (2014) </a:t>
            </a:r>
            <a:r>
              <a:rPr lang="en-US" i="1" dirty="0"/>
              <a:t>Childhood Brain Cancer in Florida: A Bayesian Clustering </a:t>
            </a:r>
            <a:r>
              <a:rPr lang="en-US" i="1" dirty="0" smtClean="0"/>
              <a:t>Approach</a:t>
            </a:r>
            <a:r>
              <a:rPr lang="en-US" dirty="0" smtClean="0"/>
              <a:t>, </a:t>
            </a:r>
            <a:r>
              <a:rPr lang="en-US" dirty="0"/>
              <a:t>Statistics and Public Policy 1:1, pages 99-107</a:t>
            </a:r>
            <a:r>
              <a:rPr lang="en-US" dirty="0" smtClean="0"/>
              <a:t>.</a:t>
            </a:r>
          </a:p>
          <a:p>
            <a:pPr marL="0" indent="0">
              <a:buNone/>
            </a:pPr>
            <a:r>
              <a:rPr lang="en-US" baseline="30000" dirty="0"/>
              <a:t>2</a:t>
            </a:r>
            <a:r>
              <a:rPr lang="en-US" dirty="0"/>
              <a:t> Andrew B. </a:t>
            </a:r>
            <a:r>
              <a:rPr lang="en-US" dirty="0" smtClean="0"/>
              <a:t>Lawson, (</a:t>
            </a:r>
            <a:r>
              <a:rPr lang="en-US" dirty="0"/>
              <a:t>2014</a:t>
            </a:r>
            <a:r>
              <a:rPr lang="en-US" dirty="0" smtClean="0"/>
              <a:t>) </a:t>
            </a:r>
            <a:r>
              <a:rPr lang="en-US" i="1" dirty="0" smtClean="0"/>
              <a:t>Hierarchical </a:t>
            </a:r>
            <a:r>
              <a:rPr lang="en-US" i="1" dirty="0"/>
              <a:t>modeling in spatial epidemiology</a:t>
            </a:r>
            <a:r>
              <a:rPr lang="en-US" dirty="0" smtClean="0"/>
              <a:t>, </a:t>
            </a:r>
            <a:r>
              <a:rPr lang="en-US" dirty="0"/>
              <a:t>WIREs Computational Statistics, 6</a:t>
            </a:r>
            <a:r>
              <a:rPr lang="en-US" dirty="0" smtClean="0"/>
              <a:t>, pages </a:t>
            </a:r>
            <a:r>
              <a:rPr lang="en-US" dirty="0"/>
              <a:t>405–417</a:t>
            </a:r>
            <a:r>
              <a:rPr lang="en-US" dirty="0" smtClean="0"/>
              <a:t>.</a:t>
            </a:r>
          </a:p>
          <a:p>
            <a:pPr marL="0" indent="0">
              <a:buNone/>
            </a:pPr>
            <a:r>
              <a:rPr lang="en-US" baseline="30000" dirty="0"/>
              <a:t>3 </a:t>
            </a:r>
            <a:r>
              <a:rPr lang="en-US" dirty="0"/>
              <a:t>Fine P Mulholland </a:t>
            </a:r>
            <a:r>
              <a:rPr lang="en-US" dirty="0" smtClean="0"/>
              <a:t>&amp; K.,  (2013) </a:t>
            </a:r>
            <a:r>
              <a:rPr lang="en-US" i="1" dirty="0" err="1" smtClean="0"/>
              <a:t>Ch</a:t>
            </a:r>
            <a:r>
              <a:rPr lang="en-US" i="1" dirty="0" smtClean="0"/>
              <a:t> </a:t>
            </a:r>
            <a:r>
              <a:rPr lang="en-US" i="1" dirty="0"/>
              <a:t>71: Community </a:t>
            </a:r>
            <a:r>
              <a:rPr lang="en-US" i="1" dirty="0" smtClean="0"/>
              <a:t>Immunity</a:t>
            </a:r>
            <a:r>
              <a:rPr lang="en-US" dirty="0" smtClean="0"/>
              <a:t>, </a:t>
            </a:r>
            <a:r>
              <a:rPr lang="en-US" dirty="0"/>
              <a:t>In: </a:t>
            </a:r>
            <a:r>
              <a:rPr lang="en-US" dirty="0" err="1"/>
              <a:t>Plotkin</a:t>
            </a:r>
            <a:r>
              <a:rPr lang="en-US" dirty="0"/>
              <a:t> S, Orenstein W, </a:t>
            </a:r>
            <a:r>
              <a:rPr lang="en-US" dirty="0" err="1"/>
              <a:t>Offit</a:t>
            </a:r>
            <a:r>
              <a:rPr lang="en-US" dirty="0"/>
              <a:t> P (editors). Vaccines. 6th ed. China: Elsevier </a:t>
            </a:r>
            <a:r>
              <a:rPr lang="en-US" dirty="0" smtClean="0"/>
              <a:t>Saunders.</a:t>
            </a:r>
          </a:p>
          <a:p>
            <a:pPr marL="0" indent="0">
              <a:buNone/>
            </a:pPr>
            <a:r>
              <a:rPr lang="en-US" baseline="30000" dirty="0" smtClean="0"/>
              <a:t>4 </a:t>
            </a:r>
            <a:r>
              <a:rPr lang="en-US" dirty="0" smtClean="0"/>
              <a:t>Robert I. </a:t>
            </a:r>
            <a:r>
              <a:rPr lang="en-US" dirty="0" err="1" smtClean="0"/>
              <a:t>Menzies</a:t>
            </a:r>
            <a:r>
              <a:rPr lang="en-US" dirty="0" smtClean="0"/>
              <a:t> et. al., (2012</a:t>
            </a:r>
            <a:r>
              <a:rPr lang="en-US" dirty="0"/>
              <a:t>) </a:t>
            </a:r>
            <a:r>
              <a:rPr lang="en-US" i="1" dirty="0"/>
              <a:t>Controlling measles in NSW: how </a:t>
            </a:r>
            <a:r>
              <a:rPr lang="en-US" i="1" dirty="0" smtClean="0"/>
              <a:t>are we </a:t>
            </a:r>
            <a:r>
              <a:rPr lang="en-US" i="1" dirty="0"/>
              <a:t>doing in the context of other </a:t>
            </a:r>
            <a:r>
              <a:rPr lang="en-US" i="1" dirty="0" smtClean="0"/>
              <a:t>countries in </a:t>
            </a:r>
            <a:r>
              <a:rPr lang="en-US" i="1" dirty="0"/>
              <a:t>the Western Pacific</a:t>
            </a:r>
            <a:r>
              <a:rPr lang="en-US" i="1" dirty="0" smtClean="0"/>
              <a:t>?</a:t>
            </a:r>
            <a:r>
              <a:rPr lang="en-US" dirty="0" smtClean="0"/>
              <a:t>, NSW Public Health Bulletin, 23:9-10, pages 169-170.</a:t>
            </a:r>
            <a:endParaRPr lang="en-US" i="1" baseline="30000" dirty="0"/>
          </a:p>
        </p:txBody>
      </p:sp>
    </p:spTree>
    <p:extLst>
      <p:ext uri="{BB962C8B-B14F-4D97-AF65-F5344CB8AC3E}">
        <p14:creationId xmlns:p14="http://schemas.microsoft.com/office/powerpoint/2010/main" val="89475888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 cont.</a:t>
            </a:r>
            <a:endParaRPr lang="en-AU" dirty="0"/>
          </a:p>
        </p:txBody>
      </p:sp>
      <p:sp>
        <p:nvSpPr>
          <p:cNvPr id="3" name="Content Placeholder 2"/>
          <p:cNvSpPr>
            <a:spLocks noGrp="1"/>
          </p:cNvSpPr>
          <p:nvPr>
            <p:ph idx="1"/>
          </p:nvPr>
        </p:nvSpPr>
        <p:spPr/>
        <p:txBody>
          <a:bodyPr>
            <a:noAutofit/>
          </a:bodyPr>
          <a:lstStyle/>
          <a:p>
            <a:pPr marL="0" indent="0">
              <a:buNone/>
            </a:pPr>
            <a:r>
              <a:rPr lang="en-AU" sz="2500" baseline="30000" dirty="0" smtClean="0"/>
              <a:t>5 </a:t>
            </a:r>
            <a:r>
              <a:rPr lang="en-AU" sz="2500" dirty="0">
                <a:solidFill>
                  <a:srgbClr val="000000"/>
                </a:solidFill>
                <a:ea typeface="Lucida Grande"/>
                <a:cs typeface="Lucida Grande"/>
              </a:rPr>
              <a:t>National Health Performance </a:t>
            </a:r>
            <a:r>
              <a:rPr lang="en-AU" sz="2500" dirty="0" smtClean="0">
                <a:solidFill>
                  <a:srgbClr val="000000"/>
                </a:solidFill>
                <a:ea typeface="Lucida Grande"/>
                <a:cs typeface="Lucida Grande"/>
              </a:rPr>
              <a:t>Authority, (2015) </a:t>
            </a:r>
            <a:r>
              <a:rPr lang="en-AU" sz="2500" i="1" dirty="0">
                <a:solidFill>
                  <a:srgbClr val="000000"/>
                </a:solidFill>
                <a:ea typeface="Lucida Grande"/>
                <a:cs typeface="Lucida Grande"/>
              </a:rPr>
              <a:t>Healthy Communities: Immunisation rates for children in 2014–15</a:t>
            </a:r>
            <a:r>
              <a:rPr lang="en-AU" sz="2500" i="1" dirty="0" smtClean="0">
                <a:solidFill>
                  <a:srgbClr val="000000"/>
                </a:solidFill>
                <a:ea typeface="Lucida Grande"/>
                <a:cs typeface="Lucida Grande"/>
              </a:rPr>
              <a:t>, </a:t>
            </a:r>
            <a:r>
              <a:rPr lang="en-AU" sz="2500" dirty="0">
                <a:solidFill>
                  <a:srgbClr val="000000"/>
                </a:solidFill>
                <a:ea typeface="Lucida Grande"/>
                <a:cs typeface="Lucida Grande"/>
              </a:rPr>
              <a:t>online at </a:t>
            </a:r>
            <a:r>
              <a:rPr lang="en-AU" sz="2500" dirty="0">
                <a:solidFill>
                  <a:srgbClr val="000000"/>
                </a:solidFill>
                <a:ea typeface="Lucida Grande"/>
                <a:cs typeface="Lucida Grande"/>
                <a:hlinkClick r:id="rId2"/>
              </a:rPr>
              <a:t>http://www.myhealthycommunities.gov.au/our-reports/immunisation-rates-for-children/february-</a:t>
            </a:r>
            <a:r>
              <a:rPr lang="en-AU" sz="2500" dirty="0" smtClean="0">
                <a:solidFill>
                  <a:srgbClr val="000000"/>
                </a:solidFill>
                <a:ea typeface="Lucida Grande"/>
                <a:cs typeface="Lucida Grande"/>
                <a:hlinkClick r:id="rId2"/>
              </a:rPr>
              <a:t>2016</a:t>
            </a:r>
            <a:r>
              <a:rPr lang="en-AU" sz="2500" dirty="0" smtClean="0">
                <a:solidFill>
                  <a:srgbClr val="000000"/>
                </a:solidFill>
                <a:ea typeface="Lucida Grande"/>
                <a:cs typeface="Lucida Grande"/>
              </a:rPr>
              <a:t>, accessed 29</a:t>
            </a:r>
            <a:r>
              <a:rPr lang="en-AU" sz="2500" baseline="30000" dirty="0" smtClean="0">
                <a:solidFill>
                  <a:srgbClr val="000000"/>
                </a:solidFill>
                <a:ea typeface="Lucida Grande"/>
                <a:cs typeface="Lucida Grande"/>
              </a:rPr>
              <a:t>th</a:t>
            </a:r>
            <a:r>
              <a:rPr lang="en-AU" sz="2500" dirty="0" smtClean="0">
                <a:solidFill>
                  <a:srgbClr val="000000"/>
                </a:solidFill>
                <a:ea typeface="Lucida Grande"/>
                <a:cs typeface="Lucida Grande"/>
              </a:rPr>
              <a:t> April 2016.</a:t>
            </a:r>
          </a:p>
          <a:p>
            <a:pPr marL="0" indent="0">
              <a:buNone/>
            </a:pPr>
            <a:r>
              <a:rPr lang="en-AU" sz="2500" baseline="30000" dirty="0" smtClean="0">
                <a:solidFill>
                  <a:srgbClr val="000000"/>
                </a:solidFill>
                <a:ea typeface="Lucida Grande"/>
                <a:cs typeface="Lucida Grande"/>
              </a:rPr>
              <a:t>6 </a:t>
            </a:r>
            <a:r>
              <a:rPr lang="en-AU" sz="2500" dirty="0" smtClean="0">
                <a:solidFill>
                  <a:srgbClr val="000000"/>
                </a:solidFill>
                <a:ea typeface="Lucida Grande"/>
                <a:cs typeface="Lucida Grande"/>
              </a:rPr>
              <a:t>Australian Bureau of Statistics, (2011) </a:t>
            </a:r>
            <a:r>
              <a:rPr lang="en-AU" sz="2500" i="1" dirty="0" smtClean="0">
                <a:solidFill>
                  <a:srgbClr val="000000"/>
                </a:solidFill>
                <a:ea typeface="Lucida Grande"/>
                <a:cs typeface="Lucida Grande"/>
              </a:rPr>
              <a:t>Postal Areas ASGS Non ABS Structures Ed 2011 Digital Boundaries in ESRI </a:t>
            </a:r>
            <a:r>
              <a:rPr lang="en-AU" sz="2500" i="1" dirty="0" err="1" smtClean="0">
                <a:solidFill>
                  <a:srgbClr val="000000"/>
                </a:solidFill>
                <a:ea typeface="Lucida Grande"/>
                <a:cs typeface="Lucida Grande"/>
              </a:rPr>
              <a:t>Shapefile</a:t>
            </a:r>
            <a:r>
              <a:rPr lang="en-AU" sz="2500" i="1" dirty="0" smtClean="0">
                <a:solidFill>
                  <a:srgbClr val="000000"/>
                </a:solidFill>
                <a:ea typeface="Lucida Grande"/>
                <a:cs typeface="Lucida Grande"/>
              </a:rPr>
              <a:t> Format</a:t>
            </a:r>
            <a:r>
              <a:rPr lang="en-AU" sz="2500" dirty="0">
                <a:solidFill>
                  <a:srgbClr val="000000"/>
                </a:solidFill>
                <a:ea typeface="Lucida Grande"/>
                <a:cs typeface="Lucida Grande"/>
              </a:rPr>
              <a:t>, online at </a:t>
            </a:r>
            <a:r>
              <a:rPr lang="en-AU" sz="2500" dirty="0">
                <a:solidFill>
                  <a:srgbClr val="000000"/>
                </a:solidFill>
                <a:ea typeface="Lucida Grande"/>
                <a:cs typeface="Lucida Grande"/>
                <a:hlinkClick r:id="rId3"/>
              </a:rPr>
              <a:t>http://www.abs.gov.au/AUSSTATS/abs@.nsf/DetailsPage/1270.0.55.003July%202011?</a:t>
            </a:r>
            <a:r>
              <a:rPr lang="en-AU" sz="2500" dirty="0">
                <a:solidFill>
                  <a:srgbClr val="000000"/>
                </a:solidFill>
                <a:ea typeface="Lucida Grande"/>
                <a:cs typeface="Lucida Grande"/>
                <a:hlinkClick r:id="rId3"/>
              </a:rPr>
              <a:t>OpenDocument</a:t>
            </a:r>
            <a:r>
              <a:rPr lang="en-AU" sz="2500" dirty="0" smtClean="0">
                <a:solidFill>
                  <a:srgbClr val="000000"/>
                </a:solidFill>
                <a:ea typeface="Lucida Grande"/>
                <a:cs typeface="Lucida Grande"/>
              </a:rPr>
              <a:t>, accessed  29</a:t>
            </a:r>
            <a:r>
              <a:rPr lang="en-AU" sz="2500" baseline="30000" dirty="0" smtClean="0">
                <a:solidFill>
                  <a:srgbClr val="000000"/>
                </a:solidFill>
                <a:ea typeface="Lucida Grande"/>
                <a:cs typeface="Lucida Grande"/>
              </a:rPr>
              <a:t>th</a:t>
            </a:r>
            <a:r>
              <a:rPr lang="en-AU" sz="2500" dirty="0" smtClean="0">
                <a:solidFill>
                  <a:srgbClr val="000000"/>
                </a:solidFill>
                <a:ea typeface="Lucida Grande"/>
                <a:cs typeface="Lucida Grande"/>
              </a:rPr>
              <a:t> April 2016.</a:t>
            </a:r>
            <a:endParaRPr lang="en-AU" sz="2500" baseline="30000" dirty="0" smtClean="0">
              <a:solidFill>
                <a:srgbClr val="000000"/>
              </a:solidFill>
              <a:ea typeface="Lucida Grande"/>
              <a:cs typeface="Lucida Grande"/>
            </a:endParaRPr>
          </a:p>
          <a:p>
            <a:endParaRPr lang="en-AU" sz="2500" i="1" baseline="30000" dirty="0"/>
          </a:p>
        </p:txBody>
      </p:sp>
    </p:spTree>
    <p:extLst>
      <p:ext uri="{BB962C8B-B14F-4D97-AF65-F5344CB8AC3E}">
        <p14:creationId xmlns:p14="http://schemas.microsoft.com/office/powerpoint/2010/main" val="3075413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4" name="Subtitle 3"/>
          <p:cNvSpPr>
            <a:spLocks noGrp="1"/>
          </p:cNvSpPr>
          <p:nvPr>
            <p:ph type="subTitle" idx="1"/>
          </p:nvPr>
        </p:nvSpPr>
        <p:spPr/>
        <p:txBody>
          <a:bodyPr/>
          <a:lstStyle/>
          <a:p>
            <a:r>
              <a:rPr lang="en-US" dirty="0" smtClean="0"/>
              <a:t>Thank you!</a:t>
            </a:r>
            <a:endParaRPr lang="en-US" dirty="0"/>
          </a:p>
        </p:txBody>
      </p:sp>
    </p:spTree>
    <p:extLst>
      <p:ext uri="{BB962C8B-B14F-4D97-AF65-F5344CB8AC3E}">
        <p14:creationId xmlns:p14="http://schemas.microsoft.com/office/powerpoint/2010/main" val="19160128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a:t>
            </a:r>
            <a:r>
              <a:rPr lang="en-AU" dirty="0" smtClean="0"/>
              <a:t>Data</a:t>
            </a:r>
            <a:endParaRPr lang="en-AU" dirty="0"/>
          </a:p>
        </p:txBody>
      </p:sp>
      <p:sp>
        <p:nvSpPr>
          <p:cNvPr id="3" name="Content Placeholder 2"/>
          <p:cNvSpPr>
            <a:spLocks noGrp="1"/>
          </p:cNvSpPr>
          <p:nvPr>
            <p:ph idx="1"/>
          </p:nvPr>
        </p:nvSpPr>
        <p:spPr/>
        <p:txBody>
          <a:bodyPr/>
          <a:lstStyle/>
          <a:p>
            <a:r>
              <a:rPr lang="en-AU" sz="2400" dirty="0"/>
              <a:t>The data was </a:t>
            </a:r>
            <a:r>
              <a:rPr lang="en-AU" sz="2400" dirty="0" smtClean="0"/>
              <a:t>collected by the Florida </a:t>
            </a:r>
            <a:r>
              <a:rPr lang="en-AU" sz="2400" dirty="0"/>
              <a:t>Association of </a:t>
            </a:r>
            <a:r>
              <a:rPr lang="en-AU" sz="2400" dirty="0" smtClean="0"/>
              <a:t>Paediatric Tumour </a:t>
            </a:r>
            <a:r>
              <a:rPr lang="en-AU" sz="2400" dirty="0"/>
              <a:t>Programs</a:t>
            </a:r>
            <a:r>
              <a:rPr lang="en-AU" sz="2400" dirty="0" smtClean="0"/>
              <a:t>.</a:t>
            </a:r>
          </a:p>
          <a:p>
            <a:r>
              <a:rPr lang="en-AU" sz="2400" dirty="0" smtClean="0"/>
              <a:t>It consists of the incidence of recorded paediatric brain cancer in the </a:t>
            </a:r>
            <a:r>
              <a:rPr lang="en-AU" sz="2400" dirty="0"/>
              <a:t>years 2000-</a:t>
            </a:r>
            <a:r>
              <a:rPr lang="en-AU" sz="2400" dirty="0" smtClean="0"/>
              <a:t>2010 in each zip code in Florida.</a:t>
            </a:r>
          </a:p>
          <a:p>
            <a:r>
              <a:rPr lang="en-AU" sz="2400" dirty="0" smtClean="0"/>
              <a:t>Included in the </a:t>
            </a:r>
            <a:r>
              <a:rPr lang="en-AU" sz="2400" dirty="0" smtClean="0"/>
              <a:t>dataset </a:t>
            </a:r>
            <a:r>
              <a:rPr lang="en-AU" sz="2400" dirty="0" smtClean="0"/>
              <a:t>is the population of 0-19 year olds in each zip code.</a:t>
            </a:r>
          </a:p>
          <a:p>
            <a:r>
              <a:rPr lang="en-AU" sz="2400" dirty="0" smtClean="0"/>
              <a:t>There are a 983 zip code areas, with 451 areas with zero cases recorded.</a:t>
            </a:r>
            <a:endParaRPr lang="en-AU" sz="2400" dirty="0"/>
          </a:p>
        </p:txBody>
      </p:sp>
    </p:spTree>
    <p:extLst>
      <p:ext uri="{BB962C8B-B14F-4D97-AF65-F5344CB8AC3E}">
        <p14:creationId xmlns:p14="http://schemas.microsoft.com/office/powerpoint/2010/main" val="32366747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Assumptions</a:t>
            </a:r>
            <a:endParaRPr lang="en-AU" dirty="0"/>
          </a:p>
        </p:txBody>
      </p:sp>
      <p:sp>
        <p:nvSpPr>
          <p:cNvPr id="3" name="Content Placeholder 2"/>
          <p:cNvSpPr>
            <a:spLocks noGrp="1"/>
          </p:cNvSpPr>
          <p:nvPr>
            <p:ph idx="1"/>
          </p:nvPr>
        </p:nvSpPr>
        <p:spPr/>
        <p:txBody>
          <a:bodyPr>
            <a:normAutofit/>
          </a:bodyPr>
          <a:lstStyle/>
          <a:p>
            <a:r>
              <a:rPr lang="en-AU" sz="2400" dirty="0"/>
              <a:t>The </a:t>
            </a:r>
            <a:r>
              <a:rPr lang="en-AU" sz="2400" dirty="0" smtClean="0"/>
              <a:t>statisticians assumed </a:t>
            </a:r>
            <a:r>
              <a:rPr lang="en-AU" sz="2400" dirty="0"/>
              <a:t>that the case </a:t>
            </a:r>
            <a:r>
              <a:rPr lang="en-AU" sz="2400" dirty="0" smtClean="0"/>
              <a:t>counts follow a </a:t>
            </a:r>
            <a:r>
              <a:rPr lang="en-AU" sz="2400" dirty="0"/>
              <a:t>Poisson </a:t>
            </a:r>
            <a:r>
              <a:rPr lang="en-AU" sz="2400" dirty="0" smtClean="0"/>
              <a:t>distribution:</a:t>
            </a:r>
          </a:p>
          <a:p>
            <a:pPr>
              <a:spcBef>
                <a:spcPts val="0"/>
              </a:spcBef>
            </a:pPr>
            <a:r>
              <a:rPr lang="en-AU" sz="2400" i="1" dirty="0" err="1" smtClean="0"/>
              <a:t>y</a:t>
            </a:r>
            <a:r>
              <a:rPr lang="en-AU" sz="2400" i="1" baseline="-25000" dirty="0" err="1" smtClean="0"/>
              <a:t>i</a:t>
            </a:r>
            <a:r>
              <a:rPr lang="en-AU" sz="2400" dirty="0"/>
              <a:t>∼ Poisson(</a:t>
            </a:r>
            <a:r>
              <a:rPr lang="en-AU" sz="2400" i="1" dirty="0" err="1"/>
              <a:t>μ</a:t>
            </a:r>
            <a:r>
              <a:rPr lang="en-AU" sz="2400" i="1" baseline="-25000" dirty="0" err="1"/>
              <a:t>i</a:t>
            </a:r>
            <a:r>
              <a:rPr lang="en-AU" sz="2400" i="1" dirty="0"/>
              <a:t> </a:t>
            </a:r>
            <a:r>
              <a:rPr lang="en-AU" sz="2400" dirty="0"/>
              <a:t>), and </a:t>
            </a:r>
            <a:r>
              <a:rPr lang="en-AU" sz="2400" i="1" dirty="0" err="1"/>
              <a:t>μ</a:t>
            </a:r>
            <a:r>
              <a:rPr lang="en-AU" sz="2400" i="1" baseline="-25000" dirty="0" err="1"/>
              <a:t>i</a:t>
            </a:r>
            <a:r>
              <a:rPr lang="en-AU" sz="2400" i="1" dirty="0"/>
              <a:t> </a:t>
            </a:r>
            <a:r>
              <a:rPr lang="en-AU" sz="2400" dirty="0"/>
              <a:t>=</a:t>
            </a:r>
            <a:r>
              <a:rPr lang="en-AU" sz="2400" dirty="0" err="1"/>
              <a:t>e</a:t>
            </a:r>
            <a:r>
              <a:rPr lang="en-AU" sz="2400" baseline="-25000" dirty="0" err="1"/>
              <a:t>i</a:t>
            </a:r>
            <a:r>
              <a:rPr lang="el-GR" sz="2400" dirty="0"/>
              <a:t>θ</a:t>
            </a:r>
            <a:r>
              <a:rPr lang="en-AU" sz="2400" baseline="-25000" dirty="0" err="1" smtClean="0"/>
              <a:t>i</a:t>
            </a:r>
            <a:r>
              <a:rPr lang="en-AU" sz="2400" dirty="0" smtClean="0"/>
              <a:t>, where </a:t>
            </a:r>
            <a:endParaRPr lang="en-AU" sz="2400" dirty="0"/>
          </a:p>
          <a:p>
            <a:r>
              <a:rPr lang="en-AU" sz="2400" dirty="0" err="1" smtClean="0"/>
              <a:t>y</a:t>
            </a:r>
            <a:r>
              <a:rPr lang="en-AU" sz="2400" baseline="-25000" dirty="0" err="1" smtClean="0"/>
              <a:t>i</a:t>
            </a:r>
            <a:r>
              <a:rPr lang="en-AU" sz="2400" dirty="0" smtClean="0"/>
              <a:t> - number of cases within the </a:t>
            </a:r>
            <a:r>
              <a:rPr lang="en-AU" sz="2400" dirty="0" err="1" smtClean="0"/>
              <a:t>ith</a:t>
            </a:r>
            <a:r>
              <a:rPr lang="en-AU" sz="2400" dirty="0" smtClean="0"/>
              <a:t> area,</a:t>
            </a:r>
          </a:p>
          <a:p>
            <a:r>
              <a:rPr lang="en-AU" sz="2400" dirty="0" err="1" smtClean="0"/>
              <a:t>e</a:t>
            </a:r>
            <a:r>
              <a:rPr lang="en-AU" sz="2400" baseline="-25000" dirty="0" err="1" smtClean="0"/>
              <a:t>i</a:t>
            </a:r>
            <a:r>
              <a:rPr lang="en-AU" sz="2400" dirty="0" smtClean="0"/>
              <a:t> - number of expected cases in the </a:t>
            </a:r>
            <a:r>
              <a:rPr lang="en-AU" sz="2400" dirty="0" err="1" smtClean="0"/>
              <a:t>ith</a:t>
            </a:r>
            <a:r>
              <a:rPr lang="en-AU" sz="2400" dirty="0" smtClean="0"/>
              <a:t> area, </a:t>
            </a:r>
          </a:p>
          <a:p>
            <a:r>
              <a:rPr lang="el-GR" sz="2400" dirty="0" smtClean="0"/>
              <a:t>θ</a:t>
            </a:r>
            <a:r>
              <a:rPr lang="en-AU" sz="2400" baseline="-25000" dirty="0" err="1"/>
              <a:t>i</a:t>
            </a:r>
            <a:r>
              <a:rPr lang="en-AU" sz="2400" i="1" dirty="0"/>
              <a:t> </a:t>
            </a:r>
            <a:r>
              <a:rPr lang="en-AU" sz="2400" i="1" dirty="0" smtClean="0"/>
              <a:t>- </a:t>
            </a:r>
            <a:r>
              <a:rPr lang="en-AU" sz="2400" dirty="0" smtClean="0"/>
              <a:t>relative </a:t>
            </a:r>
            <a:r>
              <a:rPr lang="en-AU" sz="2400" dirty="0"/>
              <a:t>risk parameter for the </a:t>
            </a:r>
            <a:r>
              <a:rPr lang="en-AU" sz="2400" dirty="0" err="1"/>
              <a:t>ith</a:t>
            </a:r>
            <a:r>
              <a:rPr lang="en-AU" sz="2400" dirty="0"/>
              <a:t> </a:t>
            </a:r>
            <a:r>
              <a:rPr lang="en-AU" sz="2400" dirty="0" smtClean="0"/>
              <a:t>area, </a:t>
            </a:r>
          </a:p>
          <a:p>
            <a:r>
              <a:rPr lang="en-AU" sz="2400" dirty="0" smtClean="0"/>
              <a:t>y</a:t>
            </a:r>
            <a:r>
              <a:rPr lang="en-AU" sz="2400" baseline="-25000" dirty="0" smtClean="0"/>
              <a:t>i</a:t>
            </a:r>
            <a:r>
              <a:rPr lang="en-AU" sz="2400" baseline="30000" dirty="0" smtClean="0"/>
              <a:t>p</a:t>
            </a:r>
            <a:r>
              <a:rPr lang="en-AU" sz="2400" dirty="0" smtClean="0"/>
              <a:t> - population of the </a:t>
            </a:r>
            <a:r>
              <a:rPr lang="en-AU" sz="2400" dirty="0" err="1" smtClean="0"/>
              <a:t>ith</a:t>
            </a:r>
            <a:r>
              <a:rPr lang="en-AU" sz="2400" dirty="0" smtClean="0"/>
              <a:t> area during the time period.</a:t>
            </a: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2" y="2335214"/>
            <a:ext cx="2376264" cy="589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79558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a:t>
            </a:r>
            <a:r>
              <a:rPr lang="en-AU" dirty="0" smtClean="0"/>
              <a:t>Standardised Morbidity Ratio </a:t>
            </a:r>
            <a:endParaRPr lang="en-AU" dirty="0"/>
          </a:p>
        </p:txBody>
      </p:sp>
      <p:sp>
        <p:nvSpPr>
          <p:cNvPr id="3" name="Content Placeholder 2"/>
          <p:cNvSpPr>
            <a:spLocks noGrp="1"/>
          </p:cNvSpPr>
          <p:nvPr>
            <p:ph idx="1"/>
          </p:nvPr>
        </p:nvSpPr>
        <p:spPr/>
        <p:txBody>
          <a:bodyPr>
            <a:normAutofit/>
          </a:bodyPr>
          <a:lstStyle/>
          <a:p>
            <a:endParaRPr lang="en-AU" sz="2400" dirty="0"/>
          </a:p>
          <a:p>
            <a:r>
              <a:rPr lang="en-AU" sz="2400" dirty="0" smtClean="0"/>
              <a:t>Assume case counts are independent.</a:t>
            </a:r>
          </a:p>
          <a:p>
            <a:endParaRPr lang="en-AU" sz="2400" dirty="0" smtClean="0"/>
          </a:p>
          <a:p>
            <a:r>
              <a:rPr lang="en-AU" sz="2400" dirty="0" smtClean="0"/>
              <a:t> The </a:t>
            </a:r>
            <a:r>
              <a:rPr lang="en-AU" sz="2400" dirty="0" err="1" smtClean="0"/>
              <a:t>SMR</a:t>
            </a:r>
            <a:r>
              <a:rPr lang="en-AU" sz="2400" baseline="-25000" dirty="0" err="1" smtClean="0"/>
              <a:t>i</a:t>
            </a:r>
            <a:r>
              <a:rPr lang="en-AU" sz="2400" dirty="0" smtClean="0"/>
              <a:t> is the </a:t>
            </a:r>
            <a:r>
              <a:rPr lang="en-AU" sz="2400" dirty="0"/>
              <a:t>MLE of </a:t>
            </a:r>
            <a:r>
              <a:rPr lang="el-GR" sz="2400" dirty="0"/>
              <a:t>θ</a:t>
            </a:r>
            <a:r>
              <a:rPr lang="en-AU" sz="2400" baseline="-25000" dirty="0" err="1"/>
              <a:t>i</a:t>
            </a:r>
            <a:r>
              <a:rPr lang="en-AU" sz="2400" dirty="0"/>
              <a:t>. </a:t>
            </a:r>
          </a:p>
          <a:p>
            <a:endParaRPr lang="en-AU" sz="2400" dirty="0"/>
          </a:p>
          <a:p>
            <a:r>
              <a:rPr lang="en-AU" sz="2400" dirty="0"/>
              <a:t>This model is most well-known and easiest to compute</a:t>
            </a:r>
            <a:r>
              <a:rPr lang="en-AU" sz="2400" dirty="0" smtClean="0"/>
              <a:t>.</a:t>
            </a:r>
          </a:p>
          <a:p>
            <a:endParaRPr lang="en-AU" sz="2400" dirty="0" smtClean="0"/>
          </a:p>
          <a:p>
            <a:r>
              <a:rPr lang="en-AU" sz="2400" dirty="0" smtClean="0"/>
              <a:t>Problem: misleading when applied to rare </a:t>
            </a:r>
            <a:r>
              <a:rPr lang="en-AU" sz="2400" dirty="0" smtClean="0"/>
              <a:t>diseases.</a:t>
            </a:r>
            <a:endParaRPr lang="en-AU" sz="2400"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9872" y="1373548"/>
            <a:ext cx="1800200" cy="395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49897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The </a:t>
            </a:r>
            <a:r>
              <a:rPr lang="en-AU" dirty="0" err="1"/>
              <a:t>Besag</a:t>
            </a:r>
            <a:r>
              <a:rPr lang="en-AU" dirty="0"/>
              <a:t>, </a:t>
            </a:r>
            <a:r>
              <a:rPr lang="en-AU" dirty="0" smtClean="0"/>
              <a:t>York </a:t>
            </a:r>
            <a:r>
              <a:rPr lang="en-AU" dirty="0"/>
              <a:t>and Mollie </a:t>
            </a:r>
            <a:r>
              <a:rPr lang="en-AU" dirty="0" smtClean="0"/>
              <a:t>Model</a:t>
            </a:r>
            <a:endParaRPr lang="en-AU"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8349" y="1556792"/>
            <a:ext cx="6547602" cy="405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19662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SPC Model </a:t>
            </a:r>
            <a:endParaRPr lang="en-AU"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8297" y="1818371"/>
            <a:ext cx="6460047" cy="3614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351586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a:xfrm>
            <a:off x="457200" y="1600200"/>
            <a:ext cx="8229600" cy="4997152"/>
          </a:xfrm>
        </p:spPr>
        <p:txBody>
          <a:bodyPr>
            <a:normAutofit/>
          </a:bodyPr>
          <a:lstStyle/>
          <a:p>
            <a:r>
              <a:rPr lang="en-AU" sz="2400" dirty="0" smtClean="0"/>
              <a:t>The statisticians use several methods to evaluate the models goodness-of-</a:t>
            </a:r>
            <a:r>
              <a:rPr lang="en-AU" sz="2400" dirty="0" smtClean="0"/>
              <a:t>fit.</a:t>
            </a:r>
            <a:endParaRPr lang="en-AU" sz="2400" dirty="0" smtClean="0"/>
          </a:p>
          <a:p>
            <a:r>
              <a:rPr lang="en-AU" sz="2400" dirty="0" smtClean="0"/>
              <a:t>The deviance information criterion (DIC) is:</a:t>
            </a:r>
          </a:p>
          <a:p>
            <a:pPr marL="0" indent="0">
              <a:buNone/>
            </a:pPr>
            <a:endParaRPr lang="en-AU" sz="2400" dirty="0"/>
          </a:p>
          <a:p>
            <a:endParaRPr lang="en-AU" sz="2400" dirty="0" smtClean="0"/>
          </a:p>
          <a:p>
            <a:endParaRPr lang="en-AU" sz="2400" dirty="0"/>
          </a:p>
          <a:p>
            <a:endParaRPr lang="en-AU" sz="2400" dirty="0" smtClean="0"/>
          </a:p>
          <a:p>
            <a:r>
              <a:rPr lang="en-AU" sz="2400" dirty="0" smtClean="0"/>
              <a:t>The </a:t>
            </a:r>
            <a:r>
              <a:rPr lang="en-AU" sz="2400" dirty="0" err="1" smtClean="0"/>
              <a:t>exceedance</a:t>
            </a:r>
            <a:r>
              <a:rPr lang="en-AU" sz="2400" dirty="0" smtClean="0"/>
              <a:t> probability (with threshold c) is:</a:t>
            </a:r>
          </a:p>
          <a:p>
            <a:endParaRPr lang="en-AU" sz="2400" dirty="0"/>
          </a:p>
          <a:p>
            <a:pPr marL="0" indent="0">
              <a:buNone/>
            </a:pPr>
            <a:endParaRPr lang="en-AU" sz="2400" dirty="0" smtClean="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6151" y="3410579"/>
            <a:ext cx="2105689" cy="417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5632" y="2794110"/>
            <a:ext cx="2608251" cy="467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50320" y="3194509"/>
            <a:ext cx="433323" cy="476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539596" y="3301833"/>
            <a:ext cx="4030924" cy="369332"/>
          </a:xfrm>
          <a:prstGeom prst="rect">
            <a:avLst/>
          </a:prstGeom>
          <a:noFill/>
        </p:spPr>
        <p:txBody>
          <a:bodyPr wrap="square" rtlCol="0">
            <a:spAutoFit/>
          </a:bodyPr>
          <a:lstStyle/>
          <a:p>
            <a:r>
              <a:rPr lang="en-AU" dirty="0"/>
              <a:t>i</a:t>
            </a:r>
            <a:r>
              <a:rPr lang="en-AU" dirty="0" smtClean="0"/>
              <a:t>s the average deviance over the sample</a:t>
            </a:r>
            <a:endParaRPr lang="en-AU" dirty="0"/>
          </a:p>
        </p:txBody>
      </p:sp>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0480" y="4005064"/>
            <a:ext cx="3513528" cy="330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35632" y="5013176"/>
            <a:ext cx="3824400" cy="406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490115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p:txBody>
          <a:bodyPr>
            <a:normAutofit/>
          </a:bodyPr>
          <a:lstStyle/>
          <a:p>
            <a:r>
              <a:rPr lang="en-AU" sz="2400" dirty="0"/>
              <a:t>The mean square predictive error (MSPE) is:</a:t>
            </a:r>
          </a:p>
          <a:p>
            <a:endParaRPr lang="en-AU" sz="2400" dirty="0"/>
          </a:p>
          <a:p>
            <a:endParaRPr lang="en-AU" sz="2400" dirty="0" smtClean="0"/>
          </a:p>
          <a:p>
            <a:pPr marL="0" indent="0">
              <a:buNone/>
            </a:pPr>
            <a:endParaRPr lang="en-AU" sz="2400" dirty="0" smtClean="0"/>
          </a:p>
          <a:p>
            <a:r>
              <a:rPr lang="en-AU" sz="2400" dirty="0" smtClean="0"/>
              <a:t>The </a:t>
            </a:r>
            <a:r>
              <a:rPr lang="en-AU" sz="2400" dirty="0" err="1"/>
              <a:t>Watanbe-Akaike</a:t>
            </a:r>
            <a:r>
              <a:rPr lang="en-AU" sz="2400" dirty="0"/>
              <a:t> information criterion (WAIC) is:</a:t>
            </a:r>
          </a:p>
        </p:txBody>
      </p:sp>
      <p:sp>
        <p:nvSpPr>
          <p:cNvPr id="4" name="Content Placeholder 2"/>
          <p:cNvSpPr txBox="1">
            <a:spLocks/>
          </p:cNvSpPr>
          <p:nvPr/>
        </p:nvSpPr>
        <p:spPr>
          <a:xfrm>
            <a:off x="467544" y="16288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AU" dirty="0"/>
          </a:p>
        </p:txBody>
      </p:sp>
      <p:pic>
        <p:nvPicPr>
          <p:cNvPr id="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632" y="2348880"/>
            <a:ext cx="3528392" cy="431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4203120"/>
            <a:ext cx="2880320" cy="374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360" y="4823846"/>
            <a:ext cx="4796720" cy="449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52840" y="4180423"/>
            <a:ext cx="4091568" cy="378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515016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1077</TotalTime>
  <Words>4653</Words>
  <Application>Microsoft Macintosh PowerPoint</Application>
  <PresentationFormat>On-screen Show (4:3)</PresentationFormat>
  <Paragraphs>318</Paragraphs>
  <Slides>29</Slides>
  <Notes>26</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STAT3013 Project: Childhood Brain Cancer in Florida: A Bayesian Clustering Approach1 </vt:lpstr>
      <vt:lpstr>The Scientific Question</vt:lpstr>
      <vt:lpstr>The Data</vt:lpstr>
      <vt:lpstr>Assumptions</vt:lpstr>
      <vt:lpstr>The Standardised Morbidity Ratio </vt:lpstr>
      <vt:lpstr>The Besag, York and Mollie Model</vt:lpstr>
      <vt:lpstr>The SPC Model </vt:lpstr>
      <vt:lpstr>Model Checking</vt:lpstr>
      <vt:lpstr>Model Checking</vt:lpstr>
      <vt:lpstr>Results</vt:lpstr>
      <vt:lpstr>Results</vt:lpstr>
      <vt:lpstr>Results</vt:lpstr>
      <vt:lpstr>Results</vt:lpstr>
      <vt:lpstr>Extension – Immunisation Rates in Australia</vt:lpstr>
      <vt:lpstr>Extension - Data</vt:lpstr>
      <vt:lpstr>Extension – Data Visualisation</vt:lpstr>
      <vt:lpstr>Extension - Models</vt:lpstr>
      <vt:lpstr>Extension – BYM Model</vt:lpstr>
      <vt:lpstr>Extension - Results</vt:lpstr>
      <vt:lpstr>Extension - Results</vt:lpstr>
      <vt:lpstr>Extension - Results</vt:lpstr>
      <vt:lpstr>Extension - Results</vt:lpstr>
      <vt:lpstr>Extension - Results</vt:lpstr>
      <vt:lpstr>Extension - Results</vt:lpstr>
      <vt:lpstr>Extension – Comparisons between models</vt:lpstr>
      <vt:lpstr>Extension - Limitations</vt:lpstr>
      <vt:lpstr>References</vt:lpstr>
      <vt:lpstr>References cont.</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STAT3013 Project</dc:title>
  <dc:creator>Antonius</dc:creator>
  <cp:lastModifiedBy>James Bailie</cp:lastModifiedBy>
  <cp:revision>121</cp:revision>
  <dcterms:created xsi:type="dcterms:W3CDTF">2016-05-07T03:12:29Z</dcterms:created>
  <dcterms:modified xsi:type="dcterms:W3CDTF">2016-05-17T01:36:40Z</dcterms:modified>
</cp:coreProperties>
</file>