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2" r:id="rId4"/>
    <p:sldId id="270" r:id="rId5"/>
    <p:sldId id="265" r:id="rId6"/>
    <p:sldId id="266" r:id="rId7"/>
    <p:sldId id="269" r:id="rId8"/>
    <p:sldId id="267" r:id="rId9"/>
    <p:sldId id="277" r:id="rId10"/>
    <p:sldId id="264" r:id="rId11"/>
    <p:sldId id="275" r:id="rId12"/>
    <p:sldId id="276" r:id="rId13"/>
    <p:sldId id="268" r:id="rId14"/>
    <p:sldId id="271" r:id="rId15"/>
    <p:sldId id="273" r:id="rId16"/>
    <p:sldId id="274" r:id="rId17"/>
    <p:sldId id="258" r:id="rId18"/>
    <p:sldId id="281" r:id="rId19"/>
    <p:sldId id="280" r:id="rId20"/>
    <p:sldId id="282" r:id="rId21"/>
    <p:sldId id="283" r:id="rId22"/>
    <p:sldId id="284" r:id="rId23"/>
    <p:sldId id="285" r:id="rId24"/>
    <p:sldId id="259" r:id="rId25"/>
    <p:sldId id="260" r:id="rId26"/>
    <p:sldId id="261" r:id="rId27"/>
    <p:sldId id="278"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86477" autoAdjust="0"/>
  </p:normalViewPr>
  <p:slideViewPr>
    <p:cSldViewPr>
      <p:cViewPr>
        <p:scale>
          <a:sx n="70" d="100"/>
          <a:sy n="70" d="100"/>
        </p:scale>
        <p:origin x="-137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16/05/2016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13</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14</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p>
        </p:txBody>
      </p:sp>
      <p:sp>
        <p:nvSpPr>
          <p:cNvPr id="4" name="Slide Number Placeholder 3"/>
          <p:cNvSpPr>
            <a:spLocks noGrp="1"/>
          </p:cNvSpPr>
          <p:nvPr>
            <p:ph type="sldNum" sz="quarter" idx="10"/>
          </p:nvPr>
        </p:nvSpPr>
        <p:spPr/>
        <p:txBody>
          <a:bodyPr/>
          <a:lstStyle/>
          <a:p>
            <a:fld id="{D795D3F8-AA5B-4E58-9602-70EDB6AF1C76}" type="slidenum">
              <a:rPr lang="en-AU" smtClean="0"/>
              <a:t>15</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16</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two models,</a:t>
            </a:r>
            <a:r>
              <a:rPr lang="en-US" baseline="0" dirty="0" smtClean="0"/>
              <a:t> to allow us to make some comparisons between models.</a:t>
            </a:r>
          </a:p>
          <a:p>
            <a:endParaRPr lang="en-US" baseline="0" dirty="0" smtClean="0"/>
          </a:p>
          <a:p>
            <a:r>
              <a:rPr lang="en-US" baseline="0" dirty="0" err="1" smtClean="0"/>
              <a:t>Mikkel</a:t>
            </a:r>
            <a:r>
              <a:rPr lang="en-US" baseline="0" dirty="0" smtClean="0"/>
              <a:t> – please elaborate:</a:t>
            </a:r>
          </a:p>
          <a:p>
            <a:r>
              <a:rPr lang="en-US" baseline="0" dirty="0" smtClean="0"/>
              <a:t>We created the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a:t>
            </a:r>
          </a:p>
          <a:p>
            <a:endParaRPr lang="en-US" baseline="0" dirty="0" smtClean="0"/>
          </a:p>
          <a:p>
            <a:r>
              <a:rPr lang="en-US" baseline="0" dirty="0" smtClean="0"/>
              <a:t>We also created a BYM model, similar to the BYM model in the original paper. </a:t>
            </a:r>
          </a:p>
          <a:p>
            <a:endParaRPr lang="en-US" baseline="0" dirty="0" smtClean="0"/>
          </a:p>
          <a:p>
            <a:r>
              <a:rPr lang="en-US" baseline="0" dirty="0" smtClean="0"/>
              <a:t>We chose to not include the SPC model as our data did not contain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err="1" smtClean="0"/>
              <a:t>Mikkel</a:t>
            </a:r>
            <a:r>
              <a:rPr lang="en-US" baseline="0" dirty="0" smtClean="0"/>
              <a:t> – please elaborate on INLA </a:t>
            </a:r>
            <a:r>
              <a:rPr lang="en-US" baseline="0" dirty="0" err="1" smtClean="0"/>
              <a:t>vs</a:t>
            </a:r>
            <a:r>
              <a:rPr lang="en-US" baseline="0" dirty="0" smtClean="0"/>
              <a:t> MCMC</a:t>
            </a:r>
          </a:p>
        </p:txBody>
      </p:sp>
      <p:sp>
        <p:nvSpPr>
          <p:cNvPr id="4" name="Slide Number Placeholder 3"/>
          <p:cNvSpPr>
            <a:spLocks noGrp="1"/>
          </p:cNvSpPr>
          <p:nvPr>
            <p:ph type="sldNum" sz="quarter" idx="10"/>
          </p:nvPr>
        </p:nvSpPr>
        <p:spPr/>
        <p:txBody>
          <a:bodyPr/>
          <a:lstStyle/>
          <a:p>
            <a:fld id="{D795D3F8-AA5B-4E58-9602-70EDB6AF1C76}" type="slidenum">
              <a:rPr lang="en-AU" smtClean="0"/>
              <a:t>17</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p>
        </p:txBody>
      </p:sp>
      <p:sp>
        <p:nvSpPr>
          <p:cNvPr id="4" name="Slide Number Placeholder 3"/>
          <p:cNvSpPr>
            <a:spLocks noGrp="1"/>
          </p:cNvSpPr>
          <p:nvPr>
            <p:ph type="sldNum" sz="quarter" idx="10"/>
          </p:nvPr>
        </p:nvSpPr>
        <p:spPr/>
        <p:txBody>
          <a:bodyPr/>
          <a:lstStyle/>
          <a:p>
            <a:fld id="{D795D3F8-AA5B-4E58-9602-70EDB6AF1C76}" type="slidenum">
              <a:rPr lang="en-AU" smtClean="0"/>
              <a:t>18</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t>19</a:t>
            </a:fld>
            <a:endParaRPr lang="en-AU"/>
          </a:p>
        </p:txBody>
      </p:sp>
    </p:spTree>
    <p:extLst>
      <p:ext uri="{BB962C8B-B14F-4D97-AF65-F5344CB8AC3E}">
        <p14:creationId xmlns:p14="http://schemas.microsoft.com/office/powerpoint/2010/main" val="2909500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20</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21</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22</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23</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a:t>
            </a:r>
            <a:r>
              <a:rPr lang="en-AU"/>
              <a:t> generally only had good data on the capital cities and the east coast.</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t>25</a:t>
            </a:fld>
            <a:endParaRPr lang="en-AU"/>
          </a:p>
        </p:txBody>
      </p:sp>
    </p:spTree>
    <p:extLst>
      <p:ext uri="{BB962C8B-B14F-4D97-AF65-F5344CB8AC3E}">
        <p14:creationId xmlns:p14="http://schemas.microsoft.com/office/powerpoint/2010/main"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Interesting</a:t>
            </a:r>
            <a:r>
              <a:rPr lang="en-AU"/>
              <a:t> that the do not include any possible covariates – for example socio-economic, environmental factors.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sums in </a:t>
            </a:r>
            <a:r>
              <a:rPr lang="en-AU" dirty="0" err="1"/>
              <a:t>ei</a:t>
            </a:r>
            <a:r>
              <a:rPr lang="en-AU" dirty="0"/>
              <a:t> are over all</a:t>
            </a:r>
            <a:r>
              <a:rPr lang="en-AU" baseline="0" dirty="0"/>
              <a:t> of the zip code areas)</a:t>
            </a:r>
          </a:p>
          <a:p>
            <a:endParaRPr lang="en-AU" dirty="0"/>
          </a:p>
          <a:p>
            <a:r>
              <a:rPr lang="en-AU" dirty="0"/>
              <a:t>The </a:t>
            </a:r>
            <a:r>
              <a:rPr lang="en-AU" dirty="0" smtClean="0"/>
              <a:t>models</a:t>
            </a:r>
            <a:r>
              <a:rPr lang="en-AU" sz="1200" dirty="0" smtClean="0"/>
              <a:t>:</a:t>
            </a:r>
            <a:endParaRPr lang="en-AU" sz="1200" dirty="0"/>
          </a:p>
          <a:p>
            <a:r>
              <a:rPr lang="en-AU" sz="1200" dirty="0"/>
              <a:t>The </a:t>
            </a:r>
            <a:r>
              <a:rPr lang="en-AU" sz="1200" dirty="0" err="1"/>
              <a:t>Standarised</a:t>
            </a:r>
            <a:r>
              <a:rPr lang="en-AU" sz="1200" dirty="0"/>
              <a:t> morbidity ratio (SMR)(</a:t>
            </a:r>
            <a:r>
              <a:rPr lang="en-AU" sz="1200" dirty="0" err="1"/>
              <a:t>i.e</a:t>
            </a:r>
            <a:r>
              <a:rPr lang="en-AU" sz="1200" dirty="0"/>
              <a:t> the MLE)</a:t>
            </a:r>
          </a:p>
          <a:p>
            <a:r>
              <a:rPr lang="en-AU" sz="1200" dirty="0"/>
              <a:t>The </a:t>
            </a:r>
            <a:r>
              <a:rPr lang="en-AU" sz="1200" dirty="0" err="1"/>
              <a:t>Besag</a:t>
            </a:r>
            <a:r>
              <a:rPr lang="en-AU" sz="1200" dirty="0"/>
              <a:t>, York, and Mollie model (BYM)</a:t>
            </a:r>
          </a:p>
          <a:p>
            <a:r>
              <a:rPr lang="en-AU" sz="1200" dirty="0"/>
              <a:t>The Sparse Poisson Convolution (SPC)</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r>
              <a:rPr lang="en-AU" sz="1200" dirty="0" smtClean="0"/>
              <a:t>There is a large number of zero counts in the data. This can lead to the SMR being misleading, and can lead to large SMR’s regardless of the observed count.</a:t>
            </a:r>
          </a:p>
          <a:p>
            <a:r>
              <a:rPr lang="en-AU" sz="1200" dirty="0" smtClean="0"/>
              <a:t>This model proved to contain a lot of confounding noise, which showed them that it wasn’t a useful model.</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a:t>
            </a:r>
            <a:r>
              <a:rPr lang="en-AU" sz="1200" dirty="0" err="1" smtClean="0"/>
              <a:t>zipcodes</a:t>
            </a:r>
            <a:r>
              <a:rPr lang="en-AU" sz="1200" dirty="0" smtClean="0"/>
              <a:t>.</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10</a:t>
            </a:fld>
            <a:endParaRPr lang="en-AU"/>
          </a:p>
        </p:txBody>
      </p:sp>
    </p:spTree>
    <p:extLst>
      <p:ext uri="{BB962C8B-B14F-4D97-AF65-F5344CB8AC3E}">
        <p14:creationId xmlns:p14="http://schemas.microsoft.com/office/powerpoint/2010/main" val="10614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16/05/2016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16/05/2016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16/05/2016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16/05/2016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16/05/2016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map:id=3"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 (reference).</a:t>
            </a:r>
          </a:p>
          <a:p>
            <a:r>
              <a:rPr lang="en-US" dirty="0"/>
              <a:t>Outbreaks of measles linked to low vaccination </a:t>
            </a:r>
            <a:r>
              <a:rPr lang="en-US" dirty="0" smtClean="0"/>
              <a:t>rates (reference).</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(reference).</a:t>
            </a:r>
          </a:p>
          <a:p>
            <a:r>
              <a:rPr lang="en-AU" dirty="0" smtClean="0"/>
              <a:t>Binomially distributed.</a:t>
            </a:r>
          </a:p>
          <a:p>
            <a:r>
              <a:rPr lang="en-AU" dirty="0"/>
              <a:t>ABS </a:t>
            </a:r>
            <a:r>
              <a:rPr lang="en-AU" dirty="0" smtClean="0"/>
              <a:t>Postal Areas </a:t>
            </a:r>
            <a:r>
              <a:rPr lang="en-AU" dirty="0" err="1" smtClean="0"/>
              <a:t>Shapefile</a:t>
            </a:r>
            <a:r>
              <a:rPr lang="en-AU" dirty="0" smtClean="0"/>
              <a:t> (reference).</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a:t>Basic </a:t>
            </a:r>
            <a:r>
              <a:rPr lang="en-AU" dirty="0" err="1"/>
              <a:t>iid</a:t>
            </a:r>
            <a:r>
              <a:rPr lang="en-AU" dirty="0"/>
              <a:t> model</a:t>
            </a:r>
          </a:p>
          <a:p>
            <a:r>
              <a:rPr lang="en-AU" dirty="0"/>
              <a:t>BYM model</a:t>
            </a:r>
          </a:p>
          <a:p>
            <a:r>
              <a:rPr lang="en-AU" dirty="0"/>
              <a:t>SPC model not used.</a:t>
            </a:r>
          </a:p>
          <a:p>
            <a:r>
              <a:rPr lang="en-AU" dirty="0"/>
              <a:t>INLA instead </a:t>
            </a:r>
            <a:r>
              <a:rPr lang="en-AU"/>
              <a:t>of MCMC for model generation</a:t>
            </a:r>
            <a:endParaRPr lang="en-AU" dirty="0"/>
          </a:p>
        </p:txBody>
      </p:sp>
    </p:spTree>
    <p:extLst>
      <p:ext uri="{BB962C8B-B14F-4D97-AF65-F5344CB8AC3E}">
        <p14:creationId xmlns:p14="http://schemas.microsoft.com/office/powerpoint/2010/main" val="980945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a:t>All</a:t>
            </a:r>
            <a:r>
              <a:rPr lang="en-US"/>
              <a:t> of our results on </a:t>
            </a:r>
            <a:r>
              <a:rPr lang="en-US"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val="81822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a:extLst>
              <a:ext uri="{28A0092B-C50C-407E-A947-70E740481C1C}">
                <a14:useLocalDpi xmlns:a14="http://schemas.microsoft.com/office/drawing/2010/main"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val="3804757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spTree>
    <p:extLst>
      <p:ext uri="{BB962C8B-B14F-4D97-AF65-F5344CB8AC3E}">
        <p14:creationId xmlns:p14="http://schemas.microsoft.com/office/powerpoint/2010/main" val="268159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To add:</a:t>
            </a:r>
          </a:p>
          <a:p>
            <a:pPr lvl="1"/>
            <a:r>
              <a:rPr lang="en-US" dirty="0" smtClean="0"/>
              <a:t>Reference to paper in the heading</a:t>
            </a:r>
          </a:p>
          <a:p>
            <a:pPr lvl="1"/>
            <a:r>
              <a:rPr lang="en-US" dirty="0" smtClean="0"/>
              <a:t>Reference to data for extension</a:t>
            </a:r>
          </a:p>
          <a:p>
            <a:pPr lvl="1"/>
            <a:r>
              <a:rPr lang="en-US" dirty="0" smtClean="0"/>
              <a:t>References to motivation for </a:t>
            </a:r>
            <a:r>
              <a:rPr lang="en-US" dirty="0" err="1" smtClean="0"/>
              <a:t>immunisation</a:t>
            </a:r>
            <a:endParaRPr lang="en-US" dirty="0"/>
          </a:p>
        </p:txBody>
      </p:sp>
    </p:spTree>
    <p:extLst>
      <p:ext uri="{BB962C8B-B14F-4D97-AF65-F5344CB8AC3E}">
        <p14:creationId xmlns:p14="http://schemas.microsoft.com/office/powerpoint/2010/main" val="894758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lnSpcReduction="10000"/>
          </a:bodyPr>
          <a:lstStyle/>
          <a:p>
            <a:r>
              <a:rPr lang="en-AU" sz="2400" dirty="0"/>
              <a:t>The </a:t>
            </a:r>
            <a:r>
              <a:rPr lang="en-AU" sz="2400" dirty="0" smtClean="0"/>
              <a:t>statisticians assumed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pPr marL="0" indent="0">
              <a:buNone/>
            </a:pPr>
            <a:endParaRPr lang="en-AU" sz="2400" dirty="0"/>
          </a:p>
          <a:p>
            <a:r>
              <a:rPr lang="en-AU" sz="2400" dirty="0" err="1" smtClean="0"/>
              <a:t>y</a:t>
            </a:r>
            <a:r>
              <a:rPr lang="en-AU" sz="2400" baseline="-25000" dirty="0" err="1" smtClean="0"/>
              <a:t>i</a:t>
            </a:r>
            <a:r>
              <a:rPr lang="en-AU" sz="2400" dirty="0" smtClean="0"/>
              <a:t> is the number of cases within the </a:t>
            </a:r>
            <a:r>
              <a:rPr lang="en-AU" sz="2400" dirty="0" err="1" smtClean="0"/>
              <a:t>ith</a:t>
            </a:r>
            <a:r>
              <a:rPr lang="en-AU" sz="2400" dirty="0" smtClean="0"/>
              <a:t> area,</a:t>
            </a:r>
          </a:p>
          <a:p>
            <a:r>
              <a:rPr lang="en-AU" sz="2400" dirty="0" smtClean="0"/>
              <a:t>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p>
          <a:p>
            <a:r>
              <a:rPr lang="el-GR" sz="2400" dirty="0" smtClean="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t>
            </a:r>
          </a:p>
          <a:p>
            <a:r>
              <a:rPr lang="en-AU" sz="2400" dirty="0" smtClean="0"/>
              <a:t>and 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statisticians </a:t>
            </a:r>
            <a:r>
              <a:rPr lang="en-AU" sz="2400" dirty="0"/>
              <a:t>then used 3 different models to model the </a:t>
            </a:r>
            <a:r>
              <a:rPr lang="el-GR" sz="2400" dirty="0"/>
              <a:t>θ</a:t>
            </a:r>
            <a:r>
              <a:rPr lang="en-AU" sz="2400" baseline="-25000" dirty="0"/>
              <a:t>i</a:t>
            </a:r>
            <a:r>
              <a:rPr lang="en-AU" sz="2400" dirty="0"/>
              <a:t>’s and tested whether their models fitted the data</a:t>
            </a:r>
            <a:r>
              <a:rPr lang="en-AU" sz="2400" dirty="0" smtClean="0"/>
              <a:t>.</a:t>
            </a:r>
            <a:endParaRPr lang="en-AU"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2088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a:t>The SMR model just involves finding the MLE of </a:t>
            </a:r>
            <a:r>
              <a:rPr lang="el-GR" sz="2400" dirty="0"/>
              <a:t>θ</a:t>
            </a:r>
            <a:r>
              <a:rPr lang="en-AU" sz="2400" baseline="-25000" dirty="0" err="1"/>
              <a:t>i</a:t>
            </a:r>
            <a:r>
              <a:rPr lang="en-AU" sz="2400" dirty="0"/>
              <a:t>. </a:t>
            </a:r>
          </a:p>
          <a:p>
            <a:endParaRPr lang="en-AU" sz="2400" dirty="0"/>
          </a:p>
          <a:p>
            <a:r>
              <a:rPr lang="en-AU" sz="2400"/>
              <a:t>This </a:t>
            </a:r>
            <a:r>
              <a:rPr lang="en-AU" sz="2400" dirty="0"/>
              <a:t>model is most well-known and easiest to compute.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different ways to check and compare the two main models, the BYM and SPC models.</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2278</Words>
  <Application>Microsoft Office PowerPoint</Application>
  <PresentationFormat>On-screen Show (4:3)</PresentationFormat>
  <Paragraphs>196</Paragraphs>
  <Slides>28</Slides>
  <Notes>21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STAT3013 Project: Childhood Brain Cancer in Florida: A Bayesian Clustering Approach </vt:lpstr>
      <vt:lpstr>Scientific Question</vt:lpstr>
      <vt:lpstr>The data</vt:lpstr>
      <vt:lpstr>Assumptions</vt:lpstr>
      <vt:lpstr>The SMR Model</vt:lpstr>
      <vt:lpstr>The BYM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Summary</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Antonius</cp:lastModifiedBy>
  <cp:revision>76</cp:revision>
  <dcterms:created xsi:type="dcterms:W3CDTF">2016-05-07T03:12:29Z</dcterms:created>
  <dcterms:modified xsi:type="dcterms:W3CDTF">2016-05-16T05:43:23Z</dcterms:modified>
</cp:coreProperties>
</file>