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2" r:id="rId4"/>
    <p:sldId id="270" r:id="rId5"/>
    <p:sldId id="265" r:id="rId6"/>
    <p:sldId id="266" r:id="rId7"/>
    <p:sldId id="269" r:id="rId8"/>
    <p:sldId id="267" r:id="rId9"/>
    <p:sldId id="277" r:id="rId10"/>
    <p:sldId id="264" r:id="rId11"/>
    <p:sldId id="275" r:id="rId12"/>
    <p:sldId id="276" r:id="rId13"/>
    <p:sldId id="268" r:id="rId14"/>
    <p:sldId id="271" r:id="rId15"/>
    <p:sldId id="273" r:id="rId16"/>
    <p:sldId id="274" r:id="rId17"/>
    <p:sldId id="258" r:id="rId18"/>
    <p:sldId id="281" r:id="rId19"/>
    <p:sldId id="280" r:id="rId20"/>
    <p:sldId id="282" r:id="rId21"/>
    <p:sldId id="283" r:id="rId22"/>
    <p:sldId id="284" r:id="rId23"/>
    <p:sldId id="285" r:id="rId24"/>
    <p:sldId id="259" r:id="rId25"/>
    <p:sldId id="260" r:id="rId26"/>
    <p:sldId id="261" r:id="rId27"/>
    <p:sldId id="278"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69838" autoAdjust="0"/>
  </p:normalViewPr>
  <p:slideViewPr>
    <p:cSldViewPr>
      <p:cViewPr varScale="1">
        <p:scale>
          <a:sx n="63" d="100"/>
          <a:sy n="63" d="100"/>
        </p:scale>
        <p:origin x="-2408"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t>16/05/16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(Maybe</a:t>
            </a:r>
            <a:r>
              <a:rPr lang="en-AU" baseline="0" dirty="0" smtClean="0"/>
              <a:t> change times I have written ‘the articles says…’ to ‘the statisticians said…’)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13</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14</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a:t>
            </a:r>
          </a:p>
        </p:txBody>
      </p:sp>
      <p:sp>
        <p:nvSpPr>
          <p:cNvPr id="4" name="Slide Number Placeholder 3"/>
          <p:cNvSpPr>
            <a:spLocks noGrp="1"/>
          </p:cNvSpPr>
          <p:nvPr>
            <p:ph type="sldNum" sz="quarter" idx="10"/>
          </p:nvPr>
        </p:nvSpPr>
        <p:spPr/>
        <p:txBody>
          <a:bodyPr/>
          <a:lstStyle/>
          <a:p>
            <a:fld id="{D795D3F8-AA5B-4E58-9602-70EDB6AF1C76}" type="slidenum">
              <a:rPr lang="en-AU" smtClean="0"/>
              <a:t>15</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16</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two models,</a:t>
            </a:r>
            <a:r>
              <a:rPr lang="en-US" baseline="0" dirty="0" smtClean="0"/>
              <a:t> to allow us to make some comparisons between models.</a:t>
            </a:r>
          </a:p>
          <a:p>
            <a:endParaRPr lang="en-US" baseline="0" dirty="0" smtClean="0"/>
          </a:p>
          <a:p>
            <a:r>
              <a:rPr lang="en-US" baseline="0" dirty="0" err="1" smtClean="0"/>
              <a:t>Mikkel</a:t>
            </a:r>
            <a:r>
              <a:rPr lang="en-US" baseline="0" dirty="0" smtClean="0"/>
              <a:t> – please elaborate:</a:t>
            </a:r>
          </a:p>
          <a:p>
            <a:r>
              <a:rPr lang="en-US" baseline="0" dirty="0" smtClean="0"/>
              <a:t>We created the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a:t>
            </a:r>
          </a:p>
          <a:p>
            <a:endParaRPr lang="en-US" baseline="0" dirty="0" smtClean="0"/>
          </a:p>
          <a:p>
            <a:r>
              <a:rPr lang="en-US" baseline="0" dirty="0" smtClean="0"/>
              <a:t>We also created a BYM model, similar to the BYM model in the original paper. </a:t>
            </a:r>
          </a:p>
          <a:p>
            <a:endParaRPr lang="en-US" baseline="0" dirty="0" smtClean="0"/>
          </a:p>
          <a:p>
            <a:r>
              <a:rPr lang="en-US" baseline="0" dirty="0" smtClean="0"/>
              <a:t>We chose to not include the SPC model as our data did not contain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err="1" smtClean="0"/>
              <a:t>Mikkel</a:t>
            </a:r>
            <a:r>
              <a:rPr lang="en-US" baseline="0" dirty="0" smtClean="0"/>
              <a:t> – please elaborate on INLA </a:t>
            </a:r>
            <a:r>
              <a:rPr lang="en-US" baseline="0" dirty="0" err="1" smtClean="0"/>
              <a:t>vs</a:t>
            </a:r>
            <a:r>
              <a:rPr lang="en-US" baseline="0" dirty="0" smtClean="0"/>
              <a:t> MCMC</a:t>
            </a:r>
          </a:p>
        </p:txBody>
      </p:sp>
      <p:sp>
        <p:nvSpPr>
          <p:cNvPr id="4" name="Slide Number Placeholder 3"/>
          <p:cNvSpPr>
            <a:spLocks noGrp="1"/>
          </p:cNvSpPr>
          <p:nvPr>
            <p:ph type="sldNum" sz="quarter" idx="10"/>
          </p:nvPr>
        </p:nvSpPr>
        <p:spPr/>
        <p:txBody>
          <a:bodyPr/>
          <a:lstStyle/>
          <a:p>
            <a:fld id="{D795D3F8-AA5B-4E58-9602-70EDB6AF1C76}" type="slidenum">
              <a:rPr lang="en-AU" smtClean="0"/>
              <a:t>17</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BYM and the </a:t>
            </a:r>
            <a:r>
              <a:rPr lang="en-US" baseline="0" dirty="0" err="1" smtClean="0"/>
              <a:t>iid</a:t>
            </a:r>
            <a:r>
              <a:rPr lang="en-US" baseline="0" dirty="0" smtClean="0"/>
              <a:t> model both identified the same clusters and were roughly similar, but the BYM model performed better (we will look at this more soon).</a:t>
            </a:r>
          </a:p>
        </p:txBody>
      </p:sp>
      <p:sp>
        <p:nvSpPr>
          <p:cNvPr id="4" name="Slide Number Placeholder 3"/>
          <p:cNvSpPr>
            <a:spLocks noGrp="1"/>
          </p:cNvSpPr>
          <p:nvPr>
            <p:ph type="sldNum" sz="quarter" idx="10"/>
          </p:nvPr>
        </p:nvSpPr>
        <p:spPr/>
        <p:txBody>
          <a:bodyPr/>
          <a:lstStyle/>
          <a:p>
            <a:fld id="{D795D3F8-AA5B-4E58-9602-70EDB6AF1C76}" type="slidenum">
              <a:rPr lang="en-AU" smtClean="0"/>
              <a:t>18</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our mapping</a:t>
            </a:r>
            <a:r>
              <a:rPr lang="en-US" baseline="0" dirty="0" smtClean="0"/>
              <a:t> – this is a map of the relative risk factor for inner Melbourne postcodes. The red areas we don’t have data for. Yellow represents low relative risk – i.e. a high coverage of vaccination. Blue represents high relative risk. You can see there is possibly a cluster around </a:t>
            </a:r>
            <a:r>
              <a:rPr lang="en-US" baseline="0" dirty="0" err="1" smtClean="0"/>
              <a:t>Dandenong</a:t>
            </a:r>
            <a:r>
              <a:rPr lang="en-US" baseline="0" dirty="0" smtClean="0"/>
              <a:t>, but most of Melbourne has quite good coverage.</a:t>
            </a:r>
            <a:endParaRPr lang="en-US"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t>19</a:t>
            </a:fld>
            <a:endParaRPr lang="en-AU"/>
          </a:p>
        </p:txBody>
      </p:sp>
    </p:spTree>
    <p:extLst>
      <p:ext uri="{BB962C8B-B14F-4D97-AF65-F5344CB8AC3E}">
        <p14:creationId xmlns:p14="http://schemas.microsoft.com/office/powerpoint/2010/main" val="1418995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Map of outer Sydney</a:t>
            </a:r>
            <a:r>
              <a:rPr lang="en-AU" baseline="0" dirty="0" smtClean="0"/>
              <a:t> – mapping relative risk factor. Clustering around Katoomba, Parramatta. Hotspot around Blacktown.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20</a:t>
            </a:fld>
            <a:endParaRPr lang="en-AU"/>
          </a:p>
        </p:txBody>
      </p:sp>
    </p:spTree>
    <p:extLst>
      <p:ext uri="{BB962C8B-B14F-4D97-AF65-F5344CB8AC3E}">
        <p14:creationId xmlns:p14="http://schemas.microsoft.com/office/powerpoint/2010/main" val="1699886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a:t>
            </a:r>
            <a:r>
              <a:rPr lang="en-AU" baseline="0" dirty="0" smtClean="0"/>
              <a:t> – Byron Bay and Lismore area. Perhaps the most serious cluster in Australia that we have data on. Also another cluster further south around </a:t>
            </a:r>
            <a:r>
              <a:rPr lang="en-AU" baseline="0" dirty="0" err="1" smtClean="0"/>
              <a:t>Belligen</a:t>
            </a:r>
            <a:r>
              <a:rPr lang="en-AU" baseline="0" dirty="0" smtClean="0"/>
              <a:t> and Coffs Harbour.</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21</a:t>
            </a:fld>
            <a:endParaRPr lang="en-AU"/>
          </a:p>
        </p:txBody>
      </p:sp>
    </p:spTree>
    <p:extLst>
      <p:ext uri="{BB962C8B-B14F-4D97-AF65-F5344CB8AC3E}">
        <p14:creationId xmlns:p14="http://schemas.microsoft.com/office/powerpoint/2010/main" val="2587189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 – Sunshine Coast Hinterland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22</a:t>
            </a:fld>
            <a:endParaRPr lang="en-AU"/>
          </a:p>
        </p:txBody>
      </p:sp>
    </p:spTree>
    <p:extLst>
      <p:ext uri="{BB962C8B-B14F-4D97-AF65-F5344CB8AC3E}">
        <p14:creationId xmlns:p14="http://schemas.microsoft.com/office/powerpoint/2010/main" val="127249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non-focussed, where they assume no previous knowledge of clusters, and prefer a flexible, lowly parameterized model.</a:t>
            </a:r>
          </a:p>
          <a:p>
            <a:r>
              <a:rPr lang="en-AU" baseline="0" dirty="0" smtClean="0"/>
              <a:t>2 different natures of clustering, hot spots and clusters.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Further north, the immunisation rates decrease</a:t>
            </a:r>
            <a:r>
              <a:rPr lang="en-AU" baseline="0" dirty="0" smtClean="0"/>
              <a:t> with a cluster around Cairns (not obvious on this map, you need to zoom in).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23</a:t>
            </a:fld>
            <a:endParaRPr lang="en-AU"/>
          </a:p>
        </p:txBody>
      </p:sp>
    </p:spTree>
    <p:extLst>
      <p:ext uri="{BB962C8B-B14F-4D97-AF65-F5344CB8AC3E}">
        <p14:creationId xmlns:p14="http://schemas.microsoft.com/office/powerpoint/2010/main" val="1367247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a:t>
            </a:r>
            <a:r>
              <a:rPr lang="en-AU" baseline="0" dirty="0" smtClean="0"/>
              <a:t> generally only had good data on the capital cities and the east coast.</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25</a:t>
            </a:fld>
            <a:endParaRPr lang="en-AU"/>
          </a:p>
        </p:txBody>
      </p:sp>
    </p:spTree>
    <p:extLst>
      <p:ext uri="{BB962C8B-B14F-4D97-AF65-F5344CB8AC3E}">
        <p14:creationId xmlns:p14="http://schemas.microsoft.com/office/powerpoint/2010/main" val="349607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Interesting that the do not include any possible covariates – for example</a:t>
            </a:r>
            <a:r>
              <a:rPr lang="en-AU" baseline="0" dirty="0" smtClean="0"/>
              <a:t> socio-economic, environmental factors.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sums in </a:t>
            </a:r>
            <a:r>
              <a:rPr lang="en-AU" dirty="0" err="1" smtClean="0"/>
              <a:t>ei</a:t>
            </a:r>
            <a:r>
              <a:rPr lang="en-AU" dirty="0" smtClean="0"/>
              <a:t> are over all</a:t>
            </a:r>
            <a:r>
              <a:rPr lang="en-AU" baseline="0" dirty="0" smtClean="0"/>
              <a:t> of the zip code areas</a:t>
            </a:r>
            <a:r>
              <a:rPr lang="en-AU" baseline="0" dirty="0" smtClean="0"/>
              <a:t>)</a:t>
            </a:r>
          </a:p>
          <a:p>
            <a:endParaRPr lang="en-AU" baseline="0" dirty="0" smtClean="0"/>
          </a:p>
          <a:p>
            <a:r>
              <a:rPr lang="en-AU" baseline="0" dirty="0" smtClean="0"/>
              <a:t>The models:</a:t>
            </a:r>
            <a:endParaRPr lang="en-AU" sz="1200" dirty="0" smtClean="0"/>
          </a:p>
          <a:p>
            <a:r>
              <a:rPr lang="en-AU" sz="1200" dirty="0" smtClean="0"/>
              <a:t>The </a:t>
            </a:r>
            <a:r>
              <a:rPr lang="en-AU" sz="1200" dirty="0" err="1" smtClean="0"/>
              <a:t>Standarised</a:t>
            </a:r>
            <a:r>
              <a:rPr lang="en-AU" sz="1200" dirty="0" smtClean="0"/>
              <a:t> morbidity ratio (SMR)(</a:t>
            </a:r>
            <a:r>
              <a:rPr lang="en-AU" sz="1200" dirty="0" err="1" smtClean="0"/>
              <a:t>i.e</a:t>
            </a:r>
            <a:r>
              <a:rPr lang="en-AU" sz="1200" dirty="0" smtClean="0"/>
              <a:t> the MLE)</a:t>
            </a:r>
          </a:p>
          <a:p>
            <a:r>
              <a:rPr lang="en-AU" sz="1200" dirty="0" smtClean="0"/>
              <a:t>The </a:t>
            </a:r>
            <a:r>
              <a:rPr lang="en-AU" sz="1200" dirty="0" err="1" smtClean="0"/>
              <a:t>Besag</a:t>
            </a:r>
            <a:r>
              <a:rPr lang="en-AU" sz="1200" dirty="0" smtClean="0"/>
              <a:t>, York, and Mollie model (BYM)</a:t>
            </a:r>
          </a:p>
          <a:p>
            <a:r>
              <a:rPr lang="en-AU" sz="1200" dirty="0" smtClean="0"/>
              <a:t>The Sparse Poisson Convolution (SPC)</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5</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a:t>
            </a:r>
            <a:r>
              <a:rPr lang="en-AU" sz="1200" b="0" i="0" u="none" strike="noStrike" kern="1200" baseline="0" dirty="0" err="1" smtClean="0">
                <a:solidFill>
                  <a:schemeClr val="tx1"/>
                </a:solidFill>
                <a:latin typeface="+mn-lt"/>
                <a:ea typeface="+mn-ea"/>
                <a:cs typeface="+mn-cs"/>
              </a:rPr>
              <a:t>modeled</a:t>
            </a:r>
            <a:r>
              <a:rPr lang="en-AU" sz="1200" b="0" i="0" u="none" strike="noStrike" kern="1200" baseline="0" dirty="0" smtClean="0">
                <a:solidFill>
                  <a:schemeClr val="tx1"/>
                </a:solidFill>
                <a:latin typeface="+mn-lt"/>
                <a:ea typeface="+mn-ea"/>
                <a:cs typeface="+mn-cs"/>
              </a:rPr>
              <a:t>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and precision proportional to the number of these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a:t>
            </a:r>
            <a:r>
              <a:rPr lang="en-AU" sz="1200" b="0" i="0" u="none" strike="noStrike" kern="1200" baseline="0" dirty="0" err="1" smtClean="0">
                <a:solidFill>
                  <a:schemeClr val="tx1"/>
                </a:solidFill>
                <a:latin typeface="+mn-lt"/>
                <a:ea typeface="+mn-ea"/>
                <a:cs typeface="+mn-cs"/>
              </a:rPr>
              <a:t>neighborhood</a:t>
            </a:r>
            <a:r>
              <a:rPr lang="en-AU" sz="1200" b="0" i="0" u="none" strike="noStrike" kern="1200" baseline="0" dirty="0" smtClean="0">
                <a:solidFill>
                  <a:schemeClr val="tx1"/>
                </a:solidFill>
                <a:latin typeface="+mn-lt"/>
                <a:ea typeface="+mn-ea"/>
                <a:cs typeface="+mn-cs"/>
              </a:rPr>
              <a:t>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a:t>
            </a:r>
            <a:r>
              <a:rPr lang="en-AU" sz="1200" b="0" i="0" u="none" strike="noStrike" kern="1200" baseline="0" dirty="0" err="1" smtClean="0">
                <a:solidFill>
                  <a:schemeClr val="tx1"/>
                </a:solidFill>
                <a:latin typeface="+mn-lt"/>
                <a:ea typeface="+mn-ea"/>
                <a:cs typeface="+mn-cs"/>
              </a:rPr>
              <a:t>studiesto</a:t>
            </a:r>
            <a:r>
              <a:rPr lang="en-AU" sz="1200" b="0" i="0" u="none" strike="noStrike" kern="1200" baseline="0" dirty="0" smtClean="0">
                <a:solidFill>
                  <a:schemeClr val="tx1"/>
                </a:solidFill>
                <a:latin typeface="+mn-lt"/>
                <a:ea typeface="+mn-ea"/>
                <a:cs typeface="+mn-cs"/>
              </a:rPr>
              <a:t> yield robust estimates across of range of scenarios, including clustering of disease”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6</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7</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r>
              <a:rPr lang="en-AU" sz="1200" kern="1200" baseline="0" dirty="0" smtClean="0">
                <a:solidFill>
                  <a:schemeClr val="tx1"/>
                </a:solidFill>
                <a:effectLst/>
                <a:latin typeface="+mn-lt"/>
                <a:ea typeface="+mn-ea"/>
                <a:cs typeface="+mn-cs"/>
              </a:rPr>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t>8</a:t>
            </a:fld>
            <a:endParaRPr lang="en-AU"/>
          </a:p>
        </p:txBody>
      </p:sp>
    </p:spTree>
    <p:extLst>
      <p:ext uri="{BB962C8B-B14F-4D97-AF65-F5344CB8AC3E}">
        <p14:creationId xmlns:p14="http://schemas.microsoft.com/office/powerpoint/2010/main" val="73575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t>10</a:t>
            </a:fld>
            <a:endParaRPr lang="en-AU"/>
          </a:p>
        </p:txBody>
      </p:sp>
    </p:spTree>
    <p:extLst>
      <p:ext uri="{BB962C8B-B14F-4D97-AF65-F5344CB8AC3E}">
        <p14:creationId xmlns:p14="http://schemas.microsoft.com/office/powerpoint/2010/main" val="106140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t>16/05/16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t>16/05/16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t>16/05/16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t>16/05/16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23map:id=3"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2776"/>
            <a:ext cx="5544616" cy="514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5394370" cy="52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 (reference).</a:t>
            </a:r>
          </a:p>
          <a:p>
            <a:r>
              <a:rPr lang="en-US" dirty="0"/>
              <a:t>Outbreaks of measles linked to low vaccination </a:t>
            </a:r>
            <a:r>
              <a:rPr lang="en-US" dirty="0" smtClean="0"/>
              <a:t>rates (reference).</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(reference).</a:t>
            </a:r>
          </a:p>
          <a:p>
            <a:r>
              <a:rPr lang="en-AU" dirty="0" smtClean="0"/>
              <a:t>Binomially distributed.</a:t>
            </a:r>
          </a:p>
          <a:p>
            <a:r>
              <a:rPr lang="en-AU" dirty="0"/>
              <a:t>ABS </a:t>
            </a:r>
            <a:r>
              <a:rPr lang="en-AU" dirty="0" smtClean="0"/>
              <a:t>Postal Areas </a:t>
            </a:r>
            <a:r>
              <a:rPr lang="en-AU" dirty="0" err="1" smtClean="0"/>
              <a:t>Shapefile</a:t>
            </a:r>
            <a:r>
              <a:rPr lang="en-AU" dirty="0" smtClean="0"/>
              <a:t> (reference).</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Basic </a:t>
            </a:r>
            <a:r>
              <a:rPr lang="en-AU" dirty="0" err="1" smtClean="0"/>
              <a:t>iid</a:t>
            </a:r>
            <a:r>
              <a:rPr lang="en-AU" dirty="0" smtClean="0"/>
              <a:t> model</a:t>
            </a:r>
          </a:p>
          <a:p>
            <a:r>
              <a:rPr lang="en-AU" dirty="0" smtClean="0"/>
              <a:t>BYM model</a:t>
            </a:r>
          </a:p>
          <a:p>
            <a:r>
              <a:rPr lang="en-AU" dirty="0" smtClean="0"/>
              <a:t>SPC model not used.</a:t>
            </a:r>
          </a:p>
          <a:p>
            <a:r>
              <a:rPr lang="en-AU" dirty="0" smtClean="0"/>
              <a:t>INLA instead of </a:t>
            </a:r>
            <a:r>
              <a:rPr lang="en-AU" dirty="0" smtClean="0"/>
              <a:t>MCMC for model generation</a:t>
            </a:r>
            <a:endParaRPr lang="en-AU" dirty="0"/>
          </a:p>
        </p:txBody>
      </p:sp>
    </p:spTree>
    <p:extLst>
      <p:ext uri="{BB962C8B-B14F-4D97-AF65-F5344CB8AC3E}">
        <p14:creationId xmlns:p14="http://schemas.microsoft.com/office/powerpoint/2010/main" val="9809455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a:bodyPr>
          <a:lstStyle/>
          <a:p>
            <a:r>
              <a:rPr lang="en-US" dirty="0" smtClean="0"/>
              <a:t>All of </a:t>
            </a:r>
            <a:r>
              <a:rPr lang="en-US" dirty="0"/>
              <a:t>our results on </a:t>
            </a:r>
            <a:r>
              <a:rPr lang="en-US" dirty="0" err="1" smtClean="0">
                <a:hlinkClick r:id="rId3"/>
              </a:rPr>
              <a:t>bit.do</a:t>
            </a:r>
            <a:r>
              <a:rPr lang="en-US" dirty="0">
                <a:hlinkClick r:id="rId3"/>
              </a:rPr>
              <a:t>/</a:t>
            </a:r>
            <a:r>
              <a:rPr lang="en-US" dirty="0" err="1">
                <a:hlinkClick r:id="rId3"/>
              </a:rPr>
              <a:t>VacAustralia</a:t>
            </a:r>
            <a:endParaRPr lang="en-US" dirty="0" smtClean="0"/>
          </a:p>
          <a:p>
            <a:r>
              <a:rPr lang="en-US" dirty="0" smtClean="0">
                <a:hlinkClick r:id="rId4"/>
              </a:rPr>
              <a:t>RRF – BYM</a:t>
            </a:r>
            <a:endParaRPr lang="en-US" dirty="0" smtClean="0"/>
          </a:p>
          <a:p>
            <a:r>
              <a:rPr lang="en-US" dirty="0" smtClean="0">
                <a:hlinkClick r:id="rId5"/>
              </a:rPr>
              <a:t>RRF – iid</a:t>
            </a:r>
            <a:endParaRPr lang="en-US" dirty="0" smtClean="0"/>
          </a:p>
          <a:p>
            <a:r>
              <a:rPr lang="en-US" dirty="0" smtClean="0">
                <a:hlinkClick r:id="rId6"/>
              </a:rPr>
              <a:t>UHExceedence – BYM</a:t>
            </a:r>
            <a:endParaRPr lang="en-US" dirty="0" smtClean="0"/>
          </a:p>
          <a:p>
            <a:r>
              <a:rPr lang="en-US" dirty="0" err="1" smtClean="0">
                <a:hlinkClick r:id="rId7"/>
              </a:rPr>
              <a:t>UHExceedence</a:t>
            </a:r>
            <a:r>
              <a:rPr lang="en-US" dirty="0" smtClean="0">
                <a:hlinkClick r:id="rId7"/>
              </a:rPr>
              <a:t> - </a:t>
            </a:r>
            <a:r>
              <a:rPr lang="en-US" dirty="0" err="1" smtClean="0">
                <a:hlinkClick r:id="rId7"/>
              </a:rPr>
              <a:t>iid</a:t>
            </a:r>
            <a:endParaRPr lang="en-US" dirty="0" smtClean="0"/>
          </a:p>
          <a:p>
            <a:endParaRPr lang="en-US" dirty="0"/>
          </a:p>
        </p:txBody>
      </p:sp>
    </p:spTree>
    <p:extLst>
      <p:ext uri="{BB962C8B-B14F-4D97-AF65-F5344CB8AC3E}">
        <p14:creationId xmlns:p14="http://schemas.microsoft.com/office/powerpoint/2010/main" val="8182265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pic>
        <p:nvPicPr>
          <p:cNvPr id="4" name="Content Placeholder 3" descr="Inner Melbourne.png"/>
          <p:cNvPicPr>
            <a:picLocks noGrp="1" noChangeAspect="1"/>
          </p:cNvPicPr>
          <p:nvPr>
            <p:ph idx="1"/>
          </p:nvPr>
        </p:nvPicPr>
        <p:blipFill>
          <a:blip r:embed="rId3">
            <a:extLst>
              <a:ext uri="{28A0092B-C50C-407E-A947-70E740481C1C}">
                <a14:useLocalDpi xmlns:a14="http://schemas.microsoft.com/office/drawing/2010/main" val="0"/>
              </a:ext>
            </a:extLst>
          </a:blip>
          <a:srcRect l="-15713" r="-15713"/>
          <a:stretch>
            <a:fillRect/>
          </a:stretch>
        </p:blipFill>
        <p:spPr/>
      </p:pic>
    </p:spTree>
    <p:extLst>
      <p:ext uri="{BB962C8B-B14F-4D97-AF65-F5344CB8AC3E}">
        <p14:creationId xmlns:p14="http://schemas.microsoft.com/office/powerpoint/2010/main" val="38047576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a:t>The scientific question </a:t>
            </a:r>
            <a:r>
              <a:rPr lang="en-AU" sz="2400" dirty="0" smtClean="0"/>
              <a:t>is:</a:t>
            </a:r>
          </a:p>
          <a:p>
            <a:r>
              <a:rPr lang="en-AU" sz="2400" dirty="0" smtClean="0"/>
              <a:t> 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 </a:t>
            </a:r>
            <a:r>
              <a:rPr lang="en-AU" sz="2400" dirty="0"/>
              <a:t>and</a:t>
            </a:r>
            <a:r>
              <a:rPr lang="en-AU" sz="2400" dirty="0" smtClean="0"/>
              <a:t>, “in </a:t>
            </a:r>
            <a:r>
              <a:rPr lang="en-AU" sz="2400" dirty="0"/>
              <a:t>particular, the 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Outer Sydney.png"/>
          <p:cNvPicPr>
            <a:picLocks noGrp="1" noChangeAspect="1"/>
          </p:cNvPicPr>
          <p:nvPr>
            <p:ph idx="1"/>
          </p:nvPr>
        </p:nvPicPr>
        <p:blipFill>
          <a:blip r:embed="rId3">
            <a:extLst>
              <a:ext uri="{28A0092B-C50C-407E-A947-70E740481C1C}">
                <a14:useLocalDpi xmlns:a14="http://schemas.microsoft.com/office/drawing/2010/main" val="0"/>
              </a:ext>
            </a:extLst>
          </a:blip>
          <a:srcRect l="-15687" r="-15687"/>
          <a:stretch>
            <a:fillRect/>
          </a:stretch>
        </p:blipFill>
        <p:spPr/>
      </p:pic>
    </p:spTree>
    <p:extLst>
      <p:ext uri="{BB962C8B-B14F-4D97-AF65-F5344CB8AC3E}">
        <p14:creationId xmlns:p14="http://schemas.microsoft.com/office/powerpoint/2010/main" val="21909101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7082" y="1639341"/>
            <a:ext cx="6329836" cy="4525963"/>
          </a:xfrm>
        </p:spPr>
      </p:pic>
    </p:spTree>
    <p:extLst>
      <p:ext uri="{BB962C8B-B14F-4D97-AF65-F5344CB8AC3E}">
        <p14:creationId xmlns:p14="http://schemas.microsoft.com/office/powerpoint/2010/main" val="3958293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Sunshine Coast Hinterland Cluster.png"/>
          <p:cNvPicPr>
            <a:picLocks noGrp="1" noChangeAspect="1"/>
          </p:cNvPicPr>
          <p:nvPr>
            <p:ph idx="1"/>
          </p:nvPr>
        </p:nvPicPr>
        <p:blipFill>
          <a:blip r:embed="rId3">
            <a:extLst>
              <a:ext uri="{28A0092B-C50C-407E-A947-70E740481C1C}">
                <a14:useLocalDpi xmlns:a14="http://schemas.microsoft.com/office/drawing/2010/main" val="0"/>
              </a:ext>
            </a:extLst>
          </a:blip>
          <a:srcRect l="-14699" r="-14699"/>
          <a:stretch>
            <a:fillRect/>
          </a:stretch>
        </p:blipFill>
        <p:spPr/>
      </p:pic>
    </p:spTree>
    <p:extLst>
      <p:ext uri="{BB962C8B-B14F-4D97-AF65-F5344CB8AC3E}">
        <p14:creationId xmlns:p14="http://schemas.microsoft.com/office/powerpoint/2010/main" val="32091347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North Queensland.png"/>
          <p:cNvPicPr>
            <a:picLocks noGrp="1" noChangeAspect="1"/>
          </p:cNvPicPr>
          <p:nvPr>
            <p:ph idx="1"/>
          </p:nvPr>
        </p:nvPicPr>
        <p:blipFill>
          <a:blip r:embed="rId3">
            <a:extLst>
              <a:ext uri="{28A0092B-C50C-407E-A947-70E740481C1C}">
                <a14:useLocalDpi xmlns:a14="http://schemas.microsoft.com/office/drawing/2010/main" val="0"/>
              </a:ext>
            </a:extLst>
          </a:blip>
          <a:srcRect l="-20251" r="-20251"/>
          <a:stretch>
            <a:fillRect/>
          </a:stretch>
        </p:blipFill>
        <p:spPr>
          <a:xfrm>
            <a:off x="457200" y="1600200"/>
            <a:ext cx="8301038" cy="4565650"/>
          </a:xfrm>
        </p:spPr>
      </p:pic>
    </p:spTree>
    <p:extLst>
      <p:ext uri="{BB962C8B-B14F-4D97-AF65-F5344CB8AC3E}">
        <p14:creationId xmlns:p14="http://schemas.microsoft.com/office/powerpoint/2010/main" val="9374297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spTree>
    <p:extLst>
      <p:ext uri="{BB962C8B-B14F-4D97-AF65-F5344CB8AC3E}">
        <p14:creationId xmlns:p14="http://schemas.microsoft.com/office/powerpoint/2010/main" val="26815939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To add:</a:t>
            </a:r>
          </a:p>
          <a:p>
            <a:pPr lvl="1"/>
            <a:r>
              <a:rPr lang="en-US" dirty="0" smtClean="0"/>
              <a:t>Reference to paper in the heading</a:t>
            </a:r>
          </a:p>
          <a:p>
            <a:pPr lvl="1"/>
            <a:r>
              <a:rPr lang="en-US" dirty="0" smtClean="0"/>
              <a:t>Reference to data for extension</a:t>
            </a:r>
          </a:p>
          <a:p>
            <a:pPr lvl="1"/>
            <a:r>
              <a:rPr lang="en-US" dirty="0" smtClean="0"/>
              <a:t>References to motivation for </a:t>
            </a:r>
            <a:r>
              <a:rPr lang="en-US" dirty="0" err="1" smtClean="0"/>
              <a:t>immunisation</a:t>
            </a:r>
            <a:endParaRPr lang="en-US" dirty="0"/>
          </a:p>
        </p:txBody>
      </p:sp>
    </p:spTree>
    <p:extLst>
      <p:ext uri="{BB962C8B-B14F-4D97-AF65-F5344CB8AC3E}">
        <p14:creationId xmlns:p14="http://schemas.microsoft.com/office/powerpoint/2010/main" val="894758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taken from </a:t>
            </a:r>
            <a:r>
              <a:rPr lang="en-AU" sz="2400" dirty="0"/>
              <a:t>the Florida Association of </a:t>
            </a:r>
            <a:r>
              <a:rPr lang="en-AU" sz="2400" dirty="0" smtClean="0"/>
              <a:t>Paediatric Tumour </a:t>
            </a:r>
            <a:r>
              <a:rPr lang="en-AU" sz="2400" dirty="0"/>
              <a:t>Programs.</a:t>
            </a:r>
          </a:p>
          <a:p>
            <a:r>
              <a:rPr lang="en-AU" sz="2400" dirty="0"/>
              <a:t> The structure of the data is population of 0-19 year olds, and all recorded brain cancers during that period, split into the </a:t>
            </a:r>
            <a:r>
              <a:rPr lang="en-AU" sz="2400" dirty="0" smtClean="0"/>
              <a:t>Florida zip </a:t>
            </a:r>
            <a:r>
              <a:rPr lang="en-AU" sz="2400" dirty="0"/>
              <a:t>code areas</a:t>
            </a:r>
            <a:r>
              <a:rPr lang="en-AU" sz="2400" dirty="0" smtClean="0"/>
              <a:t>. </a:t>
            </a:r>
          </a:p>
          <a:p>
            <a:r>
              <a:rPr lang="en-AU" sz="2400" dirty="0" smtClean="0"/>
              <a:t>The data is for the years 2000-2010</a:t>
            </a:r>
            <a:endParaRPr lang="en-AU" sz="2400" dirty="0"/>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lnSpcReduction="10000"/>
          </a:bodyPr>
          <a:lstStyle/>
          <a:p>
            <a:r>
              <a:rPr lang="en-AU" sz="2400" dirty="0"/>
              <a:t>The article </a:t>
            </a:r>
            <a:r>
              <a:rPr lang="en-AU" sz="2400" dirty="0" smtClean="0"/>
              <a:t>assumes </a:t>
            </a:r>
            <a:r>
              <a:rPr lang="en-AU" sz="2400" dirty="0"/>
              <a:t>that the case counts are independently distributed Poisson variates, that is, </a:t>
            </a:r>
            <a:r>
              <a:rPr lang="en-AU" sz="2400" i="1" dirty="0" err="1"/>
              <a:t>y</a:t>
            </a:r>
            <a:r>
              <a:rPr lang="en-AU" sz="2400" i="1" baseline="-25000" dirty="0" err="1"/>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smtClean="0"/>
              <a:t>i</a:t>
            </a:r>
            <a:r>
              <a:rPr lang="en-AU" sz="2400" dirty="0" smtClean="0"/>
              <a:t>.</a:t>
            </a:r>
          </a:p>
          <a:p>
            <a:pPr marL="0" indent="0">
              <a:buNone/>
            </a:pPr>
            <a:endParaRPr lang="en-AU" sz="2400" dirty="0"/>
          </a:p>
          <a:p>
            <a:r>
              <a:rPr lang="en-AU" sz="2400" dirty="0" err="1" smtClean="0"/>
              <a:t>y</a:t>
            </a:r>
            <a:r>
              <a:rPr lang="en-AU" sz="2400" baseline="-25000" dirty="0" err="1" smtClean="0"/>
              <a:t>i</a:t>
            </a:r>
            <a:r>
              <a:rPr lang="en-AU" sz="2400" dirty="0" smtClean="0"/>
              <a:t> is the number of cases within the </a:t>
            </a:r>
            <a:r>
              <a:rPr lang="en-AU" sz="2400" dirty="0" err="1" smtClean="0"/>
              <a:t>ith</a:t>
            </a:r>
            <a:r>
              <a:rPr lang="en-AU" sz="2400" dirty="0" smtClean="0"/>
              <a:t> area,</a:t>
            </a:r>
          </a:p>
          <a:p>
            <a:r>
              <a:rPr lang="en-AU" sz="2400" dirty="0" smtClean="0"/>
              <a:t> </a:t>
            </a:r>
            <a:r>
              <a:rPr lang="en-AU" sz="2400" dirty="0" err="1" smtClean="0"/>
              <a:t>e</a:t>
            </a:r>
            <a:r>
              <a:rPr lang="en-AU" sz="2400" baseline="-25000" dirty="0" err="1" smtClean="0"/>
              <a:t>i</a:t>
            </a:r>
            <a:r>
              <a:rPr lang="en-AU" sz="2400" dirty="0" smtClean="0"/>
              <a:t> is the expected number of cases in the </a:t>
            </a:r>
            <a:r>
              <a:rPr lang="en-AU" sz="2400" dirty="0" err="1" smtClean="0"/>
              <a:t>ith</a:t>
            </a:r>
            <a:r>
              <a:rPr lang="en-AU" sz="2400" dirty="0" smtClean="0"/>
              <a:t> area, </a:t>
            </a:r>
          </a:p>
          <a:p>
            <a:r>
              <a:rPr lang="el-GR" sz="2400" dirty="0" smtClean="0"/>
              <a:t>θ</a:t>
            </a:r>
            <a:r>
              <a:rPr lang="en-AU" sz="2400" baseline="-25000" dirty="0"/>
              <a:t>i</a:t>
            </a:r>
            <a:r>
              <a:rPr lang="en-AU" sz="2400" i="1" dirty="0"/>
              <a:t> </a:t>
            </a:r>
            <a:r>
              <a:rPr lang="en-AU" sz="2400" dirty="0"/>
              <a:t>is a relative risk parameter for the </a:t>
            </a:r>
            <a:r>
              <a:rPr lang="en-AU" sz="2400" i="1" dirty="0" err="1"/>
              <a:t>i</a:t>
            </a:r>
            <a:r>
              <a:rPr lang="en-AU" sz="2400" dirty="0" err="1"/>
              <a:t>th</a:t>
            </a:r>
            <a:r>
              <a:rPr lang="en-AU" sz="2400" dirty="0"/>
              <a:t> </a:t>
            </a:r>
            <a:r>
              <a:rPr lang="en-AU" sz="2400" dirty="0" smtClean="0"/>
              <a:t>area, </a:t>
            </a:r>
          </a:p>
          <a:p>
            <a:r>
              <a:rPr lang="en-AU" sz="2400" dirty="0" smtClean="0"/>
              <a:t>and y</a:t>
            </a:r>
            <a:r>
              <a:rPr lang="en-AU" sz="2400" baseline="-25000" dirty="0" smtClean="0"/>
              <a:t>i</a:t>
            </a:r>
            <a:r>
              <a:rPr lang="en-AU" sz="2400" baseline="30000" dirty="0" smtClean="0"/>
              <a:t>p</a:t>
            </a:r>
            <a:r>
              <a:rPr lang="en-AU" sz="2400" dirty="0" smtClean="0"/>
              <a:t> is the population of the </a:t>
            </a:r>
            <a:r>
              <a:rPr lang="en-AU" sz="2400" dirty="0" err="1" smtClean="0"/>
              <a:t>ith</a:t>
            </a:r>
            <a:r>
              <a:rPr lang="en-AU" sz="2400" dirty="0" smtClean="0"/>
              <a:t> area during the time period.</a:t>
            </a:r>
          </a:p>
          <a:p>
            <a:r>
              <a:rPr lang="en-AU" sz="2400" dirty="0" smtClean="0"/>
              <a:t>The </a:t>
            </a:r>
            <a:r>
              <a:rPr lang="en-AU" sz="2400" dirty="0"/>
              <a:t>article then used 3 different models to model the </a:t>
            </a:r>
            <a:r>
              <a:rPr lang="el-GR" sz="2400" dirty="0"/>
              <a:t>θ</a:t>
            </a:r>
            <a:r>
              <a:rPr lang="en-AU" sz="2400" baseline="-25000" dirty="0"/>
              <a:t>i</a:t>
            </a:r>
            <a:r>
              <a:rPr lang="en-AU" sz="2400" dirty="0"/>
              <a:t>’s and tested whether their models fitted the data</a:t>
            </a:r>
            <a:r>
              <a:rPr lang="en-AU" sz="2400" dirty="0" smtClean="0"/>
              <a:t>.</a:t>
            </a:r>
            <a:endParaRPr lang="en-AU"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420888"/>
            <a:ext cx="2664296" cy="6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AU" sz="2400" dirty="0" smtClean="0"/>
              </a:p>
              <a:p>
                <a:r>
                  <a:rPr lang="en-AU" sz="2400" dirty="0" smtClean="0"/>
                  <a:t>The SMR model just involves finding the MLE of </a:t>
                </a:r>
                <a:r>
                  <a:rPr lang="el-GR" sz="2400" dirty="0" smtClean="0"/>
                  <a:t>θ</a:t>
                </a:r>
                <a:r>
                  <a:rPr lang="en-AU" sz="2400" baseline="-25000" dirty="0" err="1" smtClean="0"/>
                  <a:t>i</a:t>
                </a:r>
                <a:r>
                  <a:rPr lang="en-AU" sz="2400" dirty="0" smtClean="0"/>
                  <a:t>. This turns out to be </a:t>
                </a:r>
                <a14:m>
                  <m:oMath xmlns="" xmlns:m="http://schemas.openxmlformats.org/officeDocument/2006/math">
                    <m:f>
                      <m:fPr>
                        <m:ctrlPr>
                          <a:rPr lang="en-AU" sz="2400" i="1" smtClean="0">
                            <a:latin typeface="Cambria Math"/>
                          </a:rPr>
                        </m:ctrlPr>
                      </m:fPr>
                      <m:num>
                        <m:r>
                          <a:rPr lang="en-AU" sz="2400" b="0" i="1" smtClean="0">
                            <a:latin typeface="Cambria Math"/>
                          </a:rPr>
                          <m:t>𝑦𝑖</m:t>
                        </m:r>
                      </m:num>
                      <m:den>
                        <m:r>
                          <a:rPr lang="en-AU" sz="2400" b="0" i="1" smtClean="0">
                            <a:latin typeface="Cambria Math"/>
                          </a:rPr>
                          <m:t>𝑒𝑖</m:t>
                        </m:r>
                      </m:den>
                    </m:f>
                  </m:oMath>
                </a14:m>
                <a:r>
                  <a:rPr lang="en-AU" sz="2400" dirty="0" smtClean="0"/>
                  <a:t>. </a:t>
                </a:r>
              </a:p>
              <a:p>
                <a:r>
                  <a:rPr lang="en-AU" sz="2400" dirty="0" smtClean="0"/>
                  <a:t>This model is most well-known and easiest to compute.</a:t>
                </a:r>
              </a:p>
              <a:p>
                <a:r>
                  <a:rPr lang="en-AU" sz="2400" dirty="0" smtClean="0"/>
                  <a:t>There is a large number of zero counts in the data. This can lead to the SMR being misleading, and can lead to large SMR’s regardless of the observed count.</a:t>
                </a:r>
              </a:p>
              <a:p>
                <a:r>
                  <a:rPr lang="en-AU" sz="2400" dirty="0" smtClean="0"/>
                  <a:t>This model proved to contain a lot of confounding noise, which showed them that it wasn’t a useful model.</a:t>
                </a:r>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r="-1333"/>
                </a:stretch>
              </a:blipFill>
            </p:spPr>
            <p:txBody>
              <a:bodyPr/>
              <a:lstStyle/>
              <a:p>
                <a:r>
                  <a:rPr lang="en-AU">
                    <a:noFill/>
                  </a:rPr>
                  <a:t> </a:t>
                </a:r>
              </a:p>
            </p:txBody>
          </p:sp>
        </mc:Fallback>
      </mc:AlternateContent>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sp>
        <p:nvSpPr>
          <p:cNvPr id="3" name="Content Placeholder 2"/>
          <p:cNvSpPr>
            <a:spLocks noGrp="1"/>
          </p:cNvSpPr>
          <p:nvPr>
            <p:ph idx="1"/>
          </p:nvPr>
        </p:nvSpPr>
        <p:spPr>
          <a:xfrm>
            <a:off x="457200" y="1600200"/>
            <a:ext cx="4114800" cy="4525963"/>
          </a:xfrm>
        </p:spPr>
        <p:txBody>
          <a:bodyPr>
            <a:normAutofit/>
          </a:bodyPr>
          <a:lstStyle/>
          <a:p>
            <a:r>
              <a:rPr lang="en-AU" sz="2400" dirty="0" smtClean="0"/>
              <a:t>The BYM model is a </a:t>
            </a:r>
            <a:r>
              <a:rPr lang="en-AU" sz="2400" dirty="0"/>
              <a:t>B</a:t>
            </a:r>
            <a:r>
              <a:rPr lang="en-AU" sz="2400" dirty="0" smtClean="0"/>
              <a:t>ayesian approach to fitting </a:t>
            </a:r>
            <a:r>
              <a:rPr lang="el-GR" sz="2400" dirty="0" smtClean="0"/>
              <a:t>θ</a:t>
            </a:r>
            <a:r>
              <a:rPr lang="en-AU" sz="2400" baseline="-25000" dirty="0" err="1" smtClean="0"/>
              <a:t>i</a:t>
            </a:r>
            <a:r>
              <a:rPr lang="en-AU" sz="2400" dirty="0"/>
              <a:t>. The model decomposes the log of </a:t>
            </a:r>
            <a:r>
              <a:rPr lang="el-GR" sz="2400" dirty="0"/>
              <a:t>θ</a:t>
            </a:r>
            <a:r>
              <a:rPr lang="en-AU" sz="2400" baseline="-25000" dirty="0" err="1" smtClean="0"/>
              <a:t>i</a:t>
            </a:r>
            <a:r>
              <a:rPr lang="en-AU" sz="2400" dirty="0" smtClean="0"/>
              <a:t> </a:t>
            </a:r>
            <a:r>
              <a:rPr lang="en-AU" sz="2400" dirty="0"/>
              <a:t>into the sum of two random </a:t>
            </a:r>
            <a:r>
              <a:rPr lang="en-AU" sz="2400" dirty="0" smtClean="0"/>
              <a:t>effects:</a:t>
            </a:r>
            <a:r>
              <a:rPr lang="en-AU" sz="2400" i="1" dirty="0"/>
              <a:t> </a:t>
            </a:r>
            <a:r>
              <a:rPr lang="en-AU" sz="2400" i="1" dirty="0" smtClean="0"/>
              <a:t>v</a:t>
            </a:r>
            <a:r>
              <a:rPr lang="en-AU" sz="2400" i="1" baseline="-25000" dirty="0" smtClean="0"/>
              <a:t>i</a:t>
            </a:r>
            <a:r>
              <a:rPr lang="en-AU" sz="2400" i="1" dirty="0" smtClean="0"/>
              <a:t>, </a:t>
            </a:r>
            <a:r>
              <a:rPr lang="en-AU" sz="2400" dirty="0" smtClean="0"/>
              <a:t>which is the unstructured component, and </a:t>
            </a:r>
            <a:r>
              <a:rPr lang="en-AU" sz="2400" i="1" dirty="0" err="1" smtClean="0"/>
              <a:t>u</a:t>
            </a:r>
            <a:r>
              <a:rPr lang="en-AU" sz="2400" i="1" baseline="-25000" dirty="0" err="1" smtClean="0"/>
              <a:t>i</a:t>
            </a:r>
            <a:r>
              <a:rPr lang="en-AU" sz="2400" dirty="0" smtClean="0"/>
              <a:t>, which is the spatially structured component, which is dependent on the values of its neighbouring </a:t>
            </a:r>
            <a:r>
              <a:rPr lang="en-AU" sz="2400" dirty="0" err="1" smtClean="0"/>
              <a:t>zipcodes</a:t>
            </a:r>
            <a:r>
              <a:rPr lang="en-AU" sz="2400" dirty="0" smtClean="0"/>
              <a:t>.</a:t>
            </a:r>
            <a:endParaRPr lang="en-AU"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204864"/>
            <a:ext cx="4325673" cy="2681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2080" y="1588150"/>
            <a:ext cx="2160240" cy="369332"/>
          </a:xfrm>
          <a:prstGeom prst="rect">
            <a:avLst/>
          </a:prstGeom>
          <a:noFill/>
        </p:spPr>
        <p:txBody>
          <a:bodyPr wrap="square" rtlCol="0">
            <a:spAutoFit/>
          </a:bodyPr>
          <a:lstStyle/>
          <a:p>
            <a:r>
              <a:rPr lang="en-AU" dirty="0" smtClean="0"/>
              <a:t>The BYM Model </a:t>
            </a:r>
            <a:endParaRPr lang="en-AU" dirty="0"/>
          </a:p>
        </p:txBody>
      </p:sp>
    </p:spTree>
    <p:extLst>
      <p:ext uri="{BB962C8B-B14F-4D97-AF65-F5344CB8AC3E}">
        <p14:creationId xmlns:p14="http://schemas.microsoft.com/office/powerpoint/2010/main" val="29719662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sp>
        <p:nvSpPr>
          <p:cNvPr id="3" name="Content Placeholder 2"/>
          <p:cNvSpPr>
            <a:spLocks noGrp="1"/>
          </p:cNvSpPr>
          <p:nvPr>
            <p:ph idx="1"/>
          </p:nvPr>
        </p:nvSpPr>
        <p:spPr>
          <a:xfrm>
            <a:off x="457200" y="1600200"/>
            <a:ext cx="3898776" cy="4525963"/>
          </a:xfrm>
        </p:spPr>
        <p:txBody>
          <a:bodyPr>
            <a:normAutofit/>
          </a:bodyPr>
          <a:lstStyle/>
          <a:p>
            <a:r>
              <a:rPr lang="en-AU" sz="2400" dirty="0" smtClean="0"/>
              <a:t>The SPC model is the BYM model with an indicator variable added in for whether the data value is zero or not. They have included this in the model, as zero counts in the data can be a problem since they are modelling it with a </a:t>
            </a:r>
            <a:r>
              <a:rPr lang="en-AU" sz="2400" dirty="0" err="1" smtClean="0"/>
              <a:t>poisson</a:t>
            </a:r>
            <a:r>
              <a:rPr lang="en-AU" sz="2400" dirty="0" smtClean="0"/>
              <a:t> distribution.</a:t>
            </a:r>
            <a:endParaRPr lang="en-AU"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656" y="2204864"/>
            <a:ext cx="4423151" cy="247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652120" y="1449039"/>
            <a:ext cx="2016224" cy="369332"/>
          </a:xfrm>
          <a:prstGeom prst="rect">
            <a:avLst/>
          </a:prstGeom>
          <a:noFill/>
        </p:spPr>
        <p:txBody>
          <a:bodyPr wrap="square" rtlCol="0">
            <a:spAutoFit/>
          </a:bodyPr>
          <a:lstStyle/>
          <a:p>
            <a:r>
              <a:rPr lang="en-AU" dirty="0" smtClean="0"/>
              <a:t>The SPC Model</a:t>
            </a:r>
            <a:endParaRPr lang="en-AU" dirty="0"/>
          </a:p>
        </p:txBody>
      </p:sp>
    </p:spTree>
    <p:extLst>
      <p:ext uri="{BB962C8B-B14F-4D97-AF65-F5344CB8AC3E}">
        <p14:creationId xmlns:p14="http://schemas.microsoft.com/office/powerpoint/2010/main" val="11435158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article uses several different ways to check and compare the two main models, the BYM and SPC models.</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exceedance probability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Words>2368</Words>
  <Application>Microsoft Macintosh PowerPoint</Application>
  <PresentationFormat>On-screen Show (4:3)</PresentationFormat>
  <Paragraphs>196</Paragraphs>
  <Slides>28</Slides>
  <Notes>21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STAT3013 Project: Childhood Brain Cancer in Florida: A Bayesian Clustering Approach </vt:lpstr>
      <vt:lpstr>Scientific Question</vt:lpstr>
      <vt:lpstr>The data</vt:lpstr>
      <vt:lpstr>Assumptions</vt:lpstr>
      <vt:lpstr>The SMR Model</vt:lpstr>
      <vt:lpstr>The BYM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Results</vt:lpstr>
      <vt:lpstr>Extension - Results</vt:lpstr>
      <vt:lpstr>Extension - Results</vt:lpstr>
      <vt:lpstr>Extension - Results</vt:lpstr>
      <vt:lpstr>Extension - Results</vt:lpstr>
      <vt:lpstr>Extension - Results</vt:lpstr>
      <vt:lpstr>Extension – Comparisons between models</vt:lpstr>
      <vt:lpstr>Extension - Limitations</vt:lpstr>
      <vt:lpstr>Summary</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James Bailie</cp:lastModifiedBy>
  <cp:revision>73</cp:revision>
  <dcterms:created xsi:type="dcterms:W3CDTF">2016-05-07T03:12:29Z</dcterms:created>
  <dcterms:modified xsi:type="dcterms:W3CDTF">2016-05-16T05:19:26Z</dcterms:modified>
</cp:coreProperties>
</file>