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497" r:id="rId2"/>
    <p:sldId id="269" r:id="rId3"/>
    <p:sldId id="499" r:id="rId4"/>
    <p:sldId id="498" r:id="rId5"/>
    <p:sldId id="500" r:id="rId6"/>
    <p:sldId id="289" r:id="rId7"/>
    <p:sldId id="270" r:id="rId8"/>
    <p:sldId id="275" r:id="rId9"/>
    <p:sldId id="290" r:id="rId10"/>
    <p:sldId id="501" r:id="rId11"/>
    <p:sldId id="291" r:id="rId12"/>
    <p:sldId id="506" r:id="rId13"/>
    <p:sldId id="502" r:id="rId14"/>
    <p:sldId id="503" r:id="rId15"/>
    <p:sldId id="504" r:id="rId16"/>
    <p:sldId id="292" r:id="rId17"/>
    <p:sldId id="505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8"/>
    <p:restoredTop sz="91400"/>
  </p:normalViewPr>
  <p:slideViewPr>
    <p:cSldViewPr snapToGrid="0" snapToObjects="1">
      <p:cViewPr varScale="1">
        <p:scale>
          <a:sx n="92" d="100"/>
          <a:sy n="92" d="100"/>
        </p:scale>
        <p:origin x="9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87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C0E4F-E083-6D43-BD28-D0F49CA96DCB}" type="datetimeFigureOut">
              <a:rPr lang="en-US" smtClean="0"/>
              <a:pPr/>
              <a:t>7/12/21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8D2E3-02D1-C143-9AD0-5B7201235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8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30375-AC4D-4A01-BA2B-8993D59696B1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79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1731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78781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82142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25055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61129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038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6472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63556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015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94624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02103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7378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5181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8455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377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167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003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ractal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56000" cy="6858000"/>
          </a:xfrm>
          <a:prstGeom prst="rect">
            <a:avLst/>
          </a:prstGeom>
        </p:spPr>
      </p:pic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1773323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851920" y="3753036"/>
            <a:ext cx="5114779" cy="1101248"/>
          </a:xfrm>
        </p:spPr>
        <p:txBody>
          <a:bodyPr lIns="45720" tIns="0" rIns="45720" bIns="0">
            <a:normAutofit/>
          </a:bodyPr>
          <a:lstStyle>
            <a:lvl1pPr marL="0" indent="0" algn="r">
              <a:buNone/>
              <a:defRPr sz="3200">
                <a:solidFill>
                  <a:srgbClr val="3284A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Click to edit Master subtitle style</a:t>
            </a:r>
            <a:endParaRPr kumimoji="0"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735796" y="2384884"/>
            <a:ext cx="6228692" cy="1332060"/>
          </a:xfrm>
        </p:spPr>
        <p:txBody>
          <a:bodyPr>
            <a:noAutofit/>
          </a:bodyPr>
          <a:lstStyle>
            <a:lvl1pPr>
              <a:defRPr sz="4400">
                <a:solidFill>
                  <a:srgbClr val="002C5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pic>
        <p:nvPicPr>
          <p:cNvPr id="3" name="Picture 4" descr="C:\Documents and Settings\Ignacio\Desktop\Logos\IMDEA Networks\Logotypes\logotype image- png\color\institute_imdea_networks_dark_background.png"/>
          <p:cNvPicPr>
            <a:picLocks noChangeAspect="1" noChangeArrowheads="1"/>
          </p:cNvPicPr>
          <p:nvPr/>
        </p:nvPicPr>
        <p:blipFill>
          <a:blip r:embed="rId3" cstate="print"/>
          <a:srcRect b="37449"/>
          <a:stretch>
            <a:fillRect/>
          </a:stretch>
        </p:blipFill>
        <p:spPr bwMode="auto">
          <a:xfrm rot="16200000">
            <a:off x="-1083398" y="1379542"/>
            <a:ext cx="3821963" cy="1440160"/>
          </a:xfrm>
          <a:prstGeom prst="rect">
            <a:avLst/>
          </a:prstGeom>
          <a:noFill/>
        </p:spPr>
      </p:pic>
      <p:pic>
        <p:nvPicPr>
          <p:cNvPr id="1026" name="Picture 2" descr="C:\Documents and Settings\Ignacio\Desktop\Templates\PPT\Nueva version julio2012\Developing clear backgrou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020" y="5565243"/>
            <a:ext cx="4211191" cy="1104117"/>
          </a:xfrm>
          <a:prstGeom prst="rect">
            <a:avLst/>
          </a:prstGeom>
          <a:noFill/>
        </p:spPr>
      </p:pic>
      <p:pic>
        <p:nvPicPr>
          <p:cNvPr id="2" name="Picture 4" descr="C:\Documents and Settings\Ignacio\Desktop\Logos\IMDEA Networks\Logotypes\logotype image- png\color\institute_imdea_networks_white_background_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88640"/>
            <a:ext cx="2124236" cy="127966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4488" y="188640"/>
            <a:ext cx="1440000" cy="6480721"/>
          </a:xfrm>
        </p:spPr>
        <p:txBody>
          <a:bodyPr vert="eaVert" anchor="ctr"/>
          <a:lstStyle>
            <a:lvl1pPr>
              <a:defRPr>
                <a:solidFill>
                  <a:srgbClr val="3284A2"/>
                </a:solidFill>
              </a:defRPr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588" y="188640"/>
            <a:ext cx="6480000" cy="648072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 rot="5400000">
            <a:off x="-1152636" y="4437112"/>
            <a:ext cx="3024336" cy="288032"/>
          </a:xfrm>
          <a:prstGeom prst="rect">
            <a:avLst/>
          </a:prstGeom>
        </p:spPr>
        <p:txBody>
          <a:bodyPr vert="horz" t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www.networks.imdea.org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 rot="5400000">
            <a:off x="71652" y="368508"/>
            <a:ext cx="588336" cy="228600"/>
          </a:xfrm>
          <a:prstGeom prst="rect">
            <a:avLst/>
          </a:prstGeom>
        </p:spPr>
        <p:txBody>
          <a:bodyPr vert="horz" lIns="0" tIns="0" rIns="0" bIns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59EDA0-296C-4BA5-901B-5BF081192963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26"/>
          <p:cNvSpPr>
            <a:spLocks noGrp="1"/>
          </p:cNvSpPr>
          <p:nvPr>
            <p:ph type="dt" sz="half" idx="2"/>
          </p:nvPr>
        </p:nvSpPr>
        <p:spPr>
          <a:xfrm rot="5400000">
            <a:off x="-647140" y="1954277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5BEB54E0-E118-0D40-9E88-FBD8C06772AE}" type="datetimeFigureOut">
              <a:rPr lang="en-US" smtClean="0"/>
              <a:pPr/>
              <a:t>7/12/21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588" y="1088740"/>
            <a:ext cx="8100000" cy="5580000"/>
          </a:xfrm>
        </p:spPr>
        <p:txBody>
          <a:bodyPr/>
          <a:lstStyle>
            <a:lvl1pPr>
              <a:defRPr sz="2800">
                <a:solidFill>
                  <a:srgbClr val="002C52"/>
                </a:solidFill>
              </a:defRPr>
            </a:lvl1pPr>
            <a:lvl2pPr>
              <a:defRPr sz="2400">
                <a:solidFill>
                  <a:srgbClr val="002C52"/>
                </a:solidFill>
              </a:defRPr>
            </a:lvl2pPr>
            <a:lvl3pPr>
              <a:defRPr>
                <a:solidFill>
                  <a:srgbClr val="002C52"/>
                </a:solidFill>
              </a:defRPr>
            </a:lvl3pPr>
            <a:lvl4pPr>
              <a:defRPr sz="1800">
                <a:solidFill>
                  <a:srgbClr val="002C52"/>
                </a:solidFill>
              </a:defRPr>
            </a:lvl4pPr>
            <a:lvl5pPr>
              <a:defRPr>
                <a:solidFill>
                  <a:srgbClr val="002C52"/>
                </a:solidFill>
              </a:defRPr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18A6-C980-184F-A9D0-21E774064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2"/>
          </p:nvPr>
        </p:nvSpPr>
        <p:spPr>
          <a:xfrm rot="16200000">
            <a:off x="-647140" y="1666245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5BEB54E0-E118-0D40-9E88-FBD8C06772AE}" type="datetimeFigureOut">
              <a:rPr lang="en-US" smtClean="0"/>
              <a:pPr/>
              <a:t>7/12/21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8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>
                <a:solidFill>
                  <a:srgbClr val="3284A2"/>
                </a:solidFill>
              </a:defRPr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002C52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Click to edit Master text styles</a:t>
            </a:r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 rot="16200000">
            <a:off x="-1374085" y="2894366"/>
            <a:ext cx="3431232" cy="324036"/>
          </a:xfrm>
          <a:prstGeom prst="rect">
            <a:avLst/>
          </a:prstGeom>
        </p:spPr>
        <p:txBody>
          <a:bodyPr vert="horz" tIns="0" bIns="0" anchor="ctr"/>
          <a:lstStyle>
            <a:lvl1pPr>
              <a:defRPr sz="2000">
                <a:solidFill>
                  <a:srgbClr val="8EB1CC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www.networks.imdea.org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344" y="188640"/>
            <a:ext cx="8100000" cy="792000"/>
          </a:xfrm>
        </p:spPr>
        <p:txBody>
          <a:bodyPr/>
          <a:lstStyle>
            <a:lvl1pPr>
              <a:defRPr>
                <a:solidFill>
                  <a:srgbClr val="3284A2"/>
                </a:solidFill>
              </a:defRPr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3588" y="1124745"/>
            <a:ext cx="3960000" cy="5544616"/>
          </a:xfrm>
        </p:spPr>
        <p:txBody>
          <a:bodyPr anchor="t"/>
          <a:lstStyle>
            <a:lvl1pPr>
              <a:defRPr sz="2800">
                <a:solidFill>
                  <a:srgbClr val="002C52"/>
                </a:solidFill>
              </a:defRPr>
            </a:lvl1pPr>
            <a:lvl2pPr>
              <a:defRPr sz="2400">
                <a:solidFill>
                  <a:srgbClr val="002C52"/>
                </a:solidFill>
              </a:defRPr>
            </a:lvl2pPr>
            <a:lvl3pPr>
              <a:defRPr sz="2000">
                <a:solidFill>
                  <a:srgbClr val="002C52"/>
                </a:solidFill>
              </a:defRPr>
            </a:lvl3pPr>
            <a:lvl4pPr>
              <a:defRPr sz="1800">
                <a:solidFill>
                  <a:srgbClr val="002C52"/>
                </a:solidFill>
              </a:defRPr>
            </a:lvl4pPr>
            <a:lvl5pPr>
              <a:defRPr sz="1800">
                <a:solidFill>
                  <a:srgbClr val="002C52"/>
                </a:solidFill>
              </a:defRPr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044" y="1124745"/>
            <a:ext cx="3960000" cy="5544616"/>
          </a:xfrm>
        </p:spPr>
        <p:txBody>
          <a:bodyPr anchor="t"/>
          <a:lstStyle>
            <a:lvl1pPr>
              <a:defRPr sz="2800">
                <a:solidFill>
                  <a:srgbClr val="002C52"/>
                </a:solidFill>
              </a:defRPr>
            </a:lvl1pPr>
            <a:lvl2pPr>
              <a:defRPr sz="2400">
                <a:solidFill>
                  <a:srgbClr val="002C52"/>
                </a:solidFill>
              </a:defRPr>
            </a:lvl2pPr>
            <a:lvl3pPr>
              <a:defRPr sz="2000">
                <a:solidFill>
                  <a:srgbClr val="002C52"/>
                </a:solidFill>
              </a:defRPr>
            </a:lvl3pPr>
            <a:lvl4pPr>
              <a:defRPr sz="1800">
                <a:solidFill>
                  <a:srgbClr val="002C52"/>
                </a:solidFill>
              </a:defRPr>
            </a:lvl4pPr>
            <a:lvl5pPr>
              <a:defRPr sz="1800">
                <a:solidFill>
                  <a:srgbClr val="002C52"/>
                </a:solidFill>
              </a:defRPr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3CE18A6-C980-184F-A9D0-21E774064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26"/>
          <p:cNvSpPr>
            <a:spLocks noGrp="1"/>
          </p:cNvSpPr>
          <p:nvPr>
            <p:ph type="dt" sz="half" idx="13"/>
          </p:nvPr>
        </p:nvSpPr>
        <p:spPr>
          <a:xfrm rot="16200000">
            <a:off x="-647140" y="1666245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5BEB54E0-E118-0D40-9E88-FBD8C06772AE}" type="datetimeFigureOut">
              <a:rPr lang="en-US" smtClean="0"/>
              <a:pPr/>
              <a:t>7/12/21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344" y="188640"/>
            <a:ext cx="8100000" cy="792000"/>
          </a:xfrm>
        </p:spPr>
        <p:txBody>
          <a:bodyPr anchor="ctr"/>
          <a:lstStyle>
            <a:lvl1pPr>
              <a:defRPr>
                <a:solidFill>
                  <a:srgbClr val="3284A2"/>
                </a:solidFill>
              </a:defRPr>
            </a:lvl1pPr>
          </a:lstStyle>
          <a:p>
            <a:r>
              <a:rPr kumimoji="0" lang="es-ES_tradnl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588" y="6248164"/>
            <a:ext cx="378000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accent4">
                    <a:lumMod val="50000"/>
                  </a:schemeClr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48064" y="6248164"/>
            <a:ext cx="378000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accent4">
                    <a:lumMod val="50000"/>
                  </a:schemeClr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63588" y="1124744"/>
            <a:ext cx="3780000" cy="496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8064" y="1124744"/>
            <a:ext cx="3780000" cy="496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CE18A6-C980-184F-A9D0-21E774064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26"/>
          <p:cNvSpPr>
            <a:spLocks noGrp="1"/>
          </p:cNvSpPr>
          <p:nvPr>
            <p:ph type="dt" sz="half" idx="13"/>
          </p:nvPr>
        </p:nvSpPr>
        <p:spPr>
          <a:xfrm rot="16200000">
            <a:off x="-647140" y="1666245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5BEB54E0-E118-0D40-9E88-FBD8C06772AE}" type="datetimeFigureOut">
              <a:rPr lang="en-US" smtClean="0"/>
              <a:pPr/>
              <a:t>7/12/21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88" y="188640"/>
            <a:ext cx="8100000" cy="792000"/>
          </a:xfrm>
        </p:spPr>
        <p:txBody>
          <a:bodyPr/>
          <a:lstStyle>
            <a:lvl1pPr>
              <a:defRPr>
                <a:solidFill>
                  <a:srgbClr val="3284A2"/>
                </a:solidFill>
              </a:defRPr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CE18A6-C980-184F-A9D0-21E774064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6"/>
          <p:cNvSpPr>
            <a:spLocks noGrp="1"/>
          </p:cNvSpPr>
          <p:nvPr>
            <p:ph type="dt" sz="half" idx="2"/>
          </p:nvPr>
        </p:nvSpPr>
        <p:spPr>
          <a:xfrm rot="16200000">
            <a:off x="-647140" y="1666245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5BEB54E0-E118-0D40-9E88-FBD8C06772AE}" type="datetimeFigureOut">
              <a:rPr lang="en-US" smtClean="0"/>
              <a:pPr/>
              <a:t>7/12/21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3CE18A6-C980-184F-A9D0-21E774064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2"/>
          </p:nvPr>
        </p:nvSpPr>
        <p:spPr>
          <a:xfrm rot="16200000">
            <a:off x="-647140" y="1666245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5BEB54E0-E118-0D40-9E88-FBD8C06772AE}" type="datetimeFigureOut">
              <a:rPr lang="en-US" smtClean="0"/>
              <a:pPr/>
              <a:t>7/12/21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396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>
                <a:solidFill>
                  <a:srgbClr val="3284A2"/>
                </a:solidFill>
              </a:defRPr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97396" y="1497417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C5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97396" y="2133600"/>
            <a:ext cx="8100000" cy="453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3CE18A6-C980-184F-A9D0-21E774064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26"/>
          <p:cNvSpPr>
            <a:spLocks noGrp="1"/>
          </p:cNvSpPr>
          <p:nvPr>
            <p:ph type="dt" sz="half" idx="13"/>
          </p:nvPr>
        </p:nvSpPr>
        <p:spPr>
          <a:xfrm rot="16200000">
            <a:off x="-647140" y="1666245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5BEB54E0-E118-0D40-9E88-FBD8C06772AE}" type="datetimeFigureOut">
              <a:rPr lang="en-US" smtClean="0"/>
              <a:pPr/>
              <a:t>7/12/21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84A2"/>
                </a:solidFill>
              </a:defRPr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588" y="1088740"/>
            <a:ext cx="8100000" cy="5580000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04" y="236358"/>
            <a:ext cx="479766" cy="4203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CE18A6-C980-184F-A9D0-21E774064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2"/>
          </p:nvPr>
        </p:nvSpPr>
        <p:spPr>
          <a:xfrm rot="16200000">
            <a:off x="-647140" y="1666245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5BEB54E0-E118-0D40-9E88-FBD8C06772AE}" type="datetimeFigureOut">
              <a:rPr lang="en-US" smtClean="0"/>
              <a:pPr/>
              <a:t>7/12/21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ractal 2.jpg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720000" cy="685800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64488" y="188640"/>
            <a:ext cx="8100000" cy="792000"/>
          </a:xfrm>
          <a:prstGeom prst="rect">
            <a:avLst/>
          </a:prstGeom>
          <a:noFill/>
          <a:ln>
            <a:noFill/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kumimoji="0" lang="es-ES_tradnl"/>
              <a:t>Click to edit Master title style</a:t>
            </a:r>
            <a:endParaRPr kumimoji="0"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863588" y="1088740"/>
            <a:ext cx="8100000" cy="5580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Click to edit Master text styles</a:t>
            </a:r>
          </a:p>
          <a:p>
            <a:pPr lvl="1" eaLnBrk="1" latinLnBrk="0" hangingPunct="1"/>
            <a:r>
              <a:rPr kumimoji="0" lang="es-ES_tradnl"/>
              <a:t>Second level</a:t>
            </a:r>
          </a:p>
          <a:p>
            <a:pPr lvl="2" eaLnBrk="1" latinLnBrk="0" hangingPunct="1"/>
            <a:r>
              <a:rPr kumimoji="0" lang="es-ES_tradnl"/>
              <a:t>Third level</a:t>
            </a:r>
          </a:p>
          <a:p>
            <a:pPr lvl="3" eaLnBrk="1" latinLnBrk="0" hangingPunct="1"/>
            <a:r>
              <a:rPr kumimoji="0" lang="es-ES_tradnl"/>
              <a:t>Fourth level</a:t>
            </a:r>
          </a:p>
          <a:p>
            <a:pPr lvl="4" eaLnBrk="1" latinLnBrk="0" hangingPunct="1"/>
            <a:r>
              <a:rPr kumimoji="0" lang="es-ES_tradnl"/>
              <a:t>Fifth level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 rot="16200000">
            <a:off x="-1098629" y="4635134"/>
            <a:ext cx="2880320" cy="324036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6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07504" y="236358"/>
            <a:ext cx="479766" cy="420334"/>
          </a:xfrm>
          <a:prstGeom prst="rect">
            <a:avLst/>
          </a:prstGeom>
        </p:spPr>
        <p:txBody>
          <a:bodyPr vert="horz" lIns="0" tIns="0" rIns="0" bIns="0" anchor="ctr"/>
          <a:lstStyle>
            <a:lvl1pPr algn="r" eaLnBrk="1" latinLnBrk="0" hangingPunct="1">
              <a:defRPr kumimoji="0" sz="1600" b="0">
                <a:solidFill>
                  <a:schemeClr val="bg1"/>
                </a:solidFill>
              </a:defRPr>
            </a:lvl1pPr>
          </a:lstStyle>
          <a:p>
            <a:fld id="{73CE18A6-C980-184F-A9D0-21E7740640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2769" name="Picture 1" descr="D:\My Documents\IMDEA Networks\Logos IMDEAs\07. networks\inglés\imdea net ing fondo oscur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496" y="6381328"/>
            <a:ext cx="659517" cy="397297"/>
          </a:xfrm>
          <a:prstGeom prst="rect">
            <a:avLst/>
          </a:prstGeom>
          <a:noFill/>
        </p:spPr>
      </p:pic>
      <p:sp>
        <p:nvSpPr>
          <p:cNvPr id="9" name="Date Placeholder 26"/>
          <p:cNvSpPr>
            <a:spLocks noGrp="1"/>
          </p:cNvSpPr>
          <p:nvPr>
            <p:ph type="dt" sz="half" idx="2"/>
          </p:nvPr>
        </p:nvSpPr>
        <p:spPr>
          <a:xfrm rot="16200000">
            <a:off x="-647140" y="1666245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5BEB54E0-E118-0D40-9E88-FBD8C06772AE}" type="datetimeFigureOut">
              <a:rPr lang="en-US" smtClean="0"/>
              <a:pPr/>
              <a:t>7/12/21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r" rtl="0" eaLnBrk="1" latinLnBrk="0" hangingPunct="1">
        <a:spcBef>
          <a:spcPct val="0"/>
        </a:spcBef>
        <a:buNone/>
        <a:defRPr kumimoji="0" sz="3200" b="0" kern="1200" cap="none" baseline="0">
          <a:ln w="500">
            <a:noFill/>
          </a:ln>
          <a:solidFill>
            <a:srgbClr val="3284A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rebuchet MS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tx2"/>
        </a:buClr>
        <a:buSzPct val="100000"/>
        <a:buFont typeface="Arial" pitchFamily="34" charset="0"/>
        <a:buChar char="•"/>
        <a:defRPr kumimoji="0" sz="2600" kern="1200" baseline="0">
          <a:solidFill>
            <a:srgbClr val="002C52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tx2"/>
        </a:buClr>
        <a:buSzPct val="100000"/>
        <a:buFont typeface="Symbol" pitchFamily="18" charset="2"/>
        <a:buChar char=""/>
        <a:defRPr kumimoji="0" sz="2300" kern="1200">
          <a:solidFill>
            <a:srgbClr val="002C52"/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tx2"/>
        </a:buClr>
        <a:buSzPct val="100000"/>
        <a:buFont typeface="Arial" pitchFamily="34" charset="0"/>
        <a:buChar char="•"/>
        <a:defRPr kumimoji="0" sz="2000" kern="1200">
          <a:solidFill>
            <a:srgbClr val="002C52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tx2"/>
        </a:buClr>
        <a:buSzPct val="80000"/>
        <a:buFont typeface="Symbol" pitchFamily="18" charset="2"/>
        <a:buChar char=""/>
        <a:defRPr kumimoji="0" sz="2000" kern="1200">
          <a:solidFill>
            <a:srgbClr val="002C52"/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tx2"/>
        </a:buClr>
        <a:buSzPct val="100000"/>
        <a:buFont typeface="Arial" pitchFamily="34" charset="0"/>
        <a:buChar char="»"/>
        <a:defRPr kumimoji="0" sz="1800" kern="1200">
          <a:solidFill>
            <a:srgbClr val="002C52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.fernandez@imdea.or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4191000"/>
            <a:ext cx="5114779" cy="1101248"/>
          </a:xfrm>
        </p:spPr>
        <p:txBody>
          <a:bodyPr>
            <a:normAutofit fontScale="85000" lnSpcReduction="10000"/>
          </a:bodyPr>
          <a:lstStyle/>
          <a:p>
            <a:r>
              <a:rPr lang="es-ES_tradnl" dirty="0"/>
              <a:t>Antonio Fernández Anta</a:t>
            </a:r>
          </a:p>
          <a:p>
            <a:r>
              <a:rPr lang="es-ES_tradnl" dirty="0" err="1"/>
              <a:t>Joint</a:t>
            </a:r>
            <a:r>
              <a:rPr lang="es-ES_tradnl" dirty="0"/>
              <a:t> </a:t>
            </a:r>
            <a:r>
              <a:rPr lang="es-ES_tradnl" dirty="0" err="1"/>
              <a:t>work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Andrés Sevilla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145" y="1828800"/>
            <a:ext cx="6692343" cy="2057400"/>
          </a:xfrm>
        </p:spPr>
        <p:txBody>
          <a:bodyPr/>
          <a:lstStyle/>
          <a:p>
            <a:pPr algn="l"/>
            <a:r>
              <a:rPr lang="en-GB" sz="3600" dirty="0"/>
              <a:t>Routing in Generalized Geometric Random Graphs</a:t>
            </a:r>
            <a:endParaRPr lang="es-E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59EDA0-296C-4BA5-901B-5BF081192963}" type="slidenum">
              <a:rPr lang="es-ES" smtClean="0">
                <a:solidFill>
                  <a:prstClr val="white"/>
                </a:solidFill>
              </a:rPr>
              <a:pPr/>
              <a:t>1</a:t>
            </a:fld>
            <a:endParaRPr lang="es-E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Contributions</a:t>
            </a:r>
            <a:r>
              <a:rPr lang="en-US" sz="2800" b="0" dirty="0"/>
              <a:t>: The </a:t>
            </a:r>
            <a:r>
              <a:rPr lang="en-US" sz="2800" dirty="0"/>
              <a:t>(</a:t>
            </a:r>
            <a:r>
              <a:rPr lang="en-US" sz="2800" dirty="0" err="1"/>
              <a:t>κ</a:t>
            </a:r>
            <a:r>
              <a:rPr lang="en-US" sz="2800" dirty="0"/>
              <a:t>,π)-KG </a:t>
            </a:r>
            <a:r>
              <a:rPr lang="en-US" sz="2800" b="0" dirty="0"/>
              <a:t>model</a:t>
            </a:r>
            <a:endParaRPr lang="en-U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8145" y="1191269"/>
            <a:ext cx="8091509" cy="5401154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/>
              <a:t>Greedy routing algorithm:</a:t>
            </a:r>
          </a:p>
          <a:p>
            <a:pPr>
              <a:spcAft>
                <a:spcPts val="0"/>
              </a:spcAft>
            </a:pPr>
            <a:r>
              <a:rPr lang="en-US" sz="2800" dirty="0"/>
              <a:t>Two version of the routing</a:t>
            </a:r>
            <a:r>
              <a:rPr lang="en-US" dirty="0"/>
              <a:t>:</a:t>
            </a:r>
          </a:p>
          <a:p>
            <a:pPr lvl="1">
              <a:spcAft>
                <a:spcPts val="0"/>
              </a:spcAft>
            </a:pPr>
            <a:r>
              <a:rPr lang="el-GR" i="1" dirty="0"/>
              <a:t>τ</a:t>
            </a:r>
            <a:r>
              <a:rPr lang="es-ES_tradnl" dirty="0"/>
              <a:t>-</a:t>
            </a:r>
            <a:r>
              <a:rPr lang="es-ES_tradnl" dirty="0" err="1"/>
              <a:t>Det</a:t>
            </a:r>
            <a:r>
              <a:rPr lang="es-ES_tradnl" dirty="0"/>
              <a:t> (</a:t>
            </a:r>
            <a:r>
              <a:rPr lang="en-US" dirty="0"/>
              <a:t>deterministic): Use </a:t>
            </a:r>
            <a:r>
              <a:rPr lang="el-GR" i="1" dirty="0"/>
              <a:t>Φ</a:t>
            </a:r>
            <a:r>
              <a:rPr lang="es-ES" i="1" baseline="-25000" dirty="0"/>
              <a:t>1</a:t>
            </a:r>
            <a:r>
              <a:rPr lang="es-ES" dirty="0"/>
              <a:t> as </a:t>
            </a:r>
            <a:r>
              <a:rPr lang="es-ES" dirty="0" err="1"/>
              <a:t>long</a:t>
            </a:r>
            <a:r>
              <a:rPr lang="es-ES" dirty="0"/>
              <a:t> as posible.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fails</a:t>
            </a:r>
            <a:r>
              <a:rPr lang="es-ES" dirty="0"/>
              <a:t>, </a:t>
            </a:r>
            <a:r>
              <a:rPr lang="es-ES" dirty="0" err="1"/>
              <a:t>geographic</a:t>
            </a:r>
            <a:r>
              <a:rPr lang="es-ES" dirty="0"/>
              <a:t> </a:t>
            </a:r>
            <a:r>
              <a:rPr lang="es-ES" dirty="0" err="1"/>
              <a:t>greedy</a:t>
            </a:r>
            <a:r>
              <a:rPr lang="es-ES" dirty="0"/>
              <a:t> </a:t>
            </a:r>
            <a:r>
              <a:rPr lang="es-ES" dirty="0" err="1"/>
              <a:t>routing</a:t>
            </a:r>
            <a:r>
              <a:rPr lang="es-ES" dirty="0"/>
              <a:t> can be </a:t>
            </a:r>
            <a:r>
              <a:rPr lang="es-ES" dirty="0" err="1"/>
              <a:t>used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l-GR" i="1" dirty="0"/>
              <a:t>τ</a:t>
            </a:r>
            <a:r>
              <a:rPr lang="es-ES_tradnl" dirty="0"/>
              <a:t>-RW (</a:t>
            </a:r>
            <a:r>
              <a:rPr lang="es-ES_tradnl" dirty="0" err="1"/>
              <a:t>probabilistic</a:t>
            </a:r>
            <a:r>
              <a:rPr lang="es-ES_tradnl" dirty="0"/>
              <a:t>)</a:t>
            </a:r>
            <a:r>
              <a:rPr lang="en-US" dirty="0"/>
              <a:t>: Follows a random walk with </a:t>
            </a:r>
            <a:r>
              <a:rPr lang="el-GR" i="1" dirty="0"/>
              <a:t>Φ</a:t>
            </a:r>
            <a:r>
              <a:rPr lang="es-ES" i="1" baseline="-25000" dirty="0"/>
              <a:t>1</a:t>
            </a:r>
            <a:r>
              <a:rPr lang="es-ES" dirty="0"/>
              <a:t> as </a:t>
            </a:r>
            <a:r>
              <a:rPr lang="es-ES" dirty="0" err="1"/>
              <a:t>weights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hop.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n-US" dirty="0"/>
              <a:t>guarantees success.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The objective is to minimize the (average) number of hops from source to target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919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9531" y="980640"/>
            <a:ext cx="8329914" cy="5115360"/>
          </a:xfrm>
        </p:spPr>
        <p:txBody>
          <a:bodyPr>
            <a:normAutofit/>
          </a:bodyPr>
          <a:lstStyle/>
          <a:p>
            <a:pPr marL="292608" lvl="1" indent="0">
              <a:spcAft>
                <a:spcPts val="0"/>
              </a:spcAft>
              <a:buNone/>
            </a:pPr>
            <a:r>
              <a:rPr lang="en-US" sz="2800" dirty="0"/>
              <a:t>Construction and routing methods are evaluated by simulation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Torus size 101x101, </a:t>
            </a:r>
            <a:r>
              <a:rPr lang="en-US" sz="2800" i="1" dirty="0"/>
              <a:t>β = 2.1, </a:t>
            </a:r>
            <a:r>
              <a:rPr lang="en-US" sz="2800" dirty="0"/>
              <a:t>50,000 messages routed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Deterministic algorithms: GIRG-</a:t>
            </a:r>
            <a:r>
              <a:rPr lang="el-GR" sz="2800" i="1" dirty="0"/>
              <a:t>Φ</a:t>
            </a:r>
            <a:r>
              <a:rPr lang="en-US" sz="2800" dirty="0"/>
              <a:t>, </a:t>
            </a:r>
            <a:r>
              <a:rPr lang="el-GR" sz="2800" i="1" dirty="0"/>
              <a:t>τ</a:t>
            </a:r>
            <a:r>
              <a:rPr lang="es-ES_tradnl" sz="2800" dirty="0"/>
              <a:t>-</a:t>
            </a:r>
            <a:r>
              <a:rPr lang="es-ES_tradnl" sz="2800" dirty="0" err="1"/>
              <a:t>Det</a:t>
            </a:r>
            <a:r>
              <a:rPr lang="es-ES_tradnl" sz="2800" dirty="0"/>
              <a:t> , </a:t>
            </a:r>
            <a:r>
              <a:rPr lang="es-ES_tradnl" sz="2800" dirty="0" err="1"/>
              <a:t>geographic</a:t>
            </a:r>
            <a:endParaRPr lang="es-ES_tradnl" sz="2800" dirty="0"/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800" dirty="0" err="1"/>
              <a:t>Probabilistic</a:t>
            </a:r>
            <a:r>
              <a:rPr lang="es-ES_tradnl" sz="2800" dirty="0"/>
              <a:t> </a:t>
            </a:r>
            <a:r>
              <a:rPr lang="es-ES_tradnl" sz="2800" dirty="0" err="1"/>
              <a:t>algorithms</a:t>
            </a:r>
            <a:r>
              <a:rPr lang="es-ES_tradnl" sz="2800" dirty="0"/>
              <a:t>: </a:t>
            </a:r>
            <a:r>
              <a:rPr lang="en-US" sz="2800" dirty="0"/>
              <a:t> GIRG-</a:t>
            </a:r>
            <a:r>
              <a:rPr lang="el-GR" sz="2800" i="1" dirty="0"/>
              <a:t>Φ</a:t>
            </a:r>
            <a:r>
              <a:rPr lang="en-US" sz="2800" dirty="0"/>
              <a:t>, </a:t>
            </a:r>
            <a:r>
              <a:rPr lang="el-GR" sz="2800" i="1" dirty="0"/>
              <a:t>τ</a:t>
            </a:r>
            <a:r>
              <a:rPr lang="es-ES_tradnl" sz="2800" dirty="0"/>
              <a:t>-RW, </a:t>
            </a:r>
            <a:r>
              <a:rPr lang="es-ES_tradnl" sz="2800" dirty="0" err="1"/>
              <a:t>geographic</a:t>
            </a:r>
            <a:r>
              <a:rPr lang="es-ES_tradnl" sz="2800" dirty="0"/>
              <a:t> </a:t>
            </a:r>
            <a:r>
              <a:rPr lang="es-ES_tradnl" sz="2800" dirty="0" err="1"/>
              <a:t>random</a:t>
            </a:r>
            <a:r>
              <a:rPr lang="es-ES_tradnl" sz="2800" dirty="0"/>
              <a:t> </a:t>
            </a:r>
            <a:r>
              <a:rPr lang="es-ES_tradnl" sz="2800" dirty="0" err="1"/>
              <a:t>walk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9A7F796-C78C-3E46-A707-F7E4C363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Simulation</a:t>
            </a:r>
            <a:r>
              <a:rPr lang="es-ES" dirty="0"/>
              <a:t> </a:t>
            </a:r>
            <a:r>
              <a:rPr lang="es-ES" dirty="0" err="1"/>
              <a:t>Evaluation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234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8287A9-C4A8-D940-A9AD-3A025802D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4088" y="1938337"/>
            <a:ext cx="6400800" cy="41148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9A7F796-C78C-3E46-A707-F7E4C363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κ</a:t>
            </a:r>
            <a:r>
              <a:rPr lang="en-US" dirty="0"/>
              <a:t>,π)-KG Construction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A0B6911-C766-E948-8417-9C13DD0A39AD}"/>
              </a:ext>
            </a:extLst>
          </p:cNvPr>
          <p:cNvSpPr txBox="1">
            <a:spLocks/>
          </p:cNvSpPr>
          <p:nvPr/>
        </p:nvSpPr>
        <p:spPr>
          <a:xfrm>
            <a:off x="634574" y="1077622"/>
            <a:ext cx="8329914" cy="5115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kumimoji="0" sz="2800" kern="1200" baseline="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Symbol" pitchFamily="18" charset="2"/>
              <a:buChar char=""/>
              <a:defRPr kumimoji="0" sz="24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kumimoji="0" sz="20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80000"/>
              <a:buFont typeface="Symbol" pitchFamily="18" charset="2"/>
              <a:buChar char=""/>
              <a:defRPr kumimoji="0" sz="18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Arial" pitchFamily="34" charset="0"/>
              <a:buChar char="»"/>
              <a:defRPr kumimoji="0" sz="18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 defTabSz="914400">
              <a:spcAft>
                <a:spcPts val="0"/>
              </a:spcAft>
              <a:buFont typeface="Symbol" pitchFamily="18" charset="2"/>
              <a:buNone/>
            </a:pPr>
            <a:r>
              <a:rPr lang="es-ES" sz="2800" dirty="0" err="1"/>
              <a:t>Degree</a:t>
            </a:r>
            <a:r>
              <a:rPr lang="es-ES" sz="2800" dirty="0"/>
              <a:t> </a:t>
            </a:r>
            <a:r>
              <a:rPr lang="es-ES" sz="2800" dirty="0" err="1"/>
              <a:t>distribution</a:t>
            </a:r>
            <a:r>
              <a:rPr lang="es-ES" sz="2800" dirty="0"/>
              <a:t> </a:t>
            </a:r>
            <a:r>
              <a:rPr lang="es-ES" sz="2800" dirty="0" err="1"/>
              <a:t>follows</a:t>
            </a:r>
            <a:r>
              <a:rPr lang="es-ES" sz="2800" dirty="0"/>
              <a:t> a </a:t>
            </a:r>
            <a:r>
              <a:rPr lang="es-ES" sz="2800" dirty="0" err="1"/>
              <a:t>power</a:t>
            </a:r>
            <a:r>
              <a:rPr lang="es-ES" sz="2800" dirty="0"/>
              <a:t> </a:t>
            </a:r>
            <a:r>
              <a:rPr lang="es-ES" sz="2800" dirty="0" err="1"/>
              <a:t>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8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A6D7A32-0790-7441-87CB-8E760C6E4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8988"/>
            <a:ext cx="9144000" cy="441215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9A7F796-C78C-3E46-A707-F7E4C363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Simulation</a:t>
            </a:r>
            <a:r>
              <a:rPr lang="es-ES" dirty="0"/>
              <a:t> </a:t>
            </a:r>
            <a:r>
              <a:rPr lang="es-ES" dirty="0" err="1"/>
              <a:t>Evaluation</a:t>
            </a:r>
            <a:r>
              <a:rPr lang="es-ES" dirty="0"/>
              <a:t> of GIRG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560163EE-BB08-3C49-8177-45F173BFBBB4}"/>
              </a:ext>
            </a:extLst>
          </p:cNvPr>
          <p:cNvSpPr txBox="1"/>
          <p:nvPr/>
        </p:nvSpPr>
        <p:spPr>
          <a:xfrm>
            <a:off x="2159224" y="1368477"/>
            <a:ext cx="12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Garamond"/>
                <a:cs typeface="Garamond"/>
              </a:rPr>
              <a:t>Avg</a:t>
            </a:r>
            <a:r>
              <a:rPr lang="en-US" sz="1800" b="1" dirty="0">
                <a:latin typeface="Garamond"/>
                <a:cs typeface="Garamond"/>
              </a:rPr>
              <a:t> length</a:t>
            </a:r>
          </a:p>
        </p:txBody>
      </p:sp>
      <p:sp>
        <p:nvSpPr>
          <p:cNvPr id="9" name="CuadroTexto 6">
            <a:extLst>
              <a:ext uri="{FF2B5EF4-FFF2-40B4-BE49-F238E27FC236}">
                <a16:creationId xmlns:a16="http://schemas.microsoft.com/office/drawing/2014/main" id="{E0A0FE93-1FAD-A947-9975-09440B855BF4}"/>
              </a:ext>
            </a:extLst>
          </p:cNvPr>
          <p:cNvSpPr txBox="1"/>
          <p:nvPr/>
        </p:nvSpPr>
        <p:spPr>
          <a:xfrm>
            <a:off x="3959424" y="1368477"/>
            <a:ext cx="130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Garamond"/>
                <a:cs typeface="Garamond"/>
              </a:rPr>
              <a:t>Fail ratio</a:t>
            </a:r>
          </a:p>
        </p:txBody>
      </p:sp>
      <p:cxnSp>
        <p:nvCxnSpPr>
          <p:cNvPr id="10" name="Conector recto de flecha 8">
            <a:extLst>
              <a:ext uri="{FF2B5EF4-FFF2-40B4-BE49-F238E27FC236}">
                <a16:creationId xmlns:a16="http://schemas.microsoft.com/office/drawing/2014/main" id="{F67BB652-098A-554C-A015-C4C3133E5456}"/>
              </a:ext>
            </a:extLst>
          </p:cNvPr>
          <p:cNvCxnSpPr>
            <a:stCxn id="7" idx="2"/>
          </p:cNvCxnSpPr>
          <p:nvPr/>
        </p:nvCxnSpPr>
        <p:spPr bwMode="auto">
          <a:xfrm>
            <a:off x="2824105" y="2039614"/>
            <a:ext cx="775279" cy="48099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9">
            <a:extLst>
              <a:ext uri="{FF2B5EF4-FFF2-40B4-BE49-F238E27FC236}">
                <a16:creationId xmlns:a16="http://schemas.microsoft.com/office/drawing/2014/main" id="{97D9EAB7-48A3-D045-8A0A-92415DA0E7DA}"/>
              </a:ext>
            </a:extLst>
          </p:cNvPr>
          <p:cNvCxnSpPr>
            <a:stCxn id="9" idx="2"/>
          </p:cNvCxnSpPr>
          <p:nvPr/>
        </p:nvCxnSpPr>
        <p:spPr bwMode="auto">
          <a:xfrm flipH="1">
            <a:off x="4319468" y="1737809"/>
            <a:ext cx="291770" cy="7827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2" name="Agrupar 27">
            <a:extLst>
              <a:ext uri="{FF2B5EF4-FFF2-40B4-BE49-F238E27FC236}">
                <a16:creationId xmlns:a16="http://schemas.microsoft.com/office/drawing/2014/main" id="{6B869E14-F4D6-454E-859B-7A8EC68B56F4}"/>
              </a:ext>
            </a:extLst>
          </p:cNvPr>
          <p:cNvGrpSpPr/>
          <p:nvPr/>
        </p:nvGrpSpPr>
        <p:grpSpPr>
          <a:xfrm>
            <a:off x="3311352" y="3240685"/>
            <a:ext cx="5184576" cy="1080120"/>
            <a:chOff x="2843808" y="3212976"/>
            <a:chExt cx="5184576" cy="1080120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61855FB8-4B3D-0A4D-B1CE-66E916DA7056}"/>
                </a:ext>
              </a:extLst>
            </p:cNvPr>
            <p:cNvSpPr/>
            <p:nvPr/>
          </p:nvSpPr>
          <p:spPr bwMode="auto">
            <a:xfrm>
              <a:off x="2843808" y="4005064"/>
              <a:ext cx="720080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14" name="Rectángulo 14">
              <a:extLst>
                <a:ext uri="{FF2B5EF4-FFF2-40B4-BE49-F238E27FC236}">
                  <a16:creationId xmlns:a16="http://schemas.microsoft.com/office/drawing/2014/main" id="{85761FF2-7867-FF40-B9BD-B4982F212906}"/>
                </a:ext>
              </a:extLst>
            </p:cNvPr>
            <p:cNvSpPr/>
            <p:nvPr/>
          </p:nvSpPr>
          <p:spPr bwMode="auto">
            <a:xfrm>
              <a:off x="4355976" y="3212976"/>
              <a:ext cx="720080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15" name="Rectángulo 15">
              <a:extLst>
                <a:ext uri="{FF2B5EF4-FFF2-40B4-BE49-F238E27FC236}">
                  <a16:creationId xmlns:a16="http://schemas.microsoft.com/office/drawing/2014/main" id="{91BA95A1-D3D2-924F-A9D6-5C8AE2D27B3E}"/>
                </a:ext>
              </a:extLst>
            </p:cNvPr>
            <p:cNvSpPr/>
            <p:nvPr/>
          </p:nvSpPr>
          <p:spPr bwMode="auto">
            <a:xfrm>
              <a:off x="5796136" y="3212976"/>
              <a:ext cx="720080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16" name="Rectángulo 16">
              <a:extLst>
                <a:ext uri="{FF2B5EF4-FFF2-40B4-BE49-F238E27FC236}">
                  <a16:creationId xmlns:a16="http://schemas.microsoft.com/office/drawing/2014/main" id="{7B628009-EDFA-5342-9169-23EB332FB34F}"/>
                </a:ext>
              </a:extLst>
            </p:cNvPr>
            <p:cNvSpPr/>
            <p:nvPr/>
          </p:nvSpPr>
          <p:spPr bwMode="auto">
            <a:xfrm>
              <a:off x="7308304" y="3212976"/>
              <a:ext cx="720080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17" name="Agrupar 28">
            <a:extLst>
              <a:ext uri="{FF2B5EF4-FFF2-40B4-BE49-F238E27FC236}">
                <a16:creationId xmlns:a16="http://schemas.microsoft.com/office/drawing/2014/main" id="{E13C4367-6C45-3640-A547-2BDC85712799}"/>
              </a:ext>
            </a:extLst>
          </p:cNvPr>
          <p:cNvGrpSpPr/>
          <p:nvPr/>
        </p:nvGrpSpPr>
        <p:grpSpPr>
          <a:xfrm>
            <a:off x="3975417" y="4059033"/>
            <a:ext cx="4968552" cy="288032"/>
            <a:chOff x="3707904" y="4005064"/>
            <a:chExt cx="4968552" cy="288032"/>
          </a:xfrm>
        </p:grpSpPr>
        <p:sp>
          <p:nvSpPr>
            <p:cNvPr id="18" name="Rectángulo 18">
              <a:extLst>
                <a:ext uri="{FF2B5EF4-FFF2-40B4-BE49-F238E27FC236}">
                  <a16:creationId xmlns:a16="http://schemas.microsoft.com/office/drawing/2014/main" id="{98413D63-3D92-374E-AA86-D7A295B2E396}"/>
                </a:ext>
              </a:extLst>
            </p:cNvPr>
            <p:cNvSpPr/>
            <p:nvPr/>
          </p:nvSpPr>
          <p:spPr bwMode="auto">
            <a:xfrm>
              <a:off x="3707904" y="4005064"/>
              <a:ext cx="576064" cy="288032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19" name="Rectángulo 19">
              <a:extLst>
                <a:ext uri="{FF2B5EF4-FFF2-40B4-BE49-F238E27FC236}">
                  <a16:creationId xmlns:a16="http://schemas.microsoft.com/office/drawing/2014/main" id="{3D141129-62AF-7B40-AAD3-75DE430DCD4E}"/>
                </a:ext>
              </a:extLst>
            </p:cNvPr>
            <p:cNvSpPr/>
            <p:nvPr/>
          </p:nvSpPr>
          <p:spPr bwMode="auto">
            <a:xfrm>
              <a:off x="5148064" y="4005064"/>
              <a:ext cx="576064" cy="288032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0" name="Rectángulo 20">
              <a:extLst>
                <a:ext uri="{FF2B5EF4-FFF2-40B4-BE49-F238E27FC236}">
                  <a16:creationId xmlns:a16="http://schemas.microsoft.com/office/drawing/2014/main" id="{C11BA4C6-84B6-9A48-B65E-03F85E0F3513}"/>
                </a:ext>
              </a:extLst>
            </p:cNvPr>
            <p:cNvSpPr/>
            <p:nvPr/>
          </p:nvSpPr>
          <p:spPr bwMode="auto">
            <a:xfrm>
              <a:off x="6588224" y="4005064"/>
              <a:ext cx="576064" cy="288032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1" name="Rectángulo 21">
              <a:extLst>
                <a:ext uri="{FF2B5EF4-FFF2-40B4-BE49-F238E27FC236}">
                  <a16:creationId xmlns:a16="http://schemas.microsoft.com/office/drawing/2014/main" id="{AE8778F9-D9C9-0F4C-BDD5-BD8C31C76F90}"/>
                </a:ext>
              </a:extLst>
            </p:cNvPr>
            <p:cNvSpPr/>
            <p:nvPr/>
          </p:nvSpPr>
          <p:spPr bwMode="auto">
            <a:xfrm>
              <a:off x="8100392" y="4005064"/>
              <a:ext cx="576064" cy="288032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sp>
        <p:nvSpPr>
          <p:cNvPr id="22" name="Elipse 22">
            <a:extLst>
              <a:ext uri="{FF2B5EF4-FFF2-40B4-BE49-F238E27FC236}">
                <a16:creationId xmlns:a16="http://schemas.microsoft.com/office/drawing/2014/main" id="{56507CB5-9A85-954A-8533-8EE8D4AB239E}"/>
              </a:ext>
            </a:extLst>
          </p:cNvPr>
          <p:cNvSpPr/>
          <p:nvPr/>
        </p:nvSpPr>
        <p:spPr bwMode="auto">
          <a:xfrm>
            <a:off x="6661595" y="2183439"/>
            <a:ext cx="432048" cy="432048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grpSp>
        <p:nvGrpSpPr>
          <p:cNvPr id="23" name="Agrupar 29">
            <a:extLst>
              <a:ext uri="{FF2B5EF4-FFF2-40B4-BE49-F238E27FC236}">
                <a16:creationId xmlns:a16="http://schemas.microsoft.com/office/drawing/2014/main" id="{1DC28452-ED92-6148-827A-072A6BCB9F5B}"/>
              </a:ext>
            </a:extLst>
          </p:cNvPr>
          <p:cNvGrpSpPr/>
          <p:nvPr/>
        </p:nvGrpSpPr>
        <p:grpSpPr>
          <a:xfrm>
            <a:off x="3311352" y="5256909"/>
            <a:ext cx="5184576" cy="792088"/>
            <a:chOff x="2843808" y="5229200"/>
            <a:chExt cx="5184576" cy="792088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495A85C7-9ECF-5648-8BAE-41B041A4CCC7}"/>
                </a:ext>
              </a:extLst>
            </p:cNvPr>
            <p:cNvSpPr/>
            <p:nvPr/>
          </p:nvSpPr>
          <p:spPr bwMode="auto">
            <a:xfrm>
              <a:off x="2843808" y="5733256"/>
              <a:ext cx="720080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FA400CC2-EC97-5548-9FAC-1E2FB02F32B7}"/>
                </a:ext>
              </a:extLst>
            </p:cNvPr>
            <p:cNvSpPr/>
            <p:nvPr/>
          </p:nvSpPr>
          <p:spPr bwMode="auto">
            <a:xfrm>
              <a:off x="4355976" y="5229200"/>
              <a:ext cx="720080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31C62BD3-3422-104A-A44A-C6D4D469516C}"/>
                </a:ext>
              </a:extLst>
            </p:cNvPr>
            <p:cNvSpPr/>
            <p:nvPr/>
          </p:nvSpPr>
          <p:spPr bwMode="auto">
            <a:xfrm>
              <a:off x="5868144" y="5229200"/>
              <a:ext cx="720080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A41AA3A3-D4F6-474F-A683-131BA0DE723D}"/>
                </a:ext>
              </a:extLst>
            </p:cNvPr>
            <p:cNvSpPr/>
            <p:nvPr/>
          </p:nvSpPr>
          <p:spPr bwMode="auto">
            <a:xfrm>
              <a:off x="7308304" y="5445224"/>
              <a:ext cx="720080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sp>
        <p:nvSpPr>
          <p:cNvPr id="28" name="Rectángulo 30">
            <a:extLst>
              <a:ext uri="{FF2B5EF4-FFF2-40B4-BE49-F238E27FC236}">
                <a16:creationId xmlns:a16="http://schemas.microsoft.com/office/drawing/2014/main" id="{E3C2E6D1-AC32-3544-B1CE-F7E69506AE9E}"/>
              </a:ext>
            </a:extLst>
          </p:cNvPr>
          <p:cNvSpPr/>
          <p:nvPr/>
        </p:nvSpPr>
        <p:spPr bwMode="auto">
          <a:xfrm>
            <a:off x="6157539" y="2693259"/>
            <a:ext cx="1440160" cy="338437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3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37C266-44A3-C344-B870-31D264CE5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3" y="1834047"/>
            <a:ext cx="9012833" cy="416033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9A7F796-C78C-3E46-A707-F7E4C363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Simulation</a:t>
            </a:r>
            <a:r>
              <a:rPr lang="es-ES" dirty="0"/>
              <a:t> </a:t>
            </a:r>
            <a:r>
              <a:rPr lang="es-ES" dirty="0" err="1"/>
              <a:t>Evaluation</a:t>
            </a:r>
            <a:r>
              <a:rPr lang="es-ES" dirty="0"/>
              <a:t> of </a:t>
            </a:r>
            <a:r>
              <a:rPr lang="en-US" dirty="0"/>
              <a:t>(</a:t>
            </a:r>
            <a:r>
              <a:rPr lang="en-US" dirty="0" err="1"/>
              <a:t>κ</a:t>
            </a:r>
            <a:r>
              <a:rPr lang="en-US" dirty="0"/>
              <a:t>,π)-KG</a:t>
            </a:r>
            <a:endParaRPr lang="es-ES" dirty="0"/>
          </a:p>
        </p:txBody>
      </p:sp>
      <p:pic>
        <p:nvPicPr>
          <p:cNvPr id="29" name="Imagen 1" descr="GIRG-KP.png">
            <a:extLst>
              <a:ext uri="{FF2B5EF4-FFF2-40B4-BE49-F238E27FC236}">
                <a16:creationId xmlns:a16="http://schemas.microsoft.com/office/drawing/2014/main" id="{5BBF3915-7412-B145-B5DF-2576CB3A9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52" y="5013176"/>
            <a:ext cx="8420100" cy="4241800"/>
          </a:xfrm>
          <a:prstGeom prst="rect">
            <a:avLst/>
          </a:prstGeom>
        </p:spPr>
      </p:pic>
      <p:sp>
        <p:nvSpPr>
          <p:cNvPr id="30" name="CuadroTexto 5">
            <a:extLst>
              <a:ext uri="{FF2B5EF4-FFF2-40B4-BE49-F238E27FC236}">
                <a16:creationId xmlns:a16="http://schemas.microsoft.com/office/drawing/2014/main" id="{446C09F8-E9AA-C844-AAEB-214F4CCD567D}"/>
              </a:ext>
            </a:extLst>
          </p:cNvPr>
          <p:cNvSpPr txBox="1"/>
          <p:nvPr/>
        </p:nvSpPr>
        <p:spPr>
          <a:xfrm>
            <a:off x="1869526" y="1520483"/>
            <a:ext cx="162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Garamond"/>
                <a:cs typeface="Garamond"/>
              </a:rPr>
              <a:t>Long. </a:t>
            </a:r>
            <a:r>
              <a:rPr lang="en-US" sz="1800" b="1" dirty="0" err="1">
                <a:solidFill>
                  <a:schemeClr val="bg1"/>
                </a:solidFill>
                <a:latin typeface="Garamond"/>
                <a:cs typeface="Garamond"/>
              </a:rPr>
              <a:t>caminos</a:t>
            </a:r>
            <a:endParaRPr lang="en-US" sz="1800" b="1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  <p:sp>
        <p:nvSpPr>
          <p:cNvPr id="31" name="CuadroTexto 6">
            <a:extLst>
              <a:ext uri="{FF2B5EF4-FFF2-40B4-BE49-F238E27FC236}">
                <a16:creationId xmlns:a16="http://schemas.microsoft.com/office/drawing/2014/main" id="{DC8600F0-F21B-AC4A-9BCD-94D18CBA792E}"/>
              </a:ext>
            </a:extLst>
          </p:cNvPr>
          <p:cNvSpPr txBox="1"/>
          <p:nvPr/>
        </p:nvSpPr>
        <p:spPr>
          <a:xfrm>
            <a:off x="3669726" y="1520483"/>
            <a:ext cx="106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aramond"/>
                <a:cs typeface="Garamond"/>
              </a:rPr>
              <a:t>Fail ratio</a:t>
            </a:r>
          </a:p>
        </p:txBody>
      </p:sp>
      <p:cxnSp>
        <p:nvCxnSpPr>
          <p:cNvPr id="32" name="Conector recto de flecha 7">
            <a:extLst>
              <a:ext uri="{FF2B5EF4-FFF2-40B4-BE49-F238E27FC236}">
                <a16:creationId xmlns:a16="http://schemas.microsoft.com/office/drawing/2014/main" id="{1DE3CB48-4729-2741-A282-37736ED8A80E}"/>
              </a:ext>
            </a:extLst>
          </p:cNvPr>
          <p:cNvCxnSpPr>
            <a:stCxn id="30" idx="2"/>
          </p:cNvCxnSpPr>
          <p:nvPr/>
        </p:nvCxnSpPr>
        <p:spPr bwMode="auto">
          <a:xfrm>
            <a:off x="2683661" y="1889815"/>
            <a:ext cx="770041" cy="7827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Conector recto de flecha 8">
            <a:extLst>
              <a:ext uri="{FF2B5EF4-FFF2-40B4-BE49-F238E27FC236}">
                <a16:creationId xmlns:a16="http://schemas.microsoft.com/office/drawing/2014/main" id="{5B334099-E1AA-8941-8A2E-DA292B0C6C0E}"/>
              </a:ext>
            </a:extLst>
          </p:cNvPr>
          <p:cNvCxnSpPr>
            <a:stCxn id="31" idx="2"/>
          </p:cNvCxnSpPr>
          <p:nvPr/>
        </p:nvCxnSpPr>
        <p:spPr bwMode="auto">
          <a:xfrm>
            <a:off x="4200192" y="1889815"/>
            <a:ext cx="45598" cy="7827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4" name="Agrupar 28">
            <a:extLst>
              <a:ext uri="{FF2B5EF4-FFF2-40B4-BE49-F238E27FC236}">
                <a16:creationId xmlns:a16="http://schemas.microsoft.com/office/drawing/2014/main" id="{084CB07D-3128-954C-890B-D41CAAEC7A9A}"/>
              </a:ext>
            </a:extLst>
          </p:cNvPr>
          <p:cNvGrpSpPr/>
          <p:nvPr/>
        </p:nvGrpSpPr>
        <p:grpSpPr>
          <a:xfrm>
            <a:off x="3190940" y="2962638"/>
            <a:ext cx="5408113" cy="1296144"/>
            <a:chOff x="2987824" y="2924944"/>
            <a:chExt cx="5040560" cy="1296144"/>
          </a:xfrm>
        </p:grpSpPr>
        <p:sp>
          <p:nvSpPr>
            <p:cNvPr id="35" name="Rectángulo 12">
              <a:extLst>
                <a:ext uri="{FF2B5EF4-FFF2-40B4-BE49-F238E27FC236}">
                  <a16:creationId xmlns:a16="http://schemas.microsoft.com/office/drawing/2014/main" id="{617E41AE-1DA9-0741-A5E8-84929FA5F714}"/>
                </a:ext>
              </a:extLst>
            </p:cNvPr>
            <p:cNvSpPr/>
            <p:nvPr/>
          </p:nvSpPr>
          <p:spPr bwMode="auto">
            <a:xfrm>
              <a:off x="2987824" y="3140968"/>
              <a:ext cx="720080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36" name="Rectángulo 13">
              <a:extLst>
                <a:ext uri="{FF2B5EF4-FFF2-40B4-BE49-F238E27FC236}">
                  <a16:creationId xmlns:a16="http://schemas.microsoft.com/office/drawing/2014/main" id="{FC941564-E41E-8F4C-A5D6-7881DB110005}"/>
                </a:ext>
              </a:extLst>
            </p:cNvPr>
            <p:cNvSpPr/>
            <p:nvPr/>
          </p:nvSpPr>
          <p:spPr bwMode="auto">
            <a:xfrm>
              <a:off x="4355976" y="2924944"/>
              <a:ext cx="720080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37" name="Rectángulo 14">
              <a:extLst>
                <a:ext uri="{FF2B5EF4-FFF2-40B4-BE49-F238E27FC236}">
                  <a16:creationId xmlns:a16="http://schemas.microsoft.com/office/drawing/2014/main" id="{E8198752-B2ED-B846-9EF3-899C0D432638}"/>
                </a:ext>
              </a:extLst>
            </p:cNvPr>
            <p:cNvSpPr/>
            <p:nvPr/>
          </p:nvSpPr>
          <p:spPr bwMode="auto">
            <a:xfrm>
              <a:off x="5796136" y="3933056"/>
              <a:ext cx="720080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38" name="Rectángulo 15">
              <a:extLst>
                <a:ext uri="{FF2B5EF4-FFF2-40B4-BE49-F238E27FC236}">
                  <a16:creationId xmlns:a16="http://schemas.microsoft.com/office/drawing/2014/main" id="{73C37CC4-7B0C-B44A-AB28-ABCB40C96E78}"/>
                </a:ext>
              </a:extLst>
            </p:cNvPr>
            <p:cNvSpPr/>
            <p:nvPr/>
          </p:nvSpPr>
          <p:spPr bwMode="auto">
            <a:xfrm>
              <a:off x="7308304" y="3140968"/>
              <a:ext cx="720080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39" name="Agrupar 29">
            <a:extLst>
              <a:ext uri="{FF2B5EF4-FFF2-40B4-BE49-F238E27FC236}">
                <a16:creationId xmlns:a16="http://schemas.microsoft.com/office/drawing/2014/main" id="{06CC92DC-758D-FA4A-8454-23B5FCF5E1F2}"/>
              </a:ext>
            </a:extLst>
          </p:cNvPr>
          <p:cNvGrpSpPr/>
          <p:nvPr/>
        </p:nvGrpSpPr>
        <p:grpSpPr>
          <a:xfrm>
            <a:off x="3881374" y="3976384"/>
            <a:ext cx="5188952" cy="268430"/>
            <a:chOff x="3779912" y="3933056"/>
            <a:chExt cx="4824536" cy="288032"/>
          </a:xfrm>
        </p:grpSpPr>
        <p:sp>
          <p:nvSpPr>
            <p:cNvPr id="40" name="Rectángulo 17">
              <a:extLst>
                <a:ext uri="{FF2B5EF4-FFF2-40B4-BE49-F238E27FC236}">
                  <a16:creationId xmlns:a16="http://schemas.microsoft.com/office/drawing/2014/main" id="{BD152BE3-6C7E-D142-B384-7D21BE15413C}"/>
                </a:ext>
              </a:extLst>
            </p:cNvPr>
            <p:cNvSpPr/>
            <p:nvPr/>
          </p:nvSpPr>
          <p:spPr bwMode="auto">
            <a:xfrm>
              <a:off x="3779912" y="3933056"/>
              <a:ext cx="576064" cy="288032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41" name="Rectángulo 18">
              <a:extLst>
                <a:ext uri="{FF2B5EF4-FFF2-40B4-BE49-F238E27FC236}">
                  <a16:creationId xmlns:a16="http://schemas.microsoft.com/office/drawing/2014/main" id="{BCC62B76-666A-754B-B865-866892C8C517}"/>
                </a:ext>
              </a:extLst>
            </p:cNvPr>
            <p:cNvSpPr/>
            <p:nvPr/>
          </p:nvSpPr>
          <p:spPr bwMode="auto">
            <a:xfrm>
              <a:off x="5076056" y="3933056"/>
              <a:ext cx="576064" cy="288032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42" name="Rectángulo 19">
              <a:extLst>
                <a:ext uri="{FF2B5EF4-FFF2-40B4-BE49-F238E27FC236}">
                  <a16:creationId xmlns:a16="http://schemas.microsoft.com/office/drawing/2014/main" id="{5D6006F6-FAC4-3A41-A919-644DB30AD1D0}"/>
                </a:ext>
              </a:extLst>
            </p:cNvPr>
            <p:cNvSpPr/>
            <p:nvPr/>
          </p:nvSpPr>
          <p:spPr bwMode="auto">
            <a:xfrm>
              <a:off x="6588224" y="3933056"/>
              <a:ext cx="576064" cy="288032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43" name="Rectángulo 20">
              <a:extLst>
                <a:ext uri="{FF2B5EF4-FFF2-40B4-BE49-F238E27FC236}">
                  <a16:creationId xmlns:a16="http://schemas.microsoft.com/office/drawing/2014/main" id="{A8637368-BB18-C546-A94A-A0F6FA7BA251}"/>
                </a:ext>
              </a:extLst>
            </p:cNvPr>
            <p:cNvSpPr/>
            <p:nvPr/>
          </p:nvSpPr>
          <p:spPr bwMode="auto">
            <a:xfrm>
              <a:off x="8028384" y="3933056"/>
              <a:ext cx="576064" cy="288032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44" name="Agrupar 30">
            <a:extLst>
              <a:ext uri="{FF2B5EF4-FFF2-40B4-BE49-F238E27FC236}">
                <a16:creationId xmlns:a16="http://schemas.microsoft.com/office/drawing/2014/main" id="{3563C200-DF11-E142-9C1E-BDCDDC8CF209}"/>
              </a:ext>
            </a:extLst>
          </p:cNvPr>
          <p:cNvGrpSpPr/>
          <p:nvPr/>
        </p:nvGrpSpPr>
        <p:grpSpPr>
          <a:xfrm>
            <a:off x="3112559" y="4811586"/>
            <a:ext cx="5381703" cy="1080120"/>
            <a:chOff x="2987824" y="4869160"/>
            <a:chExt cx="5040560" cy="1080120"/>
          </a:xfrm>
        </p:grpSpPr>
        <p:sp>
          <p:nvSpPr>
            <p:cNvPr id="45" name="Rectángulo 22">
              <a:extLst>
                <a:ext uri="{FF2B5EF4-FFF2-40B4-BE49-F238E27FC236}">
                  <a16:creationId xmlns:a16="http://schemas.microsoft.com/office/drawing/2014/main" id="{B713E6FD-6ED2-CC44-990A-43676E23F7E1}"/>
                </a:ext>
              </a:extLst>
            </p:cNvPr>
            <p:cNvSpPr/>
            <p:nvPr/>
          </p:nvSpPr>
          <p:spPr bwMode="auto">
            <a:xfrm>
              <a:off x="2987824" y="5085184"/>
              <a:ext cx="720080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46" name="Rectángulo 23">
              <a:extLst>
                <a:ext uri="{FF2B5EF4-FFF2-40B4-BE49-F238E27FC236}">
                  <a16:creationId xmlns:a16="http://schemas.microsoft.com/office/drawing/2014/main" id="{9CC8EB0E-B15D-0842-9DA2-3C778D22B6AD}"/>
                </a:ext>
              </a:extLst>
            </p:cNvPr>
            <p:cNvSpPr/>
            <p:nvPr/>
          </p:nvSpPr>
          <p:spPr bwMode="auto">
            <a:xfrm>
              <a:off x="4355976" y="4869160"/>
              <a:ext cx="720080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47" name="Rectángulo 24">
              <a:extLst>
                <a:ext uri="{FF2B5EF4-FFF2-40B4-BE49-F238E27FC236}">
                  <a16:creationId xmlns:a16="http://schemas.microsoft.com/office/drawing/2014/main" id="{0DA294BB-09C4-0541-B79E-C5F14776335E}"/>
                </a:ext>
              </a:extLst>
            </p:cNvPr>
            <p:cNvSpPr/>
            <p:nvPr/>
          </p:nvSpPr>
          <p:spPr bwMode="auto">
            <a:xfrm>
              <a:off x="5796136" y="5661248"/>
              <a:ext cx="720080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48" name="Rectángulo 25">
              <a:extLst>
                <a:ext uri="{FF2B5EF4-FFF2-40B4-BE49-F238E27FC236}">
                  <a16:creationId xmlns:a16="http://schemas.microsoft.com/office/drawing/2014/main" id="{34798174-263F-BB40-B086-3A30C33EC9EC}"/>
                </a:ext>
              </a:extLst>
            </p:cNvPr>
            <p:cNvSpPr/>
            <p:nvPr/>
          </p:nvSpPr>
          <p:spPr bwMode="auto">
            <a:xfrm>
              <a:off x="7308304" y="5373216"/>
              <a:ext cx="720080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49" name="Agrupar 31">
            <a:extLst>
              <a:ext uri="{FF2B5EF4-FFF2-40B4-BE49-F238E27FC236}">
                <a16:creationId xmlns:a16="http://schemas.microsoft.com/office/drawing/2014/main" id="{9F89CFE9-2C93-444B-AC58-DDFF373D66F4}"/>
              </a:ext>
            </a:extLst>
          </p:cNvPr>
          <p:cNvGrpSpPr/>
          <p:nvPr/>
        </p:nvGrpSpPr>
        <p:grpSpPr>
          <a:xfrm>
            <a:off x="4655658" y="2203379"/>
            <a:ext cx="1440160" cy="3888432"/>
            <a:chOff x="4355976" y="2132856"/>
            <a:chExt cx="1440160" cy="3888432"/>
          </a:xfrm>
        </p:grpSpPr>
        <p:sp>
          <p:nvSpPr>
            <p:cNvPr id="50" name="Elipse 26">
              <a:extLst>
                <a:ext uri="{FF2B5EF4-FFF2-40B4-BE49-F238E27FC236}">
                  <a16:creationId xmlns:a16="http://schemas.microsoft.com/office/drawing/2014/main" id="{E74F3539-A0FC-4F43-B201-BD02291A643F}"/>
                </a:ext>
              </a:extLst>
            </p:cNvPr>
            <p:cNvSpPr/>
            <p:nvPr/>
          </p:nvSpPr>
          <p:spPr bwMode="auto">
            <a:xfrm>
              <a:off x="4860032" y="2132856"/>
              <a:ext cx="432048" cy="432048"/>
            </a:xfrm>
            <a:prstGeom prst="ellips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51" name="Rectángulo 27">
              <a:extLst>
                <a:ext uri="{FF2B5EF4-FFF2-40B4-BE49-F238E27FC236}">
                  <a16:creationId xmlns:a16="http://schemas.microsoft.com/office/drawing/2014/main" id="{DFE1B01C-CACC-8E4D-BE02-3439C3FCFACC}"/>
                </a:ext>
              </a:extLst>
            </p:cNvPr>
            <p:cNvSpPr/>
            <p:nvPr/>
          </p:nvSpPr>
          <p:spPr bwMode="auto">
            <a:xfrm>
              <a:off x="4355976" y="2636912"/>
              <a:ext cx="1440160" cy="3384376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sp>
        <p:nvSpPr>
          <p:cNvPr id="52" name="CuadroTexto 5">
            <a:extLst>
              <a:ext uri="{FF2B5EF4-FFF2-40B4-BE49-F238E27FC236}">
                <a16:creationId xmlns:a16="http://schemas.microsoft.com/office/drawing/2014/main" id="{4D2E2639-B49E-CF47-AE51-18AA9746DD17}"/>
              </a:ext>
            </a:extLst>
          </p:cNvPr>
          <p:cNvSpPr txBox="1"/>
          <p:nvPr/>
        </p:nvSpPr>
        <p:spPr>
          <a:xfrm>
            <a:off x="1869526" y="1520483"/>
            <a:ext cx="12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Garamond"/>
                <a:cs typeface="Garamond"/>
              </a:rPr>
              <a:t>Avg</a:t>
            </a:r>
            <a:r>
              <a:rPr lang="en-US" sz="1800" b="1" dirty="0">
                <a:latin typeface="Garamond"/>
                <a:cs typeface="Garamond"/>
              </a:rPr>
              <a:t> length</a:t>
            </a:r>
          </a:p>
        </p:txBody>
      </p:sp>
    </p:spTree>
    <p:extLst>
      <p:ext uri="{BB962C8B-B14F-4D97-AF65-F5344CB8AC3E}">
        <p14:creationId xmlns:p14="http://schemas.microsoft.com/office/powerpoint/2010/main" val="7742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9A7F796-C78C-3E46-A707-F7E4C363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Comparison</a:t>
            </a:r>
            <a:r>
              <a:rPr lang="es-ES" dirty="0"/>
              <a:t> of </a:t>
            </a:r>
            <a:r>
              <a:rPr lang="es-ES" dirty="0" err="1"/>
              <a:t>Construction</a:t>
            </a:r>
            <a:r>
              <a:rPr lang="es-ES" dirty="0"/>
              <a:t> and </a:t>
            </a:r>
            <a:r>
              <a:rPr lang="es-ES" dirty="0" err="1"/>
              <a:t>Routing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F57F5-B390-A94F-88F7-7E5EF7484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55" y="877465"/>
            <a:ext cx="4888461" cy="3142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969B43-B6B2-C846-80C3-0F6B3458A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27" y="3715418"/>
            <a:ext cx="4888461" cy="314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1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8484" y="980640"/>
            <a:ext cx="8172008" cy="5530996"/>
          </a:xfrm>
        </p:spPr>
        <p:txBody>
          <a:bodyPr>
            <a:normAutofit fontScale="85000" lnSpcReduction="10000"/>
          </a:bodyPr>
          <a:lstStyle/>
          <a:p>
            <a:pPr marL="638937" indent="-342900">
              <a:spcAft>
                <a:spcPts val="0"/>
              </a:spcAft>
              <a:buFont typeface="Arial"/>
              <a:buChar char="•"/>
            </a:pPr>
            <a:r>
              <a:rPr lang="en-US" sz="3200" dirty="0"/>
              <a:t>(</a:t>
            </a:r>
            <a:r>
              <a:rPr lang="en-US" sz="3200" dirty="0" err="1"/>
              <a:t>κ</a:t>
            </a:r>
            <a:r>
              <a:rPr lang="en-US" sz="3200" dirty="0"/>
              <a:t>, π)-KG graphs are an alternative to GIRG and hyperbolic geometric graphs</a:t>
            </a:r>
          </a:p>
          <a:p>
            <a:pPr marL="638937" indent="-342900">
              <a:spcAft>
                <a:spcPts val="0"/>
              </a:spcAft>
              <a:buFont typeface="Arial"/>
              <a:buChar char="•"/>
            </a:pPr>
            <a:r>
              <a:rPr lang="en-US" sz="3200" dirty="0"/>
              <a:t>By simulation they present better performance than GIRG, both in hops and fail ratio</a:t>
            </a:r>
          </a:p>
          <a:p>
            <a:pPr marL="638937" indent="-342900">
              <a:spcAft>
                <a:spcPts val="0"/>
              </a:spcAft>
              <a:buFont typeface="Arial"/>
              <a:buChar char="•"/>
            </a:pPr>
            <a:r>
              <a:rPr lang="en-US" sz="3200" dirty="0"/>
              <a:t>Deterministic routing algorithms</a:t>
            </a:r>
            <a:r>
              <a:rPr lang="es-ES_tradnl" sz="3200" dirty="0"/>
              <a:t> </a:t>
            </a:r>
            <a:r>
              <a:rPr lang="es-ES_tradnl" sz="3200" dirty="0" err="1"/>
              <a:t>have</a:t>
            </a:r>
            <a:r>
              <a:rPr lang="es-ES_tradnl" sz="3200" dirty="0"/>
              <a:t> </a:t>
            </a:r>
            <a:r>
              <a:rPr lang="es-ES_tradnl" sz="3200" dirty="0" err="1"/>
              <a:t>the</a:t>
            </a:r>
            <a:r>
              <a:rPr lang="es-ES_tradnl" sz="3200" dirty="0"/>
              <a:t> </a:t>
            </a:r>
            <a:r>
              <a:rPr lang="es-ES_tradnl" sz="3200" dirty="0" err="1"/>
              <a:t>best</a:t>
            </a:r>
            <a:r>
              <a:rPr lang="es-ES_tradnl" sz="3200" dirty="0"/>
              <a:t> performance in </a:t>
            </a:r>
            <a:r>
              <a:rPr lang="es-ES_tradnl" sz="3200" dirty="0" err="1"/>
              <a:t>hops</a:t>
            </a:r>
            <a:r>
              <a:rPr lang="es-ES_tradnl" sz="3200" dirty="0"/>
              <a:t> </a:t>
            </a:r>
            <a:r>
              <a:rPr lang="es-ES_tradnl" sz="3200" dirty="0" err="1"/>
              <a:t>but</a:t>
            </a:r>
            <a:r>
              <a:rPr lang="es-ES_tradnl" sz="3200" dirty="0"/>
              <a:t> </a:t>
            </a:r>
            <a:r>
              <a:rPr lang="es-ES_tradnl" sz="3200" dirty="0" err="1"/>
              <a:t>they</a:t>
            </a:r>
            <a:r>
              <a:rPr lang="es-ES_tradnl" sz="3200" dirty="0"/>
              <a:t> </a:t>
            </a:r>
            <a:r>
              <a:rPr lang="es-ES_tradnl" sz="3200" dirty="0" err="1"/>
              <a:t>have</a:t>
            </a:r>
            <a:r>
              <a:rPr lang="es-ES_tradnl" sz="3200" dirty="0"/>
              <a:t> a positive </a:t>
            </a:r>
            <a:r>
              <a:rPr lang="es-ES_tradnl" sz="3200" dirty="0" err="1"/>
              <a:t>fail</a:t>
            </a:r>
            <a:r>
              <a:rPr lang="es-ES_tradnl" sz="3200" dirty="0"/>
              <a:t> ratio</a:t>
            </a:r>
          </a:p>
          <a:p>
            <a:pPr marL="638937" indent="-342900">
              <a:spcAft>
                <a:spcPts val="0"/>
              </a:spcAft>
              <a:buFont typeface="Arial"/>
              <a:buChar char="•"/>
            </a:pPr>
            <a:r>
              <a:rPr lang="el-GR" sz="3200" dirty="0"/>
              <a:t>τ</a:t>
            </a:r>
            <a:r>
              <a:rPr lang="es-ES_tradnl" sz="3200" dirty="0"/>
              <a:t>-</a:t>
            </a:r>
            <a:r>
              <a:rPr lang="es-ES_tradnl" sz="3200" dirty="0" err="1"/>
              <a:t>Det</a:t>
            </a:r>
            <a:r>
              <a:rPr lang="es-ES_tradnl" sz="3200" dirty="0"/>
              <a:t> </a:t>
            </a:r>
            <a:r>
              <a:rPr lang="es-ES_tradnl" sz="3200" dirty="0" err="1"/>
              <a:t>outperforms</a:t>
            </a:r>
            <a:r>
              <a:rPr lang="es-ES_tradnl" sz="3200" dirty="0"/>
              <a:t> </a:t>
            </a:r>
            <a:r>
              <a:rPr lang="es-ES_tradnl" sz="3200" dirty="0" err="1"/>
              <a:t>other</a:t>
            </a:r>
            <a:r>
              <a:rPr lang="es-ES_tradnl" sz="3200" dirty="0"/>
              <a:t> </a:t>
            </a:r>
            <a:r>
              <a:rPr lang="es-ES_tradnl" sz="3200" dirty="0" err="1"/>
              <a:t>deterministic</a:t>
            </a:r>
            <a:r>
              <a:rPr lang="es-ES_tradnl" sz="3200" dirty="0"/>
              <a:t> </a:t>
            </a:r>
            <a:r>
              <a:rPr lang="es-ES_tradnl" sz="3200" dirty="0" err="1"/>
              <a:t>algorithms</a:t>
            </a:r>
            <a:r>
              <a:rPr lang="es-ES_tradnl" sz="3200" dirty="0"/>
              <a:t>.  </a:t>
            </a:r>
            <a:r>
              <a:rPr lang="es-ES_tradnl" sz="3200" dirty="0" err="1"/>
              <a:t>Increasing</a:t>
            </a:r>
            <a:r>
              <a:rPr lang="es-ES_tradnl" sz="3200" dirty="0"/>
              <a:t> </a:t>
            </a:r>
            <a:r>
              <a:rPr lang="es-ES_tradnl" sz="3200" dirty="0" err="1"/>
              <a:t>the</a:t>
            </a:r>
            <a:r>
              <a:rPr lang="es-ES_tradnl" sz="3200" dirty="0"/>
              <a:t> </a:t>
            </a:r>
            <a:r>
              <a:rPr lang="el-GR" sz="3200" dirty="0"/>
              <a:t>τ</a:t>
            </a:r>
            <a:r>
              <a:rPr lang="es-ES_tradnl" sz="3200" dirty="0"/>
              <a:t> </a:t>
            </a:r>
            <a:r>
              <a:rPr lang="es-ES_tradnl" sz="3200" dirty="0" err="1"/>
              <a:t>parameter</a:t>
            </a:r>
            <a:r>
              <a:rPr lang="es-ES_tradnl" sz="3200" dirty="0"/>
              <a:t>, </a:t>
            </a:r>
            <a:r>
              <a:rPr lang="es-ES_tradnl" sz="3200" dirty="0" err="1"/>
              <a:t>the</a:t>
            </a:r>
            <a:r>
              <a:rPr lang="es-ES_tradnl" sz="3200" dirty="0"/>
              <a:t> </a:t>
            </a:r>
            <a:r>
              <a:rPr lang="es-ES_tradnl" sz="3200" dirty="0" err="1"/>
              <a:t>fail</a:t>
            </a:r>
            <a:r>
              <a:rPr lang="es-ES_tradnl" sz="3200" dirty="0"/>
              <a:t> ratio </a:t>
            </a:r>
            <a:r>
              <a:rPr lang="es-ES_tradnl" sz="3200" dirty="0" err="1"/>
              <a:t>drops</a:t>
            </a:r>
            <a:r>
              <a:rPr lang="es-ES_tradnl" sz="3200" dirty="0"/>
              <a:t> </a:t>
            </a:r>
            <a:r>
              <a:rPr lang="es-ES_tradnl" sz="3200" dirty="0" err="1"/>
              <a:t>with</a:t>
            </a:r>
            <a:r>
              <a:rPr lang="es-ES_tradnl" sz="3200" dirty="0"/>
              <a:t> a </a:t>
            </a:r>
            <a:r>
              <a:rPr lang="es-ES_tradnl" sz="3200" dirty="0" err="1"/>
              <a:t>small</a:t>
            </a:r>
            <a:r>
              <a:rPr lang="es-ES_tradnl" sz="3200" dirty="0"/>
              <a:t> </a:t>
            </a:r>
            <a:r>
              <a:rPr lang="es-ES_tradnl" sz="3200" dirty="0" err="1"/>
              <a:t>overhead</a:t>
            </a:r>
            <a:r>
              <a:rPr lang="es-ES_tradnl" sz="3200" dirty="0"/>
              <a:t> in </a:t>
            </a:r>
            <a:r>
              <a:rPr lang="es-ES_tradnl" sz="3200" dirty="0" err="1"/>
              <a:t>the</a:t>
            </a:r>
            <a:r>
              <a:rPr lang="es-ES_tradnl" sz="3200" dirty="0"/>
              <a:t> </a:t>
            </a:r>
            <a:r>
              <a:rPr lang="es-ES_tradnl" sz="3200" dirty="0" err="1"/>
              <a:t>hops</a:t>
            </a:r>
            <a:r>
              <a:rPr lang="es-ES_tradnl" sz="3200" dirty="0"/>
              <a:t>.</a:t>
            </a:r>
          </a:p>
          <a:p>
            <a:pPr marL="638937" indent="-342900">
              <a:spcAft>
                <a:spcPts val="0"/>
              </a:spcAft>
              <a:buFont typeface="Arial"/>
              <a:buChar char="•"/>
            </a:pPr>
            <a:r>
              <a:rPr lang="el-GR" sz="3200" dirty="0"/>
              <a:t>τ</a:t>
            </a:r>
            <a:r>
              <a:rPr lang="es-ES_tradnl" sz="3200" dirty="0"/>
              <a:t>-RW show </a:t>
            </a:r>
            <a:r>
              <a:rPr lang="es-ES_tradnl" sz="3200" dirty="0" err="1"/>
              <a:t>almost</a:t>
            </a:r>
            <a:r>
              <a:rPr lang="es-ES_tradnl" sz="3200" dirty="0"/>
              <a:t> </a:t>
            </a:r>
            <a:r>
              <a:rPr lang="es-ES_tradnl" sz="3200" dirty="0" err="1"/>
              <a:t>identical</a:t>
            </a:r>
            <a:r>
              <a:rPr lang="es-ES_tradnl" sz="3200" dirty="0"/>
              <a:t> </a:t>
            </a:r>
            <a:r>
              <a:rPr lang="es-ES_tradnl" sz="3200" dirty="0" err="1"/>
              <a:t>results</a:t>
            </a:r>
            <a:r>
              <a:rPr lang="es-ES_tradnl" sz="3200" dirty="0"/>
              <a:t> (in </a:t>
            </a:r>
            <a:r>
              <a:rPr lang="es-ES_tradnl" sz="3200" dirty="0" err="1"/>
              <a:t>hops</a:t>
            </a:r>
            <a:r>
              <a:rPr lang="es-ES_tradnl" sz="3200" dirty="0"/>
              <a:t>) to </a:t>
            </a:r>
            <a:r>
              <a:rPr lang="es-ES_tradnl" sz="3200" dirty="0" err="1"/>
              <a:t>the</a:t>
            </a:r>
            <a:r>
              <a:rPr lang="es-ES_tradnl" sz="3200" dirty="0"/>
              <a:t> </a:t>
            </a:r>
            <a:r>
              <a:rPr lang="es-ES_tradnl" sz="3200" dirty="0" err="1"/>
              <a:t>deterministic</a:t>
            </a:r>
            <a:r>
              <a:rPr lang="es-ES_tradnl" sz="3200" dirty="0"/>
              <a:t> </a:t>
            </a:r>
            <a:r>
              <a:rPr lang="es-ES_tradnl" sz="3200" dirty="0" err="1"/>
              <a:t>version</a:t>
            </a:r>
            <a:r>
              <a:rPr lang="es-ES_tradnl" sz="3200" dirty="0"/>
              <a:t> </a:t>
            </a:r>
            <a:r>
              <a:rPr lang="es-ES_tradnl" sz="3200" dirty="0" err="1"/>
              <a:t>for</a:t>
            </a:r>
            <a:r>
              <a:rPr lang="es-ES_tradnl" sz="3200" dirty="0"/>
              <a:t> </a:t>
            </a:r>
            <a:r>
              <a:rPr lang="en-US" sz="3200" dirty="0"/>
              <a:t>(</a:t>
            </a:r>
            <a:r>
              <a:rPr lang="en-US" sz="3200" dirty="0" err="1"/>
              <a:t>κ</a:t>
            </a:r>
            <a:r>
              <a:rPr lang="en-US" sz="3200" dirty="0"/>
              <a:t>, π)-KG graphs</a:t>
            </a:r>
            <a:r>
              <a:rPr lang="es-ES_tradnl" sz="3200" dirty="0"/>
              <a:t> </a:t>
            </a:r>
            <a:endParaRPr lang="en-US" sz="3200" dirty="0"/>
          </a:p>
          <a:p>
            <a:pPr marL="0" indent="0">
              <a:spcAft>
                <a:spcPts val="0"/>
              </a:spcAft>
            </a:pP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182383-F19C-F44A-8644-C4A6AE25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543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4488" y="980640"/>
            <a:ext cx="8172008" cy="5037972"/>
          </a:xfrm>
        </p:spPr>
        <p:txBody>
          <a:bodyPr>
            <a:normAutofit/>
          </a:bodyPr>
          <a:lstStyle/>
          <a:p>
            <a:pPr marL="638937" indent="-342900">
              <a:spcAft>
                <a:spcPts val="0"/>
              </a:spcAft>
              <a:buFont typeface="Arial"/>
              <a:buChar char="•"/>
            </a:pPr>
            <a:r>
              <a:rPr lang="en-US" sz="3200" dirty="0"/>
              <a:t>More simulations are been done with other torus sizes and measuring other parameters, like congestion</a:t>
            </a:r>
          </a:p>
          <a:p>
            <a:pPr marL="638937" indent="-342900">
              <a:spcAft>
                <a:spcPts val="0"/>
              </a:spcAft>
              <a:buFont typeface="Arial"/>
              <a:buChar char="•"/>
            </a:pPr>
            <a:r>
              <a:rPr lang="es-ES" sz="3200" dirty="0" err="1"/>
              <a:t>Analytical</a:t>
            </a:r>
            <a:r>
              <a:rPr lang="es-ES" sz="3200" dirty="0"/>
              <a:t> </a:t>
            </a:r>
            <a:r>
              <a:rPr lang="es-ES" sz="3200" dirty="0" err="1"/>
              <a:t>results</a:t>
            </a:r>
            <a:r>
              <a:rPr lang="es-ES" sz="3200" dirty="0"/>
              <a:t> are </a:t>
            </a:r>
            <a:r>
              <a:rPr lang="es-ES" sz="3200" dirty="0" err="1"/>
              <a:t>pending</a:t>
            </a:r>
            <a:r>
              <a:rPr lang="es-ES" sz="3200" dirty="0"/>
              <a:t>:</a:t>
            </a:r>
          </a:p>
          <a:p>
            <a:pPr marL="885825" lvl="1" indent="-342900">
              <a:spcAft>
                <a:spcPts val="0"/>
              </a:spcAft>
              <a:buFont typeface="Arial"/>
              <a:buChar char="•"/>
            </a:pPr>
            <a:r>
              <a:rPr lang="es-ES" sz="2800" dirty="0" err="1"/>
              <a:t>Shortest</a:t>
            </a:r>
            <a:r>
              <a:rPr lang="es-ES" sz="2800" dirty="0"/>
              <a:t> </a:t>
            </a:r>
            <a:r>
              <a:rPr lang="es-ES" sz="2800" dirty="0" err="1"/>
              <a:t>paths</a:t>
            </a:r>
            <a:r>
              <a:rPr lang="es-ES" sz="2800" dirty="0"/>
              <a:t> </a:t>
            </a:r>
            <a:r>
              <a:rPr lang="es-ES" sz="2800" dirty="0" err="1"/>
              <a:t>distribution</a:t>
            </a:r>
            <a:r>
              <a:rPr lang="es-ES" sz="2800" dirty="0"/>
              <a:t> in </a:t>
            </a:r>
            <a:r>
              <a:rPr lang="en-US" sz="2800" dirty="0"/>
              <a:t>(</a:t>
            </a:r>
            <a:r>
              <a:rPr lang="en-US" sz="2800" dirty="0" err="1"/>
              <a:t>κ</a:t>
            </a:r>
            <a:r>
              <a:rPr lang="en-US" sz="2800" dirty="0"/>
              <a:t>,π)-KG</a:t>
            </a:r>
          </a:p>
          <a:p>
            <a:pPr marL="885825" lvl="1" indent="-342900">
              <a:spcAft>
                <a:spcPts val="0"/>
              </a:spcAft>
              <a:buFont typeface="Arial"/>
              <a:buChar char="•"/>
            </a:pPr>
            <a:r>
              <a:rPr lang="en-US" sz="2800" dirty="0"/>
              <a:t>Stretch with </a:t>
            </a:r>
            <a:r>
              <a:rPr lang="el-GR" sz="2800" dirty="0"/>
              <a:t>τ</a:t>
            </a:r>
            <a:r>
              <a:rPr lang="es-ES_tradnl" sz="2800" dirty="0"/>
              <a:t>-</a:t>
            </a:r>
            <a:r>
              <a:rPr lang="es-ES_tradnl" sz="2800" dirty="0" err="1"/>
              <a:t>Det</a:t>
            </a:r>
            <a:r>
              <a:rPr lang="es-ES_tradnl" sz="2800" dirty="0"/>
              <a:t> and </a:t>
            </a:r>
            <a:r>
              <a:rPr lang="el-GR" sz="2800" dirty="0"/>
              <a:t>τ</a:t>
            </a:r>
            <a:r>
              <a:rPr lang="es-ES_tradnl" sz="2800" dirty="0"/>
              <a:t>-RW</a:t>
            </a:r>
          </a:p>
          <a:p>
            <a:pPr marL="885825" lvl="1" indent="-342900">
              <a:spcAft>
                <a:spcPts val="0"/>
              </a:spcAft>
              <a:buFont typeface="Arial"/>
              <a:buChar char="•"/>
            </a:pPr>
            <a:endParaRPr lang="en-US" sz="2800" dirty="0"/>
          </a:p>
          <a:p>
            <a:pPr marL="296037" indent="0" algn="ctr">
              <a:spcAft>
                <a:spcPts val="0"/>
              </a:spcAft>
              <a:buNone/>
            </a:pPr>
            <a:r>
              <a:rPr lang="en-US" sz="3200" b="1" dirty="0"/>
              <a:t>Anyone interested?</a:t>
            </a:r>
            <a:endParaRPr lang="es-ES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182383-F19C-F44A-8644-C4A6AE25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2924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/>
              <a:t>Thank you!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Questions?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200" b="1" dirty="0">
                <a:hlinkClick r:id="rId3"/>
              </a:rPr>
              <a:t>antonio.fernandez@imdea.org</a:t>
            </a:r>
            <a:endParaRPr lang="en-US" sz="3200" b="1" dirty="0"/>
          </a:p>
          <a:p>
            <a:pPr marL="0" indent="0" algn="ctr">
              <a:buNone/>
            </a:pPr>
            <a:r>
              <a:rPr lang="en-US" sz="2200" b="1" dirty="0"/>
              <a:t>Andrés Sevilla, Antonio Fernández Anta: Routing in Generalized Geometric Inhomogeneous Random Graphs - (Extended Abstract). NETYS 2020: 368-373</a:t>
            </a:r>
          </a:p>
        </p:txBody>
      </p:sp>
    </p:spTree>
    <p:extLst>
      <p:ext uri="{BB962C8B-B14F-4D97-AF65-F5344CB8AC3E}">
        <p14:creationId xmlns:p14="http://schemas.microsoft.com/office/powerpoint/2010/main" val="54205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Graphs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31FE9D-5B82-F34A-9127-FA3B4816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Consider</a:t>
            </a:r>
            <a:r>
              <a:rPr lang="es-ES" dirty="0"/>
              <a:t> a </a:t>
            </a:r>
            <a:r>
              <a:rPr lang="es-ES" dirty="0" err="1"/>
              <a:t>network</a:t>
            </a:r>
            <a:r>
              <a:rPr lang="es-ES" dirty="0"/>
              <a:t> in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node</a:t>
            </a:r>
            <a:r>
              <a:rPr lang="es-ES" dirty="0"/>
              <a:t> has </a:t>
            </a:r>
            <a:r>
              <a:rPr lang="es-ES" dirty="0" err="1"/>
              <a:t>asigned</a:t>
            </a:r>
            <a:r>
              <a:rPr lang="es-ES" dirty="0"/>
              <a:t> a position in a </a:t>
            </a:r>
            <a:r>
              <a:rPr lang="es-ES" dirty="0" err="1"/>
              <a:t>metric</a:t>
            </a:r>
            <a:r>
              <a:rPr lang="es-ES" dirty="0"/>
              <a:t> </a:t>
            </a:r>
            <a:r>
              <a:rPr lang="es-ES" dirty="0" err="1"/>
              <a:t>space</a:t>
            </a:r>
            <a:r>
              <a:rPr lang="es-ES" dirty="0"/>
              <a:t> (</a:t>
            </a:r>
            <a:r>
              <a:rPr lang="es-ES" dirty="0" err="1"/>
              <a:t>geometric</a:t>
            </a:r>
            <a:r>
              <a:rPr lang="es-ES" dirty="0"/>
              <a:t> </a:t>
            </a:r>
            <a:r>
              <a:rPr lang="es-ES" dirty="0" err="1"/>
              <a:t>graph</a:t>
            </a:r>
            <a:r>
              <a:rPr lang="es-ES" dirty="0"/>
              <a:t>) </a:t>
            </a:r>
          </a:p>
          <a:p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node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be </a:t>
            </a:r>
            <a:r>
              <a:rPr lang="es-ES" dirty="0" err="1"/>
              <a:t>connected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neighbors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space</a:t>
            </a:r>
            <a:endParaRPr lang="es-ES" dirty="0"/>
          </a:p>
          <a:p>
            <a:r>
              <a:rPr lang="es-ES" dirty="0" err="1"/>
              <a:t>Objectives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Add</a:t>
            </a:r>
            <a:r>
              <a:rPr lang="es-ES" dirty="0"/>
              <a:t> (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distance</a:t>
            </a:r>
            <a:r>
              <a:rPr lang="es-ES" dirty="0"/>
              <a:t>) links in </a:t>
            </a:r>
            <a:r>
              <a:rPr lang="es-ES" dirty="0" err="1"/>
              <a:t>order</a:t>
            </a:r>
            <a:r>
              <a:rPr lang="es-ES" dirty="0"/>
              <a:t> to </a:t>
            </a:r>
            <a:r>
              <a:rPr lang="es-ES" dirty="0" err="1"/>
              <a:t>obtain</a:t>
            </a:r>
            <a:r>
              <a:rPr lang="es-ES" dirty="0"/>
              <a:t> a </a:t>
            </a:r>
            <a:r>
              <a:rPr lang="es-ES" b="1" dirty="0" err="1"/>
              <a:t>small-world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 (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pair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nodes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small</a:t>
            </a:r>
            <a:r>
              <a:rPr lang="es-ES" dirty="0"/>
              <a:t> </a:t>
            </a:r>
            <a:r>
              <a:rPr lang="es-ES" dirty="0" err="1"/>
              <a:t>shortest</a:t>
            </a:r>
            <a:r>
              <a:rPr lang="es-ES" dirty="0"/>
              <a:t> </a:t>
            </a:r>
            <a:r>
              <a:rPr lang="es-ES" dirty="0" err="1"/>
              <a:t>distance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Devise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b="1" dirty="0" err="1"/>
              <a:t>efficient</a:t>
            </a:r>
            <a:r>
              <a:rPr lang="es-ES" b="1" dirty="0"/>
              <a:t> </a:t>
            </a:r>
            <a:r>
              <a:rPr lang="es-ES" b="1" dirty="0" err="1"/>
              <a:t>routing</a:t>
            </a:r>
            <a:r>
              <a:rPr lang="es-ES" b="1" dirty="0"/>
              <a:t> </a:t>
            </a:r>
            <a:r>
              <a:rPr lang="es-ES" dirty="0" err="1"/>
              <a:t>algorithm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resulting</a:t>
            </a:r>
            <a:r>
              <a:rPr lang="es-ES" dirty="0"/>
              <a:t> </a:t>
            </a:r>
            <a:r>
              <a:rPr lang="es-ES" dirty="0" err="1"/>
              <a:t>network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91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Graphs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31FE9D-5B82-F34A-9127-FA3B48165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88" y="1088739"/>
            <a:ext cx="8100000" cy="5395188"/>
          </a:xfrm>
        </p:spPr>
        <p:txBody>
          <a:bodyPr>
            <a:normAutofit/>
          </a:bodyPr>
          <a:lstStyle/>
          <a:p>
            <a:r>
              <a:rPr lang="es-ES" dirty="0"/>
              <a:t>Watts and </a:t>
            </a:r>
            <a:r>
              <a:rPr lang="es-ES" dirty="0" err="1"/>
              <a:t>Strogatz</a:t>
            </a:r>
            <a:r>
              <a:rPr lang="es-ES" dirty="0"/>
              <a:t> [WS 1998]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Kleinberg</a:t>
            </a:r>
            <a:r>
              <a:rPr lang="es-ES" dirty="0"/>
              <a:t> [K 2000]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</a:t>
            </a:r>
            <a:r>
              <a:rPr lang="es-ES" dirty="0" err="1"/>
              <a:t>Geographich</a:t>
            </a:r>
            <a:r>
              <a:rPr lang="es-ES" dirty="0"/>
              <a:t> </a:t>
            </a:r>
            <a:r>
              <a:rPr lang="es-ES" dirty="0" err="1"/>
              <a:t>greedy</a:t>
            </a:r>
            <a:r>
              <a:rPr lang="es-ES" dirty="0"/>
              <a:t> </a:t>
            </a:r>
            <a:r>
              <a:rPr lang="es-ES" dirty="0" err="1"/>
              <a:t>routing</a:t>
            </a:r>
            <a:endParaRPr lang="es-E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5BAE04-321A-E547-AF29-3EBF4732D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8896" y="1490428"/>
            <a:ext cx="4045648" cy="3034236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79287C0D-086C-FC43-9F72-E72DADB789D1}"/>
              </a:ext>
            </a:extLst>
          </p:cNvPr>
          <p:cNvGrpSpPr/>
          <p:nvPr/>
        </p:nvGrpSpPr>
        <p:grpSpPr>
          <a:xfrm>
            <a:off x="2328181" y="2611740"/>
            <a:ext cx="2859806" cy="2567124"/>
            <a:chOff x="5382779" y="2048020"/>
            <a:chExt cx="2771775" cy="2447925"/>
          </a:xfrm>
        </p:grpSpPr>
        <p:grpSp>
          <p:nvGrpSpPr>
            <p:cNvPr id="6" name="48 Grupo">
              <a:extLst>
                <a:ext uri="{FF2B5EF4-FFF2-40B4-BE49-F238E27FC236}">
                  <a16:creationId xmlns:a16="http://schemas.microsoft.com/office/drawing/2014/main" id="{1A8EA22A-E9F5-EF4B-A0CE-DE35961DA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4729" y="2524270"/>
              <a:ext cx="2409825" cy="1971675"/>
              <a:chOff x="1139778" y="1311246"/>
              <a:chExt cx="2409858" cy="1971702"/>
            </a:xfrm>
          </p:grpSpPr>
          <p:cxnSp>
            <p:nvCxnSpPr>
              <p:cNvPr id="7" name="41 Conector recto">
                <a:extLst>
                  <a:ext uri="{FF2B5EF4-FFF2-40B4-BE49-F238E27FC236}">
                    <a16:creationId xmlns:a16="http://schemas.microsoft.com/office/drawing/2014/main" id="{32CB3A6F-9867-D247-B793-C713CF4273E3}"/>
                  </a:ext>
                </a:extLst>
              </p:cNvPr>
              <p:cNvCxnSpPr>
                <a:stCxn id="17" idx="6"/>
                <a:endCxn id="21" idx="2"/>
              </p:cNvCxnSpPr>
              <p:nvPr/>
            </p:nvCxnSpPr>
            <p:spPr>
              <a:xfrm>
                <a:off x="1395370" y="1439835"/>
                <a:ext cx="1898676" cy="1588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44 Conector recto">
                <a:extLst>
                  <a:ext uri="{FF2B5EF4-FFF2-40B4-BE49-F238E27FC236}">
                    <a16:creationId xmlns:a16="http://schemas.microsoft.com/office/drawing/2014/main" id="{3C5483E2-C2B7-204D-93FB-AD834C4C7C9D}"/>
                  </a:ext>
                </a:extLst>
              </p:cNvPr>
              <p:cNvCxnSpPr/>
              <p:nvPr/>
            </p:nvCxnSpPr>
            <p:spPr>
              <a:xfrm>
                <a:off x="1395370" y="1857353"/>
                <a:ext cx="1898676" cy="1587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45 Conector recto">
                <a:extLst>
                  <a:ext uri="{FF2B5EF4-FFF2-40B4-BE49-F238E27FC236}">
                    <a16:creationId xmlns:a16="http://schemas.microsoft.com/office/drawing/2014/main" id="{1FA24F18-76E1-0845-9986-1FE0528CF3A7}"/>
                  </a:ext>
                </a:extLst>
              </p:cNvPr>
              <p:cNvCxnSpPr/>
              <p:nvPr/>
            </p:nvCxnSpPr>
            <p:spPr>
              <a:xfrm>
                <a:off x="1395370" y="2333610"/>
                <a:ext cx="1898676" cy="1587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46 Conector recto">
                <a:extLst>
                  <a:ext uri="{FF2B5EF4-FFF2-40B4-BE49-F238E27FC236}">
                    <a16:creationId xmlns:a16="http://schemas.microsoft.com/office/drawing/2014/main" id="{FAA31A71-C214-E549-85D4-BE0D8AFD5052}"/>
                  </a:ext>
                </a:extLst>
              </p:cNvPr>
              <p:cNvCxnSpPr/>
              <p:nvPr/>
            </p:nvCxnSpPr>
            <p:spPr>
              <a:xfrm>
                <a:off x="1395370" y="2770178"/>
                <a:ext cx="1898676" cy="1588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47 Conector recto">
                <a:extLst>
                  <a:ext uri="{FF2B5EF4-FFF2-40B4-BE49-F238E27FC236}">
                    <a16:creationId xmlns:a16="http://schemas.microsoft.com/office/drawing/2014/main" id="{BCC6A74C-37D3-E643-9E94-906A940152B1}"/>
                  </a:ext>
                </a:extLst>
              </p:cNvPr>
              <p:cNvCxnSpPr/>
              <p:nvPr/>
            </p:nvCxnSpPr>
            <p:spPr>
              <a:xfrm>
                <a:off x="1395370" y="3171821"/>
                <a:ext cx="1898676" cy="1587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37 Conector recto">
                <a:extLst>
                  <a:ext uri="{FF2B5EF4-FFF2-40B4-BE49-F238E27FC236}">
                    <a16:creationId xmlns:a16="http://schemas.microsoft.com/office/drawing/2014/main" id="{52B180C8-F9B9-7B47-8C0B-90D94EDBBEFF}"/>
                  </a:ext>
                </a:extLst>
              </p:cNvPr>
              <p:cNvCxnSpPr/>
              <p:nvPr/>
            </p:nvCxnSpPr>
            <p:spPr>
              <a:xfrm rot="5400000">
                <a:off x="1067546" y="2296302"/>
                <a:ext cx="1460520" cy="1588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38 Conector recto">
                <a:extLst>
                  <a:ext uri="{FF2B5EF4-FFF2-40B4-BE49-F238E27FC236}">
                    <a16:creationId xmlns:a16="http://schemas.microsoft.com/office/drawing/2014/main" id="{79273252-DD1E-754C-BFA2-B13AE890821D}"/>
                  </a:ext>
                </a:extLst>
              </p:cNvPr>
              <p:cNvCxnSpPr/>
              <p:nvPr/>
            </p:nvCxnSpPr>
            <p:spPr>
              <a:xfrm rot="5400000">
                <a:off x="1613653" y="2296302"/>
                <a:ext cx="1460520" cy="1588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39 Conector recto">
                <a:extLst>
                  <a:ext uri="{FF2B5EF4-FFF2-40B4-BE49-F238E27FC236}">
                    <a16:creationId xmlns:a16="http://schemas.microsoft.com/office/drawing/2014/main" id="{B344E33A-C790-FF44-9A6B-464F3B3501B9}"/>
                  </a:ext>
                </a:extLst>
              </p:cNvPr>
              <p:cNvCxnSpPr/>
              <p:nvPr/>
            </p:nvCxnSpPr>
            <p:spPr>
              <a:xfrm rot="5400000">
                <a:off x="2161349" y="2296302"/>
                <a:ext cx="1460520" cy="1587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40 Conector recto">
                <a:extLst>
                  <a:ext uri="{FF2B5EF4-FFF2-40B4-BE49-F238E27FC236}">
                    <a16:creationId xmlns:a16="http://schemas.microsoft.com/office/drawing/2014/main" id="{54640712-B87B-CC41-8153-7BF471DA609B}"/>
                  </a:ext>
                </a:extLst>
              </p:cNvPr>
              <p:cNvCxnSpPr/>
              <p:nvPr/>
            </p:nvCxnSpPr>
            <p:spPr>
              <a:xfrm rot="5400000">
                <a:off x="2709043" y="2296302"/>
                <a:ext cx="1460520" cy="1588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31 Conector recto">
                <a:extLst>
                  <a:ext uri="{FF2B5EF4-FFF2-40B4-BE49-F238E27FC236}">
                    <a16:creationId xmlns:a16="http://schemas.microsoft.com/office/drawing/2014/main" id="{B27B666D-2222-A742-9E68-9852BC1DF125}"/>
                  </a:ext>
                </a:extLst>
              </p:cNvPr>
              <p:cNvCxnSpPr>
                <a:stCxn id="17" idx="4"/>
                <a:endCxn id="37" idx="0"/>
              </p:cNvCxnSpPr>
              <p:nvPr/>
            </p:nvCxnSpPr>
            <p:spPr>
              <a:xfrm rot="5400000">
                <a:off x="537314" y="2297891"/>
                <a:ext cx="1460520" cy="1588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5 Conector">
                <a:extLst>
                  <a:ext uri="{FF2B5EF4-FFF2-40B4-BE49-F238E27FC236}">
                    <a16:creationId xmlns:a16="http://schemas.microsoft.com/office/drawing/2014/main" id="{902E542C-A43F-8D4C-AB38-57D6A18ACD94}"/>
                  </a:ext>
                </a:extLst>
              </p:cNvPr>
              <p:cNvSpPr/>
              <p:nvPr/>
            </p:nvSpPr>
            <p:spPr>
              <a:xfrm>
                <a:off x="1139778" y="1311246"/>
                <a:ext cx="255592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6 Conector">
                <a:extLst>
                  <a:ext uri="{FF2B5EF4-FFF2-40B4-BE49-F238E27FC236}">
                    <a16:creationId xmlns:a16="http://schemas.microsoft.com/office/drawing/2014/main" id="{F3694BEF-A82D-904D-B163-B4311DF23FFF}"/>
                  </a:ext>
                </a:extLst>
              </p:cNvPr>
              <p:cNvSpPr/>
              <p:nvPr/>
            </p:nvSpPr>
            <p:spPr>
              <a:xfrm>
                <a:off x="1677948" y="1311246"/>
                <a:ext cx="255590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" name="7 Conector">
                <a:extLst>
                  <a:ext uri="{FF2B5EF4-FFF2-40B4-BE49-F238E27FC236}">
                    <a16:creationId xmlns:a16="http://schemas.microsoft.com/office/drawing/2014/main" id="{E103FE6B-EDA1-5C46-BF49-1D0AE392FEDA}"/>
                  </a:ext>
                </a:extLst>
              </p:cNvPr>
              <p:cNvSpPr/>
              <p:nvPr/>
            </p:nvSpPr>
            <p:spPr>
              <a:xfrm>
                <a:off x="2217706" y="1311246"/>
                <a:ext cx="255590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8 Conector">
                <a:extLst>
                  <a:ext uri="{FF2B5EF4-FFF2-40B4-BE49-F238E27FC236}">
                    <a16:creationId xmlns:a16="http://schemas.microsoft.com/office/drawing/2014/main" id="{74BD9359-00D7-3E4D-95A9-743F516BC8D2}"/>
                  </a:ext>
                </a:extLst>
              </p:cNvPr>
              <p:cNvSpPr/>
              <p:nvPr/>
            </p:nvSpPr>
            <p:spPr>
              <a:xfrm>
                <a:off x="2755875" y="1311246"/>
                <a:ext cx="255592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9 Conector">
                <a:extLst>
                  <a:ext uri="{FF2B5EF4-FFF2-40B4-BE49-F238E27FC236}">
                    <a16:creationId xmlns:a16="http://schemas.microsoft.com/office/drawing/2014/main" id="{0B094E8F-C730-484D-BAF5-AEC795490EDC}"/>
                  </a:ext>
                </a:extLst>
              </p:cNvPr>
              <p:cNvSpPr/>
              <p:nvPr/>
            </p:nvSpPr>
            <p:spPr>
              <a:xfrm>
                <a:off x="3294046" y="1311246"/>
                <a:ext cx="255590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10 Conector">
                <a:extLst>
                  <a:ext uri="{FF2B5EF4-FFF2-40B4-BE49-F238E27FC236}">
                    <a16:creationId xmlns:a16="http://schemas.microsoft.com/office/drawing/2014/main" id="{144673AB-961C-7346-9F2D-6B97E8826389}"/>
                  </a:ext>
                </a:extLst>
              </p:cNvPr>
              <p:cNvSpPr/>
              <p:nvPr/>
            </p:nvSpPr>
            <p:spPr>
              <a:xfrm>
                <a:off x="1139778" y="1749402"/>
                <a:ext cx="255592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" name="11 Conector">
                <a:extLst>
                  <a:ext uri="{FF2B5EF4-FFF2-40B4-BE49-F238E27FC236}">
                    <a16:creationId xmlns:a16="http://schemas.microsoft.com/office/drawing/2014/main" id="{589853E9-6052-1A4B-8B47-44FB89778C96}"/>
                  </a:ext>
                </a:extLst>
              </p:cNvPr>
              <p:cNvSpPr/>
              <p:nvPr/>
            </p:nvSpPr>
            <p:spPr>
              <a:xfrm>
                <a:off x="1677948" y="1749402"/>
                <a:ext cx="255590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12 Conector">
                <a:extLst>
                  <a:ext uri="{FF2B5EF4-FFF2-40B4-BE49-F238E27FC236}">
                    <a16:creationId xmlns:a16="http://schemas.microsoft.com/office/drawing/2014/main" id="{CA9C98E6-35EC-C74E-815F-B30216AB7E3A}"/>
                  </a:ext>
                </a:extLst>
              </p:cNvPr>
              <p:cNvSpPr/>
              <p:nvPr/>
            </p:nvSpPr>
            <p:spPr>
              <a:xfrm>
                <a:off x="2217706" y="1749402"/>
                <a:ext cx="255590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13 Conector">
                <a:extLst>
                  <a:ext uri="{FF2B5EF4-FFF2-40B4-BE49-F238E27FC236}">
                    <a16:creationId xmlns:a16="http://schemas.microsoft.com/office/drawing/2014/main" id="{FAA61017-A39B-7D4C-A178-C16BCCB6B637}"/>
                  </a:ext>
                </a:extLst>
              </p:cNvPr>
              <p:cNvSpPr/>
              <p:nvPr/>
            </p:nvSpPr>
            <p:spPr>
              <a:xfrm>
                <a:off x="2755875" y="1749402"/>
                <a:ext cx="255592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14 Conector">
                <a:extLst>
                  <a:ext uri="{FF2B5EF4-FFF2-40B4-BE49-F238E27FC236}">
                    <a16:creationId xmlns:a16="http://schemas.microsoft.com/office/drawing/2014/main" id="{078D367D-135E-AD4E-AAFA-2477F86440E0}"/>
                  </a:ext>
                </a:extLst>
              </p:cNvPr>
              <p:cNvSpPr/>
              <p:nvPr/>
            </p:nvSpPr>
            <p:spPr>
              <a:xfrm>
                <a:off x="3294046" y="1749402"/>
                <a:ext cx="255590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" name="15 Conector">
                <a:extLst>
                  <a:ext uri="{FF2B5EF4-FFF2-40B4-BE49-F238E27FC236}">
                    <a16:creationId xmlns:a16="http://schemas.microsoft.com/office/drawing/2014/main" id="{335AE934-7DB7-9146-8921-291456F06543}"/>
                  </a:ext>
                </a:extLst>
              </p:cNvPr>
              <p:cNvSpPr/>
              <p:nvPr/>
            </p:nvSpPr>
            <p:spPr>
              <a:xfrm>
                <a:off x="1139778" y="2187558"/>
                <a:ext cx="255592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16 Conector">
                <a:extLst>
                  <a:ext uri="{FF2B5EF4-FFF2-40B4-BE49-F238E27FC236}">
                    <a16:creationId xmlns:a16="http://schemas.microsoft.com/office/drawing/2014/main" id="{F81FA448-186A-BB40-91E6-A59A9F96FA94}"/>
                  </a:ext>
                </a:extLst>
              </p:cNvPr>
              <p:cNvSpPr/>
              <p:nvPr/>
            </p:nvSpPr>
            <p:spPr>
              <a:xfrm>
                <a:off x="1677948" y="2187558"/>
                <a:ext cx="255590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17 Conector">
                <a:extLst>
                  <a:ext uri="{FF2B5EF4-FFF2-40B4-BE49-F238E27FC236}">
                    <a16:creationId xmlns:a16="http://schemas.microsoft.com/office/drawing/2014/main" id="{2142FD59-7E70-814B-B4E1-5ADA31F8EA3C}"/>
                  </a:ext>
                </a:extLst>
              </p:cNvPr>
              <p:cNvSpPr/>
              <p:nvPr/>
            </p:nvSpPr>
            <p:spPr>
              <a:xfrm>
                <a:off x="2217706" y="2187558"/>
                <a:ext cx="255590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18 Conector">
                <a:extLst>
                  <a:ext uri="{FF2B5EF4-FFF2-40B4-BE49-F238E27FC236}">
                    <a16:creationId xmlns:a16="http://schemas.microsoft.com/office/drawing/2014/main" id="{0B884B5F-D020-E942-A6C6-5479F63564E9}"/>
                  </a:ext>
                </a:extLst>
              </p:cNvPr>
              <p:cNvSpPr/>
              <p:nvPr/>
            </p:nvSpPr>
            <p:spPr>
              <a:xfrm>
                <a:off x="2755875" y="2187558"/>
                <a:ext cx="255592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19 Conector">
                <a:extLst>
                  <a:ext uri="{FF2B5EF4-FFF2-40B4-BE49-F238E27FC236}">
                    <a16:creationId xmlns:a16="http://schemas.microsoft.com/office/drawing/2014/main" id="{10E0E5CB-B876-BA4C-9154-F3C78CF9FF0D}"/>
                  </a:ext>
                </a:extLst>
              </p:cNvPr>
              <p:cNvSpPr/>
              <p:nvPr/>
            </p:nvSpPr>
            <p:spPr>
              <a:xfrm>
                <a:off x="3294046" y="2187558"/>
                <a:ext cx="255590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20 Conector">
                <a:extLst>
                  <a:ext uri="{FF2B5EF4-FFF2-40B4-BE49-F238E27FC236}">
                    <a16:creationId xmlns:a16="http://schemas.microsoft.com/office/drawing/2014/main" id="{AF2253C3-2AF5-2B4C-A69D-750243565196}"/>
                  </a:ext>
                </a:extLst>
              </p:cNvPr>
              <p:cNvSpPr/>
              <p:nvPr/>
            </p:nvSpPr>
            <p:spPr>
              <a:xfrm>
                <a:off x="1139778" y="2625714"/>
                <a:ext cx="255592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21 Conector">
                <a:extLst>
                  <a:ext uri="{FF2B5EF4-FFF2-40B4-BE49-F238E27FC236}">
                    <a16:creationId xmlns:a16="http://schemas.microsoft.com/office/drawing/2014/main" id="{8B39FBDF-0D48-F348-BD2A-85D737F7A056}"/>
                  </a:ext>
                </a:extLst>
              </p:cNvPr>
              <p:cNvSpPr/>
              <p:nvPr/>
            </p:nvSpPr>
            <p:spPr>
              <a:xfrm>
                <a:off x="1677948" y="2625714"/>
                <a:ext cx="255590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22 Conector">
                <a:extLst>
                  <a:ext uri="{FF2B5EF4-FFF2-40B4-BE49-F238E27FC236}">
                    <a16:creationId xmlns:a16="http://schemas.microsoft.com/office/drawing/2014/main" id="{6D81B5C1-07DA-884E-89DF-F898FA340F6C}"/>
                  </a:ext>
                </a:extLst>
              </p:cNvPr>
              <p:cNvSpPr/>
              <p:nvPr/>
            </p:nvSpPr>
            <p:spPr>
              <a:xfrm>
                <a:off x="2217706" y="2625714"/>
                <a:ext cx="255590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23 Conector">
                <a:extLst>
                  <a:ext uri="{FF2B5EF4-FFF2-40B4-BE49-F238E27FC236}">
                    <a16:creationId xmlns:a16="http://schemas.microsoft.com/office/drawing/2014/main" id="{87602D09-97C2-9D42-90C9-C5FC06BE1511}"/>
                  </a:ext>
                </a:extLst>
              </p:cNvPr>
              <p:cNvSpPr/>
              <p:nvPr/>
            </p:nvSpPr>
            <p:spPr>
              <a:xfrm>
                <a:off x="2755875" y="2625714"/>
                <a:ext cx="255592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24 Conector">
                <a:extLst>
                  <a:ext uri="{FF2B5EF4-FFF2-40B4-BE49-F238E27FC236}">
                    <a16:creationId xmlns:a16="http://schemas.microsoft.com/office/drawing/2014/main" id="{5ABA2C48-D810-D949-AB83-6065F5C5A0E0}"/>
                  </a:ext>
                </a:extLst>
              </p:cNvPr>
              <p:cNvSpPr/>
              <p:nvPr/>
            </p:nvSpPr>
            <p:spPr>
              <a:xfrm>
                <a:off x="3294046" y="2625714"/>
                <a:ext cx="255590" cy="25559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" name="25 Conector">
                <a:extLst>
                  <a:ext uri="{FF2B5EF4-FFF2-40B4-BE49-F238E27FC236}">
                    <a16:creationId xmlns:a16="http://schemas.microsoft.com/office/drawing/2014/main" id="{EA5DAAB3-AD3D-DA44-B069-5A29F1995502}"/>
                  </a:ext>
                </a:extLst>
              </p:cNvPr>
              <p:cNvSpPr/>
              <p:nvPr/>
            </p:nvSpPr>
            <p:spPr>
              <a:xfrm>
                <a:off x="1139778" y="3027356"/>
                <a:ext cx="255592" cy="25559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26 Conector">
                <a:extLst>
                  <a:ext uri="{FF2B5EF4-FFF2-40B4-BE49-F238E27FC236}">
                    <a16:creationId xmlns:a16="http://schemas.microsoft.com/office/drawing/2014/main" id="{75E17133-1F69-784A-AB07-A7341CE0FB87}"/>
                  </a:ext>
                </a:extLst>
              </p:cNvPr>
              <p:cNvSpPr/>
              <p:nvPr/>
            </p:nvSpPr>
            <p:spPr>
              <a:xfrm>
                <a:off x="1677948" y="3027356"/>
                <a:ext cx="255590" cy="25559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27 Conector">
                <a:extLst>
                  <a:ext uri="{FF2B5EF4-FFF2-40B4-BE49-F238E27FC236}">
                    <a16:creationId xmlns:a16="http://schemas.microsoft.com/office/drawing/2014/main" id="{3C8BB9C6-D2BF-8F4B-B0AA-4828F1ACB58A}"/>
                  </a:ext>
                </a:extLst>
              </p:cNvPr>
              <p:cNvSpPr/>
              <p:nvPr/>
            </p:nvSpPr>
            <p:spPr>
              <a:xfrm>
                <a:off x="2217706" y="3027356"/>
                <a:ext cx="255590" cy="25559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28 Conector">
                <a:extLst>
                  <a:ext uri="{FF2B5EF4-FFF2-40B4-BE49-F238E27FC236}">
                    <a16:creationId xmlns:a16="http://schemas.microsoft.com/office/drawing/2014/main" id="{8C10E5E3-E8D8-9243-AA89-B527D0712AE0}"/>
                  </a:ext>
                </a:extLst>
              </p:cNvPr>
              <p:cNvSpPr/>
              <p:nvPr/>
            </p:nvSpPr>
            <p:spPr>
              <a:xfrm>
                <a:off x="2755875" y="3027356"/>
                <a:ext cx="255592" cy="25559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29 Conector">
                <a:extLst>
                  <a:ext uri="{FF2B5EF4-FFF2-40B4-BE49-F238E27FC236}">
                    <a16:creationId xmlns:a16="http://schemas.microsoft.com/office/drawing/2014/main" id="{BAC093EB-6BC0-DC49-94A7-F361B4FB64EF}"/>
                  </a:ext>
                </a:extLst>
              </p:cNvPr>
              <p:cNvSpPr/>
              <p:nvPr/>
            </p:nvSpPr>
            <p:spPr>
              <a:xfrm>
                <a:off x="3294046" y="3027356"/>
                <a:ext cx="255590" cy="25559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2" name="116 CuadroTexto">
              <a:extLst>
                <a:ext uri="{FF2B5EF4-FFF2-40B4-BE49-F238E27FC236}">
                  <a16:creationId xmlns:a16="http://schemas.microsoft.com/office/drawing/2014/main" id="{78649012-F34A-E647-A5DF-447DF1BF9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4604" y="2048020"/>
              <a:ext cx="19542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s-ES" sz="2000" b="1" dirty="0" err="1">
                  <a:solidFill>
                    <a:srgbClr val="FFFFFF"/>
                  </a:solidFill>
                  <a:latin typeface="Garamond" panose="02020404030301010803" pitchFamily="18" charset="0"/>
                </a:rPr>
                <a:t>Rejilla</a:t>
              </a:r>
              <a:r>
                <a:rPr lang="en-US" altLang="es-ES" sz="2000" b="1" dirty="0">
                  <a:solidFill>
                    <a:srgbClr val="FFFFFF"/>
                  </a:solidFill>
                  <a:latin typeface="Garamond" panose="02020404030301010803" pitchFamily="18" charset="0"/>
                </a:rPr>
                <a:t> </a:t>
              </a:r>
              <a:r>
                <a:rPr lang="en-US" altLang="es-ES" sz="2000" b="1" dirty="0" err="1">
                  <a:solidFill>
                    <a:srgbClr val="FFFFFF"/>
                  </a:solidFill>
                  <a:latin typeface="Garamond" panose="02020404030301010803" pitchFamily="18" charset="0"/>
                </a:rPr>
                <a:t>completa</a:t>
              </a:r>
              <a:endParaRPr lang="en-US" altLang="es-ES" sz="2000" b="1" dirty="0">
                <a:solidFill>
                  <a:srgbClr val="FFFFFF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3" name="49 Forma libre">
              <a:extLst>
                <a:ext uri="{FF2B5EF4-FFF2-40B4-BE49-F238E27FC236}">
                  <a16:creationId xmlns:a16="http://schemas.microsoft.com/office/drawing/2014/main" id="{07259233-3F8B-314E-809C-EED3CBFA9AD3}"/>
                </a:ext>
              </a:extLst>
            </p:cNvPr>
            <p:cNvSpPr/>
            <p:nvPr/>
          </p:nvSpPr>
          <p:spPr>
            <a:xfrm>
              <a:off x="5382779" y="2724295"/>
              <a:ext cx="488950" cy="1627187"/>
            </a:xfrm>
            <a:custGeom>
              <a:avLst/>
              <a:gdLst>
                <a:gd name="connsiteX0" fmla="*/ 489098 w 489098"/>
                <a:gd name="connsiteY0" fmla="*/ 1626782 h 1626782"/>
                <a:gd name="connsiteX1" fmla="*/ 21265 w 489098"/>
                <a:gd name="connsiteY1" fmla="*/ 1169582 h 1626782"/>
                <a:gd name="connsiteX2" fmla="*/ 361507 w 489098"/>
                <a:gd name="connsiteY2" fmla="*/ 0 h 1626782"/>
                <a:gd name="connsiteX3" fmla="*/ 361507 w 489098"/>
                <a:gd name="connsiteY3" fmla="*/ 0 h 162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098" h="1626782">
                  <a:moveTo>
                    <a:pt x="489098" y="1626782"/>
                  </a:moveTo>
                  <a:cubicBezTo>
                    <a:pt x="265814" y="1533747"/>
                    <a:pt x="42530" y="1440712"/>
                    <a:pt x="21265" y="1169582"/>
                  </a:cubicBezTo>
                  <a:cubicBezTo>
                    <a:pt x="0" y="898452"/>
                    <a:pt x="361507" y="0"/>
                    <a:pt x="361507" y="0"/>
                  </a:cubicBezTo>
                  <a:lnTo>
                    <a:pt x="361507" y="0"/>
                  </a:lnTo>
                </a:path>
              </a:pathLst>
            </a:custGeom>
            <a:ln w="317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50 Forma libre">
              <a:extLst>
                <a:ext uri="{FF2B5EF4-FFF2-40B4-BE49-F238E27FC236}">
                  <a16:creationId xmlns:a16="http://schemas.microsoft.com/office/drawing/2014/main" id="{C9CFF06F-C021-C340-AEE0-F783115432BA}"/>
                </a:ext>
              </a:extLst>
            </p:cNvPr>
            <p:cNvSpPr/>
            <p:nvPr/>
          </p:nvSpPr>
          <p:spPr>
            <a:xfrm>
              <a:off x="6135254" y="3117995"/>
              <a:ext cx="673100" cy="808037"/>
            </a:xfrm>
            <a:custGeom>
              <a:avLst/>
              <a:gdLst>
                <a:gd name="connsiteX0" fmla="*/ 269358 w 673396"/>
                <a:gd name="connsiteY0" fmla="*/ 808075 h 808075"/>
                <a:gd name="connsiteX1" fmla="*/ 67340 w 673396"/>
                <a:gd name="connsiteY1" fmla="*/ 212651 h 808075"/>
                <a:gd name="connsiteX2" fmla="*/ 673396 w 673396"/>
                <a:gd name="connsiteY2" fmla="*/ 0 h 80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396" h="808075">
                  <a:moveTo>
                    <a:pt x="269358" y="808075"/>
                  </a:moveTo>
                  <a:cubicBezTo>
                    <a:pt x="134679" y="577702"/>
                    <a:pt x="0" y="347330"/>
                    <a:pt x="67340" y="212651"/>
                  </a:cubicBezTo>
                  <a:cubicBezTo>
                    <a:pt x="134680" y="77972"/>
                    <a:pt x="404038" y="38986"/>
                    <a:pt x="673396" y="0"/>
                  </a:cubicBezTo>
                </a:path>
              </a:pathLst>
            </a:custGeom>
            <a:ln w="317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6F32AD3-BA3B-7945-8C63-A086D64B4E91}"/>
              </a:ext>
            </a:extLst>
          </p:cNvPr>
          <p:cNvSpPr txBox="1"/>
          <p:nvPr/>
        </p:nvSpPr>
        <p:spPr>
          <a:xfrm>
            <a:off x="7767357" y="4000653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Arpad </a:t>
            </a:r>
            <a:r>
              <a:rPr lang="es-ES" sz="1200" dirty="0" err="1"/>
              <a:t>Horvath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60228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Graphs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4488" y="1135507"/>
            <a:ext cx="8100000" cy="5182166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Hyperbolic geometric graphs</a:t>
            </a:r>
          </a:p>
          <a:p>
            <a:pPr lvl="1">
              <a:buFont typeface="Arial"/>
              <a:buChar char="•"/>
            </a:pPr>
            <a:r>
              <a:rPr lang="en-US" sz="2800" dirty="0"/>
              <a:t>Nodes embedded in a hyperbolic space</a:t>
            </a:r>
          </a:p>
          <a:p>
            <a:pPr lvl="1">
              <a:buFont typeface="Arial"/>
              <a:buChar char="•"/>
            </a:pPr>
            <a:r>
              <a:rPr lang="en-US" sz="2800" dirty="0"/>
              <a:t>Nodes are randomly linked with probabilities that depends on the hyperbolic distance</a:t>
            </a:r>
          </a:p>
          <a:p>
            <a:pPr lvl="1">
              <a:buFont typeface="Arial"/>
              <a:buChar char="•"/>
            </a:pPr>
            <a:r>
              <a:rPr lang="en-US" sz="2800" dirty="0"/>
              <a:t>Construction [</a:t>
            </a:r>
            <a:r>
              <a:rPr lang="en-US" sz="2800" dirty="0" err="1"/>
              <a:t>Krioukov</a:t>
            </a:r>
            <a:r>
              <a:rPr lang="en-US" sz="2800" dirty="0"/>
              <a:t> et al. 2010]</a:t>
            </a:r>
          </a:p>
          <a:p>
            <a:pPr lvl="1">
              <a:buFont typeface="Arial"/>
              <a:buChar char="•"/>
            </a:pPr>
            <a:r>
              <a:rPr lang="en-US" sz="2800" dirty="0"/>
              <a:t>Internet embedding [</a:t>
            </a:r>
            <a:r>
              <a:rPr lang="en-US" sz="2800" dirty="0" err="1"/>
              <a:t>Boguñá</a:t>
            </a:r>
            <a:r>
              <a:rPr lang="en-US" sz="2800" dirty="0"/>
              <a:t> et al. 2010].</a:t>
            </a:r>
          </a:p>
          <a:p>
            <a:pPr lvl="1">
              <a:buFont typeface="Arial"/>
              <a:buChar char="•"/>
            </a:pPr>
            <a:r>
              <a:rPr lang="en-US" sz="2800" dirty="0"/>
              <a:t>P2P overlays [Cassagnes et al. 2011]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US" sz="2800" dirty="0"/>
              <a:t>Routing for ad-hoc wireless networks [Kleinberg 2007]</a:t>
            </a:r>
          </a:p>
        </p:txBody>
      </p:sp>
    </p:spTree>
    <p:extLst>
      <p:ext uri="{BB962C8B-B14F-4D97-AF65-F5344CB8AC3E}">
        <p14:creationId xmlns:p14="http://schemas.microsoft.com/office/powerpoint/2010/main" val="372048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383" y="666039"/>
            <a:ext cx="8362950" cy="720725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b="0" dirty="0"/>
              <a:t>eometric </a:t>
            </a:r>
            <a:r>
              <a:rPr lang="en-US" dirty="0"/>
              <a:t>I</a:t>
            </a:r>
            <a:r>
              <a:rPr lang="en-US" b="0" dirty="0"/>
              <a:t>nhomogeneous </a:t>
            </a:r>
            <a:r>
              <a:rPr lang="en-US" dirty="0"/>
              <a:t>R</a:t>
            </a:r>
            <a:r>
              <a:rPr lang="en-US" b="0" dirty="0"/>
              <a:t>andom Graphs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9818" y="1507298"/>
            <a:ext cx="7897091" cy="4475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Geometric Inhomogeneous Random Graphs (GIRG) </a:t>
            </a:r>
            <a:r>
              <a:rPr lang="en-US" dirty="0"/>
              <a:t>[</a:t>
            </a:r>
            <a:r>
              <a:rPr lang="en-US" dirty="0" err="1"/>
              <a:t>Bringmann</a:t>
            </a:r>
            <a:r>
              <a:rPr lang="en-US" dirty="0"/>
              <a:t> et al. 2019]</a:t>
            </a:r>
            <a:endParaRPr lang="en-GB" sz="2400" dirty="0"/>
          </a:p>
          <a:p>
            <a:r>
              <a:rPr lang="en-US" sz="2800" dirty="0"/>
              <a:t>Generalizes and simplifies hyperbolic graphs</a:t>
            </a:r>
          </a:p>
          <a:p>
            <a:r>
              <a:rPr lang="en-US" dirty="0"/>
              <a:t>Avoids the using of hyperbolic cosines</a:t>
            </a:r>
          </a:p>
          <a:p>
            <a:r>
              <a:rPr lang="en-US" sz="2800" dirty="0"/>
              <a:t>Mixes </a:t>
            </a:r>
            <a:r>
              <a:rPr lang="en-US" dirty="0"/>
              <a:t>Kleinberg [Kleinberg 2000] &amp; </a:t>
            </a:r>
            <a:r>
              <a:rPr lang="en-US" sz="2800" dirty="0"/>
              <a:t>Chung-Lu [Chung et al. 2002] constructions</a:t>
            </a:r>
            <a:endParaRPr lang="en-US" dirty="0"/>
          </a:p>
          <a:p>
            <a:r>
              <a:rPr lang="en-US" dirty="0"/>
              <a:t>Each node has uniform random position </a:t>
            </a:r>
            <a:r>
              <a:rPr lang="en-US" i="1" dirty="0"/>
              <a:t>x</a:t>
            </a:r>
            <a:r>
              <a:rPr lang="en-US" dirty="0"/>
              <a:t> in a </a:t>
            </a:r>
            <a:r>
              <a:rPr lang="en-US" i="1" dirty="0" err="1"/>
              <a:t>δ</a:t>
            </a:r>
            <a:r>
              <a:rPr lang="en-US" dirty="0"/>
              <a:t>-dimensional geometric space (e.g., torus)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900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959" y="617758"/>
            <a:ext cx="8362950" cy="720725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b="0" dirty="0"/>
              <a:t>eometric </a:t>
            </a:r>
            <a:r>
              <a:rPr lang="en-US" dirty="0"/>
              <a:t>I</a:t>
            </a:r>
            <a:r>
              <a:rPr lang="en-US" b="0" dirty="0"/>
              <a:t>nhomogeneous </a:t>
            </a:r>
            <a:r>
              <a:rPr lang="en-US" dirty="0"/>
              <a:t>R</a:t>
            </a:r>
            <a:r>
              <a:rPr lang="en-US" b="0" dirty="0"/>
              <a:t>andom Graphs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9818" y="1507298"/>
            <a:ext cx="7897091" cy="4475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Construction:</a:t>
            </a:r>
          </a:p>
          <a:p>
            <a:r>
              <a:rPr lang="en-US" sz="2800" dirty="0"/>
              <a:t>Each node has a weight drawn from a power-law distribution</a:t>
            </a:r>
          </a:p>
          <a:p>
            <a:r>
              <a:rPr lang="en-US" sz="2800" dirty="0"/>
              <a:t>The nodes are linked with a probability that:</a:t>
            </a:r>
          </a:p>
          <a:p>
            <a:pPr lvl="1"/>
            <a:r>
              <a:rPr lang="en-US" dirty="0"/>
              <a:t>increases with the node weight (power-law factor)</a:t>
            </a:r>
          </a:p>
          <a:p>
            <a:pPr lvl="1"/>
            <a:r>
              <a:rPr lang="en-US" dirty="0"/>
              <a:t>decreases  with the distance between nodes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276FD7-0852-B747-B049-FD97BE47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8" y="4892956"/>
            <a:ext cx="8021782" cy="125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9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4488" y="1096499"/>
            <a:ext cx="8100000" cy="5138045"/>
          </a:xfrm>
        </p:spPr>
        <p:txBody>
          <a:bodyPr>
            <a:noAutofit/>
          </a:bodyPr>
          <a:lstStyle/>
          <a:p>
            <a:r>
              <a:rPr lang="en-GB" dirty="0"/>
              <a:t>Routing in GIRG: </a:t>
            </a:r>
            <a:r>
              <a:rPr lang="en-US" dirty="0"/>
              <a:t>[</a:t>
            </a:r>
            <a:r>
              <a:rPr lang="en-US" dirty="0" err="1"/>
              <a:t>Bringmann</a:t>
            </a:r>
            <a:r>
              <a:rPr lang="en-US" dirty="0"/>
              <a:t> et al. 2017]</a:t>
            </a:r>
            <a:endParaRPr lang="en-GB" dirty="0"/>
          </a:p>
          <a:p>
            <a:pPr marL="630238" indent="-360363">
              <a:buFont typeface="Arial"/>
              <a:buChar char="•"/>
            </a:pPr>
            <a:r>
              <a:rPr lang="en-GB" dirty="0"/>
              <a:t>Greedy routing GIRG-</a:t>
            </a:r>
            <a:r>
              <a:rPr lang="el-GR" i="1" dirty="0"/>
              <a:t>Φ</a:t>
            </a:r>
            <a:endParaRPr lang="en-GB" i="1" dirty="0"/>
          </a:p>
          <a:p>
            <a:pPr marL="630238" indent="-360363">
              <a:buFont typeface="Arial"/>
              <a:buChar char="•"/>
            </a:pPr>
            <a:r>
              <a:rPr lang="en-GB" dirty="0"/>
              <a:t>An objective function </a:t>
            </a:r>
            <a:r>
              <a:rPr lang="el-GR" i="1" dirty="0"/>
              <a:t>Φ</a:t>
            </a:r>
            <a:r>
              <a:rPr lang="es-ES" dirty="0"/>
              <a:t> </a:t>
            </a:r>
            <a:r>
              <a:rPr lang="en-GB" dirty="0"/>
              <a:t>is used to choose the next hop to the destination (larger value)</a:t>
            </a:r>
          </a:p>
          <a:p>
            <a:pPr marL="630238" indent="-360363">
              <a:buFont typeface="Arial"/>
              <a:buChar char="•"/>
            </a:pPr>
            <a:r>
              <a:rPr lang="en-GB" dirty="0"/>
              <a:t>The algorithm fails when the objective function does not increase its value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27A01B-78B7-0846-8C44-EBFEB633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Inhomogeneous Random Graphs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7D4A7-11F5-184B-9950-FCD1A35A1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24" y="4474887"/>
            <a:ext cx="7703127" cy="13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8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Contributions</a:t>
            </a:r>
            <a:r>
              <a:rPr lang="en-US" sz="2800" b="0" dirty="0"/>
              <a:t>: The </a:t>
            </a:r>
            <a:r>
              <a:rPr lang="en-US" sz="2800" i="1" dirty="0"/>
              <a:t>(</a:t>
            </a:r>
            <a:r>
              <a:rPr lang="en-US" sz="2800" i="1" dirty="0" err="1"/>
              <a:t>κ</a:t>
            </a:r>
            <a:r>
              <a:rPr lang="en-US" sz="2800" i="1" dirty="0"/>
              <a:t>,π)</a:t>
            </a:r>
            <a:r>
              <a:rPr lang="en-US" sz="2800" dirty="0"/>
              <a:t>-KG </a:t>
            </a:r>
            <a:r>
              <a:rPr lang="en-US" sz="2800" b="0" dirty="0"/>
              <a:t>model</a:t>
            </a:r>
            <a:endParaRPr lang="en-U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4488" y="1108073"/>
            <a:ext cx="7654133" cy="4475162"/>
          </a:xfrm>
        </p:spPr>
        <p:txBody>
          <a:bodyPr>
            <a:noAutofit/>
          </a:bodyPr>
          <a:lstStyle/>
          <a:p>
            <a:pPr marL="342900" lvl="1" indent="-342900" algn="just">
              <a:spcAft>
                <a:spcPts val="0"/>
              </a:spcAft>
              <a:buFont typeface="Arial"/>
              <a:buChar char="•"/>
            </a:pPr>
            <a:r>
              <a:rPr lang="en-US" sz="2800" dirty="0"/>
              <a:t>Based on the GIRG model</a:t>
            </a:r>
          </a:p>
          <a:p>
            <a:pPr>
              <a:spcAft>
                <a:spcPts val="0"/>
              </a:spcAft>
              <a:buFont typeface="Arial"/>
              <a:buChar char="•"/>
            </a:pPr>
            <a:r>
              <a:rPr lang="en-US" dirty="0"/>
              <a:t>Construction:</a:t>
            </a:r>
          </a:p>
          <a:p>
            <a:pPr lvl="1">
              <a:spcAft>
                <a:spcPts val="0"/>
              </a:spcAft>
              <a:buFont typeface="Arial"/>
              <a:buChar char="•"/>
            </a:pPr>
            <a:r>
              <a:rPr lang="en-US" dirty="0"/>
              <a:t>A </a:t>
            </a:r>
            <a:r>
              <a:rPr lang="en-US" b="1" dirty="0"/>
              <a:t>complete</a:t>
            </a:r>
            <a:r>
              <a:rPr lang="en-US" dirty="0"/>
              <a:t> 2-D torus as base graph</a:t>
            </a:r>
          </a:p>
          <a:p>
            <a:pPr lvl="1">
              <a:spcAft>
                <a:spcPts val="0"/>
              </a:spcAft>
              <a:buFont typeface="Arial"/>
              <a:buChar char="•"/>
            </a:pPr>
            <a:r>
              <a:rPr lang="en-US" dirty="0"/>
              <a:t>Each node has a weight drawn from a power-law distribution with </a:t>
            </a:r>
            <a:r>
              <a:rPr lang="en-US" i="1" dirty="0"/>
              <a:t>2 &lt; β &lt; 3 </a:t>
            </a:r>
          </a:p>
          <a:p>
            <a:pPr lvl="1">
              <a:spcAft>
                <a:spcPts val="0"/>
              </a:spcAft>
              <a:buFont typeface="Arial"/>
              <a:buChar char="•"/>
            </a:pPr>
            <a:r>
              <a:rPr lang="en-US" dirty="0"/>
              <a:t>All nodes have four local neighbors and one long range neighbor</a:t>
            </a:r>
          </a:p>
          <a:p>
            <a:pPr lvl="1">
              <a:spcAft>
                <a:spcPts val="0"/>
              </a:spcAft>
              <a:buFont typeface="Arial"/>
              <a:buChar char="•"/>
            </a:pPr>
            <a:r>
              <a:rPr lang="en-US" dirty="0"/>
              <a:t>The node </a:t>
            </a:r>
            <a:r>
              <a:rPr lang="en-US" i="1" dirty="0"/>
              <a:t>a</a:t>
            </a:r>
            <a:r>
              <a:rPr lang="en-US" dirty="0"/>
              <a:t> chooses </a:t>
            </a:r>
            <a:r>
              <a:rPr lang="en-US" i="1" dirty="0"/>
              <a:t>b</a:t>
            </a:r>
            <a:r>
              <a:rPr lang="en-US" dirty="0"/>
              <a:t> as long range neighbor with probability proportional to </a:t>
            </a:r>
          </a:p>
          <a:p>
            <a:pPr>
              <a:spcAft>
                <a:spcPts val="0"/>
              </a:spcAft>
              <a:buFont typeface="Arial"/>
              <a:buChar char="•"/>
            </a:pPr>
            <a:endParaRPr lang="en-US" dirty="0"/>
          </a:p>
          <a:p>
            <a:pPr>
              <a:spcAft>
                <a:spcPts val="0"/>
              </a:spcAft>
              <a:buFont typeface="Arial"/>
              <a:buChar char="•"/>
            </a:pPr>
            <a:endParaRPr lang="en-US" dirty="0"/>
          </a:p>
          <a:p>
            <a:pPr>
              <a:spcAft>
                <a:spcPts val="0"/>
              </a:spcAft>
              <a:buFont typeface="Arial"/>
              <a:buChar char="•"/>
            </a:pPr>
            <a:endParaRPr lang="en-US" dirty="0"/>
          </a:p>
          <a:p>
            <a:pPr>
              <a:spcAft>
                <a:spcPts val="0"/>
              </a:spcAft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18E76-7073-E54C-AA3D-65D1F40F6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128" y="4928054"/>
            <a:ext cx="5419601" cy="15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7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Contributions</a:t>
            </a:r>
            <a:r>
              <a:rPr lang="en-US" sz="2800" b="0" dirty="0"/>
              <a:t>: The </a:t>
            </a:r>
            <a:r>
              <a:rPr lang="en-US" sz="2800" i="1" dirty="0"/>
              <a:t>(</a:t>
            </a:r>
            <a:r>
              <a:rPr lang="en-US" sz="2800" i="1" dirty="0" err="1"/>
              <a:t>κ</a:t>
            </a:r>
            <a:r>
              <a:rPr lang="en-US" sz="2800" i="1" dirty="0"/>
              <a:t>,π)</a:t>
            </a:r>
            <a:r>
              <a:rPr lang="en-US" sz="2800" dirty="0"/>
              <a:t>-KG </a:t>
            </a:r>
            <a:r>
              <a:rPr lang="en-US" sz="2800" b="0" dirty="0"/>
              <a:t>model</a:t>
            </a:r>
            <a:endParaRPr lang="en-U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8145" y="1191269"/>
            <a:ext cx="8091509" cy="5401154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/>
              <a:t>Greedy routing algorithm:</a:t>
            </a:r>
          </a:p>
          <a:p>
            <a:pPr>
              <a:spcAft>
                <a:spcPts val="0"/>
              </a:spcAft>
            </a:pPr>
            <a:r>
              <a:rPr lang="en-US" sz="2800" dirty="0"/>
              <a:t>A new objective function </a:t>
            </a:r>
            <a:r>
              <a:rPr lang="el-GR" i="1" dirty="0"/>
              <a:t>Φ</a:t>
            </a:r>
            <a:r>
              <a:rPr lang="es-ES" i="1" baseline="-25000" dirty="0"/>
              <a:t>1</a:t>
            </a:r>
            <a:endParaRPr lang="en-US" sz="2800" i="1" baseline="-25000" dirty="0"/>
          </a:p>
          <a:p>
            <a:pPr>
              <a:spcAft>
                <a:spcPts val="0"/>
              </a:spcAft>
            </a:pPr>
            <a:endParaRPr lang="en-US" sz="2800" dirty="0"/>
          </a:p>
          <a:p>
            <a:pPr marL="0" indent="0">
              <a:spcAft>
                <a:spcPts val="0"/>
              </a:spcAft>
              <a:buNone/>
            </a:pPr>
            <a:endParaRPr lang="es-ES" dirty="0"/>
          </a:p>
          <a:p>
            <a:pPr marL="0" indent="0">
              <a:spcAft>
                <a:spcPts val="0"/>
              </a:spcAft>
              <a:buNone/>
            </a:pPr>
            <a:r>
              <a:rPr lang="es-ES" dirty="0"/>
              <a:t>	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i="1" dirty="0"/>
              <a:t>k = </a:t>
            </a:r>
            <a:r>
              <a:rPr lang="el-GR" i="1" dirty="0"/>
              <a:t>τ</a:t>
            </a:r>
            <a:r>
              <a:rPr lang="es-ES" i="1" dirty="0"/>
              <a:t> </a:t>
            </a:r>
            <a:r>
              <a:rPr lang="es-ES" i="1" dirty="0" err="1"/>
              <a:t>ln</a:t>
            </a:r>
            <a:r>
              <a:rPr lang="es-ES" i="1" dirty="0"/>
              <a:t>(</a:t>
            </a:r>
            <a:r>
              <a:rPr lang="es-ES" i="1" dirty="0" err="1"/>
              <a:t>w</a:t>
            </a:r>
            <a:r>
              <a:rPr lang="es-ES" i="1" baseline="-25000" dirty="0" err="1"/>
              <a:t>max</a:t>
            </a:r>
            <a:r>
              <a:rPr lang="es-ES" i="1" dirty="0"/>
              <a:t>/</a:t>
            </a:r>
            <a:r>
              <a:rPr lang="es-ES" i="1" dirty="0" err="1"/>
              <a:t>w</a:t>
            </a:r>
            <a:r>
              <a:rPr lang="es-ES" i="1" baseline="-25000" dirty="0" err="1"/>
              <a:t>min</a:t>
            </a:r>
            <a:r>
              <a:rPr lang="es-ES" i="1" dirty="0"/>
              <a:t>)</a:t>
            </a:r>
            <a:endParaRPr lang="en-US" sz="2800" i="1" dirty="0"/>
          </a:p>
          <a:p>
            <a:pPr>
              <a:spcAft>
                <a:spcPts val="0"/>
              </a:spcAft>
            </a:pPr>
            <a:r>
              <a:rPr lang="en-US" sz="2800" dirty="0"/>
              <a:t>It makes sure a message reaches the </a:t>
            </a:r>
            <a:r>
              <a:rPr lang="en-US" dirty="0"/>
              <a:t>destination when the distance is </a:t>
            </a:r>
            <a:r>
              <a:rPr lang="es-ES" dirty="0"/>
              <a:t>≤</a:t>
            </a:r>
            <a:r>
              <a:rPr lang="el-GR" dirty="0"/>
              <a:t>τ</a:t>
            </a:r>
            <a:r>
              <a:rPr lang="es-ES" dirty="0"/>
              <a:t>:</a:t>
            </a:r>
          </a:p>
          <a:p>
            <a:pPr marL="246888" lvl="1" indent="0">
              <a:spcAft>
                <a:spcPts val="0"/>
              </a:spcAft>
              <a:buNone/>
            </a:pPr>
            <a:endParaRPr lang="es-ES" dirty="0"/>
          </a:p>
          <a:p>
            <a:pPr marL="246888" lvl="1" indent="0">
              <a:spcAft>
                <a:spcPts val="0"/>
              </a:spcAft>
              <a:buNone/>
            </a:pPr>
            <a:r>
              <a:rPr lang="es-ES" dirty="0" err="1"/>
              <a:t>Lemma</a:t>
            </a:r>
            <a:r>
              <a:rPr lang="es-ES" dirty="0"/>
              <a:t>. </a:t>
            </a: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i="1" dirty="0" err="1"/>
              <a:t>u,t</a:t>
            </a:r>
            <a:r>
              <a:rPr lang="es-ES" i="1" dirty="0"/>
              <a:t> ∈ V </a:t>
            </a:r>
            <a:r>
              <a:rPr lang="es-ES" dirty="0"/>
              <a:t>be </a:t>
            </a:r>
            <a:r>
              <a:rPr lang="es-ES" dirty="0" err="1"/>
              <a:t>nodes</a:t>
            </a:r>
            <a:r>
              <a:rPr lang="es-ES" dirty="0"/>
              <a:t> </a:t>
            </a:r>
            <a:r>
              <a:rPr lang="es-ES" dirty="0" err="1"/>
              <a:t>such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i="1" dirty="0" err="1"/>
              <a:t>d</a:t>
            </a:r>
            <a:r>
              <a:rPr lang="es-ES" i="1" baseline="-25000" dirty="0" err="1"/>
              <a:t>ut</a:t>
            </a:r>
            <a:r>
              <a:rPr lang="es-ES" i="1" dirty="0"/>
              <a:t>≤</a:t>
            </a:r>
            <a:r>
              <a:rPr lang="el-GR" i="1" dirty="0"/>
              <a:t>τ,</a:t>
            </a:r>
            <a:r>
              <a:rPr lang="el-GR" dirty="0"/>
              <a:t>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i="1" dirty="0"/>
              <a:t>v ∈ V </a:t>
            </a:r>
            <a:r>
              <a:rPr lang="es-ES" dirty="0" err="1"/>
              <a:t>such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i="1" dirty="0" err="1"/>
              <a:t>d</a:t>
            </a:r>
            <a:r>
              <a:rPr lang="es-ES" i="1" baseline="-25000" dirty="0" err="1"/>
              <a:t>vt</a:t>
            </a:r>
            <a:r>
              <a:rPr lang="es-ES" i="1" dirty="0"/>
              <a:t>&lt; </a:t>
            </a:r>
            <a:r>
              <a:rPr lang="es-ES" i="1" dirty="0" err="1"/>
              <a:t>d</a:t>
            </a:r>
            <a:r>
              <a:rPr lang="es-ES" i="1" baseline="-25000" dirty="0" err="1"/>
              <a:t>ut</a:t>
            </a:r>
            <a:r>
              <a:rPr lang="es-ES" i="1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holds</a:t>
            </a:r>
            <a:r>
              <a:rPr lang="es-ES" dirty="0"/>
              <a:t> </a:t>
            </a:r>
            <a:r>
              <a:rPr lang="es-ES" dirty="0" err="1"/>
              <a:t>that</a:t>
            </a:r>
            <a:endParaRPr lang="es-ES" dirty="0"/>
          </a:p>
          <a:p>
            <a:pPr marL="246888" lvl="1" indent="0" algn="ctr">
              <a:spcAft>
                <a:spcPts val="0"/>
              </a:spcAft>
              <a:buNone/>
            </a:pPr>
            <a:r>
              <a:rPr lang="el-GR" i="1" dirty="0"/>
              <a:t>Φ</a:t>
            </a:r>
            <a:r>
              <a:rPr lang="el-GR" i="1" baseline="-25000" dirty="0"/>
              <a:t>1</a:t>
            </a:r>
            <a:r>
              <a:rPr lang="el-GR" i="1" dirty="0"/>
              <a:t>(</a:t>
            </a:r>
            <a:r>
              <a:rPr lang="es-ES" i="1" dirty="0" err="1"/>
              <a:t>v,t</a:t>
            </a:r>
            <a:r>
              <a:rPr lang="es-ES" i="1" dirty="0"/>
              <a:t>)&gt;</a:t>
            </a:r>
            <a:r>
              <a:rPr lang="el-GR" i="1" dirty="0"/>
              <a:t>Φ</a:t>
            </a:r>
            <a:r>
              <a:rPr lang="el-GR" i="1" baseline="-25000" dirty="0"/>
              <a:t>1</a:t>
            </a:r>
            <a:r>
              <a:rPr lang="el-GR" i="1" dirty="0"/>
              <a:t>(</a:t>
            </a:r>
            <a:r>
              <a:rPr lang="es-ES" i="1" dirty="0" err="1"/>
              <a:t>u,t</a:t>
            </a:r>
            <a:r>
              <a:rPr lang="es-ES" i="1" dirty="0"/>
              <a:t>)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79080-FED9-1146-AACF-B539865E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936" y="2165633"/>
            <a:ext cx="4256809" cy="9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66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stitute IMDEA Networks-PowerPoint-White Background-TEMPLATE v03 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MDEA Network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9121</TotalTime>
  <Words>707</Words>
  <Application>Microsoft Macintosh PowerPoint</Application>
  <PresentationFormat>On-screen Show (4:3)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MS PGothic</vt:lpstr>
      <vt:lpstr>MS PGothic</vt:lpstr>
      <vt:lpstr>Arial</vt:lpstr>
      <vt:lpstr>Calibri</vt:lpstr>
      <vt:lpstr>Garamond</vt:lpstr>
      <vt:lpstr>Geneva</vt:lpstr>
      <vt:lpstr>Symbol</vt:lpstr>
      <vt:lpstr>Trebuchet MS</vt:lpstr>
      <vt:lpstr>Wingdings</vt:lpstr>
      <vt:lpstr>Wingdings 2</vt:lpstr>
      <vt:lpstr>Institute IMDEA Networks-PowerPoint-White Background-TEMPLATE v03 EN</vt:lpstr>
      <vt:lpstr>Routing in Generalized Geometric Random Graphs</vt:lpstr>
      <vt:lpstr>Geometric Graphs</vt:lpstr>
      <vt:lpstr>Geometric Graphs</vt:lpstr>
      <vt:lpstr>Geometric Graphs</vt:lpstr>
      <vt:lpstr>Geometric Inhomogeneous Random Graphs</vt:lpstr>
      <vt:lpstr>Geometric Inhomogeneous Random Graphs</vt:lpstr>
      <vt:lpstr>Geometric Inhomogeneous Random Graphs</vt:lpstr>
      <vt:lpstr>Contributions: The (κ,π)-KG model</vt:lpstr>
      <vt:lpstr>Contributions: The (κ,π)-KG model</vt:lpstr>
      <vt:lpstr>Contributions: The (κ,π)-KG model</vt:lpstr>
      <vt:lpstr>Simulation Evaluation</vt:lpstr>
      <vt:lpstr>(κ,π)-KG Construction</vt:lpstr>
      <vt:lpstr>Simulation Evaluation of GIRG</vt:lpstr>
      <vt:lpstr>Simulation Evaluation of (κ,π)-KG</vt:lpstr>
      <vt:lpstr>Comparison of Construction and Routing</vt:lpstr>
      <vt:lpstr>Conclusions</vt:lpstr>
      <vt:lpstr>Future Work</vt:lpstr>
      <vt:lpstr>PowerPoint Presentation</vt:lpstr>
    </vt:vector>
  </TitlesOfParts>
  <Company>Institute IMDEA Networks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Formalizing Distributed Ledger Objects</dc:title>
  <dc:creator>Antonio Fernández</dc:creator>
  <cp:lastModifiedBy>Antonio Fernandez Anta</cp:lastModifiedBy>
  <cp:revision>338</cp:revision>
  <dcterms:created xsi:type="dcterms:W3CDTF">2018-10-15T21:47:14Z</dcterms:created>
  <dcterms:modified xsi:type="dcterms:W3CDTF">2021-07-12T12:50:11Z</dcterms:modified>
</cp:coreProperties>
</file>