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D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D5D5FE5-2004-404D-A0CA-535EC2E6A211}" type="datetimeFigureOut">
              <a:rPr lang="en-IN" smtClean="0"/>
              <a:t>04-12-2017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3B8ADE4-DDCB-4E22-9EBF-DD656863DAE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D5FE5-2004-404D-A0CA-535EC2E6A211}"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8ADE4-DDCB-4E22-9EBF-DD656863DAE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D5FE5-2004-404D-A0CA-535EC2E6A211}"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8ADE4-DDCB-4E22-9EBF-DD656863DAE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D5D5FE5-2004-404D-A0CA-535EC2E6A211}" type="datetimeFigureOut">
              <a:rPr lang="en-IN" smtClean="0"/>
              <a:t>04-12-2017</a:t>
            </a:fld>
            <a:endParaRPr lang="en-IN"/>
          </a:p>
        </p:txBody>
      </p:sp>
      <p:sp>
        <p:nvSpPr>
          <p:cNvPr id="9" name="Slide Number Placeholder 8"/>
          <p:cNvSpPr>
            <a:spLocks noGrp="1"/>
          </p:cNvSpPr>
          <p:nvPr>
            <p:ph type="sldNum" sz="quarter" idx="15"/>
          </p:nvPr>
        </p:nvSpPr>
        <p:spPr/>
        <p:txBody>
          <a:bodyPr rtlCol="0"/>
          <a:lstStyle/>
          <a:p>
            <a:fld id="{33B8ADE4-DDCB-4E22-9EBF-DD656863DAEE}"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D5D5FE5-2004-404D-A0CA-535EC2E6A211}" type="datetimeFigureOut">
              <a:rPr lang="en-IN" smtClean="0"/>
              <a:t>04-12-2017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3B8ADE4-DDCB-4E22-9EBF-DD656863DAE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5D5FE5-2004-404D-A0CA-535EC2E6A211}"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B8ADE4-DDCB-4E22-9EBF-DD656863DAEE}"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D5D5FE5-2004-404D-A0CA-535EC2E6A211}" type="datetimeFigureOut">
              <a:rPr lang="en-IN" smtClean="0"/>
              <a:t>04-12-2017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B8ADE4-DDCB-4E22-9EBF-DD656863DAEE}"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D5D5FE5-2004-404D-A0CA-535EC2E6A211}" type="datetimeFigureOut">
              <a:rPr lang="en-IN" smtClean="0"/>
              <a:t>04-12-2017</a:t>
            </a:fld>
            <a:endParaRPr lang="en-IN"/>
          </a:p>
        </p:txBody>
      </p:sp>
      <p:sp>
        <p:nvSpPr>
          <p:cNvPr id="7" name="Slide Number Placeholder 6"/>
          <p:cNvSpPr>
            <a:spLocks noGrp="1"/>
          </p:cNvSpPr>
          <p:nvPr>
            <p:ph type="sldNum" sz="quarter" idx="11"/>
          </p:nvPr>
        </p:nvSpPr>
        <p:spPr/>
        <p:txBody>
          <a:bodyPr rtlCol="0"/>
          <a:lstStyle/>
          <a:p>
            <a:fld id="{33B8ADE4-DDCB-4E22-9EBF-DD656863DAEE}"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D5FE5-2004-404D-A0CA-535EC2E6A211}" type="datetimeFigureOut">
              <a:rPr lang="en-IN" smtClean="0"/>
              <a:t>04-12-2017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B8ADE4-DDCB-4E22-9EBF-DD656863DAE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D5D5FE5-2004-404D-A0CA-535EC2E6A211}" type="datetimeFigureOut">
              <a:rPr lang="en-IN" smtClean="0"/>
              <a:t>04-12-2017</a:t>
            </a:fld>
            <a:endParaRPr lang="en-IN"/>
          </a:p>
        </p:txBody>
      </p:sp>
      <p:sp>
        <p:nvSpPr>
          <p:cNvPr id="22" name="Slide Number Placeholder 21"/>
          <p:cNvSpPr>
            <a:spLocks noGrp="1"/>
          </p:cNvSpPr>
          <p:nvPr>
            <p:ph type="sldNum" sz="quarter" idx="15"/>
          </p:nvPr>
        </p:nvSpPr>
        <p:spPr/>
        <p:txBody>
          <a:bodyPr rtlCol="0"/>
          <a:lstStyle/>
          <a:p>
            <a:fld id="{33B8ADE4-DDCB-4E22-9EBF-DD656863DAEE}"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5D5FE5-2004-404D-A0CA-535EC2E6A211}" type="datetimeFigureOut">
              <a:rPr lang="en-IN" smtClean="0"/>
              <a:t>04-12-2017</a:t>
            </a:fld>
            <a:endParaRPr lang="en-IN"/>
          </a:p>
        </p:txBody>
      </p:sp>
      <p:sp>
        <p:nvSpPr>
          <p:cNvPr id="18" name="Slide Number Placeholder 17"/>
          <p:cNvSpPr>
            <a:spLocks noGrp="1"/>
          </p:cNvSpPr>
          <p:nvPr>
            <p:ph type="sldNum" sz="quarter" idx="11"/>
          </p:nvPr>
        </p:nvSpPr>
        <p:spPr/>
        <p:txBody>
          <a:bodyPr rtlCol="0"/>
          <a:lstStyle/>
          <a:p>
            <a:fld id="{33B8ADE4-DDCB-4E22-9EBF-DD656863DAEE}"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D5D5FE5-2004-404D-A0CA-535EC2E6A211}" type="datetimeFigureOut">
              <a:rPr lang="en-IN" smtClean="0"/>
              <a:t>04-12-2017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3B8ADE4-DDCB-4E22-9EBF-DD656863DAE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95736" y="1988840"/>
            <a:ext cx="2592288"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721412" y="764704"/>
            <a:ext cx="6570773" cy="707886"/>
          </a:xfrm>
          <a:prstGeom prst="rect">
            <a:avLst/>
          </a:prstGeom>
          <a:noFill/>
        </p:spPr>
        <p:txBody>
          <a:bodyPr wrap="none" rtlCol="0">
            <a:spAutoFit/>
          </a:bodyPr>
          <a:lstStyle/>
          <a:p>
            <a:r>
              <a:rPr lang="en-IN" sz="4000" b="1" u="sng" dirty="0" smtClean="0">
                <a:latin typeface="Calibri" pitchFamily="34" charset="0"/>
                <a:cs typeface="Calibri" pitchFamily="34" charset="0"/>
              </a:rPr>
              <a:t>HEALTH INSURANCE ANALYSIS</a:t>
            </a:r>
            <a:endParaRPr lang="en-IN" sz="4000" b="1" u="sng" dirty="0">
              <a:latin typeface="Calibri" pitchFamily="34" charset="0"/>
              <a:cs typeface="Calibri" pitchFamily="34" charset="0"/>
            </a:endParaRPr>
          </a:p>
        </p:txBody>
      </p:sp>
      <p:sp>
        <p:nvSpPr>
          <p:cNvPr id="5" name="TextBox 4"/>
          <p:cNvSpPr txBox="1"/>
          <p:nvPr/>
        </p:nvSpPr>
        <p:spPr>
          <a:xfrm>
            <a:off x="2339752" y="2132856"/>
            <a:ext cx="2333652" cy="2154436"/>
          </a:xfrm>
          <a:prstGeom prst="rect">
            <a:avLst/>
          </a:prstGeom>
          <a:noFill/>
        </p:spPr>
        <p:txBody>
          <a:bodyPr wrap="none" rtlCol="0">
            <a:spAutoFit/>
          </a:bodyPr>
          <a:lstStyle/>
          <a:p>
            <a:r>
              <a:rPr lang="en-IN" sz="2400" b="1" i="1" dirty="0" smtClean="0">
                <a:latin typeface="Calibri" pitchFamily="34" charset="0"/>
                <a:cs typeface="Calibri" pitchFamily="34" charset="0"/>
              </a:rPr>
              <a:t>Analyzed by:</a:t>
            </a:r>
          </a:p>
          <a:p>
            <a:r>
              <a:rPr lang="en-IN" sz="2200" i="1" u="sng" dirty="0" smtClean="0">
                <a:latin typeface="Calibri" pitchFamily="34" charset="0"/>
                <a:cs typeface="Calibri" pitchFamily="34" charset="0"/>
              </a:rPr>
              <a:t>Group - Hamster</a:t>
            </a:r>
          </a:p>
          <a:p>
            <a:r>
              <a:rPr lang="en-IN" sz="2200" dirty="0" smtClean="0">
                <a:latin typeface="Calibri" pitchFamily="34" charset="0"/>
                <a:cs typeface="Calibri" pitchFamily="34" charset="0"/>
              </a:rPr>
              <a:t>Meru Bhatnagar</a:t>
            </a:r>
          </a:p>
          <a:p>
            <a:r>
              <a:rPr lang="en-IN" sz="2200" dirty="0" smtClean="0">
                <a:latin typeface="Calibri" pitchFamily="34" charset="0"/>
                <a:cs typeface="Calibri" pitchFamily="34" charset="0"/>
              </a:rPr>
              <a:t>Jayendra Bhardwaj</a:t>
            </a:r>
          </a:p>
          <a:p>
            <a:r>
              <a:rPr lang="en-IN" sz="2200" dirty="0" smtClean="0">
                <a:latin typeface="Calibri" pitchFamily="34" charset="0"/>
                <a:cs typeface="Calibri" pitchFamily="34" charset="0"/>
              </a:rPr>
              <a:t>Aman Mahajan</a:t>
            </a:r>
          </a:p>
          <a:p>
            <a:r>
              <a:rPr lang="en-IN" sz="2200" dirty="0" smtClean="0">
                <a:latin typeface="Calibri" pitchFamily="34" charset="0"/>
                <a:cs typeface="Calibri" pitchFamily="34" charset="0"/>
              </a:rPr>
              <a:t>Shubham Mittal</a:t>
            </a:r>
          </a:p>
        </p:txBody>
      </p:sp>
      <p:sp>
        <p:nvSpPr>
          <p:cNvPr id="6" name="TextBox 5"/>
          <p:cNvSpPr txBox="1"/>
          <p:nvPr/>
        </p:nvSpPr>
        <p:spPr>
          <a:xfrm>
            <a:off x="6084167" y="2132856"/>
            <a:ext cx="2176045" cy="1077218"/>
          </a:xfrm>
          <a:prstGeom prst="rect">
            <a:avLst/>
          </a:prstGeom>
          <a:noFill/>
        </p:spPr>
        <p:txBody>
          <a:bodyPr wrap="none" rtlCol="0">
            <a:spAutoFit/>
          </a:bodyPr>
          <a:lstStyle/>
          <a:p>
            <a:r>
              <a:rPr lang="en-IN" sz="2400" b="1" i="1" dirty="0" smtClean="0">
                <a:latin typeface="Calibri" pitchFamily="34" charset="0"/>
                <a:cs typeface="Calibri" pitchFamily="34" charset="0"/>
              </a:rPr>
              <a:t>Presented to:</a:t>
            </a:r>
          </a:p>
          <a:p>
            <a:r>
              <a:rPr lang="en-IN" sz="2200" dirty="0" err="1" smtClean="0">
                <a:latin typeface="Calibri" pitchFamily="34" charset="0"/>
                <a:cs typeface="Calibri" pitchFamily="34" charset="0"/>
              </a:rPr>
              <a:t>Dr</a:t>
            </a:r>
            <a:r>
              <a:rPr lang="en-IN" sz="2200" dirty="0" err="1" smtClean="0">
                <a:latin typeface="Calibri" pitchFamily="34" charset="0"/>
                <a:cs typeface="Calibri" pitchFamily="34" charset="0"/>
              </a:rPr>
              <a:t>.</a:t>
            </a:r>
            <a:r>
              <a:rPr lang="en-IN" sz="2200" dirty="0" smtClean="0">
                <a:latin typeface="Calibri" pitchFamily="34" charset="0"/>
                <a:cs typeface="Calibri" pitchFamily="34" charset="0"/>
              </a:rPr>
              <a:t> Douglas Jones</a:t>
            </a:r>
          </a:p>
          <a:p>
            <a:endParaRPr lang="en-IN" dirty="0"/>
          </a:p>
        </p:txBody>
      </p:sp>
      <p:sp>
        <p:nvSpPr>
          <p:cNvPr id="7" name="TextBox 6"/>
          <p:cNvSpPr txBox="1"/>
          <p:nvPr/>
        </p:nvSpPr>
        <p:spPr>
          <a:xfrm>
            <a:off x="2249825" y="5381332"/>
            <a:ext cx="4561762" cy="461665"/>
          </a:xfrm>
          <a:prstGeom prst="rect">
            <a:avLst/>
          </a:prstGeom>
          <a:noFill/>
        </p:spPr>
        <p:txBody>
          <a:bodyPr wrap="none" rtlCol="0">
            <a:spAutoFit/>
          </a:bodyPr>
          <a:lstStyle/>
          <a:p>
            <a:r>
              <a:rPr lang="en-US" sz="2400" b="1" dirty="0">
                <a:latin typeface="Calibri" pitchFamily="34" charset="0"/>
                <a:cs typeface="Calibri" pitchFamily="34" charset="0"/>
              </a:rPr>
              <a:t>Course </a:t>
            </a:r>
            <a:r>
              <a:rPr lang="en-US" sz="2400" b="1" dirty="0" smtClean="0">
                <a:latin typeface="Calibri" pitchFamily="34" charset="0"/>
                <a:cs typeface="Calibri" pitchFamily="34" charset="0"/>
              </a:rPr>
              <a:t>Period </a:t>
            </a:r>
            <a:r>
              <a:rPr lang="en-US" sz="2200" b="1" dirty="0" smtClean="0">
                <a:latin typeface="Calibri" pitchFamily="34" charset="0"/>
                <a:cs typeface="Calibri" pitchFamily="34" charset="0"/>
              </a:rPr>
              <a:t>: </a:t>
            </a:r>
            <a:r>
              <a:rPr lang="en-US" sz="2200" dirty="0" smtClean="0">
                <a:latin typeface="Calibri" pitchFamily="34" charset="0"/>
                <a:cs typeface="Calibri" pitchFamily="34" charset="0"/>
              </a:rPr>
              <a:t>Sep 2017 – Dec 2017</a:t>
            </a:r>
            <a:endParaRPr lang="en-IN" sz="2200" dirty="0">
              <a:latin typeface="Calibri" pitchFamily="34" charset="0"/>
              <a:cs typeface="Calibri" pitchFamily="34" charset="0"/>
            </a:endParaRPr>
          </a:p>
        </p:txBody>
      </p:sp>
      <p:sp>
        <p:nvSpPr>
          <p:cNvPr id="9" name="TextBox 8"/>
          <p:cNvSpPr txBox="1"/>
          <p:nvPr/>
        </p:nvSpPr>
        <p:spPr>
          <a:xfrm>
            <a:off x="2249825" y="4694040"/>
            <a:ext cx="6042360" cy="461665"/>
          </a:xfrm>
          <a:prstGeom prst="rect">
            <a:avLst/>
          </a:prstGeom>
          <a:noFill/>
        </p:spPr>
        <p:txBody>
          <a:bodyPr wrap="none" rtlCol="0">
            <a:spAutoFit/>
          </a:bodyPr>
          <a:lstStyle/>
          <a:p>
            <a:r>
              <a:rPr lang="en-US" sz="2400" b="1" dirty="0">
                <a:latin typeface="Calibri" pitchFamily="34" charset="0"/>
                <a:cs typeface="Calibri" pitchFamily="34" charset="0"/>
              </a:rPr>
              <a:t>Course </a:t>
            </a:r>
            <a:r>
              <a:rPr lang="en-US" sz="2400" b="1" dirty="0" smtClean="0">
                <a:latin typeface="Calibri" pitchFamily="34" charset="0"/>
                <a:cs typeface="Calibri" pitchFamily="34" charset="0"/>
              </a:rPr>
              <a:t>Name </a:t>
            </a:r>
            <a:r>
              <a:rPr lang="en-US" sz="2000" b="1" dirty="0" smtClean="0">
                <a:latin typeface="Calibri" pitchFamily="34" charset="0"/>
                <a:cs typeface="Calibri" pitchFamily="34" charset="0"/>
              </a:rPr>
              <a:t>: </a:t>
            </a:r>
            <a:r>
              <a:rPr lang="en-US" sz="2200" dirty="0" smtClean="0">
                <a:latin typeface="Calibri" pitchFamily="34" charset="0"/>
                <a:cs typeface="Calibri" pitchFamily="34" charset="0"/>
              </a:rPr>
              <a:t>Data Analysis and Decision Making</a:t>
            </a:r>
            <a:endParaRPr lang="en-IN" sz="2200" dirty="0">
              <a:latin typeface="Calibri" pitchFamily="34" charset="0"/>
              <a:cs typeface="Calibri" pitchFamily="34" charset="0"/>
            </a:endParaRPr>
          </a:p>
        </p:txBody>
      </p:sp>
      <p:sp>
        <p:nvSpPr>
          <p:cNvPr id="10" name="TextBox 9"/>
          <p:cNvSpPr txBox="1"/>
          <p:nvPr/>
        </p:nvSpPr>
        <p:spPr>
          <a:xfrm>
            <a:off x="6084167" y="3081734"/>
            <a:ext cx="1934376" cy="1077218"/>
          </a:xfrm>
          <a:prstGeom prst="rect">
            <a:avLst/>
          </a:prstGeom>
          <a:noFill/>
        </p:spPr>
        <p:txBody>
          <a:bodyPr wrap="none" rtlCol="0">
            <a:spAutoFit/>
          </a:bodyPr>
          <a:lstStyle/>
          <a:p>
            <a:r>
              <a:rPr lang="en-IN" sz="2400" b="1" i="1" dirty="0" smtClean="0">
                <a:latin typeface="Calibri" pitchFamily="34" charset="0"/>
                <a:cs typeface="Calibri" pitchFamily="34" charset="0"/>
              </a:rPr>
              <a:t>Presented on:</a:t>
            </a:r>
          </a:p>
          <a:p>
            <a:r>
              <a:rPr lang="en-IN" sz="2200" dirty="0" smtClean="0">
                <a:latin typeface="Calibri" pitchFamily="34" charset="0"/>
                <a:cs typeface="Calibri" pitchFamily="34" charset="0"/>
              </a:rPr>
              <a:t>Dec 4, 2017</a:t>
            </a:r>
          </a:p>
          <a:p>
            <a:endParaRPr lang="en-IN" dirty="0"/>
          </a:p>
        </p:txBody>
      </p:sp>
    </p:spTree>
    <p:extLst>
      <p:ext uri="{BB962C8B-B14F-4D97-AF65-F5344CB8AC3E}">
        <p14:creationId xmlns:p14="http://schemas.microsoft.com/office/powerpoint/2010/main" val="2520777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258" t="31469" r="37894" b="21429"/>
          <a:stretch/>
        </p:blipFill>
        <p:spPr bwMode="auto">
          <a:xfrm>
            <a:off x="251520" y="1093386"/>
            <a:ext cx="6241143" cy="436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116632"/>
            <a:ext cx="4572000" cy="830997"/>
          </a:xfrm>
          <a:prstGeom prst="rect">
            <a:avLst/>
          </a:prstGeom>
        </p:spPr>
        <p:txBody>
          <a:bodyPr>
            <a:spAutoFit/>
          </a:bodyPr>
          <a:lstStyle/>
          <a:p>
            <a:r>
              <a:rPr lang="en-IN" sz="2400" b="1" i="1" u="sng" dirty="0" smtClean="0">
                <a:latin typeface="Calibri" pitchFamily="34" charset="0"/>
                <a:cs typeface="Calibri" pitchFamily="34" charset="0"/>
              </a:rPr>
              <a:t>DATA VISUALIZATION</a:t>
            </a:r>
          </a:p>
          <a:p>
            <a:r>
              <a:rPr lang="en-IN" sz="2400" b="1" dirty="0" smtClean="0">
                <a:latin typeface="Calibri" pitchFamily="34" charset="0"/>
                <a:cs typeface="Calibri" pitchFamily="34" charset="0"/>
              </a:rPr>
              <a:t>Boxplots</a:t>
            </a:r>
          </a:p>
        </p:txBody>
      </p:sp>
      <p:sp>
        <p:nvSpPr>
          <p:cNvPr id="5" name="TextBox 4"/>
          <p:cNvSpPr txBox="1"/>
          <p:nvPr/>
        </p:nvSpPr>
        <p:spPr>
          <a:xfrm>
            <a:off x="467544" y="5733256"/>
            <a:ext cx="7056784" cy="923330"/>
          </a:xfrm>
          <a:prstGeom prst="rect">
            <a:avLst/>
          </a:prstGeom>
          <a:noFill/>
        </p:spPr>
        <p:txBody>
          <a:bodyPr wrap="square" rtlCol="0">
            <a:spAutoFit/>
          </a:bodyPr>
          <a:lstStyle/>
          <a:p>
            <a:pPr marL="285750" indent="-285750">
              <a:buFont typeface="Wingdings" pitchFamily="2" charset="2"/>
              <a:buChar char="ü"/>
            </a:pPr>
            <a:r>
              <a:rPr lang="en-IN" dirty="0">
                <a:latin typeface="Calibri" pitchFamily="34" charset="0"/>
                <a:cs typeface="Calibri" pitchFamily="34" charset="0"/>
              </a:rPr>
              <a:t>Visual Inspection between the 2 </a:t>
            </a:r>
            <a:r>
              <a:rPr lang="en-IN" dirty="0" smtClean="0">
                <a:latin typeface="Calibri" pitchFamily="34" charset="0"/>
                <a:cs typeface="Calibri" pitchFamily="34" charset="0"/>
              </a:rPr>
              <a:t>continuous </a:t>
            </a:r>
            <a:r>
              <a:rPr lang="en-IN" dirty="0">
                <a:latin typeface="Calibri" pitchFamily="34" charset="0"/>
                <a:cs typeface="Calibri" pitchFamily="34" charset="0"/>
              </a:rPr>
              <a:t>variables: Family </a:t>
            </a:r>
            <a:r>
              <a:rPr lang="en-IN" dirty="0" err="1" smtClean="0">
                <a:latin typeface="Calibri" pitchFamily="34" charset="0"/>
                <a:cs typeface="Calibri" pitchFamily="34" charset="0"/>
              </a:rPr>
              <a:t>Vs</a:t>
            </a:r>
            <a:r>
              <a:rPr lang="en-IN" dirty="0" smtClean="0">
                <a:latin typeface="Calibri" pitchFamily="34" charset="0"/>
                <a:cs typeface="Calibri" pitchFamily="34" charset="0"/>
              </a:rPr>
              <a:t> </a:t>
            </a:r>
            <a:r>
              <a:rPr lang="en-IN" dirty="0">
                <a:latin typeface="Calibri" pitchFamily="34" charset="0"/>
                <a:cs typeface="Calibri" pitchFamily="34" charset="0"/>
              </a:rPr>
              <a:t>insurance box plot tells us that there is considerable amount of potential outliers for family variable</a:t>
            </a:r>
          </a:p>
        </p:txBody>
      </p:sp>
    </p:spTree>
    <p:extLst>
      <p:ext uri="{BB962C8B-B14F-4D97-AF65-F5344CB8AC3E}">
        <p14:creationId xmlns:p14="http://schemas.microsoft.com/office/powerpoint/2010/main" val="241793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13" t="16477" r="26599" b="23016"/>
          <a:stretch/>
        </p:blipFill>
        <p:spPr bwMode="auto">
          <a:xfrm>
            <a:off x="179512" y="359443"/>
            <a:ext cx="8587699"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48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772" t="34722" r="28383" b="7936"/>
          <a:stretch/>
        </p:blipFill>
        <p:spPr bwMode="auto">
          <a:xfrm>
            <a:off x="566057" y="692696"/>
            <a:ext cx="7812741"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41081"/>
            <a:ext cx="6840760" cy="461665"/>
          </a:xfrm>
          <a:prstGeom prst="rect">
            <a:avLst/>
          </a:prstGeom>
          <a:noFill/>
        </p:spPr>
        <p:txBody>
          <a:bodyPr wrap="square" rtlCol="0">
            <a:spAutoFit/>
          </a:bodyPr>
          <a:lstStyle/>
          <a:p>
            <a:r>
              <a:rPr lang="en-IN" sz="2400" b="1" dirty="0" smtClean="0">
                <a:latin typeface="Calibri" pitchFamily="34" charset="0"/>
                <a:cs typeface="Calibri" pitchFamily="34" charset="0"/>
              </a:rPr>
              <a:t>Chi-Square Test of Independence</a:t>
            </a:r>
            <a:endParaRPr lang="en-IN" sz="2400" b="1" dirty="0">
              <a:latin typeface="Calibri" pitchFamily="34" charset="0"/>
              <a:cs typeface="Calibri" pitchFamily="34" charset="0"/>
            </a:endParaRPr>
          </a:p>
        </p:txBody>
      </p:sp>
    </p:spTree>
    <p:extLst>
      <p:ext uri="{BB962C8B-B14F-4D97-AF65-F5344CB8AC3E}">
        <p14:creationId xmlns:p14="http://schemas.microsoft.com/office/powerpoint/2010/main" val="2931029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772" t="15279" r="28383" b="7737"/>
          <a:stretch/>
        </p:blipFill>
        <p:spPr bwMode="auto">
          <a:xfrm>
            <a:off x="395536" y="260648"/>
            <a:ext cx="6581363" cy="635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245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6293"/>
            <a:ext cx="2927725" cy="830997"/>
          </a:xfrm>
          <a:prstGeom prst="rect">
            <a:avLst/>
          </a:prstGeom>
          <a:noFill/>
        </p:spPr>
        <p:txBody>
          <a:bodyPr wrap="none" rtlCol="0">
            <a:spAutoFit/>
          </a:bodyPr>
          <a:lstStyle/>
          <a:p>
            <a:r>
              <a:rPr lang="en-IN" sz="2400" b="1" i="1" u="sng" dirty="0" smtClean="0">
                <a:latin typeface="Calibri" pitchFamily="34" charset="0"/>
                <a:cs typeface="Calibri" pitchFamily="34" charset="0"/>
              </a:rPr>
              <a:t>MODEL FIT</a:t>
            </a:r>
          </a:p>
          <a:p>
            <a:r>
              <a:rPr lang="en-IN" sz="2400" b="1" dirty="0" smtClean="0">
                <a:latin typeface="Calibri" pitchFamily="34" charset="0"/>
                <a:cs typeface="Calibri" pitchFamily="34" charset="0"/>
              </a:rPr>
              <a:t>Explanation of Model</a:t>
            </a:r>
            <a:endParaRPr lang="en-IN" sz="2400" b="1" dirty="0">
              <a:latin typeface="Calibri" pitchFamily="34" charset="0"/>
              <a:cs typeface="Calibri" pitchFamily="34" charset="0"/>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884" t="12104" r="28160" b="6250"/>
          <a:stretch/>
        </p:blipFill>
        <p:spPr bwMode="auto">
          <a:xfrm>
            <a:off x="467544" y="690681"/>
            <a:ext cx="5996222" cy="612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941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66293"/>
            <a:ext cx="5678286" cy="461665"/>
          </a:xfrm>
          <a:prstGeom prst="rect">
            <a:avLst/>
          </a:prstGeom>
          <a:noFill/>
        </p:spPr>
        <p:txBody>
          <a:bodyPr wrap="none" rtlCol="0">
            <a:spAutoFit/>
          </a:bodyPr>
          <a:lstStyle/>
          <a:p>
            <a:r>
              <a:rPr lang="en-IN" sz="2400" b="1" dirty="0" smtClean="0">
                <a:latin typeface="Calibri" pitchFamily="34" charset="0"/>
                <a:cs typeface="Calibri" pitchFamily="34" charset="0"/>
              </a:rPr>
              <a:t>Hypothesis Testing for Stepwise Regression</a:t>
            </a:r>
            <a:endParaRPr lang="en-IN" sz="2400" b="1" dirty="0">
              <a:latin typeface="Calibri" pitchFamily="34" charset="0"/>
              <a:cs typeface="Calibri" pitchFamily="34" charset="0"/>
            </a:endParaRPr>
          </a:p>
        </p:txBody>
      </p:sp>
      <p:pic>
        <p:nvPicPr>
          <p:cNvPr id="1126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550" t="14088" r="28160" b="18560"/>
          <a:stretch/>
        </p:blipFill>
        <p:spPr bwMode="auto">
          <a:xfrm>
            <a:off x="288278" y="395372"/>
            <a:ext cx="6515969" cy="544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5923081"/>
            <a:ext cx="7776864" cy="707886"/>
          </a:xfrm>
          <a:prstGeom prst="rect">
            <a:avLst/>
          </a:prstGeom>
          <a:noFill/>
        </p:spPr>
        <p:txBody>
          <a:bodyPr wrap="square" rtlCol="0">
            <a:spAutoFit/>
          </a:bodyPr>
          <a:lstStyle/>
          <a:p>
            <a:pPr marL="342900" indent="-342900">
              <a:buFont typeface="Wingdings" pitchFamily="2" charset="2"/>
              <a:buChar char="ü"/>
            </a:pPr>
            <a:r>
              <a:rPr lang="en-IN" sz="2000" dirty="0">
                <a:latin typeface="Calibri" pitchFamily="34" charset="0"/>
                <a:cs typeface="Calibri" pitchFamily="34" charset="0"/>
              </a:rPr>
              <a:t>We can see that all the variables are significant now so model 4 is the potential model to </a:t>
            </a:r>
            <a:r>
              <a:rPr lang="en-IN" sz="2000" dirty="0" smtClean="0">
                <a:latin typeface="Calibri" pitchFamily="34" charset="0"/>
                <a:cs typeface="Calibri" pitchFamily="34" charset="0"/>
              </a:rPr>
              <a:t>predict </a:t>
            </a:r>
            <a:r>
              <a:rPr lang="en-IN" sz="2000" dirty="0">
                <a:latin typeface="Calibri" pitchFamily="34" charset="0"/>
                <a:cs typeface="Calibri" pitchFamily="34" charset="0"/>
              </a:rPr>
              <a:t>the response</a:t>
            </a:r>
          </a:p>
        </p:txBody>
      </p:sp>
    </p:spTree>
    <p:extLst>
      <p:ext uri="{BB962C8B-B14F-4D97-AF65-F5344CB8AC3E}">
        <p14:creationId xmlns:p14="http://schemas.microsoft.com/office/powerpoint/2010/main" val="2347286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49" t="27976" r="27937" b="36905"/>
          <a:stretch/>
        </p:blipFill>
        <p:spPr bwMode="auto">
          <a:xfrm>
            <a:off x="179511" y="620688"/>
            <a:ext cx="8465211"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5486" y="16834"/>
            <a:ext cx="4920706" cy="461665"/>
          </a:xfrm>
          <a:prstGeom prst="rect">
            <a:avLst/>
          </a:prstGeom>
          <a:noFill/>
        </p:spPr>
        <p:txBody>
          <a:bodyPr wrap="none" rtlCol="0">
            <a:spAutoFit/>
          </a:bodyPr>
          <a:lstStyle/>
          <a:p>
            <a:r>
              <a:rPr lang="en-IN" sz="2400" b="1" dirty="0" smtClean="0">
                <a:latin typeface="Calibri" pitchFamily="34" charset="0"/>
                <a:cs typeface="Calibri" pitchFamily="34" charset="0"/>
              </a:rPr>
              <a:t>Partial F-test for Confidence Intervals</a:t>
            </a:r>
            <a:endParaRPr lang="en-IN" sz="2400" b="1" dirty="0">
              <a:latin typeface="Calibri" pitchFamily="34" charset="0"/>
              <a:cs typeface="Calibri" pitchFamily="34" charset="0"/>
            </a:endParaRPr>
          </a:p>
        </p:txBody>
      </p:sp>
      <p:sp>
        <p:nvSpPr>
          <p:cNvPr id="4" name="TextBox 3"/>
          <p:cNvSpPr txBox="1"/>
          <p:nvPr/>
        </p:nvSpPr>
        <p:spPr>
          <a:xfrm>
            <a:off x="372166" y="4941168"/>
            <a:ext cx="7560840" cy="1015663"/>
          </a:xfrm>
          <a:prstGeom prst="rect">
            <a:avLst/>
          </a:prstGeom>
          <a:noFill/>
        </p:spPr>
        <p:txBody>
          <a:bodyPr wrap="square" rtlCol="0">
            <a:spAutoFit/>
          </a:bodyPr>
          <a:lstStyle/>
          <a:p>
            <a:pPr marL="342900" indent="-342900">
              <a:buFont typeface="Wingdings" pitchFamily="2" charset="2"/>
              <a:buChar char="ü"/>
            </a:pPr>
            <a:r>
              <a:rPr lang="en-IN" sz="2000" dirty="0">
                <a:latin typeface="Calibri" pitchFamily="34" charset="0"/>
                <a:cs typeface="Calibri" pitchFamily="34" charset="0"/>
              </a:rPr>
              <a:t>For Alpha=.05 We find the 95% probable interval from the 00 and 0.95 </a:t>
            </a:r>
            <a:r>
              <a:rPr lang="en-IN" sz="2000" dirty="0" smtClean="0">
                <a:latin typeface="Calibri" pitchFamily="34" charset="0"/>
                <a:cs typeface="Calibri" pitchFamily="34" charset="0"/>
              </a:rPr>
              <a:t>quartiles </a:t>
            </a:r>
            <a:r>
              <a:rPr lang="en-IN" sz="2000" dirty="0">
                <a:latin typeface="Calibri" pitchFamily="34" charset="0"/>
                <a:cs typeface="Calibri" pitchFamily="34" charset="0"/>
              </a:rPr>
              <a:t>of the F distribution for (6388,6401) degree of freedom for model 4</a:t>
            </a:r>
          </a:p>
        </p:txBody>
      </p:sp>
    </p:spTree>
    <p:extLst>
      <p:ext uri="{BB962C8B-B14F-4D97-AF65-F5344CB8AC3E}">
        <p14:creationId xmlns:p14="http://schemas.microsoft.com/office/powerpoint/2010/main" val="2333447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486" y="16834"/>
            <a:ext cx="5075107" cy="461665"/>
          </a:xfrm>
          <a:prstGeom prst="rect">
            <a:avLst/>
          </a:prstGeom>
          <a:noFill/>
        </p:spPr>
        <p:txBody>
          <a:bodyPr wrap="none" rtlCol="0">
            <a:spAutoFit/>
          </a:bodyPr>
          <a:lstStyle/>
          <a:p>
            <a:r>
              <a:rPr lang="en-IN" sz="2400" b="1" dirty="0" smtClean="0">
                <a:latin typeface="Calibri" pitchFamily="34" charset="0"/>
                <a:cs typeface="Calibri" pitchFamily="34" charset="0"/>
              </a:rPr>
              <a:t>Test for Validating Models Significance</a:t>
            </a:r>
            <a:endParaRPr lang="en-IN" sz="2400" b="1" dirty="0">
              <a:latin typeface="Calibri" pitchFamily="34" charset="0"/>
              <a:cs typeface="Calibri" pitchFamily="34" charset="0"/>
            </a:endParaRP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26" t="25000" r="28160" b="36905"/>
          <a:stretch/>
        </p:blipFill>
        <p:spPr bwMode="auto">
          <a:xfrm>
            <a:off x="251519" y="476672"/>
            <a:ext cx="6984777" cy="328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680" t="59375" r="28171" b="27178"/>
          <a:stretch/>
        </p:blipFill>
        <p:spPr bwMode="auto">
          <a:xfrm>
            <a:off x="363782" y="3717032"/>
            <a:ext cx="6872514" cy="111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4725144"/>
            <a:ext cx="8362978" cy="2308324"/>
          </a:xfrm>
          <a:prstGeom prst="rect">
            <a:avLst/>
          </a:prstGeom>
          <a:noFill/>
        </p:spPr>
        <p:txBody>
          <a:bodyPr wrap="square" rtlCol="0">
            <a:spAutoFit/>
          </a:bodyPr>
          <a:lstStyle/>
          <a:p>
            <a:pPr marL="285750" indent="-285750">
              <a:buFont typeface="Wingdings" pitchFamily="2" charset="2"/>
              <a:buChar char="ü"/>
            </a:pPr>
            <a:r>
              <a:rPr lang="en-IN" sz="1600" dirty="0">
                <a:latin typeface="Calibri" pitchFamily="34" charset="0"/>
                <a:cs typeface="Calibri" pitchFamily="34" charset="0"/>
              </a:rPr>
              <a:t>The difference between the null deviance and the residual deviance shows significant model4 is doing against the null model (a model with only the intercept).</a:t>
            </a:r>
          </a:p>
          <a:p>
            <a:pPr marL="285750" indent="-285750">
              <a:buFont typeface="Wingdings" pitchFamily="2" charset="2"/>
              <a:buChar char="ü"/>
            </a:pPr>
            <a:r>
              <a:rPr lang="en-IN" sz="1600" dirty="0">
                <a:latin typeface="Calibri" pitchFamily="34" charset="0"/>
                <a:cs typeface="Calibri" pitchFamily="34" charset="0"/>
              </a:rPr>
              <a:t>The wider this gap, the better which is the max for model 4.</a:t>
            </a:r>
          </a:p>
          <a:p>
            <a:pPr marL="285750" indent="-285750">
              <a:buFont typeface="Wingdings" pitchFamily="2" charset="2"/>
              <a:buChar char="ü"/>
            </a:pPr>
            <a:r>
              <a:rPr lang="en-IN" sz="1600" dirty="0" smtClean="0">
                <a:latin typeface="Calibri" pitchFamily="34" charset="0"/>
                <a:cs typeface="Calibri" pitchFamily="34" charset="0"/>
              </a:rPr>
              <a:t>Analysing </a:t>
            </a:r>
            <a:r>
              <a:rPr lang="en-IN" sz="1600" dirty="0">
                <a:latin typeface="Calibri" pitchFamily="34" charset="0"/>
                <a:cs typeface="Calibri" pitchFamily="34" charset="0"/>
              </a:rPr>
              <a:t>the table we can see the increase in deviance when removing each variable one at a </a:t>
            </a:r>
            <a:r>
              <a:rPr lang="en-IN" sz="1600" dirty="0" smtClean="0">
                <a:latin typeface="Calibri" pitchFamily="34" charset="0"/>
                <a:cs typeface="Calibri" pitchFamily="34" charset="0"/>
              </a:rPr>
              <a:t>time. </a:t>
            </a:r>
          </a:p>
          <a:p>
            <a:pPr marL="285750" indent="-285750">
              <a:buFont typeface="Wingdings" pitchFamily="2" charset="2"/>
              <a:buChar char="ü"/>
            </a:pPr>
            <a:r>
              <a:rPr lang="en-IN" sz="1600" dirty="0" smtClean="0">
                <a:latin typeface="Calibri" pitchFamily="34" charset="0"/>
                <a:cs typeface="Calibri" pitchFamily="34" charset="0"/>
              </a:rPr>
              <a:t>We </a:t>
            </a:r>
            <a:r>
              <a:rPr lang="en-IN" sz="1600" dirty="0">
                <a:latin typeface="Calibri" pitchFamily="34" charset="0"/>
                <a:cs typeface="Calibri" pitchFamily="34" charset="0"/>
              </a:rPr>
              <a:t>can see that it is a significant increase in deviance and the AIC as we go from model 1 to model </a:t>
            </a:r>
            <a:r>
              <a:rPr lang="en-IN" sz="1600" dirty="0" smtClean="0">
                <a:latin typeface="Calibri" pitchFamily="34" charset="0"/>
                <a:cs typeface="Calibri" pitchFamily="34" charset="0"/>
              </a:rPr>
              <a:t>4. While </a:t>
            </a:r>
            <a:r>
              <a:rPr lang="en-IN" sz="1600" dirty="0">
                <a:latin typeface="Calibri" pitchFamily="34" charset="0"/>
                <a:cs typeface="Calibri" pitchFamily="34" charset="0"/>
              </a:rPr>
              <a:t>no exact equivalent to the R2 of linear regression exists, the McFadden R2 index can be used to assess the model fit which is most for model 4.</a:t>
            </a:r>
          </a:p>
          <a:p>
            <a:endParaRPr lang="en-IN" sz="1600" dirty="0">
              <a:latin typeface="Calibri" pitchFamily="34" charset="0"/>
              <a:cs typeface="Calibri" pitchFamily="34" charset="0"/>
            </a:endParaRPr>
          </a:p>
        </p:txBody>
      </p:sp>
    </p:spTree>
    <p:extLst>
      <p:ext uri="{BB962C8B-B14F-4D97-AF65-F5344CB8AC3E}">
        <p14:creationId xmlns:p14="http://schemas.microsoft.com/office/powerpoint/2010/main" val="2705494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661" t="25793" r="27937" b="21656"/>
          <a:stretch/>
        </p:blipFill>
        <p:spPr bwMode="auto">
          <a:xfrm>
            <a:off x="395536" y="332656"/>
            <a:ext cx="7344816" cy="477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5620598"/>
            <a:ext cx="7500771" cy="369332"/>
          </a:xfrm>
          <a:prstGeom prst="rect">
            <a:avLst/>
          </a:prstGeom>
          <a:noFill/>
        </p:spPr>
        <p:txBody>
          <a:bodyPr wrap="none" rtlCol="0">
            <a:spAutoFit/>
          </a:bodyPr>
          <a:lstStyle/>
          <a:p>
            <a:pPr marL="285750" indent="-285750">
              <a:buFont typeface="Wingdings" pitchFamily="2" charset="2"/>
              <a:buChar char="ü"/>
            </a:pPr>
            <a:r>
              <a:rPr lang="en-IN" dirty="0"/>
              <a:t>The Box Plot for insurance factor variable reveals a lot of outliers.</a:t>
            </a:r>
          </a:p>
        </p:txBody>
      </p:sp>
    </p:spTree>
    <p:extLst>
      <p:ext uri="{BB962C8B-B14F-4D97-AF65-F5344CB8AC3E}">
        <p14:creationId xmlns:p14="http://schemas.microsoft.com/office/powerpoint/2010/main" val="3526610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486" y="16834"/>
            <a:ext cx="5822491" cy="461665"/>
          </a:xfrm>
          <a:prstGeom prst="rect">
            <a:avLst/>
          </a:prstGeom>
          <a:noFill/>
        </p:spPr>
        <p:txBody>
          <a:bodyPr wrap="none" rtlCol="0">
            <a:spAutoFit/>
          </a:bodyPr>
          <a:lstStyle/>
          <a:p>
            <a:r>
              <a:rPr lang="en-IN" sz="2400" b="1" u="sng" dirty="0" smtClean="0">
                <a:latin typeface="Calibri" pitchFamily="34" charset="0"/>
                <a:cs typeface="Calibri" pitchFamily="34" charset="0"/>
              </a:rPr>
              <a:t>Assessing the predictive ability of the model</a:t>
            </a:r>
            <a:endParaRPr lang="en-IN" sz="2400" b="1" u="sng" dirty="0">
              <a:latin typeface="Calibri" pitchFamily="34" charset="0"/>
              <a:cs typeface="Calibri" pitchFamily="34" charset="0"/>
            </a:endParaRPr>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661" t="34921" r="27937" b="34523"/>
          <a:stretch/>
        </p:blipFill>
        <p:spPr bwMode="auto">
          <a:xfrm>
            <a:off x="410571" y="692696"/>
            <a:ext cx="5907315"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5486" y="3212976"/>
            <a:ext cx="7848872" cy="923330"/>
          </a:xfrm>
          <a:prstGeom prst="rect">
            <a:avLst/>
          </a:prstGeom>
          <a:noFill/>
        </p:spPr>
        <p:txBody>
          <a:bodyPr wrap="square" rtlCol="0">
            <a:spAutoFit/>
          </a:bodyPr>
          <a:lstStyle/>
          <a:p>
            <a:pPr marL="285750" indent="-285750">
              <a:buFont typeface="Wingdings" pitchFamily="2" charset="2"/>
              <a:buChar char="ü"/>
            </a:pPr>
            <a:r>
              <a:rPr lang="en-IN" dirty="0" smtClean="0"/>
              <a:t>To assess the predictive ability of the model, we use ROC curve and calculate the AUC (Area under curve which are typical performance measurements for  binary classifier)</a:t>
            </a:r>
            <a:endParaRPr lang="en-IN" dirty="0"/>
          </a:p>
        </p:txBody>
      </p:sp>
      <p:pic>
        <p:nvPicPr>
          <p:cNvPr id="1536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909" t="34077" r="28136" b="56851"/>
          <a:stretch/>
        </p:blipFill>
        <p:spPr bwMode="auto">
          <a:xfrm>
            <a:off x="511351" y="4293096"/>
            <a:ext cx="8250380"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10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208912" cy="4770537"/>
          </a:xfrm>
          <a:prstGeom prst="rect">
            <a:avLst/>
          </a:prstGeom>
          <a:noFill/>
        </p:spPr>
        <p:txBody>
          <a:bodyPr wrap="square" rtlCol="0">
            <a:spAutoFit/>
          </a:bodyPr>
          <a:lstStyle/>
          <a:p>
            <a:pPr algn="just"/>
            <a:r>
              <a:rPr lang="en-IN" sz="2400" b="1" u="sng" dirty="0" smtClean="0">
                <a:latin typeface="Calibri" pitchFamily="34" charset="0"/>
                <a:cs typeface="Calibri" pitchFamily="34" charset="0"/>
              </a:rPr>
              <a:t>PROBLEM STATEMENT</a:t>
            </a:r>
          </a:p>
          <a:p>
            <a:pPr marL="342900" indent="-342900" algn="just">
              <a:buFont typeface="Wingdings" pitchFamily="2" charset="2"/>
              <a:buChar char="q"/>
            </a:pPr>
            <a:r>
              <a:rPr lang="en-IN" sz="2000" dirty="0" smtClean="0">
                <a:latin typeface="Calibri" pitchFamily="34" charset="0"/>
                <a:cs typeface="Calibri" pitchFamily="34" charset="0"/>
              </a:rPr>
              <a:t>Our analysis is focussed on the problem which insurance providers are facing today to define their target market and plan their sale strategies which helps them increase their market share and thereby, maximize their profitability.</a:t>
            </a:r>
          </a:p>
          <a:p>
            <a:pPr algn="just"/>
            <a:endParaRPr lang="en-IN" dirty="0">
              <a:latin typeface="Calibri" pitchFamily="34" charset="0"/>
              <a:cs typeface="Calibri" pitchFamily="34" charset="0"/>
            </a:endParaRPr>
          </a:p>
          <a:p>
            <a:pPr algn="just"/>
            <a:r>
              <a:rPr lang="en-IN" sz="2400" b="1" u="sng" dirty="0" smtClean="0">
                <a:latin typeface="Calibri" pitchFamily="34" charset="0"/>
                <a:cs typeface="Calibri" pitchFamily="34" charset="0"/>
              </a:rPr>
              <a:t>OBJECTIVE</a:t>
            </a:r>
          </a:p>
          <a:p>
            <a:pPr marL="342900" indent="-342900" algn="just">
              <a:buFont typeface="Wingdings" pitchFamily="2" charset="2"/>
              <a:buChar char="q"/>
            </a:pPr>
            <a:r>
              <a:rPr lang="en-IN" sz="2000" dirty="0" smtClean="0">
                <a:latin typeface="Calibri" pitchFamily="34" charset="0"/>
                <a:cs typeface="Calibri" pitchFamily="34" charset="0"/>
              </a:rPr>
              <a:t>By </a:t>
            </a:r>
            <a:r>
              <a:rPr lang="en-IN" sz="2000" dirty="0" err="1" smtClean="0">
                <a:latin typeface="Calibri" pitchFamily="34" charset="0"/>
                <a:cs typeface="Calibri" pitchFamily="34" charset="0"/>
              </a:rPr>
              <a:t>analyzing</a:t>
            </a:r>
            <a:r>
              <a:rPr lang="en-IN" sz="2000" dirty="0" smtClean="0">
                <a:latin typeface="Calibri" pitchFamily="34" charset="0"/>
                <a:cs typeface="Calibri" pitchFamily="34" charset="0"/>
              </a:rPr>
              <a:t> this data </a:t>
            </a:r>
            <a:r>
              <a:rPr lang="en-IN" sz="2000" dirty="0" smtClean="0">
                <a:latin typeface="Calibri" pitchFamily="34" charset="0"/>
                <a:cs typeface="Calibri" pitchFamily="34" charset="0"/>
              </a:rPr>
              <a:t>frame </a:t>
            </a:r>
            <a:r>
              <a:rPr lang="en-IN" sz="2000" dirty="0">
                <a:latin typeface="Calibri" pitchFamily="34" charset="0"/>
                <a:cs typeface="Calibri" pitchFamily="34" charset="0"/>
              </a:rPr>
              <a:t>containing 8,802 observations on 11 </a:t>
            </a:r>
            <a:r>
              <a:rPr lang="en-IN" sz="2000" dirty="0" smtClean="0">
                <a:latin typeface="Calibri" pitchFamily="34" charset="0"/>
                <a:cs typeface="Calibri" pitchFamily="34" charset="0"/>
              </a:rPr>
              <a:t>variables namely </a:t>
            </a:r>
            <a:r>
              <a:rPr lang="en-IN" sz="2000" dirty="0" smtClean="0">
                <a:latin typeface="Calibri" pitchFamily="34" charset="0"/>
                <a:cs typeface="Calibri" pitchFamily="34" charset="0"/>
              </a:rPr>
              <a:t>Health, Age, Limit</a:t>
            </a:r>
            <a:r>
              <a:rPr lang="en-IN" sz="2000" dirty="0" smtClean="0">
                <a:latin typeface="Calibri" pitchFamily="34" charset="0"/>
                <a:cs typeface="Calibri" pitchFamily="34" charset="0"/>
              </a:rPr>
              <a:t>, </a:t>
            </a:r>
            <a:r>
              <a:rPr lang="en-IN" sz="2000" dirty="0" smtClean="0">
                <a:latin typeface="Calibri" pitchFamily="34" charset="0"/>
                <a:cs typeface="Calibri" pitchFamily="34" charset="0"/>
              </a:rPr>
              <a:t>Gender</a:t>
            </a:r>
            <a:r>
              <a:rPr lang="en-IN" sz="2000" dirty="0" smtClean="0">
                <a:latin typeface="Calibri" pitchFamily="34" charset="0"/>
                <a:cs typeface="Calibri" pitchFamily="34" charset="0"/>
              </a:rPr>
              <a:t>, </a:t>
            </a:r>
            <a:r>
              <a:rPr lang="en-IN" sz="2000" dirty="0" smtClean="0">
                <a:latin typeface="Calibri" pitchFamily="34" charset="0"/>
                <a:cs typeface="Calibri" pitchFamily="34" charset="0"/>
              </a:rPr>
              <a:t>Insurance etc.</a:t>
            </a:r>
            <a:r>
              <a:rPr lang="en-IN" sz="2000" dirty="0" smtClean="0">
                <a:latin typeface="Calibri" pitchFamily="34" charset="0"/>
                <a:cs typeface="Calibri" pitchFamily="34" charset="0"/>
              </a:rPr>
              <a:t>, we predict which are the customers who are more likely to buy insurance based on different parameters.</a:t>
            </a:r>
          </a:p>
          <a:p>
            <a:pPr marL="342900" indent="-342900" algn="just">
              <a:buFont typeface="Wingdings" pitchFamily="2" charset="2"/>
              <a:buChar char="q"/>
            </a:pPr>
            <a:r>
              <a:rPr lang="en-IN" sz="2000" dirty="0" smtClean="0">
                <a:latin typeface="Calibri" pitchFamily="34" charset="0"/>
                <a:cs typeface="Calibri" pitchFamily="34" charset="0"/>
              </a:rPr>
              <a:t>On</a:t>
            </a:r>
            <a:r>
              <a:rPr lang="en-IN" sz="2000" dirty="0" smtClean="0">
                <a:latin typeface="Calibri" pitchFamily="34" charset="0"/>
                <a:cs typeface="Calibri" pitchFamily="34" charset="0"/>
              </a:rPr>
              <a:t> analysis of "Cross-section Data Originating From the Medical Expenditure Panel Survey" the insurers are enabled to frame their business plan and target market effectively.</a:t>
            </a:r>
          </a:p>
          <a:p>
            <a:pPr algn="just"/>
            <a:endParaRPr lang="en-IN" dirty="0">
              <a:latin typeface="Calibri" pitchFamily="34" charset="0"/>
              <a:cs typeface="Calibri" pitchFamily="34" charset="0"/>
            </a:endParaRPr>
          </a:p>
        </p:txBody>
      </p:sp>
    </p:spTree>
    <p:extLst>
      <p:ext uri="{BB962C8B-B14F-4D97-AF65-F5344CB8AC3E}">
        <p14:creationId xmlns:p14="http://schemas.microsoft.com/office/powerpoint/2010/main" val="618587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486" y="16834"/>
            <a:ext cx="1662250" cy="461665"/>
          </a:xfrm>
          <a:prstGeom prst="rect">
            <a:avLst/>
          </a:prstGeom>
          <a:noFill/>
        </p:spPr>
        <p:txBody>
          <a:bodyPr wrap="none" rtlCol="0">
            <a:spAutoFit/>
          </a:bodyPr>
          <a:lstStyle/>
          <a:p>
            <a:r>
              <a:rPr lang="en-IN" sz="2400" b="1" u="sng" dirty="0" smtClean="0">
                <a:latin typeface="Calibri" pitchFamily="34" charset="0"/>
                <a:cs typeface="Calibri" pitchFamily="34" charset="0"/>
              </a:rPr>
              <a:t>ROC CURVE</a:t>
            </a:r>
            <a:endParaRPr lang="en-IN" sz="2400" b="1" u="sng" dirty="0">
              <a:latin typeface="Calibri" pitchFamily="34" charset="0"/>
              <a:cs typeface="Calibri" pitchFamily="34" charset="0"/>
            </a:endParaRPr>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03" t="46032" r="39650" b="15675"/>
          <a:stretch/>
        </p:blipFill>
        <p:spPr bwMode="auto">
          <a:xfrm>
            <a:off x="385486" y="478499"/>
            <a:ext cx="7354866" cy="462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4951" y="5373216"/>
            <a:ext cx="7776864" cy="923330"/>
          </a:xfrm>
          <a:prstGeom prst="rect">
            <a:avLst/>
          </a:prstGeom>
          <a:noFill/>
        </p:spPr>
        <p:txBody>
          <a:bodyPr wrap="square" rtlCol="0">
            <a:spAutoFit/>
          </a:bodyPr>
          <a:lstStyle/>
          <a:p>
            <a:pPr marL="285750" indent="-285750">
              <a:buFont typeface="Wingdings" pitchFamily="2" charset="2"/>
              <a:buChar char="ü"/>
            </a:pPr>
            <a:r>
              <a:rPr lang="en-IN" dirty="0">
                <a:latin typeface="Calibri" pitchFamily="34" charset="0"/>
                <a:cs typeface="Calibri" pitchFamily="34" charset="0"/>
              </a:rPr>
              <a:t> The ROC is a curve generated by plotting the true positive rate (TPR) against the false positive rate (FPR) at various threshold settings while the AUC is the area under the ROC curve.</a:t>
            </a:r>
          </a:p>
        </p:txBody>
      </p:sp>
    </p:spTree>
    <p:extLst>
      <p:ext uri="{BB962C8B-B14F-4D97-AF65-F5344CB8AC3E}">
        <p14:creationId xmlns:p14="http://schemas.microsoft.com/office/powerpoint/2010/main" val="2284933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632" y="375047"/>
            <a:ext cx="2801216" cy="461665"/>
          </a:xfrm>
          <a:prstGeom prst="rect">
            <a:avLst/>
          </a:prstGeom>
          <a:noFill/>
        </p:spPr>
        <p:txBody>
          <a:bodyPr wrap="none" rtlCol="0">
            <a:spAutoFit/>
          </a:bodyPr>
          <a:lstStyle/>
          <a:p>
            <a:r>
              <a:rPr lang="en-IN" sz="2400" b="1" u="sng" dirty="0" smtClean="0">
                <a:latin typeface="Calibri" pitchFamily="34" charset="0"/>
                <a:cs typeface="Calibri" pitchFamily="34" charset="0"/>
              </a:rPr>
              <a:t>AREA UNDER CURVE</a:t>
            </a:r>
            <a:endParaRPr lang="en-IN" sz="2400" b="1" u="sng" dirty="0">
              <a:latin typeface="Calibri" pitchFamily="34" charset="0"/>
              <a:cs typeface="Calibri" pitchFamily="34" charset="0"/>
            </a:endParaRPr>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661" t="38690" r="28160" b="49802"/>
          <a:stretch/>
        </p:blipFill>
        <p:spPr bwMode="auto">
          <a:xfrm>
            <a:off x="395536" y="1196752"/>
            <a:ext cx="8163293" cy="116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2632" y="3141787"/>
            <a:ext cx="7560840" cy="1446550"/>
          </a:xfrm>
          <a:prstGeom prst="rect">
            <a:avLst/>
          </a:prstGeom>
          <a:noFill/>
        </p:spPr>
        <p:txBody>
          <a:bodyPr wrap="square" rtlCol="0">
            <a:spAutoFit/>
          </a:bodyPr>
          <a:lstStyle/>
          <a:p>
            <a:pPr marL="342900" indent="-342900" algn="just">
              <a:buFont typeface="Arial" pitchFamily="34" charset="0"/>
              <a:buChar char="•"/>
            </a:pPr>
            <a:r>
              <a:rPr lang="en-IN" sz="2200" dirty="0">
                <a:latin typeface="Calibri" pitchFamily="34" charset="0"/>
                <a:cs typeface="Calibri" pitchFamily="34" charset="0"/>
              </a:rPr>
              <a:t>As a rule of thumb, a model with good predictive ability should have an AUC closer to 1 (1 is ideal) than to 0.5 which is the case with model 4 having area under the curve as </a:t>
            </a:r>
            <a:r>
              <a:rPr lang="en-IN" sz="2200" dirty="0" smtClean="0">
                <a:latin typeface="Calibri" pitchFamily="34" charset="0"/>
                <a:cs typeface="Calibri" pitchFamily="34" charset="0"/>
              </a:rPr>
              <a:t>0.7486046</a:t>
            </a:r>
            <a:r>
              <a:rPr lang="en-IN" sz="2200" dirty="0">
                <a:latin typeface="Calibri" pitchFamily="34" charset="0"/>
                <a:cs typeface="Calibri" pitchFamily="34" charset="0"/>
              </a:rPr>
              <a:t>.</a:t>
            </a:r>
          </a:p>
        </p:txBody>
      </p:sp>
    </p:spTree>
    <p:extLst>
      <p:ext uri="{BB962C8B-B14F-4D97-AF65-F5344CB8AC3E}">
        <p14:creationId xmlns:p14="http://schemas.microsoft.com/office/powerpoint/2010/main" val="1938134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215" t="28770" r="27825" b="15476"/>
          <a:stretch/>
        </p:blipFill>
        <p:spPr bwMode="auto">
          <a:xfrm>
            <a:off x="107504" y="455347"/>
            <a:ext cx="7632848" cy="52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5576158"/>
            <a:ext cx="8136904" cy="1477328"/>
          </a:xfrm>
          <a:prstGeom prst="rect">
            <a:avLst/>
          </a:prstGeom>
          <a:noFill/>
        </p:spPr>
        <p:txBody>
          <a:bodyPr wrap="square" rtlCol="0">
            <a:spAutoFit/>
          </a:bodyPr>
          <a:lstStyle/>
          <a:p>
            <a:pPr marL="285750" indent="-285750" algn="just">
              <a:buFont typeface="Wingdings" pitchFamily="2" charset="2"/>
              <a:buChar char="ü"/>
            </a:pPr>
            <a:r>
              <a:rPr lang="en-IN" dirty="0">
                <a:latin typeface="Calibri" pitchFamily="34" charset="0"/>
                <a:cs typeface="Calibri" pitchFamily="34" charset="0"/>
              </a:rPr>
              <a:t>The error rate for training is roughly 19% and accuracy is 81.03% which is very high compared to real time predictions.</a:t>
            </a:r>
          </a:p>
          <a:p>
            <a:pPr marL="285750" indent="-285750" algn="just">
              <a:buFont typeface="Wingdings" pitchFamily="2" charset="2"/>
              <a:buChar char="ü"/>
            </a:pPr>
            <a:r>
              <a:rPr lang="en-IN" dirty="0">
                <a:latin typeface="Calibri" pitchFamily="34" charset="0"/>
                <a:cs typeface="Calibri" pitchFamily="34" charset="0"/>
              </a:rPr>
              <a:t>After fitting the model with the testing data we can observe that the </a:t>
            </a:r>
            <a:r>
              <a:rPr lang="en-IN" dirty="0" smtClean="0">
                <a:latin typeface="Calibri" pitchFamily="34" charset="0"/>
                <a:cs typeface="Calibri" pitchFamily="34" charset="0"/>
              </a:rPr>
              <a:t>accuracy </a:t>
            </a:r>
            <a:r>
              <a:rPr lang="en-IN" dirty="0">
                <a:latin typeface="Calibri" pitchFamily="34" charset="0"/>
                <a:cs typeface="Calibri" pitchFamily="34" charset="0"/>
              </a:rPr>
              <a:t>is 80.833 % which indicates satisfactory goodness of fit of the model.</a:t>
            </a:r>
          </a:p>
          <a:p>
            <a:pPr algn="just"/>
            <a:endParaRPr lang="en-IN" dirty="0">
              <a:latin typeface="Calibri" pitchFamily="34" charset="0"/>
              <a:cs typeface="Calibri" pitchFamily="34" charset="0"/>
            </a:endParaRPr>
          </a:p>
        </p:txBody>
      </p:sp>
      <p:sp>
        <p:nvSpPr>
          <p:cNvPr id="6" name="TextBox 5"/>
          <p:cNvSpPr txBox="1"/>
          <p:nvPr/>
        </p:nvSpPr>
        <p:spPr>
          <a:xfrm>
            <a:off x="251520" y="44624"/>
            <a:ext cx="4904484" cy="461665"/>
          </a:xfrm>
          <a:prstGeom prst="rect">
            <a:avLst/>
          </a:prstGeom>
          <a:noFill/>
        </p:spPr>
        <p:txBody>
          <a:bodyPr wrap="none" rtlCol="0">
            <a:spAutoFit/>
          </a:bodyPr>
          <a:lstStyle/>
          <a:p>
            <a:r>
              <a:rPr lang="en-IN" sz="2400" b="1" u="sng" dirty="0" smtClean="0">
                <a:latin typeface="Calibri" pitchFamily="34" charset="0"/>
                <a:cs typeface="Calibri" pitchFamily="34" charset="0"/>
              </a:rPr>
              <a:t>TRAINING AND TESTING ERROR RATE</a:t>
            </a:r>
            <a:endParaRPr lang="en-IN" sz="2400" b="1" u="sng" dirty="0">
              <a:latin typeface="Calibri" pitchFamily="34" charset="0"/>
              <a:cs typeface="Calibri" pitchFamily="34" charset="0"/>
            </a:endParaRPr>
          </a:p>
        </p:txBody>
      </p:sp>
    </p:spTree>
    <p:extLst>
      <p:ext uri="{BB962C8B-B14F-4D97-AF65-F5344CB8AC3E}">
        <p14:creationId xmlns:p14="http://schemas.microsoft.com/office/powerpoint/2010/main" val="1500578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Calibri"/>
                <a:cs typeface="Calibri"/>
              </a:rPr>
              <a:t>RESULTS</a:t>
            </a:r>
            <a:endParaRPr lang="en-US" sz="2400" b="1" u="sng" dirty="0">
              <a:solidFill>
                <a:schemeClr val="tx1"/>
              </a:solidFill>
              <a:latin typeface="Calibri"/>
              <a:cs typeface="Calibri"/>
            </a:endParaRPr>
          </a:p>
        </p:txBody>
      </p:sp>
      <p:sp>
        <p:nvSpPr>
          <p:cNvPr id="3" name="Content Placeholder 2"/>
          <p:cNvSpPr>
            <a:spLocks noGrp="1"/>
          </p:cNvSpPr>
          <p:nvPr>
            <p:ph sz="quarter" idx="1"/>
          </p:nvPr>
        </p:nvSpPr>
        <p:spPr/>
        <p:txBody>
          <a:bodyPr>
            <a:normAutofit/>
          </a:bodyPr>
          <a:lstStyle/>
          <a:p>
            <a:pPr>
              <a:buClrTx/>
              <a:buFont typeface="Wingdings" charset="2"/>
              <a:buChar char="ü"/>
            </a:pPr>
            <a:r>
              <a:rPr lang="en-US" sz="2000" dirty="0"/>
              <a:t>All data is organized  in a clear manner with no missing or negative values. We have verified the same by </a:t>
            </a:r>
            <a:r>
              <a:rPr lang="en-US" sz="2000" dirty="0" smtClean="0"/>
              <a:t>visualizing </a:t>
            </a:r>
            <a:r>
              <a:rPr lang="en-US" sz="2000" dirty="0"/>
              <a:t>missing value as shown in the graph</a:t>
            </a:r>
            <a:r>
              <a:rPr lang="en-US" sz="2000" dirty="0" smtClean="0"/>
              <a:t>.</a:t>
            </a:r>
          </a:p>
          <a:p>
            <a:pPr>
              <a:buClrTx/>
              <a:buFont typeface="Wingdings" charset="2"/>
              <a:buChar char="ü"/>
            </a:pPr>
            <a:endParaRPr lang="en-US" sz="2000" dirty="0" smtClean="0"/>
          </a:p>
          <a:p>
            <a:pPr>
              <a:buClrTx/>
              <a:buFont typeface="Wingdings" charset="2"/>
              <a:buChar char="ü"/>
            </a:pPr>
            <a:endParaRPr lang="en-US" sz="2000" dirty="0"/>
          </a:p>
          <a:p>
            <a:pPr>
              <a:buClrTx/>
              <a:buFont typeface="Wingdings" charset="2"/>
              <a:buChar char="ü"/>
            </a:pPr>
            <a:endParaRPr lang="en-US" sz="2000" dirty="0" smtClean="0"/>
          </a:p>
          <a:p>
            <a:pPr>
              <a:buClrTx/>
              <a:buFont typeface="Wingdings" charset="2"/>
              <a:buChar char="ü"/>
            </a:pPr>
            <a:endParaRPr lang="en-US" sz="2000" dirty="0"/>
          </a:p>
          <a:p>
            <a:pPr>
              <a:buClrTx/>
              <a:buFont typeface="Wingdings" charset="2"/>
              <a:buChar char="ü"/>
            </a:pPr>
            <a:endParaRPr lang="en-US" sz="2000" dirty="0" smtClean="0"/>
          </a:p>
          <a:p>
            <a:pPr>
              <a:buClrTx/>
              <a:buFont typeface="Wingdings" charset="2"/>
              <a:buChar char="ü"/>
            </a:pPr>
            <a:endParaRPr lang="en-US" sz="2000" dirty="0" smtClean="0"/>
          </a:p>
          <a:p>
            <a:pPr>
              <a:buClrTx/>
              <a:buFont typeface="Wingdings" charset="2"/>
              <a:buChar char="ü"/>
            </a:pPr>
            <a:endParaRPr lang="en-US" sz="2000" dirty="0"/>
          </a:p>
        </p:txBody>
      </p:sp>
      <p:pic>
        <p:nvPicPr>
          <p:cNvPr id="5" name="Picture 4" descr="Screen Shot 2017-12-04 at 5.06.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708920"/>
            <a:ext cx="4767312" cy="3791263"/>
          </a:xfrm>
          <a:prstGeom prst="rect">
            <a:avLst/>
          </a:prstGeom>
        </p:spPr>
      </p:pic>
    </p:spTree>
    <p:extLst>
      <p:ext uri="{BB962C8B-B14F-4D97-AF65-F5344CB8AC3E}">
        <p14:creationId xmlns:p14="http://schemas.microsoft.com/office/powerpoint/2010/main" val="22489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Calibri"/>
                <a:cs typeface="Calibri"/>
              </a:rPr>
              <a:t>RESULTS(contd..)</a:t>
            </a:r>
            <a:endParaRPr lang="en-US" sz="2400" b="1" u="sng" dirty="0">
              <a:solidFill>
                <a:schemeClr val="tx1"/>
              </a:solidFill>
              <a:latin typeface="Calibri"/>
              <a:cs typeface="Calibri"/>
            </a:endParaRPr>
          </a:p>
        </p:txBody>
      </p:sp>
      <p:sp>
        <p:nvSpPr>
          <p:cNvPr id="3" name="Content Placeholder 2"/>
          <p:cNvSpPr>
            <a:spLocks noGrp="1"/>
          </p:cNvSpPr>
          <p:nvPr>
            <p:ph sz="quarter" idx="1"/>
          </p:nvPr>
        </p:nvSpPr>
        <p:spPr/>
        <p:txBody>
          <a:bodyPr>
            <a:normAutofit/>
          </a:bodyPr>
          <a:lstStyle/>
          <a:p>
            <a:pPr>
              <a:buClrTx/>
              <a:buFont typeface="Wingdings" charset="2"/>
              <a:buChar char="ü"/>
            </a:pPr>
            <a:r>
              <a:rPr lang="en-US" sz="2000" dirty="0">
                <a:latin typeface="Calibri"/>
                <a:cs typeface="Calibri"/>
              </a:rPr>
              <a:t>Proper box plot and strip </a:t>
            </a:r>
            <a:r>
              <a:rPr lang="en-US" sz="2000" dirty="0" smtClean="0">
                <a:latin typeface="Calibri"/>
                <a:cs typeface="Calibri"/>
              </a:rPr>
              <a:t>charts for z-score scaling </a:t>
            </a:r>
            <a:r>
              <a:rPr lang="en-US" sz="2000" dirty="0">
                <a:latin typeface="Calibri"/>
                <a:cs typeface="Calibri"/>
              </a:rPr>
              <a:t>are displayed for </a:t>
            </a:r>
            <a:r>
              <a:rPr lang="en-US" sz="2000" dirty="0" smtClean="0">
                <a:latin typeface="Calibri"/>
                <a:cs typeface="Calibri"/>
              </a:rPr>
              <a:t>exploratory </a:t>
            </a:r>
            <a:r>
              <a:rPr lang="en-US" sz="2000" dirty="0">
                <a:latin typeface="Calibri"/>
                <a:cs typeface="Calibri"/>
              </a:rPr>
              <a:t>data analysis of both continuous and categorical variable. We could identify the potential outliers </a:t>
            </a:r>
            <a:r>
              <a:rPr lang="en-US" sz="2000" dirty="0" smtClean="0">
                <a:latin typeface="Calibri"/>
                <a:cs typeface="Calibri"/>
              </a:rPr>
              <a:t>more efficiently once the mean becomes 0.  </a:t>
            </a:r>
          </a:p>
          <a:p>
            <a:pPr>
              <a:buClrTx/>
              <a:buFont typeface="Wingdings" charset="2"/>
              <a:buChar char="ü"/>
            </a:pPr>
            <a:endParaRPr lang="en-US" sz="2000" dirty="0">
              <a:latin typeface="Calibri"/>
              <a:cs typeface="Calibri"/>
            </a:endParaRPr>
          </a:p>
        </p:txBody>
      </p:sp>
      <p:pic>
        <p:nvPicPr>
          <p:cNvPr id="4" name="Picture 3" descr="Screen Shot 2017-12-04 at 5.12.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212976"/>
            <a:ext cx="3891862" cy="2520280"/>
          </a:xfrm>
          <a:prstGeom prst="rect">
            <a:avLst/>
          </a:prstGeom>
        </p:spPr>
      </p:pic>
      <p:pic>
        <p:nvPicPr>
          <p:cNvPr id="5" name="Picture 4" descr="Screen Shot 2017-12-04 at 5.12.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3284984"/>
            <a:ext cx="3534543" cy="2413699"/>
          </a:xfrm>
          <a:prstGeom prst="rect">
            <a:avLst/>
          </a:prstGeom>
        </p:spPr>
      </p:pic>
    </p:spTree>
    <p:extLst>
      <p:ext uri="{BB962C8B-B14F-4D97-AF65-F5344CB8AC3E}">
        <p14:creationId xmlns:p14="http://schemas.microsoft.com/office/powerpoint/2010/main" val="202224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Calibri"/>
                <a:cs typeface="Calibri"/>
              </a:rPr>
              <a:t>RESULTS(contd..)</a:t>
            </a:r>
            <a:endParaRPr lang="en-US" sz="2400" b="1" u="sng" dirty="0">
              <a:solidFill>
                <a:schemeClr val="tx1"/>
              </a:solidFill>
              <a:latin typeface="Calibri"/>
              <a:cs typeface="Calibri"/>
            </a:endParaRPr>
          </a:p>
        </p:txBody>
      </p:sp>
      <p:sp>
        <p:nvSpPr>
          <p:cNvPr id="3" name="Content Placeholder 2"/>
          <p:cNvSpPr>
            <a:spLocks noGrp="1"/>
          </p:cNvSpPr>
          <p:nvPr>
            <p:ph sz="quarter" idx="1"/>
          </p:nvPr>
        </p:nvSpPr>
        <p:spPr/>
        <p:txBody>
          <a:bodyPr>
            <a:normAutofit/>
          </a:bodyPr>
          <a:lstStyle/>
          <a:p>
            <a:pPr>
              <a:buClrTx/>
              <a:buFont typeface="Wingdings" charset="2"/>
              <a:buChar char="ü"/>
            </a:pPr>
            <a:r>
              <a:rPr lang="en-US" sz="2000" dirty="0">
                <a:latin typeface="Calibri"/>
                <a:cs typeface="Calibri"/>
              </a:rPr>
              <a:t>Chi Square Test of independence is implemented to tell whether the relation between two categorical variables is significant or not. It was observed that limit variable is insignificant for predicting the insurance response.</a:t>
            </a:r>
          </a:p>
        </p:txBody>
      </p:sp>
      <p:pic>
        <p:nvPicPr>
          <p:cNvPr id="4" name="Picture 3" descr="Screen Shot 2017-12-04 at 5.2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501008"/>
            <a:ext cx="3340779" cy="2304256"/>
          </a:xfrm>
          <a:prstGeom prst="rect">
            <a:avLst/>
          </a:prstGeom>
        </p:spPr>
      </p:pic>
      <p:pic>
        <p:nvPicPr>
          <p:cNvPr id="5" name="Picture 4" descr="Screen Shot 2017-12-04 at 5.21.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3501008"/>
            <a:ext cx="3374535" cy="2260352"/>
          </a:xfrm>
          <a:prstGeom prst="rect">
            <a:avLst/>
          </a:prstGeom>
        </p:spPr>
      </p:pic>
    </p:spTree>
    <p:extLst>
      <p:ext uri="{BB962C8B-B14F-4D97-AF65-F5344CB8AC3E}">
        <p14:creationId xmlns:p14="http://schemas.microsoft.com/office/powerpoint/2010/main" val="221923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Calibri"/>
                <a:cs typeface="Calibri"/>
              </a:rPr>
              <a:t>RESULTS(contd..)</a:t>
            </a:r>
            <a:endParaRPr lang="en-US" sz="2400" b="1" u="sng" dirty="0">
              <a:solidFill>
                <a:schemeClr val="tx1"/>
              </a:solidFill>
              <a:latin typeface="Calibri"/>
              <a:cs typeface="Calibri"/>
            </a:endParaRPr>
          </a:p>
        </p:txBody>
      </p:sp>
      <p:sp>
        <p:nvSpPr>
          <p:cNvPr id="3" name="Content Placeholder 2"/>
          <p:cNvSpPr>
            <a:spLocks noGrp="1"/>
          </p:cNvSpPr>
          <p:nvPr>
            <p:ph sz="quarter" idx="1"/>
          </p:nvPr>
        </p:nvSpPr>
        <p:spPr/>
        <p:txBody>
          <a:bodyPr>
            <a:normAutofit/>
          </a:bodyPr>
          <a:lstStyle/>
          <a:p>
            <a:pPr>
              <a:buClrTx/>
              <a:buFont typeface="Wingdings" charset="2"/>
              <a:buChar char="ü"/>
            </a:pPr>
            <a:r>
              <a:rPr lang="en-US" sz="2000" dirty="0">
                <a:latin typeface="Calibri"/>
                <a:cs typeface="Calibri"/>
              </a:rPr>
              <a:t>Implemented stepwise logistic regression GLM model so that all the variable in the model are highly significant having p-values less than .05. We created model 4 which are having all the significant variables ignoring limit , ethnicity and region variables. </a:t>
            </a:r>
            <a:endParaRPr lang="en-US" sz="2000" dirty="0" smtClean="0">
              <a:latin typeface="Calibri"/>
              <a:cs typeface="Calibri"/>
            </a:endParaRPr>
          </a:p>
          <a:p>
            <a:pPr>
              <a:buClrTx/>
              <a:buFont typeface="Wingdings" charset="2"/>
              <a:buChar char="ü"/>
            </a:pPr>
            <a:endParaRPr lang="en-US" dirty="0" smtClean="0"/>
          </a:p>
        </p:txBody>
      </p:sp>
      <p:pic>
        <p:nvPicPr>
          <p:cNvPr id="4" name="Picture 3" descr="Screen Shot 2017-12-04 at 5.23.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212976"/>
            <a:ext cx="7272808" cy="3254213"/>
          </a:xfrm>
          <a:prstGeom prst="rect">
            <a:avLst/>
          </a:prstGeom>
        </p:spPr>
      </p:pic>
    </p:spTree>
    <p:extLst>
      <p:ext uri="{BB962C8B-B14F-4D97-AF65-F5344CB8AC3E}">
        <p14:creationId xmlns:p14="http://schemas.microsoft.com/office/powerpoint/2010/main" val="62939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Calibri" pitchFamily="34" charset="0"/>
                <a:cs typeface="Calibri" pitchFamily="34" charset="0"/>
              </a:rPr>
              <a:t>RESULTS(contd..)</a:t>
            </a:r>
            <a:endParaRPr lang="en-US" sz="2400" b="1" u="sng" dirty="0">
              <a:solidFill>
                <a:schemeClr val="tx1"/>
              </a:solidFill>
              <a:latin typeface="Calibri" pitchFamily="34" charset="0"/>
              <a:cs typeface="Calibri" pitchFamily="34" charset="0"/>
            </a:endParaRPr>
          </a:p>
        </p:txBody>
      </p:sp>
      <p:sp>
        <p:nvSpPr>
          <p:cNvPr id="3" name="Content Placeholder 2"/>
          <p:cNvSpPr>
            <a:spLocks noGrp="1"/>
          </p:cNvSpPr>
          <p:nvPr>
            <p:ph sz="quarter" idx="1"/>
          </p:nvPr>
        </p:nvSpPr>
        <p:spPr/>
        <p:txBody>
          <a:bodyPr>
            <a:normAutofit fontScale="92500" lnSpcReduction="10000"/>
          </a:bodyPr>
          <a:lstStyle/>
          <a:p>
            <a:pPr>
              <a:buClrTx/>
              <a:buFont typeface="Wingdings" charset="2"/>
              <a:buChar char="ü"/>
            </a:pPr>
            <a:r>
              <a:rPr lang="en-US" sz="2000" dirty="0">
                <a:latin typeface="Calibri"/>
                <a:cs typeface="Calibri"/>
              </a:rPr>
              <a:t>Validated the result using ANOVA and McFadden test. We came to the conclusion that model 4 is a good fit to predict the insurance response. </a:t>
            </a:r>
          </a:p>
          <a:p>
            <a:pPr>
              <a:buClrTx/>
              <a:buFont typeface="Wingdings" charset="2"/>
              <a:buChar char="ü"/>
            </a:pPr>
            <a:r>
              <a:rPr lang="en-US" sz="2000" dirty="0">
                <a:latin typeface="Calibri"/>
                <a:cs typeface="Calibri"/>
              </a:rPr>
              <a:t>Partial F-Test was done to see that the the model is significant across 95% and 5% confidence intervals. </a:t>
            </a:r>
          </a:p>
          <a:p>
            <a:pPr>
              <a:buClrTx/>
              <a:buFont typeface="Wingdings" charset="2"/>
              <a:buChar char="ü"/>
            </a:pPr>
            <a:r>
              <a:rPr lang="en-US" sz="2000" dirty="0">
                <a:latin typeface="Calibri"/>
                <a:cs typeface="Calibri"/>
              </a:rPr>
              <a:t>Training error rate comes out to be roughly 19% while the test error rate is 19.1%. It is safe to infer that the accuracy of both the testing and training dataset is high which indicates satisfactory goodness of fit of the model.</a:t>
            </a:r>
          </a:p>
          <a:p>
            <a:pPr>
              <a:buClrTx/>
              <a:buFont typeface="Wingdings" charset="2"/>
              <a:buChar char="ü"/>
            </a:pPr>
            <a:r>
              <a:rPr lang="en-US" sz="2000" dirty="0">
                <a:latin typeface="Calibri"/>
                <a:cs typeface="Calibri"/>
              </a:rPr>
              <a:t>The Area under curve comes out to be 0.7486046 which is closer to 1 (1 is ideal) than to 0.5 thus confirming that the model has good </a:t>
            </a:r>
            <a:r>
              <a:rPr lang="en-US" sz="2000" dirty="0" err="1">
                <a:latin typeface="Calibri"/>
                <a:cs typeface="Calibri"/>
              </a:rPr>
              <a:t>predcitive</a:t>
            </a:r>
            <a:r>
              <a:rPr lang="en-US" sz="2000" dirty="0">
                <a:latin typeface="Calibri"/>
                <a:cs typeface="Calibri"/>
              </a:rPr>
              <a:t> ability</a:t>
            </a:r>
            <a:r>
              <a:rPr lang="en-US" sz="2000" dirty="0" smtClean="0">
                <a:latin typeface="Calibri"/>
                <a:cs typeface="Calibri"/>
              </a:rPr>
              <a:t>.</a:t>
            </a:r>
          </a:p>
          <a:p>
            <a:pPr>
              <a:buClr>
                <a:schemeClr val="tx1"/>
              </a:buClr>
              <a:buFont typeface="Wingdings" charset="2"/>
              <a:buChar char="ü"/>
            </a:pPr>
            <a:r>
              <a:rPr lang="en-US" sz="2000" dirty="0" smtClean="0">
                <a:latin typeface="Calibri"/>
                <a:cs typeface="Calibri"/>
              </a:rPr>
              <a:t>Used </a:t>
            </a:r>
            <a:r>
              <a:rPr lang="en-US" sz="2000" dirty="0">
                <a:latin typeface="Calibri"/>
                <a:cs typeface="Calibri"/>
              </a:rPr>
              <a:t>model 4 for testing dataset and observed the actual movement(health = yes ,age=20, family=3 ,gender=female, education=bachelor, married=yes, </a:t>
            </a:r>
            <a:r>
              <a:rPr lang="en-US" sz="2000" dirty="0" err="1">
                <a:latin typeface="Calibri"/>
                <a:cs typeface="Calibri"/>
              </a:rPr>
              <a:t>selfemp</a:t>
            </a:r>
            <a:r>
              <a:rPr lang="en-US" sz="2000" dirty="0">
                <a:latin typeface="Calibri"/>
                <a:cs typeface="Calibri"/>
              </a:rPr>
              <a:t>=no</a:t>
            </a:r>
            <a:r>
              <a:rPr lang="en-US" sz="2000" dirty="0" smtClean="0">
                <a:latin typeface="Calibri"/>
                <a:cs typeface="Calibri"/>
              </a:rPr>
              <a:t>) of </a:t>
            </a:r>
            <a:r>
              <a:rPr lang="en-US" sz="2000" dirty="0">
                <a:latin typeface="Calibri"/>
                <a:cs typeface="Calibri"/>
              </a:rPr>
              <a:t>the response where we got the prediction that there is 91% </a:t>
            </a:r>
            <a:r>
              <a:rPr lang="en-US" sz="2000" dirty="0" err="1">
                <a:latin typeface="Calibri"/>
                <a:cs typeface="Calibri"/>
              </a:rPr>
              <a:t>probabilty</a:t>
            </a:r>
            <a:r>
              <a:rPr lang="en-US" sz="2000" dirty="0">
                <a:latin typeface="Calibri"/>
                <a:cs typeface="Calibri"/>
              </a:rPr>
              <a:t> that the person has </a:t>
            </a:r>
            <a:r>
              <a:rPr lang="en-US" sz="2000" dirty="0" smtClean="0">
                <a:latin typeface="Calibri"/>
                <a:cs typeface="Calibri"/>
              </a:rPr>
              <a:t>insurance.</a:t>
            </a:r>
            <a:endParaRPr lang="en-US" sz="2000" dirty="0">
              <a:latin typeface="Calibri"/>
              <a:cs typeface="Calibri"/>
            </a:endParaRPr>
          </a:p>
        </p:txBody>
      </p:sp>
    </p:spTree>
    <p:extLst>
      <p:ext uri="{BB962C8B-B14F-4D97-AF65-F5344CB8AC3E}">
        <p14:creationId xmlns:p14="http://schemas.microsoft.com/office/powerpoint/2010/main" val="368756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Calibri" pitchFamily="34" charset="0"/>
                <a:cs typeface="Calibri" pitchFamily="34" charset="0"/>
              </a:rPr>
              <a:t>Conclusion</a:t>
            </a:r>
            <a:endParaRPr lang="en-US" sz="2400" b="1" u="sng" dirty="0">
              <a:solidFill>
                <a:schemeClr val="tx1"/>
              </a:solidFill>
              <a:latin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pPr>
              <a:buClrTx/>
              <a:buFont typeface="Wingdings" charset="2"/>
              <a:buChar char="ü"/>
            </a:pPr>
            <a:r>
              <a:rPr lang="en-US" sz="2000" dirty="0" smtClean="0">
                <a:latin typeface="Calibri"/>
                <a:cs typeface="Calibri"/>
              </a:rPr>
              <a:t>After implementing the GLM model (model 4) we can conclude that this model has the highest </a:t>
            </a:r>
            <a:r>
              <a:rPr lang="en-US" sz="2000" dirty="0" err="1" smtClean="0">
                <a:latin typeface="Calibri"/>
                <a:cs typeface="Calibri"/>
              </a:rPr>
              <a:t>accuarcy</a:t>
            </a:r>
            <a:r>
              <a:rPr lang="en-US" sz="2000" dirty="0" smtClean="0">
                <a:latin typeface="Calibri"/>
                <a:cs typeface="Calibri"/>
              </a:rPr>
              <a:t> as compared to the big model with all the predictors. We have also validated this using McFadden and ANOVA test.</a:t>
            </a:r>
          </a:p>
          <a:p>
            <a:pPr>
              <a:buClrTx/>
              <a:buFont typeface="Wingdings" charset="2"/>
              <a:buChar char="ü"/>
            </a:pPr>
            <a:r>
              <a:rPr lang="en-US" sz="2000" dirty="0" smtClean="0">
                <a:latin typeface="Calibri"/>
                <a:cs typeface="Calibri"/>
              </a:rPr>
              <a:t>The model still has lots of potential outliers for the range of 0-.5 which for the fitted values . This means that if the prediction of insurance is less than .5 then there is a very high </a:t>
            </a:r>
            <a:r>
              <a:rPr lang="en-US" sz="2000" dirty="0" err="1" smtClean="0">
                <a:latin typeface="Calibri"/>
                <a:cs typeface="Calibri"/>
              </a:rPr>
              <a:t>probabilty</a:t>
            </a:r>
            <a:r>
              <a:rPr lang="en-US" sz="2000" dirty="0" smtClean="0">
                <a:latin typeface="Calibri"/>
                <a:cs typeface="Calibri"/>
              </a:rPr>
              <a:t> that prediction is incorrect.</a:t>
            </a:r>
          </a:p>
          <a:p>
            <a:pPr>
              <a:buClrTx/>
              <a:buFont typeface="Wingdings" charset="2"/>
              <a:buChar char="ü"/>
            </a:pPr>
            <a:r>
              <a:rPr lang="en-US" sz="2000" dirty="0" smtClean="0">
                <a:latin typeface="Calibri"/>
                <a:cs typeface="Calibri"/>
              </a:rPr>
              <a:t>This feature can be widely used by the insurance companies to predict whether the customer has health insurance or not. This would in turn help to infer the potential insurance buyers and help the companies to target the right audience to get maximum health insurance sales.  </a:t>
            </a:r>
            <a:endParaRPr lang="en-US" sz="2000" dirty="0">
              <a:latin typeface="Calibri"/>
              <a:cs typeface="Calibri"/>
            </a:endParaRPr>
          </a:p>
        </p:txBody>
      </p:sp>
    </p:spTree>
    <p:extLst>
      <p:ext uri="{BB962C8B-B14F-4D97-AF65-F5344CB8AC3E}">
        <p14:creationId xmlns:p14="http://schemas.microsoft.com/office/powerpoint/2010/main" val="4034224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3808" y="2348880"/>
            <a:ext cx="2832314" cy="707886"/>
          </a:xfrm>
          <a:prstGeom prst="rect">
            <a:avLst/>
          </a:prstGeom>
          <a:noFill/>
        </p:spPr>
        <p:txBody>
          <a:bodyPr wrap="none" rtlCol="0">
            <a:spAutoFit/>
          </a:bodyPr>
          <a:lstStyle/>
          <a:p>
            <a:r>
              <a:rPr lang="en-IN" sz="4000" dirty="0" smtClean="0">
                <a:latin typeface="Calibri" pitchFamily="34" charset="0"/>
                <a:cs typeface="Calibri" pitchFamily="34" charset="0"/>
              </a:rPr>
              <a:t>THANK YOU!</a:t>
            </a:r>
            <a:endParaRPr lang="en-IN" sz="4000" dirty="0">
              <a:latin typeface="Calibri" pitchFamily="34" charset="0"/>
              <a:cs typeface="Calibri" pitchFamily="34" charset="0"/>
            </a:endParaRPr>
          </a:p>
        </p:txBody>
      </p:sp>
    </p:spTree>
    <p:extLst>
      <p:ext uri="{BB962C8B-B14F-4D97-AF65-F5344CB8AC3E}">
        <p14:creationId xmlns:p14="http://schemas.microsoft.com/office/powerpoint/2010/main" val="56913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5274"/>
            <a:ext cx="1136850" cy="461665"/>
          </a:xfrm>
          <a:prstGeom prst="rect">
            <a:avLst/>
          </a:prstGeom>
          <a:noFill/>
        </p:spPr>
        <p:txBody>
          <a:bodyPr wrap="none" rtlCol="0">
            <a:spAutoFit/>
          </a:bodyPr>
          <a:lstStyle/>
          <a:p>
            <a:r>
              <a:rPr lang="en-IN" sz="2400" b="1" u="sng" dirty="0" smtClean="0">
                <a:latin typeface="Calibri" pitchFamily="34" charset="0"/>
                <a:cs typeface="Calibri" pitchFamily="34" charset="0"/>
              </a:rPr>
              <a:t>MODEL</a:t>
            </a:r>
            <a:endParaRPr lang="en-IN" sz="2400" b="1" u="sng" dirty="0">
              <a:latin typeface="Calibri" pitchFamily="34" charset="0"/>
              <a:cs typeface="Calibri" pitchFamily="34" charset="0"/>
            </a:endParaRPr>
          </a:p>
        </p:txBody>
      </p:sp>
      <p:sp>
        <p:nvSpPr>
          <p:cNvPr id="5" name="TextBox 4"/>
          <p:cNvSpPr txBox="1"/>
          <p:nvPr/>
        </p:nvSpPr>
        <p:spPr>
          <a:xfrm>
            <a:off x="251520" y="515113"/>
            <a:ext cx="7992888" cy="1200329"/>
          </a:xfrm>
          <a:prstGeom prst="rect">
            <a:avLst/>
          </a:prstGeom>
          <a:noFill/>
        </p:spPr>
        <p:txBody>
          <a:bodyPr wrap="square" rtlCol="0">
            <a:spAutoFit/>
          </a:bodyPr>
          <a:lstStyle/>
          <a:p>
            <a:pPr marL="285750" indent="-285750">
              <a:buFont typeface="Wingdings" pitchFamily="2" charset="2"/>
              <a:buChar char="q"/>
            </a:pPr>
            <a:r>
              <a:rPr lang="en-IN" dirty="0" smtClean="0">
                <a:latin typeface="Calibri" pitchFamily="34" charset="0"/>
                <a:cs typeface="Calibri" pitchFamily="34" charset="0"/>
              </a:rPr>
              <a:t>As mentioned in the previous slide, our </a:t>
            </a:r>
            <a:r>
              <a:rPr lang="en-IN" dirty="0">
                <a:latin typeface="Calibri" pitchFamily="34" charset="0"/>
                <a:cs typeface="Calibri" pitchFamily="34" charset="0"/>
              </a:rPr>
              <a:t>response </a:t>
            </a:r>
            <a:r>
              <a:rPr lang="en-IN" dirty="0" smtClean="0">
                <a:latin typeface="Calibri" pitchFamily="34" charset="0"/>
                <a:cs typeface="Calibri" pitchFamily="34" charset="0"/>
              </a:rPr>
              <a:t>will be categorical i.e. “If </a:t>
            </a:r>
            <a:r>
              <a:rPr lang="en-IN" dirty="0">
                <a:latin typeface="Calibri" pitchFamily="34" charset="0"/>
                <a:cs typeface="Calibri" pitchFamily="34" charset="0"/>
              </a:rPr>
              <a:t>the respondent is having </a:t>
            </a:r>
            <a:r>
              <a:rPr lang="en-IN" dirty="0" smtClean="0">
                <a:latin typeface="Calibri" pitchFamily="34" charset="0"/>
                <a:cs typeface="Calibri" pitchFamily="34" charset="0"/>
              </a:rPr>
              <a:t>insurance”.</a:t>
            </a:r>
          </a:p>
          <a:p>
            <a:pPr marL="285750" indent="-285750">
              <a:buFont typeface="Wingdings" pitchFamily="2" charset="2"/>
              <a:buChar char="q"/>
            </a:pPr>
            <a:r>
              <a:rPr lang="en-IN" dirty="0">
                <a:latin typeface="Calibri" pitchFamily="34" charset="0"/>
                <a:cs typeface="Calibri" pitchFamily="34" charset="0"/>
              </a:rPr>
              <a:t>T</a:t>
            </a:r>
            <a:r>
              <a:rPr lang="en-IN" dirty="0" smtClean="0">
                <a:latin typeface="Calibri" pitchFamily="34" charset="0"/>
                <a:cs typeface="Calibri" pitchFamily="34" charset="0"/>
              </a:rPr>
              <a:t>herefore</a:t>
            </a:r>
            <a:r>
              <a:rPr lang="en-IN" dirty="0">
                <a:latin typeface="Calibri" pitchFamily="34" charset="0"/>
                <a:cs typeface="Calibri" pitchFamily="34" charset="0"/>
              </a:rPr>
              <a:t>, we have conducted our analysis using </a:t>
            </a:r>
            <a:r>
              <a:rPr lang="en-IN" b="1" dirty="0" smtClean="0">
                <a:latin typeface="Calibri" pitchFamily="34" charset="0"/>
                <a:cs typeface="Calibri" pitchFamily="34" charset="0"/>
              </a:rPr>
              <a:t>Generalized Linear </a:t>
            </a:r>
            <a:r>
              <a:rPr lang="en-IN" b="1" dirty="0">
                <a:latin typeface="Calibri" pitchFamily="34" charset="0"/>
                <a:cs typeface="Calibri" pitchFamily="34" charset="0"/>
              </a:rPr>
              <a:t>M</a:t>
            </a:r>
            <a:r>
              <a:rPr lang="en-IN" b="1" dirty="0" smtClean="0">
                <a:latin typeface="Calibri" pitchFamily="34" charset="0"/>
                <a:cs typeface="Calibri" pitchFamily="34" charset="0"/>
              </a:rPr>
              <a:t>odel</a:t>
            </a:r>
            <a:r>
              <a:rPr lang="en-IN" dirty="0">
                <a:latin typeface="Calibri" pitchFamily="34" charset="0"/>
                <a:cs typeface="Calibri" pitchFamily="34" charset="0"/>
              </a:rPr>
              <a:t> (</a:t>
            </a:r>
            <a:r>
              <a:rPr lang="en-IN" b="1" dirty="0">
                <a:latin typeface="Calibri" pitchFamily="34" charset="0"/>
                <a:cs typeface="Calibri" pitchFamily="34" charset="0"/>
              </a:rPr>
              <a:t>GLM</a:t>
            </a:r>
            <a:r>
              <a:rPr lang="en-IN" dirty="0" smtClean="0">
                <a:latin typeface="Calibri" pitchFamily="34" charset="0"/>
                <a:cs typeface="Calibri" pitchFamily="34" charset="0"/>
              </a:rPr>
              <a:t>).</a:t>
            </a:r>
            <a:endParaRPr lang="en-IN" dirty="0">
              <a:latin typeface="Calibri" pitchFamily="34" charset="0"/>
              <a:cs typeface="Calibri" pitchFamily="34" charset="0"/>
            </a:endParaRPr>
          </a:p>
        </p:txBody>
      </p:sp>
      <p:sp>
        <p:nvSpPr>
          <p:cNvPr id="6" name="TextBox 5"/>
          <p:cNvSpPr txBox="1"/>
          <p:nvPr/>
        </p:nvSpPr>
        <p:spPr>
          <a:xfrm>
            <a:off x="323528" y="1815207"/>
            <a:ext cx="1574342" cy="461665"/>
          </a:xfrm>
          <a:prstGeom prst="rect">
            <a:avLst/>
          </a:prstGeom>
          <a:noFill/>
        </p:spPr>
        <p:txBody>
          <a:bodyPr wrap="none" rtlCol="0">
            <a:spAutoFit/>
          </a:bodyPr>
          <a:lstStyle/>
          <a:p>
            <a:r>
              <a:rPr lang="en-IN" sz="2400" b="1" u="sng" dirty="0" smtClean="0">
                <a:latin typeface="Calibri" pitchFamily="34" charset="0"/>
                <a:cs typeface="Calibri" pitchFamily="34" charset="0"/>
              </a:rPr>
              <a:t>VARIABLES</a:t>
            </a:r>
            <a:endParaRPr lang="en-IN" sz="2400" b="1" u="sng" dirty="0">
              <a:latin typeface="Calibri" pitchFamily="34" charset="0"/>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3134307"/>
              </p:ext>
            </p:extLst>
          </p:nvPr>
        </p:nvGraphicFramePr>
        <p:xfrm>
          <a:off x="395536" y="2204864"/>
          <a:ext cx="8280920" cy="4536504"/>
        </p:xfrm>
        <a:graphic>
          <a:graphicData uri="http://schemas.openxmlformats.org/drawingml/2006/table">
            <a:tbl>
              <a:tblPr firstRow="1" bandRow="1">
                <a:tableStyleId>{5C22544A-7EE6-4342-B048-85BDC9FD1C3A}</a:tableStyleId>
              </a:tblPr>
              <a:tblGrid>
                <a:gridCol w="4810821"/>
                <a:gridCol w="3470099"/>
              </a:tblGrid>
              <a:tr h="370840">
                <a:tc>
                  <a:txBody>
                    <a:bodyPr/>
                    <a:lstStyle/>
                    <a:p>
                      <a:r>
                        <a:rPr lang="en-IN" sz="1600" b="0" dirty="0" smtClean="0">
                          <a:solidFill>
                            <a:schemeClr val="tx1"/>
                          </a:solidFill>
                          <a:latin typeface="Calibri" pitchFamily="34" charset="0"/>
                          <a:cs typeface="Calibri" pitchFamily="34" charset="0"/>
                        </a:rPr>
                        <a:t>1)</a:t>
                      </a:r>
                      <a:r>
                        <a:rPr lang="en-IN" sz="1600" b="0" baseline="0" dirty="0" smtClean="0">
                          <a:solidFill>
                            <a:schemeClr val="tx1"/>
                          </a:solidFill>
                          <a:latin typeface="Calibri" pitchFamily="34" charset="0"/>
                          <a:cs typeface="Calibri" pitchFamily="34" charset="0"/>
                        </a:rPr>
                        <a:t> </a:t>
                      </a:r>
                      <a:r>
                        <a:rPr lang="en-IN" sz="1600" b="1" baseline="0" dirty="0" smtClean="0">
                          <a:solidFill>
                            <a:schemeClr val="tx1"/>
                          </a:solidFill>
                          <a:latin typeface="Calibri" pitchFamily="34" charset="0"/>
                          <a:cs typeface="Calibri" pitchFamily="34" charset="0"/>
                        </a:rPr>
                        <a:t>Health</a:t>
                      </a:r>
                      <a:r>
                        <a:rPr lang="en-IN" sz="1600" b="0" baseline="0" dirty="0" smtClean="0">
                          <a:solidFill>
                            <a:schemeClr val="tx1"/>
                          </a:solidFill>
                          <a:latin typeface="Calibri" pitchFamily="34" charset="0"/>
                          <a:cs typeface="Calibri" pitchFamily="34" charset="0"/>
                        </a:rPr>
                        <a:t> -&gt; Factor -&gt; Is the self-reported health status “healthy”?</a:t>
                      </a:r>
                      <a:endParaRPr lang="en-IN" sz="1600" b="0" dirty="0">
                        <a:solidFill>
                          <a:schemeClr val="tx1"/>
                        </a:solidFill>
                        <a:latin typeface="Calibri" pitchFamily="34" charset="0"/>
                        <a:cs typeface="Calibri" pitchFamily="34" charset="0"/>
                      </a:endParaRPr>
                    </a:p>
                  </a:txBody>
                  <a:tcPr>
                    <a:solidFill>
                      <a:srgbClr val="FFEDE8"/>
                    </a:solidFill>
                  </a:tcPr>
                </a:tc>
                <a:tc>
                  <a:txBody>
                    <a:bodyPr/>
                    <a:lstStyle/>
                    <a:p>
                      <a:r>
                        <a:rPr lang="en-IN" sz="1600" b="0" dirty="0" smtClean="0">
                          <a:solidFill>
                            <a:schemeClr val="tx1"/>
                          </a:solidFill>
                          <a:latin typeface="Calibri" pitchFamily="34" charset="0"/>
                          <a:cs typeface="Calibri" pitchFamily="34" charset="0"/>
                        </a:rPr>
                        <a:t>2)</a:t>
                      </a:r>
                      <a:r>
                        <a:rPr lang="en-IN" sz="1600" b="0" baseline="0" dirty="0" smtClean="0">
                          <a:solidFill>
                            <a:schemeClr val="tx1"/>
                          </a:solidFill>
                          <a:latin typeface="Calibri" pitchFamily="34" charset="0"/>
                          <a:cs typeface="Calibri" pitchFamily="34" charset="0"/>
                        </a:rPr>
                        <a:t> </a:t>
                      </a:r>
                      <a:r>
                        <a:rPr lang="en-IN" sz="1600" b="1" baseline="0" dirty="0" smtClean="0">
                          <a:solidFill>
                            <a:schemeClr val="tx1"/>
                          </a:solidFill>
                          <a:latin typeface="Calibri" pitchFamily="34" charset="0"/>
                          <a:cs typeface="Calibri" pitchFamily="34" charset="0"/>
                        </a:rPr>
                        <a:t>Age</a:t>
                      </a:r>
                      <a:r>
                        <a:rPr lang="en-IN" sz="1600" b="0" baseline="0" dirty="0" smtClean="0">
                          <a:solidFill>
                            <a:schemeClr val="tx1"/>
                          </a:solidFill>
                          <a:latin typeface="Calibri" pitchFamily="34" charset="0"/>
                          <a:cs typeface="Calibri" pitchFamily="34" charset="0"/>
                        </a:rPr>
                        <a:t> -&gt; Age of respondent in Years</a:t>
                      </a:r>
                      <a:endParaRPr lang="en-IN" sz="1600" b="0" dirty="0">
                        <a:solidFill>
                          <a:schemeClr val="tx1"/>
                        </a:solidFill>
                        <a:latin typeface="Calibri" pitchFamily="34" charset="0"/>
                        <a:cs typeface="Calibri" pitchFamily="34" charset="0"/>
                      </a:endParaRPr>
                    </a:p>
                  </a:txBody>
                  <a:tcPr>
                    <a:solidFill>
                      <a:srgbClr val="FFEDE8"/>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Calibri" pitchFamily="34" charset="0"/>
                          <a:cs typeface="Calibri" pitchFamily="34" charset="0"/>
                        </a:rPr>
                        <a:t>3) </a:t>
                      </a:r>
                      <a:r>
                        <a:rPr kumimoji="0" lang="en-IN" sz="1600" b="1" kern="1200" dirty="0" smtClean="0">
                          <a:solidFill>
                            <a:schemeClr val="dk1"/>
                          </a:solidFill>
                          <a:effectLst/>
                          <a:latin typeface="Calibri" pitchFamily="34" charset="0"/>
                          <a:ea typeface="+mn-ea"/>
                          <a:cs typeface="Calibri" pitchFamily="34" charset="0"/>
                        </a:rPr>
                        <a:t>Limit</a:t>
                      </a:r>
                      <a:r>
                        <a:rPr kumimoji="0" lang="en-IN" sz="1600" b="0" kern="1200" dirty="0" smtClean="0">
                          <a:solidFill>
                            <a:schemeClr val="dk1"/>
                          </a:solidFill>
                          <a:effectLst/>
                          <a:latin typeface="Calibri" pitchFamily="34" charset="0"/>
                          <a:ea typeface="+mn-ea"/>
                          <a:cs typeface="Calibri" pitchFamily="34" charset="0"/>
                        </a:rPr>
                        <a:t> -&gt; Factor</a:t>
                      </a:r>
                      <a:r>
                        <a:rPr kumimoji="0" lang="en-IN" sz="1600" b="0" kern="1200" baseline="0" dirty="0" smtClean="0">
                          <a:solidFill>
                            <a:schemeClr val="dk1"/>
                          </a:solidFill>
                          <a:effectLst/>
                          <a:latin typeface="Calibri" pitchFamily="34" charset="0"/>
                          <a:ea typeface="+mn-ea"/>
                          <a:cs typeface="Calibri" pitchFamily="34" charset="0"/>
                        </a:rPr>
                        <a:t> -&gt;</a:t>
                      </a:r>
                      <a:r>
                        <a:rPr kumimoji="0" lang="en-IN" sz="1600" b="0" kern="1200" dirty="0" smtClean="0">
                          <a:solidFill>
                            <a:schemeClr val="dk1"/>
                          </a:solidFill>
                          <a:effectLst/>
                          <a:latin typeface="Calibri" pitchFamily="34" charset="0"/>
                          <a:ea typeface="+mn-ea"/>
                          <a:cs typeface="Calibri" pitchFamily="34" charset="0"/>
                        </a:rPr>
                        <a:t> Is there any limitation?</a:t>
                      </a:r>
                    </a:p>
                  </a:txBody>
                  <a:tcPr/>
                </a:tc>
                <a:tc>
                  <a:txBody>
                    <a:bodyPr/>
                    <a:lstStyle/>
                    <a:p>
                      <a:r>
                        <a:rPr lang="en-IN" sz="1600" b="0" dirty="0" smtClean="0">
                          <a:solidFill>
                            <a:schemeClr val="tx1"/>
                          </a:solidFill>
                          <a:latin typeface="Calibri" pitchFamily="34" charset="0"/>
                          <a:cs typeface="Calibri" pitchFamily="34" charset="0"/>
                        </a:rPr>
                        <a:t>4) </a:t>
                      </a:r>
                      <a:r>
                        <a:rPr kumimoji="0" lang="en-IN" sz="1600" b="1" kern="1200" dirty="0" smtClean="0">
                          <a:solidFill>
                            <a:schemeClr val="dk1"/>
                          </a:solidFill>
                          <a:effectLst/>
                          <a:latin typeface="Calibri" pitchFamily="34" charset="0"/>
                          <a:ea typeface="+mn-ea"/>
                          <a:cs typeface="Calibri" pitchFamily="34" charset="0"/>
                        </a:rPr>
                        <a:t>Gender</a:t>
                      </a:r>
                      <a:r>
                        <a:rPr kumimoji="0" lang="en-IN" sz="1600" b="0" kern="1200" baseline="0" dirty="0" smtClean="0">
                          <a:solidFill>
                            <a:schemeClr val="dk1"/>
                          </a:solidFill>
                          <a:effectLst/>
                          <a:latin typeface="Calibri" pitchFamily="34" charset="0"/>
                          <a:ea typeface="+mn-ea"/>
                          <a:cs typeface="Calibri" pitchFamily="34" charset="0"/>
                        </a:rPr>
                        <a:t> -&gt; F</a:t>
                      </a:r>
                      <a:r>
                        <a:rPr kumimoji="0" lang="en-IN" sz="1600" b="0" kern="1200" dirty="0" smtClean="0">
                          <a:solidFill>
                            <a:schemeClr val="dk1"/>
                          </a:solidFill>
                          <a:effectLst/>
                          <a:latin typeface="Calibri" pitchFamily="34" charset="0"/>
                          <a:ea typeface="+mn-ea"/>
                          <a:cs typeface="Calibri" pitchFamily="34" charset="0"/>
                        </a:rPr>
                        <a:t>actor -&gt;</a:t>
                      </a:r>
                      <a:r>
                        <a:rPr kumimoji="0" lang="en-IN" sz="1600" b="0" kern="1200" baseline="0" dirty="0" smtClean="0">
                          <a:solidFill>
                            <a:schemeClr val="dk1"/>
                          </a:solidFill>
                          <a:effectLst/>
                          <a:latin typeface="Calibri" pitchFamily="34" charset="0"/>
                          <a:ea typeface="+mn-ea"/>
                          <a:cs typeface="Calibri" pitchFamily="34" charset="0"/>
                        </a:rPr>
                        <a:t> I</a:t>
                      </a:r>
                      <a:r>
                        <a:rPr kumimoji="0" lang="en-IN" sz="1600" b="0" kern="1200" dirty="0" smtClean="0">
                          <a:solidFill>
                            <a:schemeClr val="dk1"/>
                          </a:solidFill>
                          <a:effectLst/>
                          <a:latin typeface="Calibri" pitchFamily="34" charset="0"/>
                          <a:ea typeface="+mn-ea"/>
                          <a:cs typeface="Calibri" pitchFamily="34" charset="0"/>
                        </a:rPr>
                        <a:t>ndicating the</a:t>
                      </a:r>
                      <a:r>
                        <a:rPr kumimoji="0" lang="en-IN" sz="1600" b="0" kern="1200" baseline="0" dirty="0" smtClean="0">
                          <a:solidFill>
                            <a:schemeClr val="dk1"/>
                          </a:solidFill>
                          <a:effectLst/>
                          <a:latin typeface="Calibri" pitchFamily="34" charset="0"/>
                          <a:ea typeface="+mn-ea"/>
                          <a:cs typeface="Calibri" pitchFamily="34" charset="0"/>
                        </a:rPr>
                        <a:t> g</a:t>
                      </a:r>
                      <a:r>
                        <a:rPr kumimoji="0" lang="en-IN" sz="1600" b="0" kern="1200" dirty="0" smtClean="0">
                          <a:solidFill>
                            <a:schemeClr val="dk1"/>
                          </a:solidFill>
                          <a:effectLst/>
                          <a:latin typeface="Calibri" pitchFamily="34" charset="0"/>
                          <a:ea typeface="+mn-ea"/>
                          <a:cs typeface="Calibri" pitchFamily="34" charset="0"/>
                        </a:rPr>
                        <a:t>ender</a:t>
                      </a:r>
                      <a:endParaRPr lang="en-IN" sz="1600" b="0" dirty="0">
                        <a:solidFill>
                          <a:schemeClr val="tx1"/>
                        </a:solidFill>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Calibri" pitchFamily="34" charset="0"/>
                          <a:cs typeface="Calibri" pitchFamily="34" charset="0"/>
                        </a:rPr>
                        <a:t>5)</a:t>
                      </a:r>
                      <a:r>
                        <a:rPr lang="en-IN" sz="1600" b="0" baseline="0" dirty="0" smtClean="0">
                          <a:solidFill>
                            <a:schemeClr val="tx1"/>
                          </a:solidFill>
                          <a:latin typeface="Calibri" pitchFamily="34" charset="0"/>
                          <a:cs typeface="Calibri" pitchFamily="34" charset="0"/>
                        </a:rPr>
                        <a:t> </a:t>
                      </a:r>
                      <a:r>
                        <a:rPr kumimoji="0" lang="en-IN" sz="1600" b="1" kern="1200" baseline="0" dirty="0" smtClean="0">
                          <a:solidFill>
                            <a:schemeClr val="dk1"/>
                          </a:solidFill>
                          <a:effectLst/>
                          <a:latin typeface="Calibri" pitchFamily="34" charset="0"/>
                          <a:ea typeface="+mn-ea"/>
                          <a:cs typeface="Calibri" pitchFamily="34" charset="0"/>
                        </a:rPr>
                        <a:t>I</a:t>
                      </a:r>
                      <a:r>
                        <a:rPr kumimoji="0" lang="en-IN" sz="1600" b="1" kern="1200" dirty="0" smtClean="0">
                          <a:solidFill>
                            <a:schemeClr val="dk1"/>
                          </a:solidFill>
                          <a:effectLst/>
                          <a:latin typeface="Calibri" pitchFamily="34" charset="0"/>
                          <a:ea typeface="+mn-ea"/>
                          <a:cs typeface="Calibri" pitchFamily="34" charset="0"/>
                        </a:rPr>
                        <a:t>nsurance</a:t>
                      </a:r>
                      <a:r>
                        <a:rPr kumimoji="0" lang="en-IN" sz="1600" b="0" kern="1200" dirty="0" smtClean="0">
                          <a:solidFill>
                            <a:schemeClr val="dk1"/>
                          </a:solidFill>
                          <a:effectLst/>
                          <a:latin typeface="Calibri" pitchFamily="34" charset="0"/>
                          <a:ea typeface="+mn-ea"/>
                          <a:cs typeface="Calibri" pitchFamily="34" charset="0"/>
                        </a:rPr>
                        <a:t> -&gt;</a:t>
                      </a:r>
                      <a:r>
                        <a:rPr kumimoji="0" lang="en-IN" sz="1600" b="0" kern="1200" baseline="0" dirty="0" smtClean="0">
                          <a:solidFill>
                            <a:schemeClr val="dk1"/>
                          </a:solidFill>
                          <a:effectLst/>
                          <a:latin typeface="Calibri" pitchFamily="34" charset="0"/>
                          <a:ea typeface="+mn-ea"/>
                          <a:cs typeface="Calibri" pitchFamily="34" charset="0"/>
                        </a:rPr>
                        <a:t> F</a:t>
                      </a:r>
                      <a:r>
                        <a:rPr kumimoji="0" lang="en-IN" sz="1600" b="0" kern="1200" dirty="0" smtClean="0">
                          <a:solidFill>
                            <a:schemeClr val="dk1"/>
                          </a:solidFill>
                          <a:effectLst/>
                          <a:latin typeface="Calibri" pitchFamily="34" charset="0"/>
                          <a:ea typeface="+mn-ea"/>
                          <a:cs typeface="Calibri" pitchFamily="34" charset="0"/>
                        </a:rPr>
                        <a:t>actor</a:t>
                      </a:r>
                      <a:r>
                        <a:rPr kumimoji="0" lang="en-IN" sz="1600" b="0" kern="1200" baseline="0" dirty="0" smtClean="0">
                          <a:solidFill>
                            <a:schemeClr val="dk1"/>
                          </a:solidFill>
                          <a:effectLst/>
                          <a:latin typeface="Calibri" pitchFamily="34" charset="0"/>
                          <a:ea typeface="+mn-ea"/>
                          <a:cs typeface="Calibri" pitchFamily="34" charset="0"/>
                        </a:rPr>
                        <a:t> -&gt; </a:t>
                      </a:r>
                      <a:r>
                        <a:rPr kumimoji="0" lang="en-IN" sz="1600" b="0" kern="1200" dirty="0" smtClean="0">
                          <a:solidFill>
                            <a:schemeClr val="dk1"/>
                          </a:solidFill>
                          <a:effectLst/>
                          <a:latin typeface="Calibri" pitchFamily="34" charset="0"/>
                          <a:ea typeface="+mn-ea"/>
                          <a:cs typeface="Calibri" pitchFamily="34" charset="0"/>
                        </a:rPr>
                        <a:t>Does the individual have a health insurance?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Calibri" pitchFamily="34" charset="0"/>
                          <a:cs typeface="Calibri" pitchFamily="34" charset="0"/>
                        </a:rPr>
                        <a:t>6) </a:t>
                      </a:r>
                      <a:r>
                        <a:rPr kumimoji="0" lang="en-IN" sz="1600" b="1" kern="1200" dirty="0" smtClean="0">
                          <a:solidFill>
                            <a:schemeClr val="dk1"/>
                          </a:solidFill>
                          <a:effectLst/>
                          <a:latin typeface="Calibri" pitchFamily="34" charset="0"/>
                          <a:ea typeface="+mn-ea"/>
                          <a:cs typeface="Calibri" pitchFamily="34" charset="0"/>
                        </a:rPr>
                        <a:t>Married</a:t>
                      </a:r>
                      <a:r>
                        <a:rPr kumimoji="0" lang="en-IN" sz="1600" b="0" kern="1200" dirty="0" smtClean="0">
                          <a:solidFill>
                            <a:schemeClr val="dk1"/>
                          </a:solidFill>
                          <a:effectLst/>
                          <a:latin typeface="Calibri" pitchFamily="34" charset="0"/>
                          <a:ea typeface="+mn-ea"/>
                          <a:cs typeface="Calibri" pitchFamily="34" charset="0"/>
                        </a:rPr>
                        <a:t> -&gt;Factor</a:t>
                      </a:r>
                      <a:r>
                        <a:rPr kumimoji="0" lang="en-IN" sz="1600" b="0" kern="1200" baseline="0" dirty="0" smtClean="0">
                          <a:solidFill>
                            <a:schemeClr val="dk1"/>
                          </a:solidFill>
                          <a:effectLst/>
                          <a:latin typeface="Calibri" pitchFamily="34" charset="0"/>
                          <a:ea typeface="+mn-ea"/>
                          <a:cs typeface="Calibri" pitchFamily="34" charset="0"/>
                        </a:rPr>
                        <a:t> -&gt;</a:t>
                      </a:r>
                      <a:r>
                        <a:rPr kumimoji="0" lang="en-IN" sz="1600" b="0" kern="1200" dirty="0" smtClean="0">
                          <a:solidFill>
                            <a:schemeClr val="dk1"/>
                          </a:solidFill>
                          <a:effectLst/>
                          <a:latin typeface="Calibri" pitchFamily="34" charset="0"/>
                          <a:ea typeface="+mn-ea"/>
                          <a:cs typeface="Calibri" pitchFamily="34" charset="0"/>
                        </a:rPr>
                        <a:t>Is the individual married?</a:t>
                      </a:r>
                    </a:p>
                    <a:p>
                      <a:endParaRPr lang="en-IN" sz="1600" b="0" dirty="0">
                        <a:solidFill>
                          <a:schemeClr val="tx1"/>
                        </a:solidFill>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kern="1200" dirty="0" smtClean="0">
                          <a:solidFill>
                            <a:schemeClr val="dk1"/>
                          </a:solidFill>
                          <a:effectLst/>
                          <a:latin typeface="Calibri" pitchFamily="34" charset="0"/>
                          <a:ea typeface="+mn-ea"/>
                          <a:cs typeface="Calibri" pitchFamily="34" charset="0"/>
                        </a:rPr>
                        <a:t>7) </a:t>
                      </a:r>
                      <a:r>
                        <a:rPr kumimoji="0" lang="en-IN" sz="1600" b="1" kern="1200" dirty="0" err="1" smtClean="0">
                          <a:solidFill>
                            <a:schemeClr val="dk1"/>
                          </a:solidFill>
                          <a:effectLst/>
                          <a:latin typeface="Calibri" pitchFamily="34" charset="0"/>
                          <a:ea typeface="+mn-ea"/>
                          <a:cs typeface="Calibri" pitchFamily="34" charset="0"/>
                        </a:rPr>
                        <a:t>Selfemp</a:t>
                      </a:r>
                      <a:r>
                        <a:rPr kumimoji="0" lang="en-IN" sz="1600" b="0" kern="1200" dirty="0" smtClean="0">
                          <a:solidFill>
                            <a:schemeClr val="dk1"/>
                          </a:solidFill>
                          <a:effectLst/>
                          <a:latin typeface="Calibri" pitchFamily="34" charset="0"/>
                          <a:ea typeface="+mn-ea"/>
                          <a:cs typeface="Calibri" pitchFamily="34" charset="0"/>
                        </a:rPr>
                        <a:t> -&gt; Factor</a:t>
                      </a:r>
                      <a:r>
                        <a:rPr kumimoji="0" lang="en-IN" sz="1600" b="0" kern="1200" baseline="0" dirty="0" smtClean="0">
                          <a:solidFill>
                            <a:schemeClr val="dk1"/>
                          </a:solidFill>
                          <a:effectLst/>
                          <a:latin typeface="Calibri" pitchFamily="34" charset="0"/>
                          <a:ea typeface="+mn-ea"/>
                          <a:cs typeface="Calibri" pitchFamily="34" charset="0"/>
                        </a:rPr>
                        <a:t> </a:t>
                      </a:r>
                      <a:r>
                        <a:rPr kumimoji="0" lang="en-IN" sz="1600" b="0" kern="1200" dirty="0" smtClean="0">
                          <a:solidFill>
                            <a:schemeClr val="dk1"/>
                          </a:solidFill>
                          <a:effectLst/>
                          <a:latin typeface="Calibri" pitchFamily="34" charset="0"/>
                          <a:ea typeface="+mn-ea"/>
                          <a:cs typeface="Calibri" pitchFamily="34" charset="0"/>
                        </a:rPr>
                        <a:t>-&gt; Is the individual self-employed?</a:t>
                      </a:r>
                    </a:p>
                    <a:p>
                      <a:endParaRPr lang="en-IN" sz="1600" b="0" dirty="0">
                        <a:solidFill>
                          <a:schemeClr val="tx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kern="1200" dirty="0" smtClean="0">
                          <a:solidFill>
                            <a:schemeClr val="dk1"/>
                          </a:solidFill>
                          <a:effectLst/>
                          <a:latin typeface="Calibri" pitchFamily="34" charset="0"/>
                          <a:ea typeface="+mn-ea"/>
                          <a:cs typeface="Calibri" pitchFamily="34" charset="0"/>
                        </a:rPr>
                        <a:t>8) </a:t>
                      </a:r>
                      <a:r>
                        <a:rPr kumimoji="0" lang="en-IN" sz="1600" b="1" kern="1200" dirty="0" smtClean="0">
                          <a:solidFill>
                            <a:schemeClr val="dk1"/>
                          </a:solidFill>
                          <a:effectLst/>
                          <a:latin typeface="Calibri" pitchFamily="34" charset="0"/>
                          <a:ea typeface="+mn-ea"/>
                          <a:cs typeface="Calibri" pitchFamily="34" charset="0"/>
                        </a:rPr>
                        <a:t>Family</a:t>
                      </a:r>
                      <a:r>
                        <a:rPr kumimoji="0" lang="en-IN" sz="1600" b="0" kern="1200" dirty="0" smtClean="0">
                          <a:solidFill>
                            <a:schemeClr val="dk1"/>
                          </a:solidFill>
                          <a:effectLst/>
                          <a:latin typeface="Calibri" pitchFamily="34" charset="0"/>
                          <a:ea typeface="+mn-ea"/>
                          <a:cs typeface="Calibri" pitchFamily="34" charset="0"/>
                        </a:rPr>
                        <a:t> -&gt; Indicates family size.</a:t>
                      </a:r>
                    </a:p>
                    <a:p>
                      <a:endParaRPr lang="en-IN" sz="1600" b="0" dirty="0">
                        <a:solidFill>
                          <a:schemeClr val="tx1"/>
                        </a:solidFill>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kern="1200" dirty="0" smtClean="0">
                          <a:solidFill>
                            <a:schemeClr val="dk1"/>
                          </a:solidFill>
                          <a:effectLst/>
                          <a:latin typeface="Calibri" pitchFamily="34" charset="0"/>
                          <a:ea typeface="+mn-ea"/>
                          <a:cs typeface="Calibri" pitchFamily="34" charset="0"/>
                        </a:rPr>
                        <a:t>9) </a:t>
                      </a:r>
                      <a:r>
                        <a:rPr kumimoji="0" lang="en-IN" sz="1600" b="1" kern="1200" dirty="0" smtClean="0">
                          <a:solidFill>
                            <a:schemeClr val="dk1"/>
                          </a:solidFill>
                          <a:effectLst/>
                          <a:latin typeface="Calibri" pitchFamily="34" charset="0"/>
                          <a:ea typeface="+mn-ea"/>
                          <a:cs typeface="Calibri" pitchFamily="34" charset="0"/>
                        </a:rPr>
                        <a:t>Region</a:t>
                      </a:r>
                      <a:r>
                        <a:rPr kumimoji="0" lang="en-IN" sz="1600" b="0" kern="1200" baseline="0" dirty="0" smtClean="0">
                          <a:solidFill>
                            <a:schemeClr val="dk1"/>
                          </a:solidFill>
                          <a:effectLst/>
                          <a:latin typeface="Calibri" pitchFamily="34" charset="0"/>
                          <a:ea typeface="+mn-ea"/>
                          <a:cs typeface="Calibri" pitchFamily="34" charset="0"/>
                        </a:rPr>
                        <a:t> </a:t>
                      </a:r>
                      <a:r>
                        <a:rPr kumimoji="0" lang="en-IN" sz="1600" b="0" kern="1200" dirty="0" smtClean="0">
                          <a:solidFill>
                            <a:schemeClr val="dk1"/>
                          </a:solidFill>
                          <a:effectLst/>
                          <a:latin typeface="Calibri" pitchFamily="34" charset="0"/>
                          <a:ea typeface="+mn-ea"/>
                          <a:cs typeface="Calibri" pitchFamily="34" charset="0"/>
                        </a:rPr>
                        <a:t>-&gt; Factor -&gt; Indicating region.</a:t>
                      </a:r>
                    </a:p>
                    <a:p>
                      <a:endParaRPr lang="en-IN" sz="1600" b="0" dirty="0">
                        <a:solidFill>
                          <a:schemeClr val="tx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kern="1200" dirty="0" smtClean="0">
                          <a:solidFill>
                            <a:schemeClr val="dk1"/>
                          </a:solidFill>
                          <a:effectLst/>
                          <a:latin typeface="Calibri" pitchFamily="34" charset="0"/>
                          <a:ea typeface="+mn-ea"/>
                          <a:cs typeface="Calibri" pitchFamily="34" charset="0"/>
                        </a:rPr>
                        <a:t>10)</a:t>
                      </a:r>
                      <a:r>
                        <a:rPr kumimoji="0" lang="en-IN" sz="1600" b="0" kern="1200" baseline="0" dirty="0" smtClean="0">
                          <a:solidFill>
                            <a:schemeClr val="dk1"/>
                          </a:solidFill>
                          <a:effectLst/>
                          <a:latin typeface="Calibri" pitchFamily="34" charset="0"/>
                          <a:ea typeface="+mn-ea"/>
                          <a:cs typeface="Calibri" pitchFamily="34" charset="0"/>
                        </a:rPr>
                        <a:t> </a:t>
                      </a:r>
                      <a:r>
                        <a:rPr kumimoji="0" lang="en-IN" sz="1600" b="1" kern="1200" baseline="0" dirty="0" smtClean="0">
                          <a:solidFill>
                            <a:schemeClr val="dk1"/>
                          </a:solidFill>
                          <a:effectLst/>
                          <a:latin typeface="Calibri" pitchFamily="34" charset="0"/>
                          <a:ea typeface="+mn-ea"/>
                          <a:cs typeface="Calibri" pitchFamily="34" charset="0"/>
                        </a:rPr>
                        <a:t>E</a:t>
                      </a:r>
                      <a:r>
                        <a:rPr kumimoji="0" lang="en-IN" sz="1600" b="1" kern="1200" dirty="0" smtClean="0">
                          <a:solidFill>
                            <a:schemeClr val="dk1"/>
                          </a:solidFill>
                          <a:effectLst/>
                          <a:latin typeface="Calibri" pitchFamily="34" charset="0"/>
                          <a:ea typeface="+mn-ea"/>
                          <a:cs typeface="Calibri" pitchFamily="34" charset="0"/>
                        </a:rPr>
                        <a:t>thnicity</a:t>
                      </a:r>
                      <a:r>
                        <a:rPr kumimoji="0" lang="en-IN" sz="1600" b="0" kern="1200" dirty="0" smtClean="0">
                          <a:solidFill>
                            <a:schemeClr val="dk1"/>
                          </a:solidFill>
                          <a:effectLst/>
                          <a:latin typeface="Calibri" pitchFamily="34" charset="0"/>
                          <a:ea typeface="+mn-ea"/>
                          <a:cs typeface="Calibri" pitchFamily="34" charset="0"/>
                        </a:rPr>
                        <a:t> -&gt; Factor -&gt; Indicating ethnicity: African-American, Caucasian, other.</a:t>
                      </a:r>
                    </a:p>
                    <a:p>
                      <a:endParaRPr lang="en-IN" sz="1600" b="0" dirty="0">
                        <a:solidFill>
                          <a:schemeClr val="tx1"/>
                        </a:solidFill>
                        <a:latin typeface="Calibri" pitchFamily="34" charset="0"/>
                        <a:cs typeface="Calibri" pitchFamily="34" charset="0"/>
                      </a:endParaRPr>
                    </a:p>
                  </a:txBody>
                  <a:tcPr/>
                </a:tc>
              </a:tr>
              <a:tr h="909384">
                <a:tc>
                  <a:txBody>
                    <a:bodyPr/>
                    <a:lstStyle/>
                    <a:p>
                      <a:r>
                        <a:rPr kumimoji="0" lang="en-IN" sz="1600" b="0" kern="1200" dirty="0" smtClean="0">
                          <a:solidFill>
                            <a:schemeClr val="dk1"/>
                          </a:solidFill>
                          <a:effectLst/>
                          <a:latin typeface="Calibri" pitchFamily="34" charset="0"/>
                          <a:ea typeface="+mn-ea"/>
                          <a:cs typeface="Calibri" pitchFamily="34" charset="0"/>
                        </a:rPr>
                        <a:t>11)</a:t>
                      </a:r>
                      <a:r>
                        <a:rPr kumimoji="0" lang="en-IN" sz="1600" b="0" kern="1200" baseline="0" dirty="0" smtClean="0">
                          <a:solidFill>
                            <a:schemeClr val="dk1"/>
                          </a:solidFill>
                          <a:effectLst/>
                          <a:latin typeface="Calibri" pitchFamily="34" charset="0"/>
                          <a:ea typeface="+mn-ea"/>
                          <a:cs typeface="Calibri" pitchFamily="34" charset="0"/>
                        </a:rPr>
                        <a:t> </a:t>
                      </a:r>
                      <a:r>
                        <a:rPr kumimoji="0" lang="en-IN" sz="1600" b="1" kern="1200" baseline="0" dirty="0" smtClean="0">
                          <a:solidFill>
                            <a:schemeClr val="dk1"/>
                          </a:solidFill>
                          <a:effectLst/>
                          <a:latin typeface="Calibri" pitchFamily="34" charset="0"/>
                          <a:ea typeface="+mn-ea"/>
                          <a:cs typeface="Calibri" pitchFamily="34" charset="0"/>
                        </a:rPr>
                        <a:t>E</a:t>
                      </a:r>
                      <a:r>
                        <a:rPr kumimoji="0" lang="en-IN" sz="1600" b="1" kern="1200" dirty="0" smtClean="0">
                          <a:solidFill>
                            <a:schemeClr val="dk1"/>
                          </a:solidFill>
                          <a:effectLst/>
                          <a:latin typeface="Calibri" pitchFamily="34" charset="0"/>
                          <a:ea typeface="+mn-ea"/>
                          <a:cs typeface="Calibri" pitchFamily="34" charset="0"/>
                        </a:rPr>
                        <a:t>ducation</a:t>
                      </a:r>
                      <a:r>
                        <a:rPr kumimoji="0" lang="en-IN" sz="1600" b="0" kern="1200" dirty="0" smtClean="0">
                          <a:solidFill>
                            <a:schemeClr val="dk1"/>
                          </a:solidFill>
                          <a:effectLst/>
                          <a:latin typeface="Calibri" pitchFamily="34" charset="0"/>
                          <a:ea typeface="+mn-ea"/>
                          <a:cs typeface="Calibri" pitchFamily="34" charset="0"/>
                        </a:rPr>
                        <a:t> -&gt; Factor -&gt; Indicating highest degree attained: no degree, GED (high school equivalent), high</a:t>
                      </a:r>
                    </a:p>
                    <a:p>
                      <a:r>
                        <a:rPr kumimoji="0" lang="en-IN" sz="1600" b="0" kern="1200" dirty="0" smtClean="0">
                          <a:solidFill>
                            <a:schemeClr val="dk1"/>
                          </a:solidFill>
                          <a:effectLst/>
                          <a:latin typeface="Calibri" pitchFamily="34" charset="0"/>
                          <a:ea typeface="+mn-ea"/>
                          <a:cs typeface="Calibri" pitchFamily="34" charset="0"/>
                        </a:rPr>
                        <a:t>school, bachelor, master, PhD, other.</a:t>
                      </a:r>
                    </a:p>
                  </a:txBody>
                  <a:tcPr/>
                </a:tc>
                <a:tc>
                  <a:txBody>
                    <a:bodyPr/>
                    <a:lstStyle/>
                    <a:p>
                      <a:endParaRPr lang="en-IN" sz="1600" b="0" dirty="0">
                        <a:solidFill>
                          <a:schemeClr val="tx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402521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88640"/>
            <a:ext cx="8352928" cy="4154984"/>
          </a:xfrm>
          <a:prstGeom prst="rect">
            <a:avLst/>
          </a:prstGeom>
          <a:noFill/>
        </p:spPr>
        <p:txBody>
          <a:bodyPr wrap="square" rtlCol="0">
            <a:spAutoFit/>
          </a:bodyPr>
          <a:lstStyle/>
          <a:p>
            <a:pPr algn="just"/>
            <a:r>
              <a:rPr lang="en-IN" sz="2400" b="1" u="sng" dirty="0" smtClean="0">
                <a:latin typeface="Calibri" pitchFamily="34" charset="0"/>
                <a:cs typeface="Calibri" pitchFamily="34" charset="0"/>
              </a:rPr>
              <a:t>CONCLUSION</a:t>
            </a:r>
          </a:p>
          <a:p>
            <a:pPr marL="342900" indent="-342900" algn="just">
              <a:buFont typeface="Wingdings" pitchFamily="2" charset="2"/>
              <a:buChar char="ü"/>
            </a:pPr>
            <a:r>
              <a:rPr lang="en-IN" sz="2000" dirty="0">
                <a:latin typeface="Calibri" pitchFamily="34" charset="0"/>
                <a:cs typeface="Calibri" pitchFamily="34" charset="0"/>
              </a:rPr>
              <a:t>Our analysis can be used by insurance providers to predict whether the respondent has insurance or not</a:t>
            </a:r>
            <a:r>
              <a:rPr lang="en-IN" sz="2000" dirty="0" smtClean="0">
                <a:latin typeface="Calibri" pitchFamily="34" charset="0"/>
                <a:cs typeface="Calibri" pitchFamily="34" charset="0"/>
              </a:rPr>
              <a:t>.</a:t>
            </a:r>
          </a:p>
          <a:p>
            <a:pPr marL="342900" indent="-342900" algn="just">
              <a:buFont typeface="Wingdings" pitchFamily="2" charset="2"/>
              <a:buChar char="ü"/>
            </a:pPr>
            <a:r>
              <a:rPr lang="en-IN" sz="2000" dirty="0" smtClean="0">
                <a:latin typeface="Calibri" pitchFamily="34" charset="0"/>
                <a:cs typeface="Calibri" pitchFamily="34" charset="0"/>
              </a:rPr>
              <a:t>The person who is </a:t>
            </a:r>
            <a:r>
              <a:rPr lang="en-IN" sz="2000" b="1" dirty="0" smtClean="0">
                <a:latin typeface="Calibri" pitchFamily="34" charset="0"/>
                <a:cs typeface="Calibri" pitchFamily="34" charset="0"/>
              </a:rPr>
              <a:t>married</a:t>
            </a:r>
            <a:r>
              <a:rPr lang="en-IN" sz="2000" dirty="0" smtClean="0">
                <a:latin typeface="Calibri" pitchFamily="34" charset="0"/>
                <a:cs typeface="Calibri" pitchFamily="34" charset="0"/>
              </a:rPr>
              <a:t> has more probability of having Health Insurance.</a:t>
            </a:r>
          </a:p>
          <a:p>
            <a:pPr marL="342900" indent="-342900" algn="just">
              <a:buFont typeface="Wingdings" pitchFamily="2" charset="2"/>
              <a:buChar char="ü"/>
            </a:pPr>
            <a:r>
              <a:rPr lang="en-IN" sz="2000" dirty="0" smtClean="0">
                <a:latin typeface="Calibri" pitchFamily="34" charset="0"/>
                <a:cs typeface="Calibri" pitchFamily="34" charset="0"/>
              </a:rPr>
              <a:t>The probability of having Health Insurance increases with increase in </a:t>
            </a:r>
            <a:r>
              <a:rPr lang="en-IN" sz="2000" b="1" dirty="0" smtClean="0">
                <a:latin typeface="Calibri" pitchFamily="34" charset="0"/>
                <a:cs typeface="Calibri" pitchFamily="34" charset="0"/>
              </a:rPr>
              <a:t>Age</a:t>
            </a:r>
            <a:r>
              <a:rPr lang="en-IN" sz="2000" dirty="0" smtClean="0">
                <a:latin typeface="Calibri" pitchFamily="34" charset="0"/>
                <a:cs typeface="Calibri" pitchFamily="34" charset="0"/>
              </a:rPr>
              <a:t> of a person.</a:t>
            </a:r>
          </a:p>
          <a:p>
            <a:pPr marL="342900" indent="-342900" algn="just">
              <a:buFont typeface="Wingdings" pitchFamily="2" charset="2"/>
              <a:buChar char="ü"/>
            </a:pPr>
            <a:r>
              <a:rPr lang="en-IN" sz="2000" dirty="0" smtClean="0">
                <a:latin typeface="Calibri" pitchFamily="34" charset="0"/>
                <a:cs typeface="Calibri" pitchFamily="34" charset="0"/>
              </a:rPr>
              <a:t>An </a:t>
            </a:r>
            <a:r>
              <a:rPr lang="en-IN" sz="2000" b="1" dirty="0" smtClean="0">
                <a:latin typeface="Calibri" pitchFamily="34" charset="0"/>
                <a:cs typeface="Calibri" pitchFamily="34" charset="0"/>
              </a:rPr>
              <a:t>educated</a:t>
            </a:r>
            <a:r>
              <a:rPr lang="en-IN" sz="2000" dirty="0" smtClean="0">
                <a:latin typeface="Calibri" pitchFamily="34" charset="0"/>
                <a:cs typeface="Calibri" pitchFamily="34" charset="0"/>
              </a:rPr>
              <a:t> person is more likely to have </a:t>
            </a:r>
            <a:r>
              <a:rPr lang="en-IN" sz="2000" dirty="0">
                <a:latin typeface="Calibri" pitchFamily="34" charset="0"/>
                <a:cs typeface="Calibri" pitchFamily="34" charset="0"/>
              </a:rPr>
              <a:t>i</a:t>
            </a:r>
            <a:r>
              <a:rPr lang="en-IN" sz="2000" dirty="0" smtClean="0">
                <a:latin typeface="Calibri" pitchFamily="34" charset="0"/>
                <a:cs typeface="Calibri" pitchFamily="34" charset="0"/>
              </a:rPr>
              <a:t>nsurance with him or her.</a:t>
            </a:r>
            <a:endParaRPr lang="en-IN" sz="2000" dirty="0">
              <a:latin typeface="Calibri" pitchFamily="34" charset="0"/>
              <a:cs typeface="Calibri" pitchFamily="34" charset="0"/>
            </a:endParaRPr>
          </a:p>
          <a:p>
            <a:pPr marL="342900" indent="-342900" algn="just">
              <a:buFont typeface="Wingdings" pitchFamily="2" charset="2"/>
              <a:buChar char="ü"/>
            </a:pPr>
            <a:r>
              <a:rPr lang="en-IN" sz="2000" b="1" dirty="0">
                <a:latin typeface="Calibri" pitchFamily="34" charset="0"/>
                <a:cs typeface="Calibri" pitchFamily="34" charset="0"/>
              </a:rPr>
              <a:t>Gender</a:t>
            </a:r>
            <a:r>
              <a:rPr lang="en-IN" sz="2000" dirty="0">
                <a:latin typeface="Calibri" pitchFamily="34" charset="0"/>
                <a:cs typeface="Calibri" pitchFamily="34" charset="0"/>
              </a:rPr>
              <a:t> is significant but since the p value of age and marital status is less than that of gender so we can assume that gender(Male and Female) won’t be that significant to predict the insurance </a:t>
            </a:r>
            <a:r>
              <a:rPr lang="en-IN" sz="2000" dirty="0" smtClean="0">
                <a:latin typeface="Calibri" pitchFamily="34" charset="0"/>
                <a:cs typeface="Calibri" pitchFamily="34" charset="0"/>
              </a:rPr>
              <a:t>response.</a:t>
            </a:r>
          </a:p>
          <a:p>
            <a:pPr marL="342900" indent="-342900" algn="just">
              <a:buFont typeface="Wingdings" pitchFamily="2" charset="2"/>
              <a:buChar char="ü"/>
            </a:pPr>
            <a:r>
              <a:rPr lang="en-IN" sz="2000" dirty="0" smtClean="0">
                <a:latin typeface="Calibri" pitchFamily="34" charset="0"/>
                <a:cs typeface="Calibri" pitchFamily="34" charset="0"/>
              </a:rPr>
              <a:t>After </a:t>
            </a:r>
            <a:r>
              <a:rPr lang="en-IN" sz="2000" dirty="0">
                <a:latin typeface="Calibri" pitchFamily="34" charset="0"/>
                <a:cs typeface="Calibri" pitchFamily="34" charset="0"/>
              </a:rPr>
              <a:t>performing chi square and hypothesis testing we can infer that </a:t>
            </a:r>
            <a:r>
              <a:rPr lang="en-IN" sz="2000" b="1" dirty="0" smtClean="0">
                <a:latin typeface="Calibri" pitchFamily="34" charset="0"/>
                <a:cs typeface="Calibri" pitchFamily="34" charset="0"/>
              </a:rPr>
              <a:t>Limit</a:t>
            </a:r>
            <a:r>
              <a:rPr lang="en-IN" sz="2000" dirty="0" smtClean="0">
                <a:latin typeface="Calibri" pitchFamily="34" charset="0"/>
                <a:cs typeface="Calibri" pitchFamily="34" charset="0"/>
              </a:rPr>
              <a:t> </a:t>
            </a:r>
            <a:r>
              <a:rPr lang="en-IN" sz="2000" dirty="0">
                <a:latin typeface="Calibri" pitchFamily="34" charset="0"/>
                <a:cs typeface="Calibri" pitchFamily="34" charset="0"/>
              </a:rPr>
              <a:t>variable is insignificant to tell whether the person has insurance or not. </a:t>
            </a:r>
            <a:endParaRPr lang="en-IN" sz="2000" dirty="0" smtClean="0">
              <a:latin typeface="Calibri" pitchFamily="34" charset="0"/>
              <a:cs typeface="Calibri" pitchFamily="34" charset="0"/>
            </a:endParaRPr>
          </a:p>
        </p:txBody>
      </p:sp>
      <p:sp>
        <p:nvSpPr>
          <p:cNvPr id="5" name="TextBox 4"/>
          <p:cNvSpPr txBox="1"/>
          <p:nvPr/>
        </p:nvSpPr>
        <p:spPr>
          <a:xfrm>
            <a:off x="1115616" y="2636912"/>
            <a:ext cx="184731" cy="369332"/>
          </a:xfrm>
          <a:prstGeom prst="rect">
            <a:avLst/>
          </a:prstGeom>
          <a:noFill/>
        </p:spPr>
        <p:txBody>
          <a:bodyPr wrap="none" rtlCol="0">
            <a:spAutoFit/>
          </a:bodyPr>
          <a:lstStyle/>
          <a:p>
            <a:endParaRPr lang="en-IN" dirty="0"/>
          </a:p>
        </p:txBody>
      </p:sp>
      <p:sp>
        <p:nvSpPr>
          <p:cNvPr id="7" name="TextBox 6"/>
          <p:cNvSpPr txBox="1"/>
          <p:nvPr/>
        </p:nvSpPr>
        <p:spPr>
          <a:xfrm>
            <a:off x="265909" y="4509120"/>
            <a:ext cx="7848872" cy="2000548"/>
          </a:xfrm>
          <a:prstGeom prst="rect">
            <a:avLst/>
          </a:prstGeom>
          <a:noFill/>
        </p:spPr>
        <p:txBody>
          <a:bodyPr wrap="square" rtlCol="0">
            <a:spAutoFit/>
          </a:bodyPr>
          <a:lstStyle/>
          <a:p>
            <a:pPr algn="just"/>
            <a:r>
              <a:rPr lang="en-US" sz="2400" b="1" u="sng" dirty="0" smtClean="0">
                <a:latin typeface="Calibri" pitchFamily="34" charset="0"/>
                <a:cs typeface="Calibri" pitchFamily="34" charset="0"/>
              </a:rPr>
              <a:t>Levels </a:t>
            </a:r>
            <a:r>
              <a:rPr lang="en-US" sz="2400" b="1" u="sng" dirty="0">
                <a:latin typeface="Calibri" pitchFamily="34" charset="0"/>
                <a:cs typeface="Calibri" pitchFamily="34" charset="0"/>
              </a:rPr>
              <a:t>of </a:t>
            </a:r>
            <a:r>
              <a:rPr lang="en-US" sz="2400" b="1" u="sng" dirty="0" smtClean="0">
                <a:latin typeface="Calibri" pitchFamily="34" charset="0"/>
                <a:cs typeface="Calibri" pitchFamily="34" charset="0"/>
              </a:rPr>
              <a:t>significance</a:t>
            </a:r>
          </a:p>
          <a:p>
            <a:pPr marL="342900" indent="-342900" algn="just">
              <a:buFont typeface="Wingdings" pitchFamily="2" charset="2"/>
              <a:buChar char="ü"/>
            </a:pPr>
            <a:r>
              <a:rPr lang="en-IN" sz="2000" dirty="0" smtClean="0">
                <a:latin typeface="Calibri" pitchFamily="34" charset="0"/>
                <a:cs typeface="Calibri" pitchFamily="34" charset="0"/>
              </a:rPr>
              <a:t>We </a:t>
            </a:r>
            <a:r>
              <a:rPr lang="en-IN" sz="2000" dirty="0">
                <a:latin typeface="Calibri" pitchFamily="34" charset="0"/>
                <a:cs typeface="Calibri" pitchFamily="34" charset="0"/>
              </a:rPr>
              <a:t>have used hypothesis testing for Stepwise Regression to check the significance of the model. </a:t>
            </a:r>
          </a:p>
          <a:p>
            <a:pPr marL="342900" indent="-342900" algn="just">
              <a:buFont typeface="Wingdings" pitchFamily="2" charset="2"/>
              <a:buChar char="ü"/>
            </a:pPr>
            <a:r>
              <a:rPr lang="en-IN" sz="2000" dirty="0" smtClean="0">
                <a:latin typeface="Calibri" pitchFamily="34" charset="0"/>
                <a:cs typeface="Calibri" pitchFamily="34" charset="0"/>
              </a:rPr>
              <a:t>We </a:t>
            </a:r>
            <a:r>
              <a:rPr lang="en-IN" sz="2000" dirty="0">
                <a:latin typeface="Calibri" pitchFamily="34" charset="0"/>
                <a:cs typeface="Calibri" pitchFamily="34" charset="0"/>
              </a:rPr>
              <a:t>have validated the significance of this model for 95% and 5% confidence interval using partial F test and found out that the model is a good fit for all the confidence intervals.</a:t>
            </a:r>
          </a:p>
        </p:txBody>
      </p:sp>
    </p:spTree>
    <p:extLst>
      <p:ext uri="{BB962C8B-B14F-4D97-AF65-F5344CB8AC3E}">
        <p14:creationId xmlns:p14="http://schemas.microsoft.com/office/powerpoint/2010/main" val="268513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5" y="404664"/>
            <a:ext cx="6031331" cy="1692771"/>
          </a:xfrm>
          <a:prstGeom prst="rect">
            <a:avLst/>
          </a:prstGeom>
          <a:noFill/>
        </p:spPr>
        <p:txBody>
          <a:bodyPr wrap="none" rtlCol="0">
            <a:spAutoFit/>
          </a:bodyPr>
          <a:lstStyle/>
          <a:p>
            <a:r>
              <a:rPr lang="en-IN" sz="2400" b="1" u="sng" dirty="0" smtClean="0">
                <a:latin typeface="Calibri" pitchFamily="34" charset="0"/>
                <a:cs typeface="Calibri" pitchFamily="34" charset="0"/>
              </a:rPr>
              <a:t>SOFTWARE USED FOR ANALYSIS OF OUR DATA</a:t>
            </a:r>
          </a:p>
          <a:p>
            <a:pPr marL="285750" indent="-285750">
              <a:buFont typeface="Wingdings" pitchFamily="2" charset="2"/>
              <a:buChar char="q"/>
            </a:pPr>
            <a:r>
              <a:rPr lang="en-IN" sz="2000" dirty="0" err="1" smtClean="0">
                <a:latin typeface="Calibri" pitchFamily="34" charset="0"/>
                <a:cs typeface="Calibri" pitchFamily="34" charset="0"/>
              </a:rPr>
              <a:t>RStudio</a:t>
            </a:r>
            <a:r>
              <a:rPr lang="en-IN" sz="2000" dirty="0" smtClean="0">
                <a:latin typeface="Calibri" pitchFamily="34" charset="0"/>
                <a:cs typeface="Calibri" pitchFamily="34" charset="0"/>
              </a:rPr>
              <a:t> (Version 1.0.153)</a:t>
            </a:r>
          </a:p>
          <a:p>
            <a:pPr marL="285750" indent="-285750">
              <a:buFont typeface="Wingdings" pitchFamily="2" charset="2"/>
              <a:buChar char="q"/>
            </a:pPr>
            <a:endParaRPr lang="en-IN" sz="2000" dirty="0">
              <a:latin typeface="Calibri" pitchFamily="34" charset="0"/>
              <a:cs typeface="Calibri" pitchFamily="34" charset="0"/>
            </a:endParaRPr>
          </a:p>
          <a:p>
            <a:pPr marL="285750" indent="-285750">
              <a:buFont typeface="Wingdings" pitchFamily="2" charset="2"/>
              <a:buChar char="q"/>
            </a:pPr>
            <a:endParaRPr lang="en-IN" sz="2000" dirty="0" smtClean="0">
              <a:latin typeface="Calibri" pitchFamily="34" charset="0"/>
              <a:cs typeface="Calibri" pitchFamily="34" charset="0"/>
            </a:endParaRPr>
          </a:p>
          <a:p>
            <a:pPr marL="285750" indent="-285750">
              <a:buFont typeface="Wingdings" pitchFamily="2" charset="2"/>
              <a:buChar char="q"/>
            </a:pPr>
            <a:endParaRPr lang="en-IN" sz="2000" dirty="0" smtClean="0">
              <a:latin typeface="Calibri" pitchFamily="34" charset="0"/>
              <a:cs typeface="Calibri" pitchFamily="34" charset="0"/>
            </a:endParaRPr>
          </a:p>
        </p:txBody>
      </p:sp>
      <p:sp>
        <p:nvSpPr>
          <p:cNvPr id="5" name="TextBox 4"/>
          <p:cNvSpPr txBox="1"/>
          <p:nvPr/>
        </p:nvSpPr>
        <p:spPr>
          <a:xfrm>
            <a:off x="395535" y="2924944"/>
            <a:ext cx="8280920" cy="3231654"/>
          </a:xfrm>
          <a:prstGeom prst="rect">
            <a:avLst/>
          </a:prstGeom>
          <a:noFill/>
        </p:spPr>
        <p:txBody>
          <a:bodyPr wrap="square" rtlCol="0">
            <a:spAutoFit/>
          </a:bodyPr>
          <a:lstStyle/>
          <a:p>
            <a:r>
              <a:rPr lang="en-IN" sz="2400" b="1" u="sng" dirty="0" smtClean="0">
                <a:latin typeface="Calibri" pitchFamily="34" charset="0"/>
                <a:cs typeface="Calibri" pitchFamily="34" charset="0"/>
              </a:rPr>
              <a:t>INSTALLED PACKAGES</a:t>
            </a:r>
          </a:p>
          <a:p>
            <a:pPr marL="285750" indent="-285750">
              <a:buFont typeface="Wingdings" pitchFamily="2" charset="2"/>
              <a:buChar char="q"/>
            </a:pPr>
            <a:r>
              <a:rPr lang="en-IN" sz="2000" b="1" dirty="0">
                <a:latin typeface="Calibri" pitchFamily="34" charset="0"/>
                <a:cs typeface="Calibri" pitchFamily="34" charset="0"/>
              </a:rPr>
              <a:t>library</a:t>
            </a:r>
            <a:r>
              <a:rPr lang="en-IN" sz="2000" dirty="0">
                <a:latin typeface="Calibri" pitchFamily="34" charset="0"/>
                <a:cs typeface="Calibri" pitchFamily="34" charset="0"/>
              </a:rPr>
              <a:t>(e1071)</a:t>
            </a:r>
            <a:r>
              <a:rPr lang="en-IN" sz="2000" dirty="0" smtClean="0">
                <a:latin typeface="Calibri" pitchFamily="34" charset="0"/>
                <a:cs typeface="Calibri" pitchFamily="34" charset="0"/>
              </a:rPr>
              <a:t> </a:t>
            </a:r>
            <a:r>
              <a:rPr lang="en-IN" sz="2000" i="1" dirty="0">
                <a:latin typeface="Calibri" pitchFamily="34" charset="0"/>
                <a:cs typeface="Calibri" pitchFamily="34" charset="0"/>
              </a:rPr>
              <a:t>#Package for </a:t>
            </a:r>
            <a:r>
              <a:rPr lang="en-IN" sz="2000" i="1" dirty="0" err="1">
                <a:latin typeface="Calibri" pitchFamily="34" charset="0"/>
                <a:cs typeface="Calibri" pitchFamily="34" charset="0"/>
              </a:rPr>
              <a:t>Skewness</a:t>
            </a:r>
            <a:r>
              <a:rPr lang="en-IN" sz="2000" i="1" dirty="0">
                <a:latin typeface="Calibri" pitchFamily="34" charset="0"/>
                <a:cs typeface="Calibri" pitchFamily="34" charset="0"/>
              </a:rPr>
              <a:t> function used for data analysis</a:t>
            </a:r>
            <a:r>
              <a:rPr lang="en-IN" sz="2000" dirty="0" smtClean="0">
                <a:latin typeface="Calibri" pitchFamily="34" charset="0"/>
                <a:cs typeface="Calibri" pitchFamily="34" charset="0"/>
              </a:rPr>
              <a:t> </a:t>
            </a:r>
          </a:p>
          <a:p>
            <a:pPr marL="285750" indent="-285750">
              <a:buFont typeface="Wingdings" pitchFamily="2" charset="2"/>
              <a:buChar char="q"/>
            </a:pPr>
            <a:r>
              <a:rPr lang="en-IN" sz="2000" b="1" dirty="0" smtClean="0">
                <a:latin typeface="Calibri" pitchFamily="34" charset="0"/>
                <a:cs typeface="Calibri" pitchFamily="34" charset="0"/>
              </a:rPr>
              <a:t>library</a:t>
            </a:r>
            <a:r>
              <a:rPr lang="en-IN" sz="2000" dirty="0" smtClean="0">
                <a:latin typeface="Calibri" pitchFamily="34" charset="0"/>
                <a:cs typeface="Calibri" pitchFamily="34" charset="0"/>
              </a:rPr>
              <a:t>(stats</a:t>
            </a:r>
            <a:r>
              <a:rPr lang="en-IN" sz="2000" dirty="0">
                <a:latin typeface="Calibri" pitchFamily="34" charset="0"/>
                <a:cs typeface="Calibri" pitchFamily="34" charset="0"/>
              </a:rPr>
              <a:t>)</a:t>
            </a:r>
            <a:r>
              <a:rPr lang="en-IN" sz="2000" dirty="0" smtClean="0">
                <a:latin typeface="Calibri" pitchFamily="34" charset="0"/>
                <a:cs typeface="Calibri" pitchFamily="34" charset="0"/>
              </a:rPr>
              <a:t> </a:t>
            </a:r>
            <a:r>
              <a:rPr lang="en-IN" sz="2000" i="1" dirty="0">
                <a:latin typeface="Calibri" pitchFamily="34" charset="0"/>
                <a:cs typeface="Calibri" pitchFamily="34" charset="0"/>
              </a:rPr>
              <a:t>#Package for finding cook's </a:t>
            </a:r>
            <a:r>
              <a:rPr lang="en-IN" sz="2000" i="1" dirty="0" smtClean="0">
                <a:latin typeface="Calibri" pitchFamily="34" charset="0"/>
                <a:cs typeface="Calibri" pitchFamily="34" charset="0"/>
              </a:rPr>
              <a:t>distance</a:t>
            </a:r>
            <a:endParaRPr lang="en-IN" sz="2000" dirty="0">
              <a:latin typeface="Calibri" pitchFamily="34" charset="0"/>
              <a:cs typeface="Calibri" pitchFamily="34" charset="0"/>
            </a:endParaRPr>
          </a:p>
          <a:p>
            <a:pPr marL="285750" indent="-285750">
              <a:buFont typeface="Wingdings" pitchFamily="2" charset="2"/>
              <a:buChar char="q"/>
            </a:pPr>
            <a:r>
              <a:rPr lang="en-IN" sz="2000" b="1" dirty="0" smtClean="0">
                <a:latin typeface="Calibri" pitchFamily="34" charset="0"/>
                <a:cs typeface="Calibri" pitchFamily="34" charset="0"/>
              </a:rPr>
              <a:t>library</a:t>
            </a:r>
            <a:r>
              <a:rPr lang="en-IN" sz="2000" dirty="0" smtClean="0">
                <a:latin typeface="Calibri" pitchFamily="34" charset="0"/>
                <a:cs typeface="Calibri" pitchFamily="34" charset="0"/>
              </a:rPr>
              <a:t>(ggplot2) </a:t>
            </a:r>
            <a:r>
              <a:rPr lang="en-IN" sz="2000" i="1" dirty="0" smtClean="0">
                <a:latin typeface="Calibri" pitchFamily="34" charset="0"/>
                <a:cs typeface="Calibri" pitchFamily="34" charset="0"/>
              </a:rPr>
              <a:t>#</a:t>
            </a:r>
            <a:r>
              <a:rPr lang="en-IN" sz="2000" i="1" dirty="0">
                <a:latin typeface="Calibri" pitchFamily="34" charset="0"/>
                <a:cs typeface="Calibri" pitchFamily="34" charset="0"/>
              </a:rPr>
              <a:t>Package for visualisation of </a:t>
            </a:r>
            <a:r>
              <a:rPr lang="en-IN" sz="2000" i="1" dirty="0" smtClean="0">
                <a:latin typeface="Calibri" pitchFamily="34" charset="0"/>
                <a:cs typeface="Calibri" pitchFamily="34" charset="0"/>
              </a:rPr>
              <a:t>data</a:t>
            </a:r>
            <a:endParaRPr lang="en-IN" sz="2000" dirty="0">
              <a:latin typeface="Calibri" pitchFamily="34" charset="0"/>
              <a:cs typeface="Calibri" pitchFamily="34" charset="0"/>
            </a:endParaRPr>
          </a:p>
          <a:p>
            <a:pPr marL="285750" indent="-285750">
              <a:buFont typeface="Wingdings" pitchFamily="2" charset="2"/>
              <a:buChar char="q"/>
            </a:pPr>
            <a:r>
              <a:rPr lang="en-IN" sz="2000" b="1" dirty="0" smtClean="0">
                <a:latin typeface="Calibri" pitchFamily="34" charset="0"/>
                <a:cs typeface="Calibri" pitchFamily="34" charset="0"/>
              </a:rPr>
              <a:t>library</a:t>
            </a:r>
            <a:r>
              <a:rPr lang="en-IN" sz="2000" dirty="0" smtClean="0">
                <a:latin typeface="Calibri" pitchFamily="34" charset="0"/>
                <a:cs typeface="Calibri" pitchFamily="34" charset="0"/>
              </a:rPr>
              <a:t>(Amelia) </a:t>
            </a:r>
            <a:r>
              <a:rPr lang="en-IN" sz="2000" i="1" dirty="0" smtClean="0">
                <a:latin typeface="Calibri" pitchFamily="34" charset="0"/>
                <a:cs typeface="Calibri" pitchFamily="34" charset="0"/>
              </a:rPr>
              <a:t>#</a:t>
            </a:r>
            <a:r>
              <a:rPr lang="en-IN" sz="2000" i="1" dirty="0">
                <a:latin typeface="Calibri" pitchFamily="34" charset="0"/>
                <a:cs typeface="Calibri" pitchFamily="34" charset="0"/>
              </a:rPr>
              <a:t>package to visually display the missing </a:t>
            </a:r>
            <a:r>
              <a:rPr lang="en-IN" sz="2000" i="1" dirty="0" smtClean="0">
                <a:latin typeface="Calibri" pitchFamily="34" charset="0"/>
                <a:cs typeface="Calibri" pitchFamily="34" charset="0"/>
              </a:rPr>
              <a:t>values</a:t>
            </a:r>
          </a:p>
          <a:p>
            <a:pPr marL="285750" indent="-285750">
              <a:buFont typeface="Wingdings" pitchFamily="2" charset="2"/>
              <a:buChar char="q"/>
            </a:pPr>
            <a:r>
              <a:rPr lang="en-IN" sz="2000" b="1" dirty="0">
                <a:latin typeface="Calibri" pitchFamily="34" charset="0"/>
                <a:cs typeface="Calibri" pitchFamily="34" charset="0"/>
              </a:rPr>
              <a:t>library</a:t>
            </a:r>
            <a:r>
              <a:rPr lang="en-IN" sz="2000" dirty="0">
                <a:latin typeface="Calibri" pitchFamily="34" charset="0"/>
                <a:cs typeface="Calibri" pitchFamily="34" charset="0"/>
              </a:rPr>
              <a:t>(</a:t>
            </a:r>
            <a:r>
              <a:rPr lang="en-IN" sz="2000" dirty="0" err="1">
                <a:latin typeface="Calibri" pitchFamily="34" charset="0"/>
                <a:cs typeface="Calibri" pitchFamily="34" charset="0"/>
              </a:rPr>
              <a:t>gridExtra</a:t>
            </a:r>
            <a:r>
              <a:rPr lang="en-IN" sz="2000" dirty="0" smtClean="0">
                <a:latin typeface="Calibri" pitchFamily="34" charset="0"/>
                <a:cs typeface="Calibri" pitchFamily="34" charset="0"/>
              </a:rPr>
              <a:t>) </a:t>
            </a:r>
            <a:r>
              <a:rPr lang="en-IN" sz="2000" i="1" dirty="0" smtClean="0">
                <a:latin typeface="Calibri" pitchFamily="34" charset="0"/>
                <a:cs typeface="Calibri" pitchFamily="34" charset="0"/>
              </a:rPr>
              <a:t>#</a:t>
            </a:r>
            <a:r>
              <a:rPr lang="en-IN" sz="2000" i="1" dirty="0">
                <a:latin typeface="Calibri" pitchFamily="34" charset="0"/>
                <a:cs typeface="Calibri" pitchFamily="34" charset="0"/>
              </a:rPr>
              <a:t>Package for arranging different plots in a single </a:t>
            </a:r>
            <a:r>
              <a:rPr lang="en-IN" sz="2000" i="1" dirty="0" smtClean="0">
                <a:latin typeface="Calibri" pitchFamily="34" charset="0"/>
                <a:cs typeface="Calibri" pitchFamily="34" charset="0"/>
              </a:rPr>
              <a:t>grid</a:t>
            </a:r>
            <a:endParaRPr lang="en-IN" sz="2000" dirty="0">
              <a:latin typeface="Calibri" pitchFamily="34" charset="0"/>
              <a:cs typeface="Calibri" pitchFamily="34" charset="0"/>
            </a:endParaRPr>
          </a:p>
          <a:p>
            <a:pPr marL="285750" indent="-285750">
              <a:buFont typeface="Wingdings" pitchFamily="2" charset="2"/>
              <a:buChar char="q"/>
            </a:pPr>
            <a:r>
              <a:rPr lang="en-IN" sz="2000" b="1" dirty="0" smtClean="0">
                <a:latin typeface="Calibri" pitchFamily="34" charset="0"/>
                <a:cs typeface="Calibri" pitchFamily="34" charset="0"/>
              </a:rPr>
              <a:t>library</a:t>
            </a:r>
            <a:r>
              <a:rPr lang="en-IN" sz="2000" dirty="0" smtClean="0">
                <a:latin typeface="Calibri" pitchFamily="34" charset="0"/>
                <a:cs typeface="Calibri" pitchFamily="34" charset="0"/>
              </a:rPr>
              <a:t>(</a:t>
            </a:r>
            <a:r>
              <a:rPr lang="en-IN" sz="2000" dirty="0" err="1" smtClean="0">
                <a:latin typeface="Calibri" pitchFamily="34" charset="0"/>
                <a:cs typeface="Calibri" pitchFamily="34" charset="0"/>
              </a:rPr>
              <a:t>caTools</a:t>
            </a:r>
            <a:r>
              <a:rPr lang="en-IN" sz="2000" dirty="0" smtClean="0">
                <a:latin typeface="Calibri" pitchFamily="34" charset="0"/>
                <a:cs typeface="Calibri" pitchFamily="34" charset="0"/>
              </a:rPr>
              <a:t>) </a:t>
            </a:r>
            <a:r>
              <a:rPr lang="en-IN" sz="2000" i="1" dirty="0" smtClean="0">
                <a:latin typeface="Calibri" pitchFamily="34" charset="0"/>
                <a:cs typeface="Calibri" pitchFamily="34" charset="0"/>
              </a:rPr>
              <a:t>#Package </a:t>
            </a:r>
            <a:r>
              <a:rPr lang="en-IN" sz="2000" i="1" dirty="0">
                <a:latin typeface="Calibri" pitchFamily="34" charset="0"/>
                <a:cs typeface="Calibri" pitchFamily="34" charset="0"/>
              </a:rPr>
              <a:t>for validation of </a:t>
            </a:r>
            <a:r>
              <a:rPr lang="en-IN" sz="2000" i="1" dirty="0" smtClean="0">
                <a:latin typeface="Calibri" pitchFamily="34" charset="0"/>
                <a:cs typeface="Calibri" pitchFamily="34" charset="0"/>
              </a:rPr>
              <a:t>models</a:t>
            </a:r>
            <a:endParaRPr lang="en-IN" sz="2000" dirty="0">
              <a:latin typeface="Calibri" pitchFamily="34" charset="0"/>
              <a:cs typeface="Calibri" pitchFamily="34" charset="0"/>
            </a:endParaRPr>
          </a:p>
          <a:p>
            <a:pPr marL="285750" indent="-285750">
              <a:buFont typeface="Wingdings" pitchFamily="2" charset="2"/>
              <a:buChar char="q"/>
            </a:pPr>
            <a:r>
              <a:rPr lang="en-IN" sz="2000" b="1" dirty="0" smtClean="0">
                <a:latin typeface="Calibri" pitchFamily="34" charset="0"/>
                <a:cs typeface="Calibri" pitchFamily="34" charset="0"/>
              </a:rPr>
              <a:t>library</a:t>
            </a:r>
            <a:r>
              <a:rPr lang="en-IN" sz="2000" dirty="0" smtClean="0">
                <a:latin typeface="Calibri" pitchFamily="34" charset="0"/>
                <a:cs typeface="Calibri" pitchFamily="34" charset="0"/>
              </a:rPr>
              <a:t>(</a:t>
            </a:r>
            <a:r>
              <a:rPr lang="en-IN" sz="2000" dirty="0" err="1" smtClean="0">
                <a:latin typeface="Calibri" pitchFamily="34" charset="0"/>
                <a:cs typeface="Calibri" pitchFamily="34" charset="0"/>
              </a:rPr>
              <a:t>pscl</a:t>
            </a:r>
            <a:r>
              <a:rPr lang="en-IN" sz="2000" dirty="0" smtClean="0">
                <a:latin typeface="Calibri" pitchFamily="34" charset="0"/>
                <a:cs typeface="Calibri" pitchFamily="34" charset="0"/>
              </a:rPr>
              <a:t>) </a:t>
            </a:r>
            <a:r>
              <a:rPr lang="en-IN" sz="2000" i="1" dirty="0" smtClean="0">
                <a:latin typeface="Calibri" pitchFamily="34" charset="0"/>
                <a:cs typeface="Calibri" pitchFamily="34" charset="0"/>
              </a:rPr>
              <a:t>#Package </a:t>
            </a:r>
            <a:r>
              <a:rPr lang="en-IN" sz="2000" i="1" dirty="0">
                <a:latin typeface="Calibri" pitchFamily="34" charset="0"/>
                <a:cs typeface="Calibri" pitchFamily="34" charset="0"/>
              </a:rPr>
              <a:t>for </a:t>
            </a:r>
            <a:r>
              <a:rPr lang="en-IN" sz="2000" i="1" dirty="0" err="1">
                <a:latin typeface="Calibri" pitchFamily="34" charset="0"/>
                <a:cs typeface="Calibri" pitchFamily="34" charset="0"/>
              </a:rPr>
              <a:t>Mc</a:t>
            </a:r>
            <a:r>
              <a:rPr lang="en-IN" sz="2000" i="1" dirty="0">
                <a:latin typeface="Calibri" pitchFamily="34" charset="0"/>
                <a:cs typeface="Calibri" pitchFamily="34" charset="0"/>
              </a:rPr>
              <a:t>-Fadden R </a:t>
            </a:r>
            <a:r>
              <a:rPr lang="en-IN" sz="2000" i="1" dirty="0" smtClean="0">
                <a:latin typeface="Calibri" pitchFamily="34" charset="0"/>
                <a:cs typeface="Calibri" pitchFamily="34" charset="0"/>
              </a:rPr>
              <a:t>Test</a:t>
            </a:r>
          </a:p>
          <a:p>
            <a:pPr marL="285750" indent="-285750">
              <a:buFont typeface="Wingdings" pitchFamily="2" charset="2"/>
              <a:buChar char="q"/>
            </a:pPr>
            <a:r>
              <a:rPr lang="en-IN" sz="2000" b="1" dirty="0">
                <a:latin typeface="Calibri" pitchFamily="34" charset="0"/>
                <a:cs typeface="Calibri" pitchFamily="34" charset="0"/>
              </a:rPr>
              <a:t>library</a:t>
            </a:r>
            <a:r>
              <a:rPr lang="en-IN" sz="2000" dirty="0">
                <a:latin typeface="Calibri" pitchFamily="34" charset="0"/>
                <a:cs typeface="Calibri" pitchFamily="34" charset="0"/>
              </a:rPr>
              <a:t>(ROCR</a:t>
            </a:r>
            <a:r>
              <a:rPr lang="en-IN" sz="2000" dirty="0" smtClean="0">
                <a:latin typeface="Calibri" pitchFamily="34" charset="0"/>
                <a:cs typeface="Calibri" pitchFamily="34" charset="0"/>
              </a:rPr>
              <a:t>) </a:t>
            </a:r>
            <a:r>
              <a:rPr lang="en-IN" sz="2000" i="1" dirty="0" smtClean="0">
                <a:latin typeface="Calibri" pitchFamily="34" charset="0"/>
                <a:cs typeface="Calibri" pitchFamily="34" charset="0"/>
              </a:rPr>
              <a:t>#</a:t>
            </a:r>
            <a:r>
              <a:rPr lang="en-IN" sz="2000" i="1" dirty="0">
                <a:latin typeface="Calibri" pitchFamily="34" charset="0"/>
                <a:cs typeface="Calibri" pitchFamily="34" charset="0"/>
              </a:rPr>
              <a:t>Package for ROC graphs</a:t>
            </a:r>
            <a:endParaRPr lang="en-IN" sz="2000" dirty="0" smtClean="0">
              <a:latin typeface="Calibri" pitchFamily="34" charset="0"/>
              <a:cs typeface="Calibri" pitchFamily="34" charset="0"/>
            </a:endParaRPr>
          </a:p>
          <a:p>
            <a:pPr marL="285750" indent="-285750">
              <a:buFont typeface="Wingdings" pitchFamily="2" charset="2"/>
              <a:buChar char="q"/>
            </a:pPr>
            <a:endParaRPr lang="en-IN" sz="2000" dirty="0" smtClean="0">
              <a:latin typeface="Calibri" pitchFamily="34" charset="0"/>
              <a:cs typeface="Calibri" pitchFamily="34" charset="0"/>
            </a:endParaRPr>
          </a:p>
        </p:txBody>
      </p:sp>
      <p:sp>
        <p:nvSpPr>
          <p:cNvPr id="6" name="TextBox 5"/>
          <p:cNvSpPr txBox="1"/>
          <p:nvPr/>
        </p:nvSpPr>
        <p:spPr>
          <a:xfrm>
            <a:off x="359798" y="1628800"/>
            <a:ext cx="4941802" cy="1692771"/>
          </a:xfrm>
          <a:prstGeom prst="rect">
            <a:avLst/>
          </a:prstGeom>
          <a:noFill/>
        </p:spPr>
        <p:txBody>
          <a:bodyPr wrap="none" rtlCol="0">
            <a:spAutoFit/>
          </a:bodyPr>
          <a:lstStyle/>
          <a:p>
            <a:r>
              <a:rPr lang="en-IN" sz="2400" b="1" u="sng" dirty="0" smtClean="0">
                <a:latin typeface="Calibri" pitchFamily="34" charset="0"/>
                <a:cs typeface="Calibri" pitchFamily="34" charset="0"/>
              </a:rPr>
              <a:t>SOFTWARE USED FOR PRESENTATION</a:t>
            </a:r>
          </a:p>
          <a:p>
            <a:pPr marL="285750" indent="-285750">
              <a:buFont typeface="Wingdings" pitchFamily="2" charset="2"/>
              <a:buChar char="q"/>
            </a:pPr>
            <a:r>
              <a:rPr lang="en-IN" sz="2000" dirty="0" smtClean="0">
                <a:latin typeface="Calibri" pitchFamily="34" charset="0"/>
                <a:cs typeface="Calibri" pitchFamily="34" charset="0"/>
              </a:rPr>
              <a:t>Microsoft </a:t>
            </a:r>
            <a:r>
              <a:rPr lang="en-IN" sz="2000" dirty="0" err="1" smtClean="0">
                <a:latin typeface="Calibri" pitchFamily="34" charset="0"/>
                <a:cs typeface="Calibri" pitchFamily="34" charset="0"/>
              </a:rPr>
              <a:t>Powerpoint</a:t>
            </a:r>
            <a:r>
              <a:rPr lang="en-IN" sz="2000" dirty="0" smtClean="0">
                <a:latin typeface="Calibri" pitchFamily="34" charset="0"/>
                <a:cs typeface="Calibri" pitchFamily="34" charset="0"/>
              </a:rPr>
              <a:t> 2010</a:t>
            </a:r>
          </a:p>
          <a:p>
            <a:pPr marL="285750" indent="-285750">
              <a:buFont typeface="Wingdings" pitchFamily="2" charset="2"/>
              <a:buChar char="q"/>
            </a:pPr>
            <a:endParaRPr lang="en-IN" sz="2000" dirty="0">
              <a:latin typeface="Calibri" pitchFamily="34" charset="0"/>
              <a:cs typeface="Calibri" pitchFamily="34" charset="0"/>
            </a:endParaRPr>
          </a:p>
          <a:p>
            <a:pPr marL="285750" indent="-285750">
              <a:buFont typeface="Wingdings" pitchFamily="2" charset="2"/>
              <a:buChar char="q"/>
            </a:pPr>
            <a:endParaRPr lang="en-IN" sz="2000" dirty="0" smtClean="0">
              <a:latin typeface="Calibri" pitchFamily="34" charset="0"/>
              <a:cs typeface="Calibri" pitchFamily="34" charset="0"/>
            </a:endParaRPr>
          </a:p>
          <a:p>
            <a:pPr marL="285750" indent="-285750">
              <a:buFont typeface="Wingdings" pitchFamily="2" charset="2"/>
              <a:buChar char="q"/>
            </a:pPr>
            <a:endParaRPr lang="en-IN" sz="2000" dirty="0" smtClean="0">
              <a:latin typeface="Calibri" pitchFamily="34" charset="0"/>
              <a:cs typeface="Calibri" pitchFamily="34" charset="0"/>
            </a:endParaRPr>
          </a:p>
        </p:txBody>
      </p:sp>
    </p:spTree>
    <p:extLst>
      <p:ext uri="{BB962C8B-B14F-4D97-AF65-F5344CB8AC3E}">
        <p14:creationId xmlns:p14="http://schemas.microsoft.com/office/powerpoint/2010/main" val="4180194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332655"/>
            <a:ext cx="3759042" cy="461665"/>
          </a:xfrm>
          <a:prstGeom prst="rect">
            <a:avLst/>
          </a:prstGeom>
          <a:noFill/>
        </p:spPr>
        <p:txBody>
          <a:bodyPr wrap="none" rtlCol="0">
            <a:spAutoFit/>
          </a:bodyPr>
          <a:lstStyle/>
          <a:p>
            <a:r>
              <a:rPr lang="en-IN" sz="2400" b="1" i="1" u="sng" dirty="0" smtClean="0">
                <a:latin typeface="Calibri" pitchFamily="34" charset="0"/>
                <a:cs typeface="Calibri" pitchFamily="34" charset="0"/>
              </a:rPr>
              <a:t>DATA ANALYSIS PROCEDURE</a:t>
            </a:r>
            <a:endParaRPr lang="en-IN" sz="2400" b="1" i="1" u="sng" dirty="0">
              <a:latin typeface="Calibri" pitchFamily="34" charset="0"/>
              <a:cs typeface="Calibri" pitchFamily="34" charset="0"/>
            </a:endParaRPr>
          </a:p>
        </p:txBody>
      </p:sp>
      <p:sp>
        <p:nvSpPr>
          <p:cNvPr id="5" name="TextBox 4"/>
          <p:cNvSpPr txBox="1"/>
          <p:nvPr/>
        </p:nvSpPr>
        <p:spPr>
          <a:xfrm>
            <a:off x="395536" y="794320"/>
            <a:ext cx="3546164" cy="646331"/>
          </a:xfrm>
          <a:prstGeom prst="rect">
            <a:avLst/>
          </a:prstGeom>
          <a:noFill/>
        </p:spPr>
        <p:txBody>
          <a:bodyPr wrap="none" rtlCol="0">
            <a:spAutoFit/>
          </a:bodyPr>
          <a:lstStyle/>
          <a:p>
            <a:pPr marL="342900" indent="-342900">
              <a:buAutoNum type="arabicParenR"/>
            </a:pPr>
            <a:r>
              <a:rPr lang="en-IN" b="1" dirty="0" smtClean="0"/>
              <a:t>DATA PREPROCESSING</a:t>
            </a:r>
          </a:p>
          <a:p>
            <a:r>
              <a:rPr lang="en-IN" b="1" dirty="0" smtClean="0"/>
              <a:t>(a)Quality of Data</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19" t="14485" r="25371" b="16666"/>
          <a:stretch/>
        </p:blipFill>
        <p:spPr bwMode="auto">
          <a:xfrm>
            <a:off x="668728" y="1440651"/>
            <a:ext cx="7071624" cy="536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52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72" t="13095" r="25260" b="17262"/>
          <a:stretch/>
        </p:blipFill>
        <p:spPr bwMode="auto">
          <a:xfrm>
            <a:off x="251520" y="212326"/>
            <a:ext cx="8388624" cy="645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43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868" t="33333" r="39388" b="22024"/>
          <a:stretch/>
        </p:blipFill>
        <p:spPr bwMode="auto">
          <a:xfrm>
            <a:off x="938242" y="332656"/>
            <a:ext cx="6624736" cy="4405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03648" y="5323834"/>
            <a:ext cx="5950283" cy="430887"/>
          </a:xfrm>
          <a:prstGeom prst="rect">
            <a:avLst/>
          </a:prstGeom>
          <a:noFill/>
        </p:spPr>
        <p:txBody>
          <a:bodyPr wrap="none" rtlCol="0">
            <a:spAutoFit/>
          </a:bodyPr>
          <a:lstStyle/>
          <a:p>
            <a:pPr marL="342900" indent="-342900">
              <a:buFont typeface="Wingdings" pitchFamily="2" charset="2"/>
              <a:buChar char="ü"/>
            </a:pPr>
            <a:r>
              <a:rPr lang="en-IN" sz="2200" dirty="0" smtClean="0">
                <a:latin typeface="Calibri" pitchFamily="34" charset="0"/>
                <a:cs typeface="Calibri" pitchFamily="34" charset="0"/>
              </a:rPr>
              <a:t>This shows that the data had no missing values.</a:t>
            </a:r>
            <a:endParaRPr lang="en-IN" sz="2200" dirty="0">
              <a:latin typeface="Calibri" pitchFamily="34" charset="0"/>
              <a:cs typeface="Calibri" pitchFamily="34" charset="0"/>
            </a:endParaRPr>
          </a:p>
        </p:txBody>
      </p:sp>
    </p:spTree>
    <p:extLst>
      <p:ext uri="{BB962C8B-B14F-4D97-AF65-F5344CB8AC3E}">
        <p14:creationId xmlns:p14="http://schemas.microsoft.com/office/powerpoint/2010/main" val="427509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4913140" cy="830997"/>
          </a:xfrm>
          <a:prstGeom prst="rect">
            <a:avLst/>
          </a:prstGeom>
          <a:noFill/>
        </p:spPr>
        <p:txBody>
          <a:bodyPr wrap="none" rtlCol="0">
            <a:spAutoFit/>
          </a:bodyPr>
          <a:lstStyle/>
          <a:p>
            <a:r>
              <a:rPr lang="en-IN" sz="2400" b="1" i="1" u="sng" dirty="0" smtClean="0">
                <a:latin typeface="Calibri" pitchFamily="34" charset="0"/>
                <a:cs typeface="Calibri" pitchFamily="34" charset="0"/>
              </a:rPr>
              <a:t>DATA VISUALIZATION</a:t>
            </a:r>
          </a:p>
          <a:p>
            <a:r>
              <a:rPr lang="en-IN" sz="2400" b="1" dirty="0" smtClean="0">
                <a:latin typeface="Calibri" pitchFamily="34" charset="0"/>
                <a:cs typeface="Calibri" pitchFamily="34" charset="0"/>
              </a:rPr>
              <a:t>Scatter plots for continuous variables</a:t>
            </a:r>
            <a:endParaRPr lang="en-IN" sz="2400" b="1" dirty="0">
              <a:latin typeface="Calibri" pitchFamily="34" charset="0"/>
              <a:cs typeface="Calibri"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83" t="40251" r="38142" b="12897"/>
          <a:stretch/>
        </p:blipFill>
        <p:spPr bwMode="auto">
          <a:xfrm>
            <a:off x="395536" y="1091645"/>
            <a:ext cx="6407088" cy="404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5" y="5131058"/>
            <a:ext cx="7848873" cy="1754326"/>
          </a:xfrm>
          <a:prstGeom prst="rect">
            <a:avLst/>
          </a:prstGeom>
          <a:noFill/>
        </p:spPr>
        <p:txBody>
          <a:bodyPr wrap="square" rtlCol="0">
            <a:spAutoFit/>
          </a:bodyPr>
          <a:lstStyle/>
          <a:p>
            <a:pPr marL="285750" indent="-285750" algn="just">
              <a:buFont typeface="Wingdings" pitchFamily="2" charset="2"/>
              <a:buChar char="ü"/>
            </a:pPr>
            <a:r>
              <a:rPr lang="en-IN" dirty="0" smtClean="0"/>
              <a:t>On </a:t>
            </a:r>
            <a:r>
              <a:rPr lang="en-IN" dirty="0"/>
              <a:t>observing the density plot graph , we can conclude that variable age is normally distributed and not skewed as the normal distribution graph is neither left nor right skewed. </a:t>
            </a:r>
            <a:endParaRPr lang="en-IN" dirty="0" smtClean="0"/>
          </a:p>
          <a:p>
            <a:pPr marL="285750" indent="-285750" algn="just">
              <a:buFont typeface="Wingdings" pitchFamily="2" charset="2"/>
              <a:buChar char="ü"/>
            </a:pPr>
            <a:r>
              <a:rPr lang="en-IN" dirty="0" smtClean="0"/>
              <a:t>Since </a:t>
            </a:r>
            <a:r>
              <a:rPr lang="en-IN" dirty="0"/>
              <a:t>the variable is not skewed so we need not use any </a:t>
            </a:r>
            <a:r>
              <a:rPr lang="en-IN" dirty="0" smtClean="0"/>
              <a:t>transformations </a:t>
            </a:r>
            <a:r>
              <a:rPr lang="en-IN" dirty="0"/>
              <a:t>like log or sqrt to make age variable normally distributed.</a:t>
            </a:r>
          </a:p>
        </p:txBody>
      </p:sp>
    </p:spTree>
    <p:extLst>
      <p:ext uri="{BB962C8B-B14F-4D97-AF65-F5344CB8AC3E}">
        <p14:creationId xmlns:p14="http://schemas.microsoft.com/office/powerpoint/2010/main" val="17340825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310</TotalTime>
  <Words>1171</Words>
  <Application>Microsoft Office PowerPoint</Application>
  <PresentationFormat>On-screen Show (4:3)</PresentationFormat>
  <Paragraphs>117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RESULTS(contd..)</vt:lpstr>
      <vt:lpstr>RESULTS(contd..)</vt:lpstr>
      <vt:lpstr>RESULTS(contd..)</vt:lpstr>
      <vt:lpstr>RESULTS(contd..)</vt:lpstr>
      <vt:lpstr>Conclusion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Mahajan</dc:creator>
  <cp:lastModifiedBy>Aman Mahajan</cp:lastModifiedBy>
  <cp:revision>23</cp:revision>
  <dcterms:created xsi:type="dcterms:W3CDTF">2017-12-04T18:03:38Z</dcterms:created>
  <dcterms:modified xsi:type="dcterms:W3CDTF">2017-12-04T23:14:13Z</dcterms:modified>
</cp:coreProperties>
</file>