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Lst>
  <p:sldSz cx="9144000" cy="5143500" type="screen16x9"/>
  <p:notesSz cx="9144000" cy="51435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46"/>
    <p:restoredTop sz="63586"/>
  </p:normalViewPr>
  <p:slideViewPr>
    <p:cSldViewPr>
      <p:cViewPr varScale="1">
        <p:scale>
          <a:sx n="132" d="100"/>
          <a:sy n="132" d="100"/>
        </p:scale>
        <p:origin x="287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DA03970-F5E2-6346-BF2A-37059C0B1DB8}" type="datetimeFigureOut">
              <a:rPr lang="en-TR" smtClean="0"/>
              <a:t>14.09.2021</a:t>
            </a:fld>
            <a:endParaRPr lang="en-TR"/>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07DAC13-102F-0F4F-8DF3-3EBEC63F0867}" type="slidenum">
              <a:rPr lang="en-TR" smtClean="0"/>
              <a:t>‹#›</a:t>
            </a:fld>
            <a:endParaRPr lang="en-TR"/>
          </a:p>
        </p:txBody>
      </p:sp>
    </p:spTree>
    <p:extLst>
      <p:ext uri="{BB962C8B-B14F-4D97-AF65-F5344CB8AC3E}">
        <p14:creationId xmlns:p14="http://schemas.microsoft.com/office/powerpoint/2010/main" val="40116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Hi for everyone,</a:t>
            </a:r>
          </a:p>
          <a:p>
            <a:endParaRPr lang="en-TR" dirty="0"/>
          </a:p>
          <a:p>
            <a:r>
              <a:rPr lang="en-TR" dirty="0"/>
              <a:t>I am merve bekler. I work as a data scientist at G</a:t>
            </a:r>
            <a:r>
              <a:rPr lang="en-US" dirty="0"/>
              <a:t>t</a:t>
            </a:r>
            <a:r>
              <a:rPr lang="en-TR" dirty="0"/>
              <a:t>ech.</a:t>
            </a:r>
          </a:p>
          <a:p>
            <a:r>
              <a:rPr lang="en-TR" dirty="0"/>
              <a:t>I will present proposed paper. The paper is called “A Novel Distributed </a:t>
            </a:r>
            <a:r>
              <a:rPr lang="en-US" dirty="0"/>
              <a:t>Software Architecture for Managing Customer Behavior Data: A Case Study in Banking Sector “.</a:t>
            </a:r>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1</a:t>
            </a:fld>
            <a:endParaRPr lang="en-TR"/>
          </a:p>
        </p:txBody>
      </p:sp>
    </p:spTree>
    <p:extLst>
      <p:ext uri="{BB962C8B-B14F-4D97-AF65-F5344CB8AC3E}">
        <p14:creationId xmlns:p14="http://schemas.microsoft.com/office/powerpoint/2010/main" val="308621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conducted various experiments to investigate the performance of the proposed architecture from the perspective of scalability and latency. We choose to response time as a metric.</a:t>
            </a:r>
          </a:p>
          <a:p>
            <a:endParaRPr lang="en-US"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10</a:t>
            </a:fld>
            <a:endParaRPr lang="en-TR"/>
          </a:p>
        </p:txBody>
      </p:sp>
    </p:spTree>
    <p:extLst>
      <p:ext uri="{BB962C8B-B14F-4D97-AF65-F5344CB8AC3E}">
        <p14:creationId xmlns:p14="http://schemas.microsoft.com/office/powerpoint/2010/main" val="138734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experimental study, we investigate the change the latency in executing the system functions. We also evaluate the scalability of the architectural structure against increasing message loads. We used different message loads such as 100, 1000, 10000, and 100000 events per second. We run the tests 100 times and record average and standard deviation for the observations. </a:t>
            </a:r>
            <a:endParaRPr lang="en-TR" sz="1200" kern="1200" dirty="0">
              <a:solidFill>
                <a:schemeClr val="tx1"/>
              </a:solidFill>
              <a:effectLst/>
              <a:latin typeface="+mn-lt"/>
              <a:ea typeface="+mn-ea"/>
              <a:cs typeface="+mn-cs"/>
            </a:endParaRPr>
          </a:p>
          <a:p>
            <a:endParaRPr lang="en-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evaluating the system, the increased workload has been applied to the system, and the maximum number of activities that the system can support was measured. The delay time required for the system to process each event data is also calculated. As a result of the tests, it is understood that the processing overheads of the proposed system are in the order of milliseconds and are negligible. </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kern="1200">
                <a:solidFill>
                  <a:schemeClr val="tx1"/>
                </a:solidFill>
                <a:effectLst/>
                <a:latin typeface="+mn-lt"/>
                <a:ea typeface="+mn-ea"/>
                <a:cs typeface="+mn-cs"/>
              </a:rPr>
              <a:t>We leave out the performance analysis of the batch processing-based modules of the system for future study.</a:t>
            </a:r>
            <a:endParaRPr lang="en-T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11</a:t>
            </a:fld>
            <a:endParaRPr lang="en-TR"/>
          </a:p>
        </p:txBody>
      </p:sp>
    </p:spTree>
    <p:extLst>
      <p:ext uri="{BB962C8B-B14F-4D97-AF65-F5344CB8AC3E}">
        <p14:creationId xmlns:p14="http://schemas.microsoft.com/office/powerpoint/2010/main" val="387239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we’ll look at conclusions.</a:t>
            </a:r>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12</a:t>
            </a:fld>
            <a:endParaRPr lang="en-TR"/>
          </a:p>
        </p:txBody>
      </p:sp>
    </p:spTree>
    <p:extLst>
      <p:ext uri="{BB962C8B-B14F-4D97-AF65-F5344CB8AC3E}">
        <p14:creationId xmlns:p14="http://schemas.microsoft.com/office/powerpoint/2010/main" val="3308660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architecture has been designed specifically for a specific domain; in future studies, we plan to develop the system for different fields such as retail and automotive.</a:t>
            </a:r>
            <a:endParaRPr lang="en-TR"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13</a:t>
            </a:fld>
            <a:endParaRPr lang="en-TR"/>
          </a:p>
        </p:txBody>
      </p:sp>
    </p:spTree>
    <p:extLst>
      <p:ext uri="{BB962C8B-B14F-4D97-AF65-F5344CB8AC3E}">
        <p14:creationId xmlns:p14="http://schemas.microsoft.com/office/powerpoint/2010/main" val="211187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Thank you for  listening. If you have  any question, we can answer.</a:t>
            </a:r>
          </a:p>
        </p:txBody>
      </p:sp>
      <p:sp>
        <p:nvSpPr>
          <p:cNvPr id="4" name="Slide Number Placeholder 3"/>
          <p:cNvSpPr>
            <a:spLocks noGrp="1"/>
          </p:cNvSpPr>
          <p:nvPr>
            <p:ph type="sldNum" sz="quarter" idx="5"/>
          </p:nvPr>
        </p:nvSpPr>
        <p:spPr/>
        <p:txBody>
          <a:bodyPr/>
          <a:lstStyle/>
          <a:p>
            <a:fld id="{107DAC13-102F-0F4F-8DF3-3EBEC63F0867}" type="slidenum">
              <a:rPr lang="en-TR" smtClean="0"/>
              <a:t>14</a:t>
            </a:fld>
            <a:endParaRPr lang="en-TR"/>
          </a:p>
        </p:txBody>
      </p:sp>
    </p:spTree>
    <p:extLst>
      <p:ext uri="{BB962C8B-B14F-4D97-AF65-F5344CB8AC3E}">
        <p14:creationId xmlns:p14="http://schemas.microsoft.com/office/powerpoint/2010/main" val="184582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These are our contents. I will mention motivation, proposed system, evaluation and conclusion, respectively. (rispektivli)</a:t>
            </a:r>
          </a:p>
        </p:txBody>
      </p:sp>
      <p:sp>
        <p:nvSpPr>
          <p:cNvPr id="4" name="Slide Number Placeholder 3"/>
          <p:cNvSpPr>
            <a:spLocks noGrp="1"/>
          </p:cNvSpPr>
          <p:nvPr>
            <p:ph type="sldNum" sz="quarter" idx="5"/>
          </p:nvPr>
        </p:nvSpPr>
        <p:spPr/>
        <p:txBody>
          <a:bodyPr/>
          <a:lstStyle/>
          <a:p>
            <a:fld id="{107DAC13-102F-0F4F-8DF3-3EBEC63F0867}" type="slidenum">
              <a:rPr lang="en-TR" smtClean="0"/>
              <a:t>2</a:t>
            </a:fld>
            <a:endParaRPr lang="en-TR"/>
          </a:p>
        </p:txBody>
      </p:sp>
    </p:spTree>
    <p:extLst>
      <p:ext uri="{BB962C8B-B14F-4D97-AF65-F5344CB8AC3E}">
        <p14:creationId xmlns:p14="http://schemas.microsoft.com/office/powerpoint/2010/main" val="293120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TR"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3</a:t>
            </a:fld>
            <a:endParaRPr lang="en-TR"/>
          </a:p>
        </p:txBody>
      </p:sp>
    </p:spTree>
    <p:extLst>
      <p:ext uri="{BB962C8B-B14F-4D97-AF65-F5344CB8AC3E}">
        <p14:creationId xmlns:p14="http://schemas.microsoft.com/office/powerpoint/2010/main" val="296639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many companies need to provide 360-degree insight to make critical business decisions and provide customer-oriented solutions.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Companies obtain both company data and their customers' data from various data sources and use big data processing techniques to extract useful information from large-scale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these sources is behavioral data sources, called clickstream data, representing visitor interactions on applications or websites.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Clickstream data, which contains much information such as clicks, views, visitor's browser, device information, page loading time, is becoming more critical in creating feasible insights.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aims to explain the architecture that enables rapid detection of errors during transactions on digital bank platforms, prevent customer dissatisfaction or loss, manage the problems that occur in different channels through a single track, and analyze the data instantly. This architecture includes collecting continuous stream data, performing machine learning algorithms on them, providing the best solution to the customer, and interacting with the customer as soon as possible.</a:t>
            </a:r>
            <a:endParaRPr lang="en-T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TR"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4</a:t>
            </a:fld>
            <a:endParaRPr lang="en-TR"/>
          </a:p>
        </p:txBody>
      </p:sp>
    </p:spTree>
    <p:extLst>
      <p:ext uri="{BB962C8B-B14F-4D97-AF65-F5344CB8AC3E}">
        <p14:creationId xmlns:p14="http://schemas.microsoft.com/office/powerpoint/2010/main" val="322259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I’d like to discuss proposed system.</a:t>
            </a:r>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5</a:t>
            </a:fld>
            <a:endParaRPr lang="en-TR"/>
          </a:p>
        </p:txBody>
      </p:sp>
    </p:spTree>
    <p:extLst>
      <p:ext uri="{BB962C8B-B14F-4D97-AF65-F5344CB8AC3E}">
        <p14:creationId xmlns:p14="http://schemas.microsoft.com/office/powerpoint/2010/main" val="395340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Each component of the architecture is shown in this figure. We use lambda-based big data processing architecture, which plays a fundamental role in meeting the big data processing needs. There are three main layers in the proposed architecture for this banking sector: batch layer, speed layer, and serving layer. The batch layer has two main functions: managing all data and pre-computing batch views. The speed layer processes data streams in real-time and deals only with the latest data. The real-time view is available immediately after data is collected.</a:t>
            </a:r>
            <a:r>
              <a:rPr lang="en-TR" dirty="0">
                <a:effectLst/>
              </a:rPr>
              <a:t> </a:t>
            </a:r>
          </a:p>
          <a:p>
            <a:endParaRPr lang="en-TR" dirty="0">
              <a:effectLst/>
            </a:endParaRPr>
          </a:p>
          <a:p>
            <a:r>
              <a:rPr lang="en-US" sz="1200" kern="1200" dirty="0">
                <a:solidFill>
                  <a:schemeClr val="tx1"/>
                </a:solidFill>
                <a:effectLst/>
                <a:latin typeface="+mn-lt"/>
                <a:ea typeface="+mn-ea"/>
                <a:cs typeface="+mn-cs"/>
              </a:rPr>
              <a:t>In this study, we also implemented a digital banking platform to enable testing of the proposed software architecture. For the advanced analytical operations, data was generated using test automation tools. The events, collected as log files, were transferred to the big data processing platform flowing over a publish-subscribe-based message channel. </a:t>
            </a:r>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6</a:t>
            </a:fld>
            <a:endParaRPr lang="en-TR"/>
          </a:p>
        </p:txBody>
      </p:sp>
    </p:spTree>
    <p:extLst>
      <p:ext uri="{BB962C8B-B14F-4D97-AF65-F5344CB8AC3E}">
        <p14:creationId xmlns:p14="http://schemas.microsoft.com/office/powerpoint/2010/main" val="109763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err="1">
                <a:solidFill>
                  <a:schemeClr val="tx1"/>
                </a:solidFill>
                <a:effectLst/>
                <a:latin typeface="+mn-lt"/>
                <a:ea typeface="+mn-ea"/>
                <a:cs typeface="+mn-cs"/>
              </a:rPr>
              <a:t>Modüles</a:t>
            </a:r>
            <a:r>
              <a:rPr lang="en-US" sz="1200" b="0" i="1" kern="1200" dirty="0">
                <a:solidFill>
                  <a:schemeClr val="tx1"/>
                </a:solidFill>
                <a:effectLst/>
                <a:latin typeface="+mn-lt"/>
                <a:ea typeface="+mn-ea"/>
                <a:cs typeface="+mn-cs"/>
              </a:rPr>
              <a:t> utilizing Batch data processing is divided into 3 parts. The first one is…</a:t>
            </a:r>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Preprocessing Module:</a:t>
            </a:r>
            <a:r>
              <a:rPr lang="en-US" sz="1200" kern="1200" dirty="0">
                <a:solidFill>
                  <a:schemeClr val="tx1"/>
                </a:solidFill>
                <a:effectLst/>
                <a:latin typeface="+mn-lt"/>
                <a:ea typeface="+mn-ea"/>
                <a:cs typeface="+mn-cs"/>
              </a:rPr>
              <a:t> Data pre-processing methods within the project's scope have been implemented on the Spark platform with the map-reduce programming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other one is..</a:t>
            </a:r>
          </a:p>
          <a:p>
            <a:endParaRPr lang="en-TR"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Association Rule Mining Module:</a:t>
            </a:r>
            <a:r>
              <a:rPr lang="en-US" sz="1200" kern="1200" dirty="0">
                <a:solidFill>
                  <a:schemeClr val="tx1"/>
                </a:solidFill>
                <a:effectLst/>
                <a:latin typeface="+mn-lt"/>
                <a:ea typeface="+mn-ea"/>
                <a:cs typeface="+mn-cs"/>
              </a:rPr>
              <a:t> A rule suggestion system has been developed within the scope of this module. While developing this module, FP-Growth, </a:t>
            </a:r>
            <a:r>
              <a:rPr lang="en-US" sz="1200" kern="1200" dirty="0" err="1">
                <a:solidFill>
                  <a:schemeClr val="tx1"/>
                </a:solidFill>
                <a:effectLst/>
                <a:latin typeface="+mn-lt"/>
                <a:ea typeface="+mn-ea"/>
                <a:cs typeface="+mn-cs"/>
              </a:rPr>
              <a:t>Apriori</a:t>
            </a:r>
            <a:r>
              <a:rPr lang="en-US" sz="1200" kern="1200" dirty="0">
                <a:solidFill>
                  <a:schemeClr val="tx1"/>
                </a:solidFill>
                <a:effectLst/>
                <a:latin typeface="+mn-lt"/>
                <a:ea typeface="+mn-ea"/>
                <a:cs typeface="+mn-cs"/>
              </a:rPr>
              <a:t>, Eclat algorithms were implemented/used on the Spark platform.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last one is…</a:t>
            </a:r>
          </a:p>
          <a:p>
            <a:r>
              <a:rPr lang="en-US" sz="1200" kern="1200" dirty="0">
                <a:solidFill>
                  <a:schemeClr val="tx1"/>
                </a:solidFill>
                <a:effectLst/>
                <a:latin typeface="+mn-lt"/>
                <a:ea typeface="+mn-ea"/>
                <a:cs typeface="+mn-cs"/>
              </a:rPr>
              <a:t>  </a:t>
            </a:r>
            <a:endParaRPr lang="en-TR"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Micro-Segmentation Module:</a:t>
            </a:r>
            <a:r>
              <a:rPr lang="en-US" sz="1200" kern="1200" dirty="0">
                <a:solidFill>
                  <a:schemeClr val="tx1"/>
                </a:solidFill>
                <a:effectLst/>
                <a:latin typeface="+mn-lt"/>
                <a:ea typeface="+mn-ea"/>
                <a:cs typeface="+mn-cs"/>
              </a:rPr>
              <a:t> Within the scope of this module, segmentation functionalities are implemented to identify the customer segments and apply the marketing activities to the appropriate customer group. Segmentation methods are implemented based on map-reduce programming model. Here, we implement K-means and Bisecting K-means unsupervised machine learning algorithms.</a:t>
            </a:r>
            <a:endParaRPr lang="en-TR"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7</a:t>
            </a:fld>
            <a:endParaRPr lang="en-TR"/>
          </a:p>
        </p:txBody>
      </p:sp>
    </p:spTree>
    <p:extLst>
      <p:ext uri="{BB962C8B-B14F-4D97-AF65-F5344CB8AC3E}">
        <p14:creationId xmlns:p14="http://schemas.microsoft.com/office/powerpoint/2010/main" val="13095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err="1">
                <a:solidFill>
                  <a:schemeClr val="tx1"/>
                </a:solidFill>
                <a:effectLst/>
                <a:latin typeface="+mn-lt"/>
                <a:ea typeface="+mn-ea"/>
                <a:cs typeface="+mn-cs"/>
              </a:rPr>
              <a:t>Modüles</a:t>
            </a:r>
            <a:r>
              <a:rPr lang="en-US" sz="1200" b="0" i="1" kern="1200" dirty="0">
                <a:solidFill>
                  <a:schemeClr val="tx1"/>
                </a:solidFill>
                <a:effectLst/>
                <a:latin typeface="+mn-lt"/>
                <a:ea typeface="+mn-ea"/>
                <a:cs typeface="+mn-cs"/>
              </a:rPr>
              <a:t> utilizing Stream data processing is divided into 3 parts. The first one is…</a:t>
            </a:r>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Instant Action Situation Detection Module: </a:t>
            </a:r>
            <a:r>
              <a:rPr lang="en-US" sz="1200" kern="1200" dirty="0">
                <a:solidFill>
                  <a:schemeClr val="tx1"/>
                </a:solidFill>
                <a:effectLst/>
                <a:latin typeface="+mn-lt"/>
                <a:ea typeface="+mn-ea"/>
                <a:cs typeface="+mn-cs"/>
              </a:rPr>
              <a:t>Within the scope of this module, studies were carried out to give instant response actions to the customers as a result of real-time analysis of the errors received by customers while using the bank's digital channels. This module aims to strengthen the communication between the customer and the bank and ensure rapid action against errors in the systems.</a:t>
            </a:r>
            <a:r>
              <a:rPr lang="en-US" sz="1200" b="1" kern="1200" dirty="0">
                <a:solidFill>
                  <a:schemeClr val="tx1"/>
                </a:solidFill>
                <a:effectLst/>
                <a:latin typeface="+mn-lt"/>
                <a:ea typeface="+mn-ea"/>
                <a:cs typeface="+mn-cs"/>
              </a:rPr>
              <a:t> </a:t>
            </a:r>
          </a:p>
          <a:p>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one is..</a:t>
            </a:r>
            <a:endParaRPr lang="en-TR" sz="1200"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Anomaly Detection Module: </a:t>
            </a:r>
            <a:r>
              <a:rPr lang="en-US" sz="1200" kern="1200" dirty="0">
                <a:solidFill>
                  <a:schemeClr val="tx1"/>
                </a:solidFill>
                <a:effectLst/>
                <a:latin typeface="+mn-lt"/>
                <a:ea typeface="+mn-ea"/>
                <a:cs typeface="+mn-cs"/>
              </a:rPr>
              <a:t>Within the scope of this module, we worked on classifying the use cases of the platform as "normal use" and "expected use." To understand the activities performed by the customer, anomaly situations are identified by utilizing DBSCAN, PCA, and K-Means algorithms.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one is…</a:t>
            </a:r>
            <a:endParaRPr lang="en-TR" sz="1200"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Rule Engine (Business Process Engine) Module: </a:t>
            </a:r>
            <a:r>
              <a:rPr lang="en-US" sz="1200" kern="1200" dirty="0">
                <a:solidFill>
                  <a:schemeClr val="tx1"/>
                </a:solidFill>
                <a:effectLst/>
                <a:latin typeface="+mn-lt"/>
                <a:ea typeface="+mn-ea"/>
                <a:cs typeface="+mn-cs"/>
              </a:rPr>
              <a:t>All customer transactions performed on digital channels can be processed in the instant action module. The scenarios entered from the system control screens are kept in a cache mechanism used by the instant action module. Thanks to the Rule Engine, users can create instant actions according to business requirements. Rules are created with rule creation forms on the system control screens.</a:t>
            </a:r>
            <a:endParaRPr lang="en-TR"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8</a:t>
            </a:fld>
            <a:endParaRPr lang="en-TR"/>
          </a:p>
        </p:txBody>
      </p:sp>
    </p:spTree>
    <p:extLst>
      <p:ext uri="{BB962C8B-B14F-4D97-AF65-F5344CB8AC3E}">
        <p14:creationId xmlns:p14="http://schemas.microsoft.com/office/powerpoint/2010/main" val="420633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So, now we’ve come to evaluation section.</a:t>
            </a:r>
            <a:endParaRPr lang="en-TR" dirty="0"/>
          </a:p>
        </p:txBody>
      </p:sp>
      <p:sp>
        <p:nvSpPr>
          <p:cNvPr id="4" name="Slide Number Placeholder 3"/>
          <p:cNvSpPr>
            <a:spLocks noGrp="1"/>
          </p:cNvSpPr>
          <p:nvPr>
            <p:ph type="sldNum" sz="quarter" idx="5"/>
          </p:nvPr>
        </p:nvSpPr>
        <p:spPr/>
        <p:txBody>
          <a:bodyPr/>
          <a:lstStyle/>
          <a:p>
            <a:fld id="{107DAC13-102F-0F4F-8DF3-3EBEC63F0867}" type="slidenum">
              <a:rPr lang="en-TR" smtClean="0"/>
              <a:t>9</a:t>
            </a:fld>
            <a:endParaRPr lang="en-TR"/>
          </a:p>
        </p:txBody>
      </p:sp>
    </p:spTree>
    <p:extLst>
      <p:ext uri="{BB962C8B-B14F-4D97-AF65-F5344CB8AC3E}">
        <p14:creationId xmlns:p14="http://schemas.microsoft.com/office/powerpoint/2010/main" val="384448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24610" cy="1240155"/>
          </a:xfrm>
          <a:custGeom>
            <a:avLst/>
            <a:gdLst/>
            <a:ahLst/>
            <a:cxnLst/>
            <a:rect l="l" t="t" r="r" b="b"/>
            <a:pathLst>
              <a:path w="1324610" h="1240155">
                <a:moveTo>
                  <a:pt x="0" y="1239966"/>
                </a:moveTo>
                <a:lnTo>
                  <a:pt x="0" y="482492"/>
                </a:lnTo>
                <a:lnTo>
                  <a:pt x="515206" y="0"/>
                </a:lnTo>
                <a:lnTo>
                  <a:pt x="1324276" y="0"/>
                </a:lnTo>
                <a:lnTo>
                  <a:pt x="0" y="1239966"/>
                </a:lnTo>
                <a:close/>
              </a:path>
            </a:pathLst>
          </a:custGeom>
          <a:solidFill>
            <a:srgbClr val="77D8F9"/>
          </a:solidFill>
        </p:spPr>
        <p:txBody>
          <a:bodyPr wrap="square" lIns="0" tIns="0" rIns="0" bIns="0" rtlCol="0"/>
          <a:lstStyle/>
          <a:p>
            <a:endParaRPr/>
          </a:p>
        </p:txBody>
      </p:sp>
      <p:sp>
        <p:nvSpPr>
          <p:cNvPr id="17" name="bg object 17"/>
          <p:cNvSpPr/>
          <p:nvPr/>
        </p:nvSpPr>
        <p:spPr>
          <a:xfrm>
            <a:off x="7801159" y="3886085"/>
            <a:ext cx="1343025" cy="1257300"/>
          </a:xfrm>
          <a:custGeom>
            <a:avLst/>
            <a:gdLst/>
            <a:ahLst/>
            <a:cxnLst/>
            <a:rect l="l" t="t" r="r" b="b"/>
            <a:pathLst>
              <a:path w="1343025" h="1257300">
                <a:moveTo>
                  <a:pt x="809223" y="1257278"/>
                </a:moveTo>
                <a:lnTo>
                  <a:pt x="0" y="1257278"/>
                </a:lnTo>
                <a:lnTo>
                  <a:pt x="1342822" y="0"/>
                </a:lnTo>
                <a:lnTo>
                  <a:pt x="1342822" y="757821"/>
                </a:lnTo>
                <a:lnTo>
                  <a:pt x="809223" y="1257278"/>
                </a:lnTo>
                <a:close/>
              </a:path>
            </a:pathLst>
          </a:custGeom>
          <a:solidFill>
            <a:srgbClr val="77D8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rgbClr val="142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13570" y="0"/>
            <a:ext cx="1330960" cy="1245870"/>
          </a:xfrm>
          <a:custGeom>
            <a:avLst/>
            <a:gdLst/>
            <a:ahLst/>
            <a:cxnLst/>
            <a:rect l="l" t="t" r="r" b="b"/>
            <a:pathLst>
              <a:path w="1330959" h="1245870">
                <a:moveTo>
                  <a:pt x="1330410" y="1245713"/>
                </a:moveTo>
                <a:lnTo>
                  <a:pt x="0" y="0"/>
                </a:lnTo>
                <a:lnTo>
                  <a:pt x="809069" y="0"/>
                </a:lnTo>
                <a:lnTo>
                  <a:pt x="1330410" y="488240"/>
                </a:lnTo>
                <a:lnTo>
                  <a:pt x="1330410" y="1245713"/>
                </a:lnTo>
                <a:close/>
              </a:path>
            </a:pathLst>
          </a:custGeom>
          <a:solidFill>
            <a:srgbClr val="77D8F9"/>
          </a:solidFill>
        </p:spPr>
        <p:txBody>
          <a:bodyPr wrap="square" lIns="0" tIns="0" rIns="0" bIns="0" rtlCol="0"/>
          <a:lstStyle/>
          <a:p>
            <a:endParaRPr/>
          </a:p>
        </p:txBody>
      </p:sp>
      <p:sp>
        <p:nvSpPr>
          <p:cNvPr id="17" name="bg object 17"/>
          <p:cNvSpPr/>
          <p:nvPr/>
        </p:nvSpPr>
        <p:spPr>
          <a:xfrm>
            <a:off x="0" y="3891837"/>
            <a:ext cx="1336675" cy="1251585"/>
          </a:xfrm>
          <a:custGeom>
            <a:avLst/>
            <a:gdLst/>
            <a:ahLst/>
            <a:cxnLst/>
            <a:rect l="l" t="t" r="r" b="b"/>
            <a:pathLst>
              <a:path w="1336675" h="1251585">
                <a:moveTo>
                  <a:pt x="1336674" y="1251526"/>
                </a:moveTo>
                <a:lnTo>
                  <a:pt x="527466" y="1251526"/>
                </a:lnTo>
                <a:lnTo>
                  <a:pt x="0" y="757869"/>
                </a:lnTo>
                <a:lnTo>
                  <a:pt x="0" y="0"/>
                </a:lnTo>
                <a:lnTo>
                  <a:pt x="1336674" y="1251526"/>
                </a:lnTo>
                <a:close/>
              </a:path>
            </a:pathLst>
          </a:custGeom>
          <a:solidFill>
            <a:srgbClr val="77D8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rgbClr val="142846"/>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26515" cy="1242060"/>
          </a:xfrm>
          <a:custGeom>
            <a:avLst/>
            <a:gdLst/>
            <a:ahLst/>
            <a:cxnLst/>
            <a:rect l="l" t="t" r="r" b="b"/>
            <a:pathLst>
              <a:path w="1326515" h="1242060">
                <a:moveTo>
                  <a:pt x="0" y="1241883"/>
                </a:moveTo>
                <a:lnTo>
                  <a:pt x="0" y="484409"/>
                </a:lnTo>
                <a:lnTo>
                  <a:pt x="517248" y="0"/>
                </a:lnTo>
                <a:lnTo>
                  <a:pt x="1326321" y="0"/>
                </a:lnTo>
                <a:lnTo>
                  <a:pt x="0" y="1241883"/>
                </a:lnTo>
                <a:close/>
              </a:path>
            </a:pathLst>
          </a:custGeom>
          <a:solidFill>
            <a:srgbClr val="77D8F9"/>
          </a:solidFill>
        </p:spPr>
        <p:txBody>
          <a:bodyPr wrap="square" lIns="0" tIns="0" rIns="0" bIns="0" rtlCol="0"/>
          <a:lstStyle/>
          <a:p>
            <a:endParaRPr/>
          </a:p>
        </p:txBody>
      </p:sp>
      <p:sp>
        <p:nvSpPr>
          <p:cNvPr id="17" name="bg object 17"/>
          <p:cNvSpPr/>
          <p:nvPr/>
        </p:nvSpPr>
        <p:spPr>
          <a:xfrm>
            <a:off x="7803209" y="3888007"/>
            <a:ext cx="1341120" cy="1255395"/>
          </a:xfrm>
          <a:custGeom>
            <a:avLst/>
            <a:gdLst/>
            <a:ahLst/>
            <a:cxnLst/>
            <a:rect l="l" t="t" r="r" b="b"/>
            <a:pathLst>
              <a:path w="1341120" h="1255395">
                <a:moveTo>
                  <a:pt x="809223" y="1255357"/>
                </a:moveTo>
                <a:lnTo>
                  <a:pt x="0" y="1255357"/>
                </a:lnTo>
                <a:lnTo>
                  <a:pt x="1340772" y="0"/>
                </a:lnTo>
                <a:lnTo>
                  <a:pt x="1340772" y="757837"/>
                </a:lnTo>
                <a:lnTo>
                  <a:pt x="809223" y="1255357"/>
                </a:lnTo>
                <a:close/>
              </a:path>
            </a:pathLst>
          </a:custGeom>
          <a:solidFill>
            <a:srgbClr val="77D8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rgbClr val="142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29836"/>
            <a:ext cx="1716405" cy="1614170"/>
          </a:xfrm>
          <a:custGeom>
            <a:avLst/>
            <a:gdLst/>
            <a:ahLst/>
            <a:cxnLst/>
            <a:rect l="l" t="t" r="r" b="b"/>
            <a:pathLst>
              <a:path w="1716405" h="1614170">
                <a:moveTo>
                  <a:pt x="1715936" y="1613652"/>
                </a:moveTo>
                <a:lnTo>
                  <a:pt x="910930" y="1613652"/>
                </a:lnTo>
                <a:lnTo>
                  <a:pt x="0" y="757082"/>
                </a:lnTo>
                <a:lnTo>
                  <a:pt x="0" y="0"/>
                </a:lnTo>
                <a:lnTo>
                  <a:pt x="9198" y="8831"/>
                </a:lnTo>
                <a:lnTo>
                  <a:pt x="1715936" y="1613652"/>
                </a:lnTo>
                <a:close/>
              </a:path>
            </a:pathLst>
          </a:custGeom>
          <a:solidFill>
            <a:srgbClr val="77D8F9"/>
          </a:solidFill>
        </p:spPr>
        <p:txBody>
          <a:bodyPr wrap="square" lIns="0" tIns="0" rIns="0" bIns="0" rtlCol="0"/>
          <a:lstStyle/>
          <a:p>
            <a:endParaRPr/>
          </a:p>
        </p:txBody>
      </p:sp>
      <p:sp>
        <p:nvSpPr>
          <p:cNvPr id="17" name="bg object 17"/>
          <p:cNvSpPr/>
          <p:nvPr/>
        </p:nvSpPr>
        <p:spPr>
          <a:xfrm>
            <a:off x="0" y="0"/>
            <a:ext cx="1960880" cy="4546600"/>
          </a:xfrm>
          <a:custGeom>
            <a:avLst/>
            <a:gdLst/>
            <a:ahLst/>
            <a:cxnLst/>
            <a:rect l="l" t="t" r="r" b="b"/>
            <a:pathLst>
              <a:path w="1960880" h="4546600">
                <a:moveTo>
                  <a:pt x="1960384" y="2551506"/>
                </a:moveTo>
                <a:lnTo>
                  <a:pt x="1953666" y="2506345"/>
                </a:lnTo>
                <a:lnTo>
                  <a:pt x="1940204" y="2462250"/>
                </a:lnTo>
                <a:lnTo>
                  <a:pt x="1920011" y="2419934"/>
                </a:lnTo>
                <a:lnTo>
                  <a:pt x="1893087" y="2380107"/>
                </a:lnTo>
                <a:lnTo>
                  <a:pt x="1859445" y="2343467"/>
                </a:lnTo>
                <a:lnTo>
                  <a:pt x="541147" y="1109205"/>
                </a:lnTo>
                <a:lnTo>
                  <a:pt x="1722374" y="0"/>
                </a:lnTo>
                <a:lnTo>
                  <a:pt x="917359" y="0"/>
                </a:lnTo>
                <a:lnTo>
                  <a:pt x="137922" y="731685"/>
                </a:lnTo>
                <a:lnTo>
                  <a:pt x="0" y="602538"/>
                </a:lnTo>
                <a:lnTo>
                  <a:pt x="0" y="861352"/>
                </a:lnTo>
                <a:lnTo>
                  <a:pt x="0" y="1617560"/>
                </a:lnTo>
                <a:lnTo>
                  <a:pt x="0" y="4545977"/>
                </a:lnTo>
                <a:lnTo>
                  <a:pt x="1859445" y="2805201"/>
                </a:lnTo>
                <a:lnTo>
                  <a:pt x="1893087" y="2768523"/>
                </a:lnTo>
                <a:lnTo>
                  <a:pt x="1920011" y="2728671"/>
                </a:lnTo>
                <a:lnTo>
                  <a:pt x="1940204" y="2686329"/>
                </a:lnTo>
                <a:lnTo>
                  <a:pt x="1953666" y="2642209"/>
                </a:lnTo>
                <a:lnTo>
                  <a:pt x="1960384" y="2597035"/>
                </a:lnTo>
                <a:lnTo>
                  <a:pt x="1960384" y="2551506"/>
                </a:lnTo>
                <a:close/>
              </a:path>
            </a:pathLst>
          </a:custGeom>
          <a:solidFill>
            <a:srgbClr val="77D8F9"/>
          </a:solidFill>
        </p:spPr>
        <p:txBody>
          <a:bodyPr wrap="square" lIns="0" tIns="0" rIns="0" bIns="0" rtlCol="0"/>
          <a:lstStyle/>
          <a:p>
            <a:endParaRPr/>
          </a:p>
        </p:txBody>
      </p:sp>
      <p:sp>
        <p:nvSpPr>
          <p:cNvPr id="18" name="bg object 18"/>
          <p:cNvSpPr/>
          <p:nvPr/>
        </p:nvSpPr>
        <p:spPr>
          <a:xfrm>
            <a:off x="0" y="1216651"/>
            <a:ext cx="1305560" cy="2715260"/>
          </a:xfrm>
          <a:custGeom>
            <a:avLst/>
            <a:gdLst/>
            <a:ahLst/>
            <a:cxnLst/>
            <a:rect l="l" t="t" r="r" b="b"/>
            <a:pathLst>
              <a:path w="1305560" h="2715260">
                <a:moveTo>
                  <a:pt x="0" y="2714713"/>
                </a:moveTo>
                <a:lnTo>
                  <a:pt x="0" y="0"/>
                </a:lnTo>
                <a:lnTo>
                  <a:pt x="1203932" y="1127151"/>
                </a:lnTo>
                <a:lnTo>
                  <a:pt x="1237622" y="1163700"/>
                </a:lnTo>
                <a:lnTo>
                  <a:pt x="1264574" y="1203457"/>
                </a:lnTo>
                <a:lnTo>
                  <a:pt x="1284788" y="1245709"/>
                </a:lnTo>
                <a:lnTo>
                  <a:pt x="1298264" y="1289740"/>
                </a:lnTo>
                <a:lnTo>
                  <a:pt x="1305002" y="1334835"/>
                </a:lnTo>
                <a:lnTo>
                  <a:pt x="1305002" y="1380279"/>
                </a:lnTo>
                <a:lnTo>
                  <a:pt x="1298264" y="1425358"/>
                </a:lnTo>
                <a:lnTo>
                  <a:pt x="1284788" y="1469356"/>
                </a:lnTo>
                <a:lnTo>
                  <a:pt x="1264574" y="1511559"/>
                </a:lnTo>
                <a:lnTo>
                  <a:pt x="1237622" y="1551251"/>
                </a:lnTo>
                <a:lnTo>
                  <a:pt x="1203932" y="1587718"/>
                </a:lnTo>
                <a:lnTo>
                  <a:pt x="0" y="2714713"/>
                </a:lnTo>
                <a:close/>
              </a:path>
            </a:pathLst>
          </a:custGeom>
          <a:solidFill>
            <a:srgbClr val="142846"/>
          </a:solidFill>
        </p:spPr>
        <p:txBody>
          <a:bodyPr wrap="square" lIns="0" tIns="0" rIns="0" bIns="0" rtlCol="0"/>
          <a:lstStyle/>
          <a:p>
            <a:endParaRPr/>
          </a:p>
        </p:txBody>
      </p:sp>
      <p:sp>
        <p:nvSpPr>
          <p:cNvPr id="19" name="bg object 19"/>
          <p:cNvSpPr/>
          <p:nvPr/>
        </p:nvSpPr>
        <p:spPr>
          <a:xfrm>
            <a:off x="7432992" y="0"/>
            <a:ext cx="1711325" cy="1614805"/>
          </a:xfrm>
          <a:custGeom>
            <a:avLst/>
            <a:gdLst/>
            <a:ahLst/>
            <a:cxnLst/>
            <a:rect l="l" t="t" r="r" b="b"/>
            <a:pathLst>
              <a:path w="1711325" h="1614805">
                <a:moveTo>
                  <a:pt x="1710988" y="1614274"/>
                </a:moveTo>
                <a:lnTo>
                  <a:pt x="0" y="0"/>
                </a:lnTo>
                <a:lnTo>
                  <a:pt x="804922" y="0"/>
                </a:lnTo>
                <a:lnTo>
                  <a:pt x="1701414" y="845950"/>
                </a:lnTo>
                <a:lnTo>
                  <a:pt x="1710988" y="854845"/>
                </a:lnTo>
                <a:lnTo>
                  <a:pt x="1710988" y="1614274"/>
                </a:lnTo>
                <a:close/>
              </a:path>
            </a:pathLst>
          </a:custGeom>
          <a:solidFill>
            <a:srgbClr val="77D8F9"/>
          </a:solidFill>
        </p:spPr>
        <p:txBody>
          <a:bodyPr wrap="square" lIns="0" tIns="0" rIns="0" bIns="0" rtlCol="0"/>
          <a:lstStyle/>
          <a:p>
            <a:endParaRPr/>
          </a:p>
        </p:txBody>
      </p:sp>
      <p:sp>
        <p:nvSpPr>
          <p:cNvPr id="20" name="bg object 20"/>
          <p:cNvSpPr/>
          <p:nvPr/>
        </p:nvSpPr>
        <p:spPr>
          <a:xfrm>
            <a:off x="7183754" y="598284"/>
            <a:ext cx="1960245" cy="4545330"/>
          </a:xfrm>
          <a:custGeom>
            <a:avLst/>
            <a:gdLst/>
            <a:ahLst/>
            <a:cxnLst/>
            <a:rect l="l" t="t" r="r" b="b"/>
            <a:pathLst>
              <a:path w="1960245" h="4545330">
                <a:moveTo>
                  <a:pt x="1960219" y="0"/>
                </a:moveTo>
                <a:lnTo>
                  <a:pt x="101193" y="1740357"/>
                </a:lnTo>
                <a:lnTo>
                  <a:pt x="67462" y="1776984"/>
                </a:lnTo>
                <a:lnTo>
                  <a:pt x="40487" y="1816823"/>
                </a:lnTo>
                <a:lnTo>
                  <a:pt x="20243" y="1859153"/>
                </a:lnTo>
                <a:lnTo>
                  <a:pt x="6756" y="1903260"/>
                </a:lnTo>
                <a:lnTo>
                  <a:pt x="0" y="1948434"/>
                </a:lnTo>
                <a:lnTo>
                  <a:pt x="0" y="1993963"/>
                </a:lnTo>
                <a:lnTo>
                  <a:pt x="6756" y="2039150"/>
                </a:lnTo>
                <a:lnTo>
                  <a:pt x="20243" y="2083257"/>
                </a:lnTo>
                <a:lnTo>
                  <a:pt x="40487" y="2125586"/>
                </a:lnTo>
                <a:lnTo>
                  <a:pt x="67462" y="2165426"/>
                </a:lnTo>
                <a:lnTo>
                  <a:pt x="101193" y="2202065"/>
                </a:lnTo>
                <a:lnTo>
                  <a:pt x="1420190" y="3437102"/>
                </a:lnTo>
                <a:lnTo>
                  <a:pt x="245668" y="4545215"/>
                </a:lnTo>
                <a:lnTo>
                  <a:pt x="1050620" y="4545215"/>
                </a:lnTo>
                <a:lnTo>
                  <a:pt x="1824202" y="3815397"/>
                </a:lnTo>
                <a:lnTo>
                  <a:pt x="1960219" y="3942740"/>
                </a:lnTo>
                <a:lnTo>
                  <a:pt x="1960219" y="3687076"/>
                </a:lnTo>
                <a:lnTo>
                  <a:pt x="1960219" y="2927604"/>
                </a:lnTo>
                <a:lnTo>
                  <a:pt x="1960219" y="0"/>
                </a:lnTo>
                <a:close/>
              </a:path>
            </a:pathLst>
          </a:custGeom>
          <a:solidFill>
            <a:srgbClr val="77D8F9"/>
          </a:solidFill>
        </p:spPr>
        <p:txBody>
          <a:bodyPr wrap="square" lIns="0" tIns="0" rIns="0" bIns="0" rtlCol="0"/>
          <a:lstStyle/>
          <a:p>
            <a:endParaRPr/>
          </a:p>
        </p:txBody>
      </p:sp>
      <p:sp>
        <p:nvSpPr>
          <p:cNvPr id="21" name="bg object 21"/>
          <p:cNvSpPr/>
          <p:nvPr/>
        </p:nvSpPr>
        <p:spPr>
          <a:xfrm>
            <a:off x="7838914" y="1212370"/>
            <a:ext cx="1305560" cy="2714625"/>
          </a:xfrm>
          <a:custGeom>
            <a:avLst/>
            <a:gdLst/>
            <a:ahLst/>
            <a:cxnLst/>
            <a:rect l="l" t="t" r="r" b="b"/>
            <a:pathLst>
              <a:path w="1305559" h="2714625">
                <a:moveTo>
                  <a:pt x="1305066" y="2714253"/>
                </a:moveTo>
                <a:lnTo>
                  <a:pt x="101194" y="1587149"/>
                </a:lnTo>
                <a:lnTo>
                  <a:pt x="67462" y="1550722"/>
                </a:lnTo>
                <a:lnTo>
                  <a:pt x="40477" y="1511058"/>
                </a:lnTo>
                <a:lnTo>
                  <a:pt x="20238" y="1468875"/>
                </a:lnTo>
                <a:lnTo>
                  <a:pt x="6746" y="1424894"/>
                </a:lnTo>
                <a:lnTo>
                  <a:pt x="0" y="1379834"/>
                </a:lnTo>
                <a:lnTo>
                  <a:pt x="0" y="1334414"/>
                </a:lnTo>
                <a:lnTo>
                  <a:pt x="6746" y="1289354"/>
                </a:lnTo>
                <a:lnTo>
                  <a:pt x="20238" y="1245374"/>
                </a:lnTo>
                <a:lnTo>
                  <a:pt x="40477" y="1203192"/>
                </a:lnTo>
                <a:lnTo>
                  <a:pt x="67462" y="1163528"/>
                </a:lnTo>
                <a:lnTo>
                  <a:pt x="101194" y="1127102"/>
                </a:lnTo>
                <a:lnTo>
                  <a:pt x="1305066" y="0"/>
                </a:lnTo>
                <a:lnTo>
                  <a:pt x="1305066" y="2714253"/>
                </a:lnTo>
                <a:close/>
              </a:path>
            </a:pathLst>
          </a:custGeom>
          <a:solidFill>
            <a:srgbClr val="14284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05480" y="469393"/>
            <a:ext cx="1333038" cy="482600"/>
          </a:xfrm>
          <a:prstGeom prst="rect">
            <a:avLst/>
          </a:prstGeom>
        </p:spPr>
        <p:txBody>
          <a:bodyPr wrap="square" lIns="0" tIns="0" rIns="0" bIns="0">
            <a:spAutoFit/>
          </a:bodyPr>
          <a:lstStyle>
            <a:lvl1pPr>
              <a:defRPr sz="3000" b="0" i="0">
                <a:solidFill>
                  <a:srgbClr val="142846"/>
                </a:solidFill>
                <a:latin typeface="Verdana"/>
                <a:cs typeface="Verdana"/>
              </a:defRPr>
            </a:lvl1pPr>
          </a:lstStyle>
          <a:p>
            <a:endParaRPr/>
          </a:p>
        </p:txBody>
      </p:sp>
      <p:sp>
        <p:nvSpPr>
          <p:cNvPr id="3" name="Holder 3"/>
          <p:cNvSpPr>
            <a:spLocks noGrp="1"/>
          </p:cNvSpPr>
          <p:nvPr>
            <p:ph type="body" idx="1"/>
          </p:nvPr>
        </p:nvSpPr>
        <p:spPr>
          <a:xfrm>
            <a:off x="2213100" y="1431884"/>
            <a:ext cx="4737100" cy="22802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bit.ly/2TtBDf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196273" y="0"/>
            <a:ext cx="3947795" cy="5143500"/>
            <a:chOff x="5196273" y="0"/>
            <a:chExt cx="3947795" cy="5143500"/>
          </a:xfrm>
        </p:grpSpPr>
        <p:sp>
          <p:nvSpPr>
            <p:cNvPr id="3" name="object 3"/>
            <p:cNvSpPr/>
            <p:nvPr/>
          </p:nvSpPr>
          <p:spPr>
            <a:xfrm>
              <a:off x="5196273" y="0"/>
              <a:ext cx="3947795" cy="5143500"/>
            </a:xfrm>
            <a:custGeom>
              <a:avLst/>
              <a:gdLst/>
              <a:ahLst/>
              <a:cxnLst/>
              <a:rect l="l" t="t" r="r" b="b"/>
              <a:pathLst>
                <a:path w="3947795" h="5143500">
                  <a:moveTo>
                    <a:pt x="3947707" y="5143489"/>
                  </a:moveTo>
                  <a:lnTo>
                    <a:pt x="92" y="5143489"/>
                  </a:lnTo>
                  <a:lnTo>
                    <a:pt x="2499360" y="2803419"/>
                  </a:lnTo>
                  <a:lnTo>
                    <a:pt x="2533284" y="2766659"/>
                  </a:lnTo>
                  <a:lnTo>
                    <a:pt x="2560423" y="2726686"/>
                  </a:lnTo>
                  <a:lnTo>
                    <a:pt x="2580777" y="2684215"/>
                  </a:lnTo>
                  <a:lnTo>
                    <a:pt x="2594346" y="2639959"/>
                  </a:lnTo>
                  <a:lnTo>
                    <a:pt x="2601131" y="2594632"/>
                  </a:lnTo>
                  <a:lnTo>
                    <a:pt x="2601131" y="2548947"/>
                  </a:lnTo>
                  <a:lnTo>
                    <a:pt x="2594346" y="2503620"/>
                  </a:lnTo>
                  <a:lnTo>
                    <a:pt x="2580777" y="2459362"/>
                  </a:lnTo>
                  <a:lnTo>
                    <a:pt x="2560423" y="2416890"/>
                  </a:lnTo>
                  <a:lnTo>
                    <a:pt x="2533284" y="2376915"/>
                  </a:lnTo>
                  <a:lnTo>
                    <a:pt x="2499360" y="2340152"/>
                  </a:lnTo>
                  <a:lnTo>
                    <a:pt x="0" y="0"/>
                  </a:lnTo>
                  <a:lnTo>
                    <a:pt x="3947707" y="0"/>
                  </a:lnTo>
                  <a:lnTo>
                    <a:pt x="3947707" y="5143489"/>
                  </a:lnTo>
                  <a:close/>
                </a:path>
              </a:pathLst>
            </a:custGeom>
            <a:solidFill>
              <a:srgbClr val="142846"/>
            </a:solidFill>
          </p:spPr>
          <p:txBody>
            <a:bodyPr wrap="square" lIns="0" tIns="0" rIns="0" bIns="0" rtlCol="0"/>
            <a:lstStyle/>
            <a:p>
              <a:endParaRPr/>
            </a:p>
          </p:txBody>
        </p:sp>
        <p:sp>
          <p:nvSpPr>
            <p:cNvPr id="4" name="object 4"/>
            <p:cNvSpPr/>
            <p:nvPr/>
          </p:nvSpPr>
          <p:spPr>
            <a:xfrm>
              <a:off x="5196275" y="0"/>
              <a:ext cx="3409315" cy="5143500"/>
            </a:xfrm>
            <a:custGeom>
              <a:avLst/>
              <a:gdLst/>
              <a:ahLst/>
              <a:cxnLst/>
              <a:rect l="l" t="t" r="r" b="b"/>
              <a:pathLst>
                <a:path w="3409315" h="5143500">
                  <a:moveTo>
                    <a:pt x="807766" y="5143489"/>
                  </a:moveTo>
                  <a:lnTo>
                    <a:pt x="466" y="5143489"/>
                  </a:lnTo>
                  <a:lnTo>
                    <a:pt x="2499734" y="2803419"/>
                  </a:lnTo>
                  <a:lnTo>
                    <a:pt x="2533658" y="2766659"/>
                  </a:lnTo>
                  <a:lnTo>
                    <a:pt x="2560796" y="2726686"/>
                  </a:lnTo>
                  <a:lnTo>
                    <a:pt x="2581150" y="2684215"/>
                  </a:lnTo>
                  <a:lnTo>
                    <a:pt x="2594720" y="2639959"/>
                  </a:lnTo>
                  <a:lnTo>
                    <a:pt x="2601505" y="2594632"/>
                  </a:lnTo>
                  <a:lnTo>
                    <a:pt x="2601505" y="2548947"/>
                  </a:lnTo>
                  <a:lnTo>
                    <a:pt x="2594720" y="2503620"/>
                  </a:lnTo>
                  <a:lnTo>
                    <a:pt x="2581150" y="2459362"/>
                  </a:lnTo>
                  <a:lnTo>
                    <a:pt x="2560796" y="2416890"/>
                  </a:lnTo>
                  <a:lnTo>
                    <a:pt x="2533658" y="2376915"/>
                  </a:lnTo>
                  <a:lnTo>
                    <a:pt x="2499734" y="2340152"/>
                  </a:lnTo>
                  <a:lnTo>
                    <a:pt x="0" y="0"/>
                  </a:lnTo>
                  <a:lnTo>
                    <a:pt x="807672" y="0"/>
                  </a:lnTo>
                  <a:lnTo>
                    <a:pt x="3307057" y="2340152"/>
                  </a:lnTo>
                  <a:lnTo>
                    <a:pt x="3340981" y="2376915"/>
                  </a:lnTo>
                  <a:lnTo>
                    <a:pt x="3368122" y="2416890"/>
                  </a:lnTo>
                  <a:lnTo>
                    <a:pt x="3388481" y="2459362"/>
                  </a:lnTo>
                  <a:lnTo>
                    <a:pt x="3402061" y="2503620"/>
                  </a:lnTo>
                  <a:lnTo>
                    <a:pt x="3408863" y="2548947"/>
                  </a:lnTo>
                  <a:lnTo>
                    <a:pt x="3408889" y="2594632"/>
                  </a:lnTo>
                  <a:lnTo>
                    <a:pt x="3402140" y="2639959"/>
                  </a:lnTo>
                  <a:lnTo>
                    <a:pt x="3388618" y="2684215"/>
                  </a:lnTo>
                  <a:lnTo>
                    <a:pt x="3368325" y="2726686"/>
                  </a:lnTo>
                  <a:lnTo>
                    <a:pt x="3341263" y="2766659"/>
                  </a:lnTo>
                  <a:lnTo>
                    <a:pt x="3307432" y="2803419"/>
                  </a:lnTo>
                  <a:lnTo>
                    <a:pt x="807766" y="5143489"/>
                  </a:lnTo>
                  <a:close/>
                </a:path>
              </a:pathLst>
            </a:custGeom>
            <a:solidFill>
              <a:srgbClr val="77D8F9"/>
            </a:solidFill>
          </p:spPr>
          <p:txBody>
            <a:bodyPr wrap="square" lIns="0" tIns="0" rIns="0" bIns="0" rtlCol="0"/>
            <a:lstStyle/>
            <a:p>
              <a:endParaRPr/>
            </a:p>
          </p:txBody>
        </p:sp>
      </p:grpSp>
      <p:sp>
        <p:nvSpPr>
          <p:cNvPr id="5" name="object 5"/>
          <p:cNvSpPr/>
          <p:nvPr/>
        </p:nvSpPr>
        <p:spPr>
          <a:xfrm>
            <a:off x="0" y="0"/>
            <a:ext cx="1049655" cy="1236980"/>
          </a:xfrm>
          <a:custGeom>
            <a:avLst/>
            <a:gdLst/>
            <a:ahLst/>
            <a:cxnLst/>
            <a:rect l="l" t="t" r="r" b="b"/>
            <a:pathLst>
              <a:path w="1049655" h="1236980">
                <a:moveTo>
                  <a:pt x="0" y="1236776"/>
                </a:moveTo>
                <a:lnTo>
                  <a:pt x="0" y="486632"/>
                </a:lnTo>
                <a:lnTo>
                  <a:pt x="412656" y="0"/>
                </a:lnTo>
                <a:lnTo>
                  <a:pt x="1049103" y="0"/>
                </a:lnTo>
                <a:lnTo>
                  <a:pt x="8473" y="1227042"/>
                </a:lnTo>
                <a:lnTo>
                  <a:pt x="0" y="1236776"/>
                </a:lnTo>
                <a:close/>
              </a:path>
            </a:pathLst>
          </a:custGeom>
          <a:solidFill>
            <a:srgbClr val="77D8F9"/>
          </a:solidFill>
        </p:spPr>
        <p:txBody>
          <a:bodyPr wrap="square" lIns="0" tIns="0" rIns="0" bIns="0" rtlCol="0"/>
          <a:lstStyle/>
          <a:p>
            <a:endParaRPr/>
          </a:p>
        </p:txBody>
      </p:sp>
      <p:sp>
        <p:nvSpPr>
          <p:cNvPr id="6" name="object 6"/>
          <p:cNvSpPr/>
          <p:nvPr/>
        </p:nvSpPr>
        <p:spPr>
          <a:xfrm>
            <a:off x="0" y="3911272"/>
            <a:ext cx="1053465" cy="1232535"/>
          </a:xfrm>
          <a:custGeom>
            <a:avLst/>
            <a:gdLst/>
            <a:ahLst/>
            <a:cxnLst/>
            <a:rect l="l" t="t" r="r" b="b"/>
            <a:pathLst>
              <a:path w="1053465" h="1232535">
                <a:moveTo>
                  <a:pt x="1053178" y="1232216"/>
                </a:moveTo>
                <a:lnTo>
                  <a:pt x="412529" y="1232216"/>
                </a:lnTo>
                <a:lnTo>
                  <a:pt x="5776" y="756018"/>
                </a:lnTo>
                <a:lnTo>
                  <a:pt x="0" y="749365"/>
                </a:lnTo>
                <a:lnTo>
                  <a:pt x="0" y="0"/>
                </a:lnTo>
                <a:lnTo>
                  <a:pt x="1053178" y="1232216"/>
                </a:lnTo>
                <a:close/>
              </a:path>
            </a:pathLst>
          </a:custGeom>
          <a:solidFill>
            <a:srgbClr val="77D8F9"/>
          </a:solidFill>
        </p:spPr>
        <p:txBody>
          <a:bodyPr wrap="square" lIns="0" tIns="0" rIns="0" bIns="0" rtlCol="0"/>
          <a:lstStyle/>
          <a:p>
            <a:endParaRPr/>
          </a:p>
        </p:txBody>
      </p:sp>
      <p:sp>
        <p:nvSpPr>
          <p:cNvPr id="7" name="object 7"/>
          <p:cNvSpPr txBox="1"/>
          <p:nvPr/>
        </p:nvSpPr>
        <p:spPr>
          <a:xfrm>
            <a:off x="781934" y="3252331"/>
            <a:ext cx="3098165" cy="1414233"/>
          </a:xfrm>
          <a:prstGeom prst="rect">
            <a:avLst/>
          </a:prstGeom>
        </p:spPr>
        <p:txBody>
          <a:bodyPr vert="horz" wrap="square" lIns="0" tIns="10795" rIns="0" bIns="0" rtlCol="0">
            <a:spAutoFit/>
          </a:bodyPr>
          <a:lstStyle/>
          <a:p>
            <a:pPr marL="12700" marR="828675">
              <a:lnSpc>
                <a:spcPct val="100600"/>
              </a:lnSpc>
              <a:spcBef>
                <a:spcPts val="85"/>
              </a:spcBef>
            </a:pPr>
            <a:r>
              <a:rPr lang="tr-TR" sz="1800" spc="-15" dirty="0">
                <a:solidFill>
                  <a:srgbClr val="142846"/>
                </a:solidFill>
                <a:latin typeface="Noto Sans CJK JP Regular"/>
                <a:cs typeface="Noto Sans CJK JP Regular"/>
              </a:rPr>
              <a:t>Özer Batu Kargılı</a:t>
            </a:r>
          </a:p>
          <a:p>
            <a:pPr marL="12700" marR="828675">
              <a:lnSpc>
                <a:spcPct val="100600"/>
              </a:lnSpc>
              <a:spcBef>
                <a:spcPts val="85"/>
              </a:spcBef>
            </a:pPr>
            <a:r>
              <a:rPr lang="tr-TR" sz="1800" spc="35" dirty="0">
                <a:solidFill>
                  <a:srgbClr val="142846"/>
                </a:solidFill>
                <a:latin typeface="Noto Sans CJK JP Regular"/>
                <a:cs typeface="Noto Sans CJK JP Regular"/>
              </a:rPr>
              <a:t>Ahmet Okan Arık</a:t>
            </a:r>
            <a:endParaRPr sz="1800" dirty="0">
              <a:latin typeface="Noto Sans CJK JP Regular"/>
              <a:cs typeface="Noto Sans CJK JP Regular"/>
            </a:endParaRPr>
          </a:p>
          <a:p>
            <a:pPr marL="12700">
              <a:lnSpc>
                <a:spcPct val="100000"/>
              </a:lnSpc>
              <a:spcBef>
                <a:spcPts val="15"/>
              </a:spcBef>
            </a:pPr>
            <a:r>
              <a:rPr lang="tr-TR" sz="1800" spc="-25" dirty="0">
                <a:solidFill>
                  <a:srgbClr val="142846"/>
                </a:solidFill>
                <a:latin typeface="Noto Sans CJK JP Regular"/>
                <a:cs typeface="Noto Sans CJK JP Regular"/>
              </a:rPr>
              <a:t>Osman Uygar Köse</a:t>
            </a:r>
          </a:p>
          <a:p>
            <a:pPr marL="12700">
              <a:lnSpc>
                <a:spcPct val="100000"/>
              </a:lnSpc>
              <a:spcBef>
                <a:spcPts val="15"/>
              </a:spcBef>
            </a:pPr>
            <a:r>
              <a:rPr lang="tr-TR" spc="-25" dirty="0">
                <a:solidFill>
                  <a:srgbClr val="142846"/>
                </a:solidFill>
                <a:latin typeface="Noto Sans CJK JP Regular"/>
                <a:cs typeface="Noto Sans CJK JP Regular"/>
              </a:rPr>
              <a:t>Merve Bekler</a:t>
            </a:r>
            <a:endParaRPr sz="1800" dirty="0">
              <a:latin typeface="Noto Sans CJK JP Regular"/>
              <a:cs typeface="Noto Sans CJK JP Regular"/>
            </a:endParaRPr>
          </a:p>
          <a:p>
            <a:pPr marL="12700">
              <a:lnSpc>
                <a:spcPct val="100000"/>
              </a:lnSpc>
              <a:spcBef>
                <a:spcPts val="20"/>
              </a:spcBef>
            </a:pPr>
            <a:r>
              <a:rPr sz="1800" spc="-5" dirty="0">
                <a:solidFill>
                  <a:srgbClr val="142846"/>
                </a:solidFill>
                <a:latin typeface="Noto Sans CJK JP Regular"/>
                <a:cs typeface="Noto Sans CJK JP Regular"/>
              </a:rPr>
              <a:t>Assoc. </a:t>
            </a:r>
            <a:r>
              <a:rPr sz="1800" spc="-10" dirty="0">
                <a:solidFill>
                  <a:srgbClr val="142846"/>
                </a:solidFill>
                <a:latin typeface="Noto Sans CJK JP Regular"/>
                <a:cs typeface="Noto Sans CJK JP Regular"/>
              </a:rPr>
              <a:t>Prof. </a:t>
            </a:r>
            <a:r>
              <a:rPr sz="1800" spc="20" dirty="0">
                <a:solidFill>
                  <a:srgbClr val="142846"/>
                </a:solidFill>
                <a:latin typeface="Noto Sans CJK JP Regular"/>
                <a:cs typeface="Noto Sans CJK JP Regular"/>
              </a:rPr>
              <a:t>Mehmet </a:t>
            </a:r>
            <a:r>
              <a:rPr sz="1800" spc="-60" dirty="0">
                <a:solidFill>
                  <a:srgbClr val="142846"/>
                </a:solidFill>
                <a:latin typeface="Noto Sans CJK JP Regular"/>
                <a:cs typeface="Noto Sans CJK JP Regular"/>
              </a:rPr>
              <a:t>S.</a:t>
            </a:r>
            <a:r>
              <a:rPr sz="1800" spc="185" dirty="0">
                <a:solidFill>
                  <a:srgbClr val="142846"/>
                </a:solidFill>
                <a:latin typeface="Noto Sans CJK JP Regular"/>
                <a:cs typeface="Noto Sans CJK JP Regular"/>
              </a:rPr>
              <a:t> </a:t>
            </a:r>
            <a:r>
              <a:rPr sz="1800" spc="-15" dirty="0">
                <a:solidFill>
                  <a:srgbClr val="142846"/>
                </a:solidFill>
                <a:latin typeface="Noto Sans CJK JP Regular"/>
                <a:cs typeface="Noto Sans CJK JP Regular"/>
              </a:rPr>
              <a:t>Aktas</a:t>
            </a:r>
            <a:endParaRPr sz="1800" dirty="0">
              <a:latin typeface="Noto Sans CJK JP Regular"/>
              <a:cs typeface="Noto Sans CJK JP Regular"/>
            </a:endParaRPr>
          </a:p>
        </p:txBody>
      </p:sp>
      <p:sp>
        <p:nvSpPr>
          <p:cNvPr id="8" name="object 8"/>
          <p:cNvSpPr txBox="1">
            <a:spLocks noGrp="1"/>
          </p:cNvSpPr>
          <p:nvPr>
            <p:ph type="title"/>
          </p:nvPr>
        </p:nvSpPr>
        <p:spPr>
          <a:xfrm>
            <a:off x="793198" y="819150"/>
            <a:ext cx="5304790" cy="2321148"/>
          </a:xfrm>
          <a:prstGeom prst="rect">
            <a:avLst/>
          </a:prstGeom>
        </p:spPr>
        <p:txBody>
          <a:bodyPr vert="horz" wrap="square" lIns="0" tIns="12700" rIns="0" bIns="0" rtlCol="0">
            <a:spAutoFit/>
          </a:bodyPr>
          <a:lstStyle/>
          <a:p>
            <a:r>
              <a:rPr lang="en-US" dirty="0"/>
              <a:t>A Novel Distributed Software Architecture for Managing Customer Behavior Data: A Case Study in Banking Sector </a:t>
            </a:r>
            <a:endParaRPr lang="en-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27671" y="0"/>
            <a:ext cx="1316355" cy="1232535"/>
          </a:xfrm>
          <a:custGeom>
            <a:avLst/>
            <a:gdLst/>
            <a:ahLst/>
            <a:cxnLst/>
            <a:rect l="l" t="t" r="r" b="b"/>
            <a:pathLst>
              <a:path w="1316354" h="1232535">
                <a:moveTo>
                  <a:pt x="1316310" y="1232503"/>
                </a:moveTo>
                <a:lnTo>
                  <a:pt x="0" y="0"/>
                </a:lnTo>
                <a:lnTo>
                  <a:pt x="809069" y="0"/>
                </a:lnTo>
                <a:lnTo>
                  <a:pt x="1316310" y="475029"/>
                </a:lnTo>
                <a:lnTo>
                  <a:pt x="1316310" y="1232503"/>
                </a:lnTo>
                <a:close/>
              </a:path>
            </a:pathLst>
          </a:custGeom>
          <a:solidFill>
            <a:srgbClr val="77D8F9"/>
          </a:solidFill>
        </p:spPr>
        <p:txBody>
          <a:bodyPr wrap="square" lIns="0" tIns="0" rIns="0" bIns="0" rtlCol="0"/>
          <a:lstStyle/>
          <a:p>
            <a:endParaRPr/>
          </a:p>
        </p:txBody>
      </p:sp>
      <p:sp>
        <p:nvSpPr>
          <p:cNvPr id="3" name="object 3"/>
          <p:cNvSpPr/>
          <p:nvPr/>
        </p:nvSpPr>
        <p:spPr>
          <a:xfrm>
            <a:off x="0" y="3878629"/>
            <a:ext cx="1351280" cy="1264920"/>
          </a:xfrm>
          <a:custGeom>
            <a:avLst/>
            <a:gdLst/>
            <a:ahLst/>
            <a:cxnLst/>
            <a:rect l="l" t="t" r="r" b="b"/>
            <a:pathLst>
              <a:path w="1351280" h="1264920">
                <a:moveTo>
                  <a:pt x="1350764" y="1264735"/>
                </a:moveTo>
                <a:lnTo>
                  <a:pt x="541556" y="1264735"/>
                </a:lnTo>
                <a:lnTo>
                  <a:pt x="0" y="757758"/>
                </a:lnTo>
                <a:lnTo>
                  <a:pt x="0" y="0"/>
                </a:lnTo>
                <a:lnTo>
                  <a:pt x="1350764" y="1264735"/>
                </a:lnTo>
                <a:close/>
              </a:path>
            </a:pathLst>
          </a:custGeom>
          <a:solidFill>
            <a:srgbClr val="77D8F9"/>
          </a:solidFill>
        </p:spPr>
        <p:txBody>
          <a:bodyPr wrap="square" lIns="0" tIns="0" rIns="0" bIns="0" rtlCol="0"/>
          <a:lstStyle/>
          <a:p>
            <a:endParaRPr/>
          </a:p>
        </p:txBody>
      </p:sp>
      <p:grpSp>
        <p:nvGrpSpPr>
          <p:cNvPr id="7" name="object 7"/>
          <p:cNvGrpSpPr/>
          <p:nvPr/>
        </p:nvGrpSpPr>
        <p:grpSpPr>
          <a:xfrm rot="10800000">
            <a:off x="4272535" y="2663531"/>
            <a:ext cx="592455" cy="123189"/>
            <a:chOff x="4249129" y="3974279"/>
            <a:chExt cx="592455" cy="123189"/>
          </a:xfrm>
        </p:grpSpPr>
        <p:sp>
          <p:nvSpPr>
            <p:cNvPr id="8" name="object 8"/>
            <p:cNvSpPr/>
            <p:nvPr/>
          </p:nvSpPr>
          <p:spPr>
            <a:xfrm>
              <a:off x="4357416" y="4030191"/>
              <a:ext cx="469900" cy="5080"/>
            </a:xfrm>
            <a:custGeom>
              <a:avLst/>
              <a:gdLst/>
              <a:ahLst/>
              <a:cxnLst/>
              <a:rect l="l" t="t" r="r" b="b"/>
              <a:pathLst>
                <a:path w="469900" h="5079">
                  <a:moveTo>
                    <a:pt x="0" y="4874"/>
                  </a:moveTo>
                  <a:lnTo>
                    <a:pt x="469524" y="0"/>
                  </a:lnTo>
                </a:path>
              </a:pathLst>
            </a:custGeom>
            <a:ln w="28574">
              <a:solidFill>
                <a:srgbClr val="0B1F3D"/>
              </a:solidFill>
            </a:ln>
          </p:spPr>
          <p:txBody>
            <a:bodyPr wrap="square" lIns="0" tIns="0" rIns="0" bIns="0" rtlCol="0"/>
            <a:lstStyle/>
            <a:p>
              <a:endParaRPr/>
            </a:p>
          </p:txBody>
        </p:sp>
        <p:sp>
          <p:nvSpPr>
            <p:cNvPr id="9" name="object 9"/>
            <p:cNvSpPr/>
            <p:nvPr/>
          </p:nvSpPr>
          <p:spPr>
            <a:xfrm>
              <a:off x="4249129" y="3974279"/>
              <a:ext cx="122574" cy="122574"/>
            </a:xfrm>
            <a:prstGeom prst="rect">
              <a:avLst/>
            </a:prstGeom>
            <a:blipFill>
              <a:blip r:embed="rId3" cstate="print"/>
              <a:stretch>
                <a:fillRect/>
              </a:stretch>
            </a:blipFill>
          </p:spPr>
          <p:txBody>
            <a:bodyPr wrap="square" lIns="0" tIns="0" rIns="0" bIns="0" rtlCol="0"/>
            <a:lstStyle/>
            <a:p>
              <a:endParaRPr/>
            </a:p>
          </p:txBody>
        </p:sp>
      </p:grpSp>
      <p:grpSp>
        <p:nvGrpSpPr>
          <p:cNvPr id="10" name="object 10"/>
          <p:cNvGrpSpPr/>
          <p:nvPr/>
        </p:nvGrpSpPr>
        <p:grpSpPr>
          <a:xfrm>
            <a:off x="1177060" y="1353847"/>
            <a:ext cx="2773680" cy="2773680"/>
            <a:chOff x="1177060" y="1353847"/>
            <a:chExt cx="2773680" cy="2773680"/>
          </a:xfrm>
        </p:grpSpPr>
        <p:sp>
          <p:nvSpPr>
            <p:cNvPr id="11" name="object 11"/>
            <p:cNvSpPr/>
            <p:nvPr/>
          </p:nvSpPr>
          <p:spPr>
            <a:xfrm>
              <a:off x="1215160" y="1391947"/>
              <a:ext cx="2697480" cy="2697480"/>
            </a:xfrm>
            <a:custGeom>
              <a:avLst/>
              <a:gdLst/>
              <a:ahLst/>
              <a:cxnLst/>
              <a:rect l="l" t="t" r="r" b="b"/>
              <a:pathLst>
                <a:path w="2697479" h="2697479">
                  <a:moveTo>
                    <a:pt x="1348509" y="2696994"/>
                  </a:moveTo>
                  <a:lnTo>
                    <a:pt x="0" y="1348497"/>
                  </a:lnTo>
                  <a:lnTo>
                    <a:pt x="1348509" y="0"/>
                  </a:lnTo>
                  <a:lnTo>
                    <a:pt x="2697007" y="1348497"/>
                  </a:lnTo>
                  <a:lnTo>
                    <a:pt x="1348509" y="2696994"/>
                  </a:lnTo>
                  <a:close/>
                </a:path>
              </a:pathLst>
            </a:custGeom>
            <a:solidFill>
              <a:srgbClr val="0B1F3D"/>
            </a:solidFill>
          </p:spPr>
          <p:txBody>
            <a:bodyPr wrap="square" lIns="0" tIns="0" rIns="0" bIns="0" rtlCol="0"/>
            <a:lstStyle/>
            <a:p>
              <a:endParaRPr/>
            </a:p>
          </p:txBody>
        </p:sp>
        <p:sp>
          <p:nvSpPr>
            <p:cNvPr id="12" name="object 12"/>
            <p:cNvSpPr/>
            <p:nvPr/>
          </p:nvSpPr>
          <p:spPr>
            <a:xfrm>
              <a:off x="1215160" y="1391947"/>
              <a:ext cx="2697480" cy="2697480"/>
            </a:xfrm>
            <a:custGeom>
              <a:avLst/>
              <a:gdLst/>
              <a:ahLst/>
              <a:cxnLst/>
              <a:rect l="l" t="t" r="r" b="b"/>
              <a:pathLst>
                <a:path w="2697479" h="2697479">
                  <a:moveTo>
                    <a:pt x="0" y="1348497"/>
                  </a:moveTo>
                  <a:lnTo>
                    <a:pt x="1348509" y="0"/>
                  </a:lnTo>
                  <a:lnTo>
                    <a:pt x="2697007" y="1348497"/>
                  </a:lnTo>
                  <a:lnTo>
                    <a:pt x="1348509" y="2696994"/>
                  </a:lnTo>
                  <a:lnTo>
                    <a:pt x="0" y="1348497"/>
                  </a:lnTo>
                  <a:close/>
                </a:path>
              </a:pathLst>
            </a:custGeom>
            <a:ln w="76199">
              <a:solidFill>
                <a:srgbClr val="0B1F3D"/>
              </a:solidFill>
            </a:ln>
          </p:spPr>
          <p:txBody>
            <a:bodyPr wrap="square" lIns="0" tIns="0" rIns="0" bIns="0" rtlCol="0"/>
            <a:lstStyle/>
            <a:p>
              <a:endParaRPr/>
            </a:p>
          </p:txBody>
        </p:sp>
        <p:sp>
          <p:nvSpPr>
            <p:cNvPr id="13" name="object 13"/>
            <p:cNvSpPr/>
            <p:nvPr/>
          </p:nvSpPr>
          <p:spPr>
            <a:xfrm>
              <a:off x="1415222" y="1592009"/>
              <a:ext cx="2296795" cy="2297430"/>
            </a:xfrm>
            <a:custGeom>
              <a:avLst/>
              <a:gdLst/>
              <a:ahLst/>
              <a:cxnLst/>
              <a:rect l="l" t="t" r="r" b="b"/>
              <a:pathLst>
                <a:path w="2296795" h="2297429">
                  <a:moveTo>
                    <a:pt x="1148397" y="2296807"/>
                  </a:moveTo>
                  <a:lnTo>
                    <a:pt x="0" y="1148410"/>
                  </a:lnTo>
                  <a:lnTo>
                    <a:pt x="1148397" y="0"/>
                  </a:lnTo>
                  <a:lnTo>
                    <a:pt x="2296795" y="1148410"/>
                  </a:lnTo>
                  <a:lnTo>
                    <a:pt x="1148397" y="2296807"/>
                  </a:lnTo>
                  <a:close/>
                </a:path>
              </a:pathLst>
            </a:custGeom>
            <a:solidFill>
              <a:srgbClr val="77D8F9"/>
            </a:solidFill>
          </p:spPr>
          <p:txBody>
            <a:bodyPr wrap="square" lIns="0" tIns="0" rIns="0" bIns="0" rtlCol="0"/>
            <a:lstStyle/>
            <a:p>
              <a:endParaRPr/>
            </a:p>
          </p:txBody>
        </p:sp>
        <p:sp>
          <p:nvSpPr>
            <p:cNvPr id="14" name="object 14"/>
            <p:cNvSpPr/>
            <p:nvPr/>
          </p:nvSpPr>
          <p:spPr>
            <a:xfrm>
              <a:off x="1415222" y="1592009"/>
              <a:ext cx="2296795" cy="2297430"/>
            </a:xfrm>
            <a:custGeom>
              <a:avLst/>
              <a:gdLst/>
              <a:ahLst/>
              <a:cxnLst/>
              <a:rect l="l" t="t" r="r" b="b"/>
              <a:pathLst>
                <a:path w="2296795" h="2297429">
                  <a:moveTo>
                    <a:pt x="0" y="1148410"/>
                  </a:moveTo>
                  <a:lnTo>
                    <a:pt x="1148397" y="0"/>
                  </a:lnTo>
                  <a:lnTo>
                    <a:pt x="2296795" y="1148410"/>
                  </a:lnTo>
                  <a:lnTo>
                    <a:pt x="1148397" y="2296807"/>
                  </a:lnTo>
                  <a:lnTo>
                    <a:pt x="0" y="1148410"/>
                  </a:lnTo>
                  <a:close/>
                </a:path>
              </a:pathLst>
            </a:custGeom>
            <a:ln w="76199">
              <a:solidFill>
                <a:srgbClr val="77D8F9"/>
              </a:solidFill>
            </a:ln>
          </p:spPr>
          <p:txBody>
            <a:bodyPr wrap="square" lIns="0" tIns="0" rIns="0" bIns="0" rtlCol="0"/>
            <a:lstStyle/>
            <a:p>
              <a:endParaRPr/>
            </a:p>
          </p:txBody>
        </p:sp>
        <p:sp>
          <p:nvSpPr>
            <p:cNvPr id="15" name="object 15"/>
            <p:cNvSpPr/>
            <p:nvPr/>
          </p:nvSpPr>
          <p:spPr>
            <a:xfrm>
              <a:off x="1688544" y="1865331"/>
              <a:ext cx="1750695" cy="1750695"/>
            </a:xfrm>
            <a:custGeom>
              <a:avLst/>
              <a:gdLst/>
              <a:ahLst/>
              <a:cxnLst/>
              <a:rect l="l" t="t" r="r" b="b"/>
              <a:pathLst>
                <a:path w="1750695" h="1750695">
                  <a:moveTo>
                    <a:pt x="875100" y="1750186"/>
                  </a:moveTo>
                  <a:lnTo>
                    <a:pt x="0" y="875088"/>
                  </a:lnTo>
                  <a:lnTo>
                    <a:pt x="875100" y="0"/>
                  </a:lnTo>
                  <a:lnTo>
                    <a:pt x="1750198" y="875088"/>
                  </a:lnTo>
                  <a:lnTo>
                    <a:pt x="875100" y="1750186"/>
                  </a:lnTo>
                  <a:close/>
                </a:path>
              </a:pathLst>
            </a:custGeom>
            <a:solidFill>
              <a:srgbClr val="FFFFFF"/>
            </a:solidFill>
          </p:spPr>
          <p:txBody>
            <a:bodyPr wrap="square" lIns="0" tIns="0" rIns="0" bIns="0" rtlCol="0"/>
            <a:lstStyle/>
            <a:p>
              <a:endParaRPr/>
            </a:p>
          </p:txBody>
        </p:sp>
      </p:grpSp>
      <p:sp>
        <p:nvSpPr>
          <p:cNvPr id="16" name="object 16"/>
          <p:cNvSpPr txBox="1"/>
          <p:nvPr/>
        </p:nvSpPr>
        <p:spPr>
          <a:xfrm>
            <a:off x="1988314" y="2483826"/>
            <a:ext cx="1150620" cy="482600"/>
          </a:xfrm>
          <a:prstGeom prst="rect">
            <a:avLst/>
          </a:prstGeom>
        </p:spPr>
        <p:txBody>
          <a:bodyPr vert="horz" wrap="square" lIns="0" tIns="12700" rIns="0" bIns="0" rtlCol="0">
            <a:spAutoFit/>
          </a:bodyPr>
          <a:lstStyle/>
          <a:p>
            <a:pPr marL="12700">
              <a:lnSpc>
                <a:spcPct val="100000"/>
              </a:lnSpc>
              <a:spcBef>
                <a:spcPts val="100"/>
              </a:spcBef>
            </a:pPr>
            <a:r>
              <a:rPr sz="3000" spc="-275" dirty="0">
                <a:solidFill>
                  <a:srgbClr val="142846"/>
                </a:solidFill>
                <a:latin typeface="Verdana"/>
                <a:cs typeface="Verdana"/>
              </a:rPr>
              <a:t>Metric</a:t>
            </a:r>
            <a:endParaRPr sz="3000" dirty="0">
              <a:latin typeface="Verdana"/>
              <a:cs typeface="Verdana"/>
            </a:endParaRPr>
          </a:p>
        </p:txBody>
      </p:sp>
      <p:sp>
        <p:nvSpPr>
          <p:cNvPr id="17" name="object 17"/>
          <p:cNvSpPr txBox="1"/>
          <p:nvPr/>
        </p:nvSpPr>
        <p:spPr>
          <a:xfrm>
            <a:off x="6201694" y="2336918"/>
            <a:ext cx="1221105" cy="1176604"/>
          </a:xfrm>
          <a:prstGeom prst="rect">
            <a:avLst/>
          </a:prstGeom>
        </p:spPr>
        <p:txBody>
          <a:bodyPr vert="horz" wrap="square" lIns="0" tIns="67945" rIns="0" bIns="0" rtlCol="0">
            <a:spAutoFit/>
          </a:bodyPr>
          <a:lstStyle/>
          <a:p>
            <a:pPr marL="12700">
              <a:lnSpc>
                <a:spcPct val="100000"/>
              </a:lnSpc>
              <a:spcBef>
                <a:spcPts val="535"/>
              </a:spcBef>
            </a:pPr>
            <a:r>
              <a:rPr lang="en-US" dirty="0"/>
              <a:t>Response time according to overhead</a:t>
            </a:r>
            <a:endParaRPr sz="1400" dirty="0">
              <a:latin typeface="Noto Sans CJK JP Regular"/>
              <a:cs typeface="Noto Sans CJK JP Regular"/>
            </a:endParaRPr>
          </a:p>
        </p:txBody>
      </p:sp>
      <p:sp>
        <p:nvSpPr>
          <p:cNvPr id="21" name="object 21"/>
          <p:cNvSpPr txBox="1"/>
          <p:nvPr/>
        </p:nvSpPr>
        <p:spPr>
          <a:xfrm>
            <a:off x="5042165" y="1260991"/>
            <a:ext cx="281940" cy="360680"/>
          </a:xfrm>
          <a:prstGeom prst="rect">
            <a:avLst/>
          </a:prstGeom>
        </p:spPr>
        <p:txBody>
          <a:bodyPr vert="horz" wrap="square" lIns="0" tIns="12700" rIns="0" bIns="0" rtlCol="0">
            <a:spAutoFit/>
          </a:bodyPr>
          <a:lstStyle/>
          <a:p>
            <a:pPr marL="12700">
              <a:lnSpc>
                <a:spcPct val="100000"/>
              </a:lnSpc>
              <a:spcBef>
                <a:spcPts val="100"/>
              </a:spcBef>
            </a:pPr>
            <a:r>
              <a:rPr sz="2200" spc="-400" dirty="0">
                <a:solidFill>
                  <a:srgbClr val="FFFFFF"/>
                </a:solidFill>
                <a:latin typeface="Verdana"/>
                <a:cs typeface="Verdana"/>
              </a:rPr>
              <a:t>01</a:t>
            </a:r>
            <a:endParaRPr sz="2200" dirty="0">
              <a:latin typeface="Verdana"/>
              <a:cs typeface="Verdana"/>
            </a:endParaRPr>
          </a:p>
        </p:txBody>
      </p:sp>
      <p:grpSp>
        <p:nvGrpSpPr>
          <p:cNvPr id="22" name="object 22"/>
          <p:cNvGrpSpPr/>
          <p:nvPr/>
        </p:nvGrpSpPr>
        <p:grpSpPr>
          <a:xfrm>
            <a:off x="5093626" y="2349841"/>
            <a:ext cx="750570" cy="750570"/>
            <a:chOff x="4807852" y="3652154"/>
            <a:chExt cx="750570" cy="750570"/>
          </a:xfrm>
        </p:grpSpPr>
        <p:sp>
          <p:nvSpPr>
            <p:cNvPr id="23" name="object 23"/>
            <p:cNvSpPr/>
            <p:nvPr/>
          </p:nvSpPr>
          <p:spPr>
            <a:xfrm>
              <a:off x="4822140" y="3666442"/>
              <a:ext cx="721995" cy="721995"/>
            </a:xfrm>
            <a:custGeom>
              <a:avLst/>
              <a:gdLst/>
              <a:ahLst/>
              <a:cxnLst/>
              <a:rect l="l" t="t" r="r" b="b"/>
              <a:pathLst>
                <a:path w="721995" h="721995">
                  <a:moveTo>
                    <a:pt x="360749" y="721498"/>
                  </a:moveTo>
                  <a:lnTo>
                    <a:pt x="0" y="360749"/>
                  </a:lnTo>
                  <a:lnTo>
                    <a:pt x="360749" y="0"/>
                  </a:lnTo>
                  <a:lnTo>
                    <a:pt x="721498" y="360749"/>
                  </a:lnTo>
                  <a:lnTo>
                    <a:pt x="360749" y="721498"/>
                  </a:lnTo>
                  <a:close/>
                </a:path>
              </a:pathLst>
            </a:custGeom>
            <a:solidFill>
              <a:srgbClr val="0B1F3D"/>
            </a:solidFill>
          </p:spPr>
          <p:txBody>
            <a:bodyPr wrap="square" lIns="0" tIns="0" rIns="0" bIns="0" rtlCol="0"/>
            <a:lstStyle/>
            <a:p>
              <a:endParaRPr/>
            </a:p>
          </p:txBody>
        </p:sp>
        <p:sp>
          <p:nvSpPr>
            <p:cNvPr id="24" name="object 24"/>
            <p:cNvSpPr/>
            <p:nvPr/>
          </p:nvSpPr>
          <p:spPr>
            <a:xfrm>
              <a:off x="4822140" y="3666442"/>
              <a:ext cx="721995" cy="721995"/>
            </a:xfrm>
            <a:custGeom>
              <a:avLst/>
              <a:gdLst/>
              <a:ahLst/>
              <a:cxnLst/>
              <a:rect l="l" t="t" r="r" b="b"/>
              <a:pathLst>
                <a:path w="721995" h="721995">
                  <a:moveTo>
                    <a:pt x="721498" y="360749"/>
                  </a:moveTo>
                  <a:lnTo>
                    <a:pt x="360749" y="0"/>
                  </a:lnTo>
                  <a:lnTo>
                    <a:pt x="0" y="360749"/>
                  </a:lnTo>
                  <a:lnTo>
                    <a:pt x="360749" y="721498"/>
                  </a:lnTo>
                  <a:lnTo>
                    <a:pt x="721498" y="360749"/>
                  </a:lnTo>
                  <a:close/>
                </a:path>
              </a:pathLst>
            </a:custGeom>
            <a:ln w="28574">
              <a:solidFill>
                <a:srgbClr val="77D8F9"/>
              </a:solidFill>
            </a:ln>
          </p:spPr>
          <p:txBody>
            <a:bodyPr wrap="square" lIns="0" tIns="0" rIns="0" bIns="0" rtlCol="0"/>
            <a:lstStyle/>
            <a:p>
              <a:endParaRPr/>
            </a:p>
          </p:txBody>
        </p:sp>
      </p:grpSp>
      <p:sp>
        <p:nvSpPr>
          <p:cNvPr id="27" name="object 27"/>
          <p:cNvSpPr/>
          <p:nvPr/>
        </p:nvSpPr>
        <p:spPr>
          <a:xfrm>
            <a:off x="3930592" y="1451022"/>
            <a:ext cx="382905" cy="2584450"/>
          </a:xfrm>
          <a:custGeom>
            <a:avLst/>
            <a:gdLst/>
            <a:ahLst/>
            <a:cxnLst/>
            <a:rect l="l" t="t" r="r" b="b"/>
            <a:pathLst>
              <a:path w="382904" h="2584450">
                <a:moveTo>
                  <a:pt x="0" y="1290347"/>
                </a:moveTo>
                <a:lnTo>
                  <a:pt x="382499" y="1284647"/>
                </a:lnTo>
              </a:path>
              <a:path w="382904" h="2584450">
                <a:moveTo>
                  <a:pt x="366974" y="0"/>
                </a:moveTo>
                <a:lnTo>
                  <a:pt x="382274" y="2583894"/>
                </a:lnTo>
              </a:path>
            </a:pathLst>
          </a:custGeom>
          <a:ln w="28574">
            <a:solidFill>
              <a:srgbClr val="0B1F3D"/>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17625" cy="1233805"/>
          </a:xfrm>
          <a:custGeom>
            <a:avLst/>
            <a:gdLst/>
            <a:ahLst/>
            <a:cxnLst/>
            <a:rect l="l" t="t" r="r" b="b"/>
            <a:pathLst>
              <a:path w="1317625" h="1233805">
                <a:moveTo>
                  <a:pt x="0" y="1233361"/>
                </a:moveTo>
                <a:lnTo>
                  <a:pt x="0" y="475888"/>
                </a:lnTo>
                <a:lnTo>
                  <a:pt x="508161" y="0"/>
                </a:lnTo>
                <a:lnTo>
                  <a:pt x="1317231" y="0"/>
                </a:lnTo>
                <a:lnTo>
                  <a:pt x="0" y="1233361"/>
                </a:lnTo>
                <a:close/>
              </a:path>
            </a:pathLst>
          </a:custGeom>
          <a:solidFill>
            <a:srgbClr val="77D8F9"/>
          </a:solidFill>
        </p:spPr>
        <p:txBody>
          <a:bodyPr wrap="square" lIns="0" tIns="0" rIns="0" bIns="0" rtlCol="0"/>
          <a:lstStyle/>
          <a:p>
            <a:endParaRPr/>
          </a:p>
        </p:txBody>
      </p:sp>
      <p:sp>
        <p:nvSpPr>
          <p:cNvPr id="3" name="object 3"/>
          <p:cNvSpPr/>
          <p:nvPr/>
        </p:nvSpPr>
        <p:spPr>
          <a:xfrm>
            <a:off x="7794134" y="3879477"/>
            <a:ext cx="1350010" cy="1264285"/>
          </a:xfrm>
          <a:custGeom>
            <a:avLst/>
            <a:gdLst/>
            <a:ahLst/>
            <a:cxnLst/>
            <a:rect l="l" t="t" r="r" b="b"/>
            <a:pathLst>
              <a:path w="1350009" h="1264285">
                <a:moveTo>
                  <a:pt x="809198" y="1263887"/>
                </a:moveTo>
                <a:lnTo>
                  <a:pt x="0" y="1263887"/>
                </a:lnTo>
                <a:lnTo>
                  <a:pt x="1349847" y="0"/>
                </a:lnTo>
                <a:lnTo>
                  <a:pt x="1349847" y="757765"/>
                </a:lnTo>
                <a:lnTo>
                  <a:pt x="809198" y="1263887"/>
                </a:lnTo>
                <a:close/>
              </a:path>
            </a:pathLst>
          </a:custGeom>
          <a:solidFill>
            <a:srgbClr val="77D8F9"/>
          </a:solidFill>
        </p:spPr>
        <p:txBody>
          <a:bodyPr wrap="square" lIns="0" tIns="0" rIns="0" bIns="0" rtlCol="0"/>
          <a:lstStyle/>
          <a:p>
            <a:endParaRPr/>
          </a:p>
        </p:txBody>
      </p:sp>
      <p:sp>
        <p:nvSpPr>
          <p:cNvPr id="4" name="object 4"/>
          <p:cNvSpPr txBox="1">
            <a:spLocks noGrp="1"/>
          </p:cNvSpPr>
          <p:nvPr>
            <p:ph type="title"/>
          </p:nvPr>
        </p:nvSpPr>
        <p:spPr>
          <a:xfrm>
            <a:off x="4015601" y="469393"/>
            <a:ext cx="1111250" cy="482600"/>
          </a:xfrm>
          <a:prstGeom prst="rect">
            <a:avLst/>
          </a:prstGeom>
        </p:spPr>
        <p:txBody>
          <a:bodyPr vert="horz" wrap="square" lIns="0" tIns="12700" rIns="0" bIns="0" rtlCol="0">
            <a:spAutoFit/>
          </a:bodyPr>
          <a:lstStyle/>
          <a:p>
            <a:pPr marL="12700">
              <a:lnSpc>
                <a:spcPct val="100000"/>
              </a:lnSpc>
              <a:spcBef>
                <a:spcPts val="100"/>
              </a:spcBef>
            </a:pPr>
            <a:r>
              <a:rPr spc="-340" dirty="0"/>
              <a:t>Results</a:t>
            </a:r>
          </a:p>
        </p:txBody>
      </p:sp>
      <p:pic>
        <p:nvPicPr>
          <p:cNvPr id="10" name="image8.png" descr="Chart, box and whisker chart&#10;&#10;Description automatically generated">
            <a:extLst>
              <a:ext uri="{FF2B5EF4-FFF2-40B4-BE49-F238E27FC236}">
                <a16:creationId xmlns:a16="http://schemas.microsoft.com/office/drawing/2014/main" id="{103B9F5B-9DA4-9B48-8E7E-ECE40F444961}"/>
              </a:ext>
            </a:extLst>
          </p:cNvPr>
          <p:cNvPicPr/>
          <p:nvPr/>
        </p:nvPicPr>
        <p:blipFill>
          <a:blip r:embed="rId3"/>
          <a:stretch>
            <a:fillRect/>
          </a:stretch>
        </p:blipFill>
        <p:spPr>
          <a:xfrm>
            <a:off x="596442" y="1233805"/>
            <a:ext cx="3558401" cy="1981200"/>
          </a:xfrm>
          <a:prstGeom prst="rect">
            <a:avLst/>
          </a:prstGeom>
        </p:spPr>
      </p:pic>
      <p:pic>
        <p:nvPicPr>
          <p:cNvPr id="11" name="image1.png" descr="Chart, box and whisker chart&#10;&#10;Description automatically generated">
            <a:extLst>
              <a:ext uri="{FF2B5EF4-FFF2-40B4-BE49-F238E27FC236}">
                <a16:creationId xmlns:a16="http://schemas.microsoft.com/office/drawing/2014/main" id="{8D9A6BEE-0716-7643-B55B-313643947F3B}"/>
              </a:ext>
            </a:extLst>
          </p:cNvPr>
          <p:cNvPicPr/>
          <p:nvPr/>
        </p:nvPicPr>
        <p:blipFill>
          <a:blip r:embed="rId4"/>
          <a:stretch>
            <a:fillRect/>
          </a:stretch>
        </p:blipFill>
        <p:spPr>
          <a:xfrm>
            <a:off x="5054605" y="1233805"/>
            <a:ext cx="3414534" cy="1981200"/>
          </a:xfrm>
          <a:prstGeom prst="rect">
            <a:avLst/>
          </a:prstGeom>
        </p:spPr>
      </p:pic>
      <p:sp>
        <p:nvSpPr>
          <p:cNvPr id="12" name="Rectangle 11">
            <a:extLst>
              <a:ext uri="{FF2B5EF4-FFF2-40B4-BE49-F238E27FC236}">
                <a16:creationId xmlns:a16="http://schemas.microsoft.com/office/drawing/2014/main" id="{960A6BAA-EABC-DB40-8814-47363C645CA7}"/>
              </a:ext>
            </a:extLst>
          </p:cNvPr>
          <p:cNvSpPr/>
          <p:nvPr/>
        </p:nvSpPr>
        <p:spPr>
          <a:xfrm>
            <a:off x="596442" y="3312151"/>
            <a:ext cx="3751348" cy="369332"/>
          </a:xfrm>
          <a:prstGeom prst="rect">
            <a:avLst/>
          </a:prstGeom>
        </p:spPr>
        <p:txBody>
          <a:bodyPr wrap="none">
            <a:spAutoFit/>
          </a:bodyPr>
          <a:lstStyle/>
          <a:p>
            <a:r>
              <a:rPr lang="en-US" dirty="0">
                <a:solidFill>
                  <a:srgbClr val="000000"/>
                </a:solidFill>
                <a:latin typeface="Times New Roman" panose="02020603050405020304" pitchFamily="18" charset="0"/>
                <a:ea typeface="SimSun" panose="02010600030101010101" pitchFamily="2" charset="-122"/>
              </a:rPr>
              <a:t>Apache </a:t>
            </a:r>
            <a:r>
              <a:rPr lang="en-US" dirty="0" err="1">
                <a:solidFill>
                  <a:srgbClr val="000000"/>
                </a:solidFill>
                <a:latin typeface="Times New Roman" panose="02020603050405020304" pitchFamily="18" charset="0"/>
                <a:ea typeface="SimSun" panose="02010600030101010101" pitchFamily="2" charset="-122"/>
              </a:rPr>
              <a:t>Flink</a:t>
            </a:r>
            <a:r>
              <a:rPr lang="en-US" dirty="0">
                <a:solidFill>
                  <a:srgbClr val="000000"/>
                </a:solidFill>
                <a:latin typeface="Times New Roman" panose="02020603050405020304" pitchFamily="18" charset="0"/>
                <a:ea typeface="SimSun" panose="02010600030101010101" pitchFamily="2" charset="-122"/>
              </a:rPr>
              <a:t> performance test results</a:t>
            </a:r>
            <a:r>
              <a:rPr lang="en-TR" dirty="0">
                <a:effectLst/>
              </a:rPr>
              <a:t> </a:t>
            </a:r>
            <a:endParaRPr lang="en-TR" dirty="0"/>
          </a:p>
        </p:txBody>
      </p:sp>
      <p:sp>
        <p:nvSpPr>
          <p:cNvPr id="13" name="Rectangle 12">
            <a:extLst>
              <a:ext uri="{FF2B5EF4-FFF2-40B4-BE49-F238E27FC236}">
                <a16:creationId xmlns:a16="http://schemas.microsoft.com/office/drawing/2014/main" id="{8F4C51E8-B4E5-094E-8E39-8BE3B79BAB53}"/>
              </a:ext>
            </a:extLst>
          </p:cNvPr>
          <p:cNvSpPr/>
          <p:nvPr/>
        </p:nvSpPr>
        <p:spPr>
          <a:xfrm>
            <a:off x="5126851" y="3312151"/>
            <a:ext cx="3065263" cy="369332"/>
          </a:xfrm>
          <a:prstGeom prst="rect">
            <a:avLst/>
          </a:prstGeom>
        </p:spPr>
        <p:txBody>
          <a:bodyPr wrap="none">
            <a:spAutoFit/>
          </a:bodyPr>
          <a:lstStyle/>
          <a:p>
            <a:r>
              <a:rPr lang="en-US" dirty="0">
                <a:solidFill>
                  <a:srgbClr val="000000"/>
                </a:solidFill>
                <a:latin typeface="Times New Roman" panose="02020603050405020304" pitchFamily="18" charset="0"/>
                <a:ea typeface="SimSun" panose="02010600030101010101" pitchFamily="2" charset="-122"/>
              </a:rPr>
              <a:t>Kafka performance test results</a:t>
            </a:r>
            <a:r>
              <a:rPr lang="en-TR" dirty="0">
                <a:effectLst/>
              </a:rPr>
              <a:t> </a:t>
            </a:r>
            <a:endParaRPr lang="en-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8707" y="817724"/>
            <a:ext cx="3882390" cy="2517775"/>
          </a:xfrm>
          <a:prstGeom prst="rect">
            <a:avLst/>
          </a:prstGeom>
        </p:spPr>
        <p:txBody>
          <a:bodyPr vert="horz" wrap="square" lIns="0" tIns="161290" rIns="0" bIns="0" rtlCol="0">
            <a:spAutoFit/>
          </a:bodyPr>
          <a:lstStyle/>
          <a:p>
            <a:pPr marL="3810" algn="ctr">
              <a:lnSpc>
                <a:spcPct val="100000"/>
              </a:lnSpc>
              <a:spcBef>
                <a:spcPts val="1270"/>
              </a:spcBef>
            </a:pPr>
            <a:r>
              <a:rPr sz="7200" spc="-810" dirty="0">
                <a:solidFill>
                  <a:srgbClr val="142846"/>
                </a:solidFill>
                <a:latin typeface="Verdana"/>
                <a:cs typeface="Verdana"/>
              </a:rPr>
              <a:t>04</a:t>
            </a:r>
            <a:endParaRPr sz="7200">
              <a:latin typeface="Verdana"/>
              <a:cs typeface="Verdana"/>
            </a:endParaRPr>
          </a:p>
          <a:p>
            <a:pPr algn="ctr">
              <a:lnSpc>
                <a:spcPct val="100000"/>
              </a:lnSpc>
              <a:spcBef>
                <a:spcPts val="1170"/>
              </a:spcBef>
            </a:pPr>
            <a:r>
              <a:rPr sz="7200" spc="-860" dirty="0">
                <a:solidFill>
                  <a:srgbClr val="142846"/>
                </a:solidFill>
                <a:latin typeface="Verdana"/>
                <a:cs typeface="Verdana"/>
              </a:rPr>
              <a:t>Conclusion</a:t>
            </a:r>
            <a:endParaRPr sz="720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26515" cy="1242060"/>
          </a:xfrm>
          <a:custGeom>
            <a:avLst/>
            <a:gdLst/>
            <a:ahLst/>
            <a:cxnLst/>
            <a:rect l="l" t="t" r="r" b="b"/>
            <a:pathLst>
              <a:path w="1326515" h="1242060">
                <a:moveTo>
                  <a:pt x="0" y="1241883"/>
                </a:moveTo>
                <a:lnTo>
                  <a:pt x="0" y="484409"/>
                </a:lnTo>
                <a:lnTo>
                  <a:pt x="517248" y="0"/>
                </a:lnTo>
                <a:lnTo>
                  <a:pt x="1326321" y="0"/>
                </a:lnTo>
                <a:lnTo>
                  <a:pt x="0" y="1241883"/>
                </a:lnTo>
                <a:close/>
              </a:path>
            </a:pathLst>
          </a:custGeom>
          <a:solidFill>
            <a:srgbClr val="77D8F9"/>
          </a:solidFill>
        </p:spPr>
        <p:txBody>
          <a:bodyPr wrap="square" lIns="0" tIns="0" rIns="0" bIns="0" rtlCol="0"/>
          <a:lstStyle/>
          <a:p>
            <a:endParaRPr/>
          </a:p>
        </p:txBody>
      </p:sp>
      <p:sp>
        <p:nvSpPr>
          <p:cNvPr id="3" name="object 3"/>
          <p:cNvSpPr/>
          <p:nvPr/>
        </p:nvSpPr>
        <p:spPr>
          <a:xfrm>
            <a:off x="7803209" y="3888007"/>
            <a:ext cx="1341120" cy="1255395"/>
          </a:xfrm>
          <a:custGeom>
            <a:avLst/>
            <a:gdLst/>
            <a:ahLst/>
            <a:cxnLst/>
            <a:rect l="l" t="t" r="r" b="b"/>
            <a:pathLst>
              <a:path w="1341120" h="1255395">
                <a:moveTo>
                  <a:pt x="809223" y="1255357"/>
                </a:moveTo>
                <a:lnTo>
                  <a:pt x="0" y="1255357"/>
                </a:lnTo>
                <a:lnTo>
                  <a:pt x="1340772" y="0"/>
                </a:lnTo>
                <a:lnTo>
                  <a:pt x="1340772" y="757837"/>
                </a:lnTo>
                <a:lnTo>
                  <a:pt x="809223" y="1255357"/>
                </a:lnTo>
                <a:close/>
              </a:path>
            </a:pathLst>
          </a:custGeom>
          <a:solidFill>
            <a:srgbClr val="77D8F9"/>
          </a:solidFill>
        </p:spPr>
        <p:txBody>
          <a:bodyPr wrap="square" lIns="0" tIns="0" rIns="0" bIns="0" rtlCol="0"/>
          <a:lstStyle/>
          <a:p>
            <a:endParaRPr/>
          </a:p>
        </p:txBody>
      </p:sp>
      <p:sp>
        <p:nvSpPr>
          <p:cNvPr id="4" name="object 4"/>
          <p:cNvSpPr txBox="1">
            <a:spLocks noGrp="1"/>
          </p:cNvSpPr>
          <p:nvPr>
            <p:ph type="title"/>
          </p:nvPr>
        </p:nvSpPr>
        <p:spPr>
          <a:xfrm>
            <a:off x="2645365" y="469393"/>
            <a:ext cx="3850640" cy="482600"/>
          </a:xfrm>
          <a:prstGeom prst="rect">
            <a:avLst/>
          </a:prstGeom>
        </p:spPr>
        <p:txBody>
          <a:bodyPr vert="horz" wrap="square" lIns="0" tIns="12700" rIns="0" bIns="0" rtlCol="0">
            <a:spAutoFit/>
          </a:bodyPr>
          <a:lstStyle/>
          <a:p>
            <a:pPr marL="12700">
              <a:lnSpc>
                <a:spcPct val="100000"/>
              </a:lnSpc>
              <a:spcBef>
                <a:spcPts val="100"/>
              </a:spcBef>
            </a:pPr>
            <a:r>
              <a:rPr spc="-360" dirty="0"/>
              <a:t>Conclusion </a:t>
            </a:r>
            <a:r>
              <a:rPr spc="-409" dirty="0"/>
              <a:t>&amp; </a:t>
            </a:r>
            <a:r>
              <a:rPr spc="-355" dirty="0"/>
              <a:t>Future</a:t>
            </a:r>
            <a:r>
              <a:rPr spc="-540" dirty="0"/>
              <a:t> </a:t>
            </a:r>
            <a:r>
              <a:rPr spc="-445" dirty="0"/>
              <a:t>Work</a:t>
            </a:r>
          </a:p>
        </p:txBody>
      </p:sp>
      <p:sp>
        <p:nvSpPr>
          <p:cNvPr id="5" name="object 5"/>
          <p:cNvSpPr txBox="1"/>
          <p:nvPr/>
        </p:nvSpPr>
        <p:spPr>
          <a:xfrm>
            <a:off x="1326515" y="951993"/>
            <a:ext cx="6168390" cy="3566361"/>
          </a:xfrm>
          <a:prstGeom prst="rect">
            <a:avLst/>
          </a:prstGeom>
        </p:spPr>
        <p:txBody>
          <a:bodyPr vert="horz" wrap="square" lIns="0" tIns="123190" rIns="0" bIns="0" rtlCol="0">
            <a:spAutoFit/>
          </a:bodyPr>
          <a:lstStyle/>
          <a:p>
            <a:pPr marL="577215" indent="-565150">
              <a:lnSpc>
                <a:spcPct val="100000"/>
              </a:lnSpc>
              <a:spcBef>
                <a:spcPts val="970"/>
              </a:spcBef>
              <a:buClr>
                <a:srgbClr val="77D8F9"/>
              </a:buClr>
              <a:buChar char="●"/>
              <a:tabLst>
                <a:tab pos="576580" algn="l"/>
                <a:tab pos="577850" algn="l"/>
              </a:tabLst>
            </a:pPr>
            <a:r>
              <a:rPr lang="en-US" sz="1400" spc="-5" dirty="0">
                <a:latin typeface="Arial"/>
                <a:cs typeface="Arial"/>
              </a:rPr>
              <a:t>We proposed an abstract design of a distributed system that addresses the requirements of digital banking platforms. </a:t>
            </a:r>
          </a:p>
          <a:p>
            <a:pPr marL="577215" indent="-565150">
              <a:lnSpc>
                <a:spcPct val="100000"/>
              </a:lnSpc>
              <a:spcBef>
                <a:spcPts val="970"/>
              </a:spcBef>
              <a:buClr>
                <a:srgbClr val="77D8F9"/>
              </a:buClr>
              <a:buChar char="●"/>
              <a:tabLst>
                <a:tab pos="576580" algn="l"/>
                <a:tab pos="577850" algn="l"/>
              </a:tabLst>
            </a:pPr>
            <a:r>
              <a:rPr lang="en-US" sz="1400" spc="-15" dirty="0">
                <a:latin typeface="Arial"/>
                <a:cs typeface="Arial"/>
              </a:rPr>
              <a:t>The proposed architecture provides instant and appropriate actions to the right customer at the right time. </a:t>
            </a:r>
          </a:p>
          <a:p>
            <a:pPr marL="577215" indent="-565150">
              <a:spcBef>
                <a:spcPts val="970"/>
              </a:spcBef>
              <a:buClr>
                <a:srgbClr val="77D8F9"/>
              </a:buClr>
              <a:buChar char="●"/>
              <a:tabLst>
                <a:tab pos="576580" algn="l"/>
                <a:tab pos="577850" algn="l"/>
              </a:tabLst>
            </a:pPr>
            <a:r>
              <a:rPr lang="en-US" sz="1400" spc="-15" dirty="0">
                <a:latin typeface="Arial"/>
                <a:cs typeface="Arial"/>
              </a:rPr>
              <a:t>We used distributed streaming data processing technique to enable large-scale real-time data analysis. </a:t>
            </a:r>
          </a:p>
          <a:p>
            <a:pPr marL="577215" indent="-565150">
              <a:spcBef>
                <a:spcPts val="970"/>
              </a:spcBef>
              <a:buClr>
                <a:srgbClr val="77D8F9"/>
              </a:buClr>
              <a:buChar char="●"/>
              <a:tabLst>
                <a:tab pos="576580" algn="l"/>
                <a:tab pos="577850" algn="l"/>
              </a:tabLst>
            </a:pPr>
            <a:r>
              <a:rPr lang="en-US" sz="1400" spc="-15" dirty="0">
                <a:latin typeface="Arial"/>
                <a:cs typeface="Arial"/>
              </a:rPr>
              <a:t>We developed a rule suggestion system based on the establishment of association rules. </a:t>
            </a:r>
          </a:p>
          <a:p>
            <a:pPr marL="577215" indent="-565150">
              <a:spcBef>
                <a:spcPts val="970"/>
              </a:spcBef>
              <a:buClr>
                <a:srgbClr val="77D8F9"/>
              </a:buClr>
              <a:buChar char="●"/>
              <a:tabLst>
                <a:tab pos="576580" algn="l"/>
                <a:tab pos="577850" algn="l"/>
              </a:tabLst>
            </a:pPr>
            <a:r>
              <a:rPr lang="en-US" sz="1400" spc="-15" dirty="0">
                <a:latin typeface="Arial"/>
                <a:cs typeface="Arial"/>
              </a:rPr>
              <a:t>We ran machine learning algorithms on customer clickstream data collected near real-time and detected anomalies on the platform's use cases. </a:t>
            </a:r>
          </a:p>
          <a:p>
            <a:pPr marL="577215" indent="-565150">
              <a:spcBef>
                <a:spcPts val="970"/>
              </a:spcBef>
              <a:buClr>
                <a:srgbClr val="77D8F9"/>
              </a:buClr>
              <a:buChar char="●"/>
              <a:tabLst>
                <a:tab pos="576580" algn="l"/>
                <a:tab pos="577850" algn="l"/>
              </a:tabLst>
            </a:pPr>
            <a:r>
              <a:rPr lang="en-US" sz="1400" spc="-15" dirty="0">
                <a:latin typeface="Arial"/>
                <a:cs typeface="Arial"/>
              </a:rPr>
              <a:t>In future studies, we plan to develop the system for different fields such as retail and automotive.</a:t>
            </a:r>
            <a:endParaRPr sz="1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81" cy="514348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5814849" y="576821"/>
            <a:ext cx="2106295" cy="939800"/>
          </a:xfrm>
          <a:prstGeom prst="rect">
            <a:avLst/>
          </a:prstGeom>
        </p:spPr>
        <p:txBody>
          <a:bodyPr vert="horz" wrap="square" lIns="0" tIns="12700" rIns="0" bIns="0" rtlCol="0">
            <a:spAutoFit/>
          </a:bodyPr>
          <a:lstStyle/>
          <a:p>
            <a:pPr marL="12700">
              <a:lnSpc>
                <a:spcPct val="100000"/>
              </a:lnSpc>
              <a:spcBef>
                <a:spcPts val="100"/>
              </a:spcBef>
            </a:pPr>
            <a:r>
              <a:rPr sz="6000" spc="-869" dirty="0"/>
              <a:t>Thanks</a:t>
            </a:r>
            <a:endParaRPr sz="6000" dirty="0"/>
          </a:p>
        </p:txBody>
      </p:sp>
      <p:sp>
        <p:nvSpPr>
          <p:cNvPr id="9" name="object 9"/>
          <p:cNvSpPr txBox="1"/>
          <p:nvPr/>
        </p:nvSpPr>
        <p:spPr>
          <a:xfrm>
            <a:off x="6172200" y="3322079"/>
            <a:ext cx="1632585" cy="1244600"/>
          </a:xfrm>
          <a:prstGeom prst="rect">
            <a:avLst/>
          </a:prstGeom>
        </p:spPr>
        <p:txBody>
          <a:bodyPr vert="horz" wrap="square" lIns="0" tIns="12700" rIns="0" bIns="0" rtlCol="0">
            <a:spAutoFit/>
          </a:bodyPr>
          <a:lstStyle/>
          <a:p>
            <a:pPr marL="12700">
              <a:lnSpc>
                <a:spcPct val="100000"/>
              </a:lnSpc>
              <a:spcBef>
                <a:spcPts val="100"/>
              </a:spcBef>
            </a:pPr>
            <a:r>
              <a:rPr sz="8000" spc="-1645" dirty="0">
                <a:solidFill>
                  <a:srgbClr val="142846"/>
                </a:solidFill>
                <a:latin typeface="Verdana"/>
                <a:cs typeface="Verdana"/>
                <a:hlinkClick r:id="rId4"/>
              </a:rPr>
              <a:t>Q&amp;A</a:t>
            </a:r>
            <a:endParaRPr sz="8000" dirty="0">
              <a:latin typeface="Verdana"/>
              <a:cs typeface="Verdana"/>
            </a:endParaRPr>
          </a:p>
        </p:txBody>
      </p:sp>
      <p:sp>
        <p:nvSpPr>
          <p:cNvPr id="11" name="TextBox 10">
            <a:extLst>
              <a:ext uri="{FF2B5EF4-FFF2-40B4-BE49-F238E27FC236}">
                <a16:creationId xmlns:a16="http://schemas.microsoft.com/office/drawing/2014/main" id="{A3B7517A-7753-314D-AE22-06D194F13810}"/>
              </a:ext>
            </a:extLst>
          </p:cNvPr>
          <p:cNvSpPr txBox="1"/>
          <p:nvPr/>
        </p:nvSpPr>
        <p:spPr>
          <a:xfrm>
            <a:off x="5029200" y="1542187"/>
            <a:ext cx="3048000" cy="1754326"/>
          </a:xfrm>
          <a:prstGeom prst="rect">
            <a:avLst/>
          </a:prstGeom>
          <a:noFill/>
        </p:spPr>
        <p:txBody>
          <a:bodyPr wrap="square" rtlCol="0">
            <a:spAutoFit/>
          </a:bodyPr>
          <a:lstStyle/>
          <a:p>
            <a:pPr algn="r"/>
            <a:r>
              <a:rPr lang="en-US" dirty="0"/>
              <a:t>Contacts</a:t>
            </a:r>
          </a:p>
          <a:p>
            <a:pPr algn="r"/>
            <a:r>
              <a:rPr lang="en-US" dirty="0" err="1"/>
              <a:t>ozer.kargili@gtech.com.tr</a:t>
            </a:r>
            <a:r>
              <a:rPr lang="en-TR" sz="1600" dirty="0">
                <a:effectLst/>
              </a:rPr>
              <a:t> </a:t>
            </a:r>
          </a:p>
          <a:p>
            <a:pPr algn="r"/>
            <a:r>
              <a:rPr lang="en-US" dirty="0" err="1"/>
              <a:t>okan.arik@yeditepe.edu.tr</a:t>
            </a:r>
            <a:r>
              <a:rPr lang="en-TR" sz="1600" dirty="0">
                <a:effectLst/>
              </a:rPr>
              <a:t> </a:t>
            </a:r>
          </a:p>
          <a:p>
            <a:pPr algn="r"/>
            <a:r>
              <a:rPr lang="en-US" dirty="0" err="1"/>
              <a:t>uygar.kose@gtech.com.tr</a:t>
            </a:r>
            <a:r>
              <a:rPr lang="en-US" dirty="0"/>
              <a:t> </a:t>
            </a:r>
          </a:p>
          <a:p>
            <a:pPr algn="r"/>
            <a:r>
              <a:rPr lang="en-US" dirty="0" err="1"/>
              <a:t>merve.bekler@gtech.edu.tr</a:t>
            </a:r>
            <a:r>
              <a:rPr lang="en-TR" sz="1600" dirty="0">
                <a:effectLst/>
              </a:rPr>
              <a:t> </a:t>
            </a:r>
          </a:p>
          <a:p>
            <a:pPr algn="r"/>
            <a:r>
              <a:rPr lang="en-US" dirty="0" err="1"/>
              <a:t>aktas@yildiz.edu.tr</a:t>
            </a:r>
            <a:r>
              <a:rPr lang="en-TR" sz="1600" dirty="0">
                <a:effectLst/>
              </a:rPr>
              <a:t> </a:t>
            </a:r>
            <a:endParaRPr lang="en-T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6312" y="1604636"/>
            <a:ext cx="1930400" cy="923925"/>
          </a:xfrm>
          <a:prstGeom prst="rect">
            <a:avLst/>
          </a:prstGeom>
        </p:spPr>
        <p:txBody>
          <a:bodyPr vert="horz" wrap="square" lIns="0" tIns="113030" rIns="0" bIns="0" rtlCol="0">
            <a:spAutoFit/>
          </a:bodyPr>
          <a:lstStyle/>
          <a:p>
            <a:pPr marL="18415">
              <a:lnSpc>
                <a:spcPct val="100000"/>
              </a:lnSpc>
              <a:spcBef>
                <a:spcPts val="890"/>
              </a:spcBef>
            </a:pPr>
            <a:r>
              <a:rPr sz="2000" spc="-215" dirty="0">
                <a:solidFill>
                  <a:srgbClr val="77D8F9"/>
                </a:solidFill>
                <a:latin typeface="Verdana"/>
                <a:cs typeface="Verdana"/>
              </a:rPr>
              <a:t>Motivation</a:t>
            </a:r>
            <a:endParaRPr sz="2000">
              <a:latin typeface="Verdana"/>
              <a:cs typeface="Verdana"/>
            </a:endParaRPr>
          </a:p>
          <a:p>
            <a:pPr marL="12700" marR="5080">
              <a:lnSpc>
                <a:spcPts val="1650"/>
              </a:lnSpc>
              <a:spcBef>
                <a:spcPts val="630"/>
              </a:spcBef>
            </a:pPr>
            <a:r>
              <a:rPr sz="1400" spc="-15" dirty="0">
                <a:solidFill>
                  <a:srgbClr val="142846"/>
                </a:solidFill>
                <a:latin typeface="Noto Sans CJK JP Regular"/>
                <a:cs typeface="Noto Sans CJK JP Regular"/>
              </a:rPr>
              <a:t>Problem </a:t>
            </a:r>
            <a:r>
              <a:rPr sz="1400" spc="-20" dirty="0">
                <a:solidFill>
                  <a:srgbClr val="142846"/>
                </a:solidFill>
                <a:latin typeface="Noto Sans CJK JP Regular"/>
                <a:cs typeface="Noto Sans CJK JP Regular"/>
              </a:rPr>
              <a:t>deﬁnition </a:t>
            </a:r>
            <a:r>
              <a:rPr sz="1400" spc="-15" dirty="0">
                <a:solidFill>
                  <a:srgbClr val="142846"/>
                </a:solidFill>
                <a:latin typeface="Noto Sans CJK JP Regular"/>
                <a:cs typeface="Noto Sans CJK JP Regular"/>
              </a:rPr>
              <a:t>and  </a:t>
            </a:r>
            <a:r>
              <a:rPr sz="1400" spc="10" dirty="0">
                <a:solidFill>
                  <a:srgbClr val="142846"/>
                </a:solidFill>
                <a:latin typeface="Noto Sans CJK JP Regular"/>
                <a:cs typeface="Noto Sans CJK JP Regular"/>
              </a:rPr>
              <a:t>our</a:t>
            </a:r>
            <a:r>
              <a:rPr sz="1400" spc="40" dirty="0">
                <a:solidFill>
                  <a:srgbClr val="142846"/>
                </a:solidFill>
                <a:latin typeface="Noto Sans CJK JP Regular"/>
                <a:cs typeface="Noto Sans CJK JP Regular"/>
              </a:rPr>
              <a:t> </a:t>
            </a:r>
            <a:r>
              <a:rPr sz="1400" spc="-15" dirty="0">
                <a:solidFill>
                  <a:srgbClr val="142846"/>
                </a:solidFill>
                <a:latin typeface="Noto Sans CJK JP Regular"/>
                <a:cs typeface="Noto Sans CJK JP Regular"/>
              </a:rPr>
              <a:t>approach</a:t>
            </a:r>
            <a:endParaRPr sz="1400">
              <a:latin typeface="Noto Sans CJK JP Regular"/>
              <a:cs typeface="Noto Sans CJK JP Regular"/>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0" dirty="0"/>
              <a:t>Contents</a:t>
            </a:r>
          </a:p>
        </p:txBody>
      </p:sp>
      <p:sp>
        <p:nvSpPr>
          <p:cNvPr id="4" name="object 4"/>
          <p:cNvSpPr txBox="1"/>
          <p:nvPr/>
        </p:nvSpPr>
        <p:spPr>
          <a:xfrm>
            <a:off x="7101870" y="1096721"/>
            <a:ext cx="473709" cy="3075305"/>
          </a:xfrm>
          <a:prstGeom prst="rect">
            <a:avLst/>
          </a:prstGeom>
        </p:spPr>
        <p:txBody>
          <a:bodyPr vert="horz" wrap="square" lIns="0" tIns="546735" rIns="0" bIns="0" rtlCol="0">
            <a:spAutoFit/>
          </a:bodyPr>
          <a:lstStyle/>
          <a:p>
            <a:pPr marL="12700">
              <a:lnSpc>
                <a:spcPct val="100000"/>
              </a:lnSpc>
              <a:spcBef>
                <a:spcPts val="4305"/>
              </a:spcBef>
            </a:pPr>
            <a:r>
              <a:rPr sz="6500" spc="-850" dirty="0">
                <a:solidFill>
                  <a:srgbClr val="77D8F9"/>
                </a:solidFill>
                <a:latin typeface="Verdana"/>
                <a:cs typeface="Verdana"/>
              </a:rPr>
              <a:t>3</a:t>
            </a:r>
            <a:endParaRPr sz="6500">
              <a:latin typeface="Verdana"/>
              <a:cs typeface="Verdana"/>
            </a:endParaRPr>
          </a:p>
          <a:p>
            <a:pPr marL="17145">
              <a:lnSpc>
                <a:spcPct val="100000"/>
              </a:lnSpc>
              <a:spcBef>
                <a:spcPts val="4205"/>
              </a:spcBef>
            </a:pPr>
            <a:r>
              <a:rPr sz="6500" spc="-645" dirty="0">
                <a:solidFill>
                  <a:srgbClr val="77D8F9"/>
                </a:solidFill>
                <a:latin typeface="Verdana"/>
                <a:cs typeface="Verdana"/>
              </a:rPr>
              <a:t>4</a:t>
            </a:r>
            <a:endParaRPr sz="6500">
              <a:latin typeface="Verdana"/>
              <a:cs typeface="Verdana"/>
            </a:endParaRPr>
          </a:p>
        </p:txBody>
      </p:sp>
      <p:sp>
        <p:nvSpPr>
          <p:cNvPr id="5" name="object 5"/>
          <p:cNvSpPr txBox="1"/>
          <p:nvPr/>
        </p:nvSpPr>
        <p:spPr>
          <a:xfrm>
            <a:off x="5048740" y="1604636"/>
            <a:ext cx="1918970" cy="923925"/>
          </a:xfrm>
          <a:prstGeom prst="rect">
            <a:avLst/>
          </a:prstGeom>
        </p:spPr>
        <p:txBody>
          <a:bodyPr vert="horz" wrap="square" lIns="0" tIns="113030" rIns="0" bIns="0" rtlCol="0">
            <a:spAutoFit/>
          </a:bodyPr>
          <a:lstStyle/>
          <a:p>
            <a:pPr marL="882015">
              <a:lnSpc>
                <a:spcPct val="100000"/>
              </a:lnSpc>
              <a:spcBef>
                <a:spcPts val="890"/>
              </a:spcBef>
            </a:pPr>
            <a:r>
              <a:rPr sz="2000" spc="-250" dirty="0">
                <a:solidFill>
                  <a:srgbClr val="77D8F9"/>
                </a:solidFill>
                <a:latin typeface="Verdana"/>
                <a:cs typeface="Verdana"/>
              </a:rPr>
              <a:t>Evaluation</a:t>
            </a:r>
            <a:endParaRPr sz="2000">
              <a:latin typeface="Verdana"/>
              <a:cs typeface="Verdana"/>
            </a:endParaRPr>
          </a:p>
          <a:p>
            <a:pPr marL="554355" marR="10160" indent="-542290">
              <a:lnSpc>
                <a:spcPts val="1650"/>
              </a:lnSpc>
              <a:spcBef>
                <a:spcPts val="630"/>
              </a:spcBef>
            </a:pPr>
            <a:r>
              <a:rPr sz="1400" spc="-25" dirty="0">
                <a:solidFill>
                  <a:srgbClr val="142846"/>
                </a:solidFill>
                <a:latin typeface="Noto Sans CJK JP Regular"/>
                <a:cs typeface="Noto Sans CJK JP Regular"/>
              </a:rPr>
              <a:t>Evaluation </a:t>
            </a:r>
            <a:r>
              <a:rPr sz="1400" spc="-15" dirty="0">
                <a:solidFill>
                  <a:srgbClr val="142846"/>
                </a:solidFill>
                <a:latin typeface="Noto Sans CJK JP Regular"/>
                <a:cs typeface="Noto Sans CJK JP Regular"/>
              </a:rPr>
              <a:t>metrics and  obtained</a:t>
            </a:r>
            <a:r>
              <a:rPr sz="1400" spc="10" dirty="0">
                <a:solidFill>
                  <a:srgbClr val="142846"/>
                </a:solidFill>
                <a:latin typeface="Noto Sans CJK JP Regular"/>
                <a:cs typeface="Noto Sans CJK JP Regular"/>
              </a:rPr>
              <a:t> </a:t>
            </a:r>
            <a:r>
              <a:rPr sz="1400" spc="-10" dirty="0">
                <a:solidFill>
                  <a:srgbClr val="142846"/>
                </a:solidFill>
                <a:latin typeface="Noto Sans CJK JP Regular"/>
                <a:cs typeface="Noto Sans CJK JP Regular"/>
              </a:rPr>
              <a:t>results</a:t>
            </a:r>
            <a:endParaRPr sz="1400">
              <a:latin typeface="Noto Sans CJK JP Regular"/>
              <a:cs typeface="Noto Sans CJK JP Regular"/>
            </a:endParaRPr>
          </a:p>
        </p:txBody>
      </p:sp>
      <p:sp>
        <p:nvSpPr>
          <p:cNvPr id="6" name="object 6"/>
          <p:cNvSpPr txBox="1"/>
          <p:nvPr/>
        </p:nvSpPr>
        <p:spPr>
          <a:xfrm>
            <a:off x="2176340" y="3130117"/>
            <a:ext cx="2292350" cy="923925"/>
          </a:xfrm>
          <a:prstGeom prst="rect">
            <a:avLst/>
          </a:prstGeom>
        </p:spPr>
        <p:txBody>
          <a:bodyPr vert="horz" wrap="square" lIns="0" tIns="113030" rIns="0" bIns="0" rtlCol="0">
            <a:spAutoFit/>
          </a:bodyPr>
          <a:lstStyle/>
          <a:p>
            <a:pPr marL="18415">
              <a:lnSpc>
                <a:spcPct val="100000"/>
              </a:lnSpc>
              <a:spcBef>
                <a:spcPts val="890"/>
              </a:spcBef>
            </a:pPr>
            <a:r>
              <a:rPr sz="2000" spc="-254" dirty="0">
                <a:solidFill>
                  <a:srgbClr val="77D8F9"/>
                </a:solidFill>
                <a:latin typeface="Verdana"/>
                <a:cs typeface="Verdana"/>
              </a:rPr>
              <a:t>Proposed</a:t>
            </a:r>
            <a:r>
              <a:rPr sz="2000" spc="-290" dirty="0">
                <a:solidFill>
                  <a:srgbClr val="77D8F9"/>
                </a:solidFill>
                <a:latin typeface="Verdana"/>
                <a:cs typeface="Verdana"/>
              </a:rPr>
              <a:t> </a:t>
            </a:r>
            <a:r>
              <a:rPr sz="2000" spc="-315" dirty="0">
                <a:solidFill>
                  <a:srgbClr val="77D8F9"/>
                </a:solidFill>
                <a:latin typeface="Verdana"/>
                <a:cs typeface="Verdana"/>
              </a:rPr>
              <a:t>System</a:t>
            </a:r>
            <a:endParaRPr sz="2000">
              <a:latin typeface="Verdana"/>
              <a:cs typeface="Verdana"/>
            </a:endParaRPr>
          </a:p>
          <a:p>
            <a:pPr marL="12700" marR="5080">
              <a:lnSpc>
                <a:spcPts val="1650"/>
              </a:lnSpc>
              <a:spcBef>
                <a:spcPts val="630"/>
              </a:spcBef>
            </a:pPr>
            <a:r>
              <a:rPr sz="1400" spc="-10" dirty="0">
                <a:solidFill>
                  <a:srgbClr val="142846"/>
                </a:solidFill>
                <a:latin typeface="Noto Sans CJK JP Regular"/>
                <a:cs typeface="Noto Sans CJK JP Regular"/>
              </a:rPr>
              <a:t>Overall system </a:t>
            </a:r>
            <a:r>
              <a:rPr sz="1400" spc="-15" dirty="0">
                <a:solidFill>
                  <a:srgbClr val="142846"/>
                </a:solidFill>
                <a:latin typeface="Noto Sans CJK JP Regular"/>
                <a:cs typeface="Noto Sans CJK JP Regular"/>
              </a:rPr>
              <a:t>architecture  </a:t>
            </a:r>
            <a:r>
              <a:rPr sz="1400" spc="-10" dirty="0">
                <a:solidFill>
                  <a:srgbClr val="142846"/>
                </a:solidFill>
                <a:latin typeface="Noto Sans CJK JP Regular"/>
                <a:cs typeface="Noto Sans CJK JP Regular"/>
              </a:rPr>
              <a:t>and </a:t>
            </a:r>
            <a:r>
              <a:rPr sz="1400" spc="-25" dirty="0">
                <a:solidFill>
                  <a:srgbClr val="142846"/>
                </a:solidFill>
                <a:latin typeface="Noto Sans CJK JP Regular"/>
                <a:cs typeface="Noto Sans CJK JP Regular"/>
              </a:rPr>
              <a:t>its</a:t>
            </a:r>
            <a:r>
              <a:rPr sz="1400" spc="90" dirty="0">
                <a:solidFill>
                  <a:srgbClr val="142846"/>
                </a:solidFill>
                <a:latin typeface="Noto Sans CJK JP Regular"/>
                <a:cs typeface="Noto Sans CJK JP Regular"/>
              </a:rPr>
              <a:t> </a:t>
            </a:r>
            <a:r>
              <a:rPr sz="1400" spc="-15" dirty="0">
                <a:solidFill>
                  <a:srgbClr val="142846"/>
                </a:solidFill>
                <a:latin typeface="Noto Sans CJK JP Regular"/>
                <a:cs typeface="Noto Sans CJK JP Regular"/>
              </a:rPr>
              <a:t>components</a:t>
            </a:r>
            <a:endParaRPr sz="1400">
              <a:latin typeface="Noto Sans CJK JP Regular"/>
              <a:cs typeface="Noto Sans CJK JP Regular"/>
            </a:endParaRPr>
          </a:p>
        </p:txBody>
      </p:sp>
      <p:sp>
        <p:nvSpPr>
          <p:cNvPr id="7" name="object 7"/>
          <p:cNvSpPr txBox="1"/>
          <p:nvPr/>
        </p:nvSpPr>
        <p:spPr>
          <a:xfrm>
            <a:off x="5117721" y="3130103"/>
            <a:ext cx="1850389" cy="714375"/>
          </a:xfrm>
          <a:prstGeom prst="rect">
            <a:avLst/>
          </a:prstGeom>
        </p:spPr>
        <p:txBody>
          <a:bodyPr vert="horz" wrap="square" lIns="0" tIns="113030" rIns="0" bIns="0" rtlCol="0">
            <a:spAutoFit/>
          </a:bodyPr>
          <a:lstStyle/>
          <a:p>
            <a:pPr marL="765810">
              <a:lnSpc>
                <a:spcPct val="100000"/>
              </a:lnSpc>
              <a:spcBef>
                <a:spcPts val="890"/>
              </a:spcBef>
            </a:pPr>
            <a:r>
              <a:rPr sz="2000" spc="-245" dirty="0">
                <a:solidFill>
                  <a:srgbClr val="77D8F9"/>
                </a:solidFill>
                <a:latin typeface="Verdana"/>
                <a:cs typeface="Verdana"/>
              </a:rPr>
              <a:t>Conclusion</a:t>
            </a:r>
            <a:endParaRPr sz="2000">
              <a:latin typeface="Verdana"/>
              <a:cs typeface="Verdana"/>
            </a:endParaRPr>
          </a:p>
          <a:p>
            <a:pPr marL="12700">
              <a:lnSpc>
                <a:spcPct val="100000"/>
              </a:lnSpc>
              <a:spcBef>
                <a:spcPts val="550"/>
              </a:spcBef>
            </a:pPr>
            <a:r>
              <a:rPr sz="1400" spc="-10" dirty="0">
                <a:solidFill>
                  <a:srgbClr val="142846"/>
                </a:solidFill>
                <a:latin typeface="Noto Sans CJK JP Regular"/>
                <a:cs typeface="Noto Sans CJK JP Regular"/>
              </a:rPr>
              <a:t>Future </a:t>
            </a:r>
            <a:r>
              <a:rPr sz="1400" spc="5" dirty="0">
                <a:solidFill>
                  <a:srgbClr val="142846"/>
                </a:solidFill>
                <a:latin typeface="Noto Sans CJK JP Regular"/>
                <a:cs typeface="Noto Sans CJK JP Regular"/>
              </a:rPr>
              <a:t>Work </a:t>
            </a:r>
            <a:r>
              <a:rPr sz="1400" spc="-10" dirty="0">
                <a:solidFill>
                  <a:srgbClr val="142846"/>
                </a:solidFill>
                <a:latin typeface="Noto Sans CJK JP Regular"/>
                <a:cs typeface="Noto Sans CJK JP Regular"/>
              </a:rPr>
              <a:t>and</a:t>
            </a:r>
            <a:r>
              <a:rPr sz="1400" spc="75" dirty="0">
                <a:solidFill>
                  <a:srgbClr val="142846"/>
                </a:solidFill>
                <a:latin typeface="Noto Sans CJK JP Regular"/>
                <a:cs typeface="Noto Sans CJK JP Regular"/>
              </a:rPr>
              <a:t> </a:t>
            </a:r>
            <a:r>
              <a:rPr sz="1400" spc="45" dirty="0">
                <a:solidFill>
                  <a:srgbClr val="142846"/>
                </a:solidFill>
                <a:latin typeface="Noto Sans CJK JP Regular"/>
                <a:cs typeface="Noto Sans CJK JP Regular"/>
              </a:rPr>
              <a:t>Q&amp;A</a:t>
            </a:r>
            <a:endParaRPr sz="1400">
              <a:latin typeface="Noto Sans CJK JP Regular"/>
              <a:cs typeface="Noto Sans CJK JP Regular"/>
            </a:endParaRPr>
          </a:p>
        </p:txBody>
      </p:sp>
      <p:sp>
        <p:nvSpPr>
          <p:cNvPr id="8" name="object 8"/>
          <p:cNvSpPr txBox="1"/>
          <p:nvPr/>
        </p:nvSpPr>
        <p:spPr>
          <a:xfrm>
            <a:off x="1594427" y="1096721"/>
            <a:ext cx="425450" cy="3075305"/>
          </a:xfrm>
          <a:prstGeom prst="rect">
            <a:avLst/>
          </a:prstGeom>
        </p:spPr>
        <p:txBody>
          <a:bodyPr vert="horz" wrap="square" lIns="0" tIns="546735" rIns="0" bIns="0" rtlCol="0">
            <a:spAutoFit/>
          </a:bodyPr>
          <a:lstStyle/>
          <a:p>
            <a:pPr marL="45085">
              <a:lnSpc>
                <a:spcPct val="100000"/>
              </a:lnSpc>
              <a:spcBef>
                <a:spcPts val="4305"/>
              </a:spcBef>
            </a:pPr>
            <a:r>
              <a:rPr sz="6500" spc="-1500" dirty="0">
                <a:solidFill>
                  <a:srgbClr val="77D8F9"/>
                </a:solidFill>
                <a:latin typeface="Verdana"/>
                <a:cs typeface="Verdana"/>
              </a:rPr>
              <a:t>1</a:t>
            </a:r>
            <a:endParaRPr sz="6500">
              <a:latin typeface="Verdana"/>
              <a:cs typeface="Verdana"/>
            </a:endParaRPr>
          </a:p>
          <a:p>
            <a:pPr marL="12700">
              <a:lnSpc>
                <a:spcPct val="100000"/>
              </a:lnSpc>
              <a:spcBef>
                <a:spcPts val="4205"/>
              </a:spcBef>
            </a:pPr>
            <a:r>
              <a:rPr sz="6500" spc="-985" dirty="0">
                <a:solidFill>
                  <a:srgbClr val="77D8F9"/>
                </a:solidFill>
                <a:latin typeface="Verdana"/>
                <a:cs typeface="Verdana"/>
              </a:rPr>
              <a:t>2</a:t>
            </a:r>
            <a:endParaRPr sz="65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8129" y="817724"/>
            <a:ext cx="3843020" cy="2517775"/>
          </a:xfrm>
          <a:prstGeom prst="rect">
            <a:avLst/>
          </a:prstGeom>
        </p:spPr>
        <p:txBody>
          <a:bodyPr vert="horz" wrap="square" lIns="0" tIns="161290" rIns="0" bIns="0" rtlCol="0">
            <a:spAutoFit/>
          </a:bodyPr>
          <a:lstStyle/>
          <a:p>
            <a:pPr marL="4445" algn="ctr">
              <a:lnSpc>
                <a:spcPct val="100000"/>
              </a:lnSpc>
              <a:spcBef>
                <a:spcPts val="1270"/>
              </a:spcBef>
            </a:pPr>
            <a:r>
              <a:rPr sz="7200" spc="-1660" dirty="0">
                <a:solidFill>
                  <a:srgbClr val="142846"/>
                </a:solidFill>
                <a:latin typeface="Verdana"/>
                <a:cs typeface="Verdana"/>
              </a:rPr>
              <a:t>1</a:t>
            </a:r>
            <a:endParaRPr sz="7200">
              <a:latin typeface="Verdana"/>
              <a:cs typeface="Verdana"/>
            </a:endParaRPr>
          </a:p>
          <a:p>
            <a:pPr algn="ctr">
              <a:lnSpc>
                <a:spcPct val="100000"/>
              </a:lnSpc>
              <a:spcBef>
                <a:spcPts val="1170"/>
              </a:spcBef>
            </a:pPr>
            <a:r>
              <a:rPr sz="7200" spc="-760" dirty="0">
                <a:solidFill>
                  <a:srgbClr val="142846"/>
                </a:solidFill>
                <a:latin typeface="Verdana"/>
                <a:cs typeface="Verdana"/>
              </a:rPr>
              <a:t>Motivation</a:t>
            </a:r>
            <a:endParaRPr sz="72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26515" cy="1242060"/>
          </a:xfrm>
          <a:custGeom>
            <a:avLst/>
            <a:gdLst/>
            <a:ahLst/>
            <a:cxnLst/>
            <a:rect l="l" t="t" r="r" b="b"/>
            <a:pathLst>
              <a:path w="1326515" h="1242060">
                <a:moveTo>
                  <a:pt x="0" y="1241883"/>
                </a:moveTo>
                <a:lnTo>
                  <a:pt x="0" y="484409"/>
                </a:lnTo>
                <a:lnTo>
                  <a:pt x="517248" y="0"/>
                </a:lnTo>
                <a:lnTo>
                  <a:pt x="1326321" y="0"/>
                </a:lnTo>
                <a:lnTo>
                  <a:pt x="0" y="1241883"/>
                </a:lnTo>
                <a:close/>
              </a:path>
            </a:pathLst>
          </a:custGeom>
          <a:solidFill>
            <a:srgbClr val="77D8F9"/>
          </a:solidFill>
        </p:spPr>
        <p:txBody>
          <a:bodyPr wrap="square" lIns="0" tIns="0" rIns="0" bIns="0" rtlCol="0"/>
          <a:lstStyle/>
          <a:p>
            <a:endParaRPr/>
          </a:p>
        </p:txBody>
      </p:sp>
      <p:sp>
        <p:nvSpPr>
          <p:cNvPr id="3" name="object 3"/>
          <p:cNvSpPr/>
          <p:nvPr/>
        </p:nvSpPr>
        <p:spPr>
          <a:xfrm>
            <a:off x="7803209" y="3888007"/>
            <a:ext cx="1341120" cy="1255395"/>
          </a:xfrm>
          <a:custGeom>
            <a:avLst/>
            <a:gdLst/>
            <a:ahLst/>
            <a:cxnLst/>
            <a:rect l="l" t="t" r="r" b="b"/>
            <a:pathLst>
              <a:path w="1341120" h="1255395">
                <a:moveTo>
                  <a:pt x="809223" y="1255357"/>
                </a:moveTo>
                <a:lnTo>
                  <a:pt x="0" y="1255357"/>
                </a:lnTo>
                <a:lnTo>
                  <a:pt x="1340772" y="0"/>
                </a:lnTo>
                <a:lnTo>
                  <a:pt x="1340772" y="757837"/>
                </a:lnTo>
                <a:lnTo>
                  <a:pt x="809223" y="1255357"/>
                </a:lnTo>
                <a:close/>
              </a:path>
            </a:pathLst>
          </a:custGeom>
          <a:solidFill>
            <a:srgbClr val="77D8F9"/>
          </a:solidFill>
        </p:spPr>
        <p:txBody>
          <a:bodyPr wrap="square" lIns="0" tIns="0" rIns="0" bIns="0" rtlCol="0"/>
          <a:lstStyle/>
          <a:p>
            <a:endParaRPr/>
          </a:p>
        </p:txBody>
      </p:sp>
      <p:sp>
        <p:nvSpPr>
          <p:cNvPr id="4" name="object 4"/>
          <p:cNvSpPr txBox="1">
            <a:spLocks noGrp="1"/>
          </p:cNvSpPr>
          <p:nvPr>
            <p:ph type="title"/>
          </p:nvPr>
        </p:nvSpPr>
        <p:spPr>
          <a:xfrm>
            <a:off x="3671530" y="469393"/>
            <a:ext cx="1800225" cy="482600"/>
          </a:xfrm>
          <a:prstGeom prst="rect">
            <a:avLst/>
          </a:prstGeom>
        </p:spPr>
        <p:txBody>
          <a:bodyPr vert="horz" wrap="square" lIns="0" tIns="12700" rIns="0" bIns="0" rtlCol="0">
            <a:spAutoFit/>
          </a:bodyPr>
          <a:lstStyle/>
          <a:p>
            <a:pPr marL="12700">
              <a:lnSpc>
                <a:spcPct val="100000"/>
              </a:lnSpc>
              <a:spcBef>
                <a:spcPts val="100"/>
              </a:spcBef>
            </a:pPr>
            <a:r>
              <a:rPr spc="-395" dirty="0"/>
              <a:t>Background</a:t>
            </a:r>
          </a:p>
        </p:txBody>
      </p:sp>
      <p:sp>
        <p:nvSpPr>
          <p:cNvPr id="5" name="object 5"/>
          <p:cNvSpPr txBox="1"/>
          <p:nvPr/>
        </p:nvSpPr>
        <p:spPr>
          <a:xfrm>
            <a:off x="6512633" y="2091654"/>
            <a:ext cx="1910080" cy="1130300"/>
          </a:xfrm>
          <a:prstGeom prst="rect">
            <a:avLst/>
          </a:prstGeom>
        </p:spPr>
        <p:txBody>
          <a:bodyPr vert="horz" wrap="square" lIns="0" tIns="111125" rIns="0" bIns="0" rtlCol="0">
            <a:spAutoFit/>
          </a:bodyPr>
          <a:lstStyle/>
          <a:p>
            <a:pPr marL="1905" algn="ctr">
              <a:lnSpc>
                <a:spcPct val="100000"/>
              </a:lnSpc>
              <a:spcBef>
                <a:spcPts val="875"/>
              </a:spcBef>
            </a:pPr>
            <a:r>
              <a:rPr sz="2000" spc="-254" dirty="0">
                <a:solidFill>
                  <a:srgbClr val="77D8F9"/>
                </a:solidFill>
                <a:latin typeface="Verdana"/>
                <a:cs typeface="Verdana"/>
              </a:rPr>
              <a:t>Challenges</a:t>
            </a:r>
            <a:endParaRPr sz="2000" dirty="0">
              <a:latin typeface="Verdana"/>
              <a:cs typeface="Verdana"/>
            </a:endParaRPr>
          </a:p>
          <a:p>
            <a:pPr marL="125095" marR="116839" indent="1270" algn="ctr">
              <a:lnSpc>
                <a:spcPts val="1650"/>
              </a:lnSpc>
              <a:spcBef>
                <a:spcPts val="620"/>
              </a:spcBef>
            </a:pPr>
            <a:r>
              <a:rPr sz="1400" spc="-15" dirty="0">
                <a:solidFill>
                  <a:srgbClr val="142846"/>
                </a:solidFill>
                <a:latin typeface="Noto Sans CJK JP Regular"/>
                <a:cs typeface="Noto Sans CJK JP Regular"/>
              </a:rPr>
              <a:t>Least </a:t>
            </a:r>
            <a:r>
              <a:rPr sz="1400" spc="10" dirty="0">
                <a:solidFill>
                  <a:srgbClr val="142846"/>
                </a:solidFill>
                <a:latin typeface="Noto Sans CJK JP Regular"/>
                <a:cs typeface="Noto Sans CJK JP Regular"/>
              </a:rPr>
              <a:t>eﬀort  </a:t>
            </a:r>
            <a:r>
              <a:rPr sz="1400" spc="15" dirty="0">
                <a:solidFill>
                  <a:srgbClr val="142846"/>
                </a:solidFill>
                <a:latin typeface="Noto Sans CJK JP Regular"/>
                <a:cs typeface="Noto Sans CJK JP Regular"/>
              </a:rPr>
              <a:t>Maximum</a:t>
            </a:r>
            <a:r>
              <a:rPr sz="1400" spc="-30" dirty="0">
                <a:solidFill>
                  <a:srgbClr val="142846"/>
                </a:solidFill>
                <a:latin typeface="Noto Sans CJK JP Regular"/>
                <a:cs typeface="Noto Sans CJK JP Regular"/>
              </a:rPr>
              <a:t> </a:t>
            </a:r>
            <a:r>
              <a:rPr sz="1400" spc="-15" dirty="0">
                <a:solidFill>
                  <a:srgbClr val="142846"/>
                </a:solidFill>
                <a:latin typeface="Noto Sans CJK JP Regular"/>
                <a:cs typeface="Noto Sans CJK JP Regular"/>
              </a:rPr>
              <a:t>eﬃciency</a:t>
            </a:r>
            <a:endParaRPr sz="1400" dirty="0">
              <a:latin typeface="Noto Sans CJK JP Regular"/>
              <a:cs typeface="Noto Sans CJK JP Regular"/>
            </a:endParaRPr>
          </a:p>
          <a:p>
            <a:pPr algn="ctr">
              <a:lnSpc>
                <a:spcPts val="1600"/>
              </a:lnSpc>
            </a:pPr>
            <a:r>
              <a:rPr sz="1400" spc="-15" dirty="0">
                <a:solidFill>
                  <a:srgbClr val="142846"/>
                </a:solidFill>
                <a:latin typeface="Noto Sans CJK JP Regular"/>
                <a:cs typeface="Noto Sans CJK JP Regular"/>
              </a:rPr>
              <a:t>Creating test</a:t>
            </a:r>
            <a:r>
              <a:rPr sz="1400" spc="55" dirty="0">
                <a:solidFill>
                  <a:srgbClr val="142846"/>
                </a:solidFill>
                <a:latin typeface="Noto Sans CJK JP Regular"/>
                <a:cs typeface="Noto Sans CJK JP Regular"/>
              </a:rPr>
              <a:t> </a:t>
            </a:r>
            <a:r>
              <a:rPr sz="1400" spc="-10" dirty="0">
                <a:solidFill>
                  <a:srgbClr val="142846"/>
                </a:solidFill>
                <a:latin typeface="Noto Sans CJK JP Regular"/>
                <a:cs typeface="Noto Sans CJK JP Regular"/>
              </a:rPr>
              <a:t>scenarios</a:t>
            </a:r>
            <a:endParaRPr sz="1400" dirty="0">
              <a:latin typeface="Noto Sans CJK JP Regular"/>
              <a:cs typeface="Noto Sans CJK JP Regular"/>
            </a:endParaRPr>
          </a:p>
        </p:txBody>
      </p:sp>
      <p:sp>
        <p:nvSpPr>
          <p:cNvPr id="6" name="object 6"/>
          <p:cNvSpPr txBox="1"/>
          <p:nvPr/>
        </p:nvSpPr>
        <p:spPr>
          <a:xfrm>
            <a:off x="508952" y="2038310"/>
            <a:ext cx="1635125" cy="1220783"/>
          </a:xfrm>
          <a:prstGeom prst="rect">
            <a:avLst/>
          </a:prstGeom>
        </p:spPr>
        <p:txBody>
          <a:bodyPr vert="horz" wrap="square" lIns="0" tIns="111125" rIns="0" bIns="0" rtlCol="0">
            <a:spAutoFit/>
          </a:bodyPr>
          <a:lstStyle/>
          <a:p>
            <a:pPr algn="ctr">
              <a:spcBef>
                <a:spcPts val="875"/>
              </a:spcBef>
            </a:pPr>
            <a:r>
              <a:rPr lang="en-US" sz="2000" spc="-355" dirty="0">
                <a:solidFill>
                  <a:srgbClr val="77D8F9"/>
                </a:solidFill>
                <a:latin typeface="Verdana"/>
                <a:cs typeface="Verdana"/>
              </a:rPr>
              <a:t>360-degree insight</a:t>
            </a:r>
            <a:r>
              <a:rPr lang="en-TR" sz="2000" spc="-355" dirty="0">
                <a:solidFill>
                  <a:srgbClr val="77D8F9"/>
                </a:solidFill>
                <a:latin typeface="Verdana"/>
                <a:cs typeface="Verdana"/>
              </a:rPr>
              <a:t> </a:t>
            </a:r>
          </a:p>
          <a:p>
            <a:pPr marL="12065" marR="5080" algn="ctr">
              <a:lnSpc>
                <a:spcPts val="1650"/>
              </a:lnSpc>
              <a:spcBef>
                <a:spcPts val="620"/>
              </a:spcBef>
            </a:pPr>
            <a:r>
              <a:rPr lang="en-US" sz="1400" spc="-15" dirty="0">
                <a:solidFill>
                  <a:srgbClr val="142846"/>
                </a:solidFill>
                <a:latin typeface="Noto Sans CJK JP Regular"/>
                <a:cs typeface="Noto Sans CJK JP Regular"/>
              </a:rPr>
              <a:t>Collect and analyze all customer activities</a:t>
            </a:r>
          </a:p>
          <a:p>
            <a:pPr marL="12065" marR="5080" algn="ctr">
              <a:lnSpc>
                <a:spcPts val="1650"/>
              </a:lnSpc>
              <a:spcBef>
                <a:spcPts val="620"/>
              </a:spcBef>
            </a:pPr>
            <a:r>
              <a:rPr lang="en-US" sz="1400" spc="-15" dirty="0">
                <a:solidFill>
                  <a:srgbClr val="142846"/>
                </a:solidFill>
                <a:latin typeface="Noto Sans CJK JP Regular"/>
                <a:cs typeface="Noto Sans CJK JP Regular"/>
              </a:rPr>
              <a:t>Notice to authorized </a:t>
            </a:r>
            <a:endParaRPr lang="en-US" sz="1400" dirty="0">
              <a:latin typeface="Noto Sans CJK JP Regular"/>
              <a:cs typeface="Noto Sans CJK JP Regular"/>
            </a:endParaRPr>
          </a:p>
        </p:txBody>
      </p:sp>
      <p:sp>
        <p:nvSpPr>
          <p:cNvPr id="7" name="object 7"/>
          <p:cNvSpPr txBox="1"/>
          <p:nvPr/>
        </p:nvSpPr>
        <p:spPr>
          <a:xfrm>
            <a:off x="3365108" y="2035132"/>
            <a:ext cx="2287946" cy="2849434"/>
          </a:xfrm>
          <a:prstGeom prst="rect">
            <a:avLst/>
          </a:prstGeom>
        </p:spPr>
        <p:txBody>
          <a:bodyPr vert="horz" wrap="square" lIns="0" tIns="111125" rIns="0" bIns="0" rtlCol="0">
            <a:spAutoFit/>
          </a:bodyPr>
          <a:lstStyle/>
          <a:p>
            <a:pPr algn="ctr">
              <a:lnSpc>
                <a:spcPct val="100000"/>
              </a:lnSpc>
              <a:spcBef>
                <a:spcPts val="875"/>
              </a:spcBef>
            </a:pPr>
            <a:r>
              <a:rPr lang="tr-TR" sz="2000" spc="-355" dirty="0">
                <a:solidFill>
                  <a:srgbClr val="77D8F9"/>
                </a:solidFill>
                <a:latin typeface="Verdana"/>
                <a:cs typeface="Verdana"/>
              </a:rPr>
              <a:t>Real Time </a:t>
            </a:r>
            <a:r>
              <a:rPr lang="tr-TR" sz="2000" spc="-355" dirty="0" err="1">
                <a:solidFill>
                  <a:srgbClr val="77D8F9"/>
                </a:solidFill>
                <a:latin typeface="Verdana"/>
                <a:cs typeface="Verdana"/>
              </a:rPr>
              <a:t>Big</a:t>
            </a:r>
            <a:r>
              <a:rPr lang="tr-TR" sz="2000" spc="-355" dirty="0">
                <a:solidFill>
                  <a:srgbClr val="77D8F9"/>
                </a:solidFill>
                <a:latin typeface="Verdana"/>
                <a:cs typeface="Verdana"/>
              </a:rPr>
              <a:t> Data </a:t>
            </a:r>
            <a:r>
              <a:rPr lang="tr-TR" sz="2000" spc="-355" dirty="0" err="1">
                <a:solidFill>
                  <a:srgbClr val="77D8F9"/>
                </a:solidFill>
                <a:latin typeface="Verdana"/>
                <a:cs typeface="Verdana"/>
              </a:rPr>
              <a:t>Analytics</a:t>
            </a:r>
            <a:endParaRPr sz="2000" dirty="0">
              <a:latin typeface="Verdana"/>
              <a:cs typeface="Verdana"/>
            </a:endParaRPr>
          </a:p>
          <a:p>
            <a:pPr marL="12700" marR="5080" indent="-3810" algn="ctr">
              <a:lnSpc>
                <a:spcPts val="1650"/>
              </a:lnSpc>
              <a:spcBef>
                <a:spcPts val="620"/>
              </a:spcBef>
            </a:pPr>
            <a:r>
              <a:rPr lang="en-US" sz="1400" spc="-10" dirty="0">
                <a:solidFill>
                  <a:srgbClr val="142846"/>
                </a:solidFill>
                <a:latin typeface="Noto Sans CJK JP Regular"/>
                <a:cs typeface="Noto Sans CJK JP Regular"/>
              </a:rPr>
              <a:t>Complex event processing</a:t>
            </a:r>
          </a:p>
          <a:p>
            <a:pPr marL="12700" marR="5080" indent="-3810" algn="ctr">
              <a:lnSpc>
                <a:spcPts val="1650"/>
              </a:lnSpc>
              <a:spcBef>
                <a:spcPts val="620"/>
              </a:spcBef>
            </a:pPr>
            <a:r>
              <a:rPr lang="en-US" sz="1400" spc="-10" dirty="0">
                <a:solidFill>
                  <a:srgbClr val="142846"/>
                </a:solidFill>
                <a:latin typeface="Noto Sans CJK JP Regular"/>
                <a:cs typeface="Noto Sans CJK JP Regular"/>
              </a:rPr>
              <a:t>Association rule analysis</a:t>
            </a:r>
          </a:p>
          <a:p>
            <a:pPr marL="12700" marR="5080" indent="-3810" algn="ctr">
              <a:lnSpc>
                <a:spcPts val="1650"/>
              </a:lnSpc>
              <a:spcBef>
                <a:spcPts val="620"/>
              </a:spcBef>
            </a:pPr>
            <a:r>
              <a:rPr lang="en-US" sz="1400" spc="-10" dirty="0">
                <a:solidFill>
                  <a:srgbClr val="142846"/>
                </a:solidFill>
                <a:latin typeface="Noto Sans CJK JP Regular"/>
                <a:cs typeface="Noto Sans CJK JP Regular"/>
              </a:rPr>
              <a:t>Micro segmentation based on map-reduce programming model</a:t>
            </a:r>
          </a:p>
          <a:p>
            <a:pPr marL="12700" marR="5080" indent="-3810" algn="ctr">
              <a:lnSpc>
                <a:spcPts val="1650"/>
              </a:lnSpc>
              <a:spcBef>
                <a:spcPts val="620"/>
              </a:spcBef>
            </a:pPr>
            <a:r>
              <a:rPr lang="en-US" sz="1400" spc="-10" dirty="0">
                <a:solidFill>
                  <a:srgbClr val="142846"/>
                </a:solidFill>
                <a:latin typeface="Noto Sans CJK JP Regular"/>
                <a:cs typeface="Noto Sans CJK JP Regular"/>
              </a:rPr>
              <a:t>Anomaly detection</a:t>
            </a:r>
          </a:p>
          <a:p>
            <a:pPr marL="12700" marR="5080" indent="-3810" algn="ctr">
              <a:lnSpc>
                <a:spcPts val="1650"/>
              </a:lnSpc>
              <a:spcBef>
                <a:spcPts val="620"/>
              </a:spcBef>
            </a:pPr>
            <a:r>
              <a:rPr lang="en-US" sz="1400" spc="-10" dirty="0">
                <a:solidFill>
                  <a:srgbClr val="142846"/>
                </a:solidFill>
                <a:latin typeface="Noto Sans CJK JP Regular"/>
                <a:cs typeface="Noto Sans CJK JP Regular"/>
              </a:rPr>
              <a:t>Instant action status detection modules</a:t>
            </a:r>
            <a:endParaRPr sz="1400" dirty="0">
              <a:latin typeface="Noto Sans CJK JP Regular"/>
              <a:cs typeface="Noto Sans CJK JP Regular"/>
            </a:endParaRPr>
          </a:p>
        </p:txBody>
      </p:sp>
      <p:grpSp>
        <p:nvGrpSpPr>
          <p:cNvPr id="8" name="object 8"/>
          <p:cNvGrpSpPr/>
          <p:nvPr/>
        </p:nvGrpSpPr>
        <p:grpSpPr>
          <a:xfrm>
            <a:off x="4308434" y="1375804"/>
            <a:ext cx="526415" cy="560705"/>
            <a:chOff x="4312716" y="1939961"/>
            <a:chExt cx="526415" cy="560705"/>
          </a:xfrm>
        </p:grpSpPr>
        <p:sp>
          <p:nvSpPr>
            <p:cNvPr id="9" name="object 9"/>
            <p:cNvSpPr/>
            <p:nvPr/>
          </p:nvSpPr>
          <p:spPr>
            <a:xfrm>
              <a:off x="4312716" y="1939961"/>
              <a:ext cx="526415" cy="560705"/>
            </a:xfrm>
            <a:custGeom>
              <a:avLst/>
              <a:gdLst/>
              <a:ahLst/>
              <a:cxnLst/>
              <a:rect l="l" t="t" r="r" b="b"/>
              <a:pathLst>
                <a:path w="526414" h="560705">
                  <a:moveTo>
                    <a:pt x="378124" y="560433"/>
                  </a:moveTo>
                  <a:lnTo>
                    <a:pt x="147949" y="560433"/>
                  </a:lnTo>
                  <a:lnTo>
                    <a:pt x="101564" y="552937"/>
                  </a:lnTo>
                  <a:lnTo>
                    <a:pt x="60998" y="532026"/>
                  </a:lnTo>
                  <a:lnTo>
                    <a:pt x="28829" y="500067"/>
                  </a:lnTo>
                  <a:lnTo>
                    <a:pt x="7637" y="459426"/>
                  </a:lnTo>
                  <a:lnTo>
                    <a:pt x="0" y="412469"/>
                  </a:lnTo>
                  <a:lnTo>
                    <a:pt x="0" y="147957"/>
                  </a:lnTo>
                  <a:lnTo>
                    <a:pt x="7495" y="101584"/>
                  </a:lnTo>
                  <a:lnTo>
                    <a:pt x="28404" y="61018"/>
                  </a:lnTo>
                  <a:lnTo>
                    <a:pt x="60361" y="28842"/>
                  </a:lnTo>
                  <a:lnTo>
                    <a:pt x="100998" y="7641"/>
                  </a:lnTo>
                  <a:lnTo>
                    <a:pt x="147949" y="0"/>
                  </a:lnTo>
                  <a:lnTo>
                    <a:pt x="378124" y="0"/>
                  </a:lnTo>
                  <a:lnTo>
                    <a:pt x="425198" y="7641"/>
                  </a:lnTo>
                  <a:lnTo>
                    <a:pt x="466116" y="28842"/>
                  </a:lnTo>
                  <a:lnTo>
                    <a:pt x="470148" y="32874"/>
                  </a:lnTo>
                  <a:lnTo>
                    <a:pt x="147949" y="32874"/>
                  </a:lnTo>
                  <a:lnTo>
                    <a:pt x="103496" y="42054"/>
                  </a:lnTo>
                  <a:lnTo>
                    <a:pt x="66881" y="67071"/>
                  </a:lnTo>
                  <a:lnTo>
                    <a:pt x="42031" y="104140"/>
                  </a:lnTo>
                  <a:lnTo>
                    <a:pt x="32874" y="149477"/>
                  </a:lnTo>
                  <a:lnTo>
                    <a:pt x="32874" y="413986"/>
                  </a:lnTo>
                  <a:lnTo>
                    <a:pt x="42031" y="459315"/>
                  </a:lnTo>
                  <a:lnTo>
                    <a:pt x="66881" y="496368"/>
                  </a:lnTo>
                  <a:lnTo>
                    <a:pt x="103496" y="521368"/>
                  </a:lnTo>
                  <a:lnTo>
                    <a:pt x="147949" y="530541"/>
                  </a:lnTo>
                  <a:lnTo>
                    <a:pt x="466745" y="530541"/>
                  </a:lnTo>
                  <a:lnTo>
                    <a:pt x="465691" y="531602"/>
                  </a:lnTo>
                  <a:lnTo>
                    <a:pt x="425056" y="552796"/>
                  </a:lnTo>
                  <a:lnTo>
                    <a:pt x="378124" y="560433"/>
                  </a:lnTo>
                  <a:close/>
                </a:path>
                <a:path w="526414" h="560705">
                  <a:moveTo>
                    <a:pt x="378124" y="496196"/>
                  </a:moveTo>
                  <a:lnTo>
                    <a:pt x="147949" y="496196"/>
                  </a:lnTo>
                  <a:lnTo>
                    <a:pt x="116195" y="489655"/>
                  </a:lnTo>
                  <a:lnTo>
                    <a:pt x="90040" y="471902"/>
                  </a:lnTo>
                  <a:lnTo>
                    <a:pt x="72290" y="445744"/>
                  </a:lnTo>
                  <a:lnTo>
                    <a:pt x="65749" y="413986"/>
                  </a:lnTo>
                  <a:lnTo>
                    <a:pt x="65749" y="182349"/>
                  </a:lnTo>
                  <a:lnTo>
                    <a:pt x="71048" y="153314"/>
                  </a:lnTo>
                  <a:lnTo>
                    <a:pt x="85734" y="128348"/>
                  </a:lnTo>
                  <a:lnTo>
                    <a:pt x="107990" y="109831"/>
                  </a:lnTo>
                  <a:lnTo>
                    <a:pt x="135999" y="100142"/>
                  </a:lnTo>
                  <a:lnTo>
                    <a:pt x="141878" y="81426"/>
                  </a:lnTo>
                  <a:lnTo>
                    <a:pt x="150555" y="63697"/>
                  </a:lnTo>
                  <a:lnTo>
                    <a:pt x="162036" y="47374"/>
                  </a:lnTo>
                  <a:lnTo>
                    <a:pt x="176324" y="32874"/>
                  </a:lnTo>
                  <a:lnTo>
                    <a:pt x="264499" y="32874"/>
                  </a:lnTo>
                  <a:lnTo>
                    <a:pt x="225525" y="40743"/>
                  </a:lnTo>
                  <a:lnTo>
                    <a:pt x="193699" y="62202"/>
                  </a:lnTo>
                  <a:lnTo>
                    <a:pt x="172242" y="94032"/>
                  </a:lnTo>
                  <a:lnTo>
                    <a:pt x="164374" y="133014"/>
                  </a:lnTo>
                  <a:lnTo>
                    <a:pt x="164374" y="136004"/>
                  </a:lnTo>
                  <a:lnTo>
                    <a:pt x="132999" y="136004"/>
                  </a:lnTo>
                  <a:lnTo>
                    <a:pt x="119045" y="143673"/>
                  </a:lnTo>
                  <a:lnTo>
                    <a:pt x="108724" y="154695"/>
                  </a:lnTo>
                  <a:lnTo>
                    <a:pt x="102322" y="167957"/>
                  </a:lnTo>
                  <a:lnTo>
                    <a:pt x="100124" y="182349"/>
                  </a:lnTo>
                  <a:lnTo>
                    <a:pt x="100124" y="413986"/>
                  </a:lnTo>
                  <a:lnTo>
                    <a:pt x="103600" y="433042"/>
                  </a:lnTo>
                  <a:lnTo>
                    <a:pt x="113377" y="448740"/>
                  </a:lnTo>
                  <a:lnTo>
                    <a:pt x="128485" y="459395"/>
                  </a:lnTo>
                  <a:lnTo>
                    <a:pt x="147949" y="463321"/>
                  </a:lnTo>
                  <a:lnTo>
                    <a:pt x="441825" y="463321"/>
                  </a:lnTo>
                  <a:lnTo>
                    <a:pt x="436008" y="471902"/>
                  </a:lnTo>
                  <a:lnTo>
                    <a:pt x="409870" y="489655"/>
                  </a:lnTo>
                  <a:lnTo>
                    <a:pt x="378124" y="496196"/>
                  </a:lnTo>
                  <a:close/>
                </a:path>
                <a:path w="526414" h="560705">
                  <a:moveTo>
                    <a:pt x="391192" y="165889"/>
                  </a:moveTo>
                  <a:lnTo>
                    <a:pt x="355674" y="165889"/>
                  </a:lnTo>
                  <a:lnTo>
                    <a:pt x="363124" y="158442"/>
                  </a:lnTo>
                  <a:lnTo>
                    <a:pt x="363124" y="133014"/>
                  </a:lnTo>
                  <a:lnTo>
                    <a:pt x="355279" y="94032"/>
                  </a:lnTo>
                  <a:lnTo>
                    <a:pt x="333986" y="62202"/>
                  </a:lnTo>
                  <a:lnTo>
                    <a:pt x="302606" y="40743"/>
                  </a:lnTo>
                  <a:lnTo>
                    <a:pt x="264499" y="32874"/>
                  </a:lnTo>
                  <a:lnTo>
                    <a:pt x="349699" y="32874"/>
                  </a:lnTo>
                  <a:lnTo>
                    <a:pt x="364018" y="47374"/>
                  </a:lnTo>
                  <a:lnTo>
                    <a:pt x="375677" y="63697"/>
                  </a:lnTo>
                  <a:lnTo>
                    <a:pt x="384809" y="81426"/>
                  </a:lnTo>
                  <a:lnTo>
                    <a:pt x="391549" y="100142"/>
                  </a:lnTo>
                  <a:lnTo>
                    <a:pt x="418677" y="109831"/>
                  </a:lnTo>
                  <a:lnTo>
                    <a:pt x="440480" y="128348"/>
                  </a:lnTo>
                  <a:lnTo>
                    <a:pt x="444932" y="136004"/>
                  </a:lnTo>
                  <a:lnTo>
                    <a:pt x="394524" y="136004"/>
                  </a:lnTo>
                  <a:lnTo>
                    <a:pt x="394524" y="149477"/>
                  </a:lnTo>
                  <a:lnTo>
                    <a:pt x="391192" y="165889"/>
                  </a:lnTo>
                  <a:close/>
                </a:path>
                <a:path w="526414" h="560705">
                  <a:moveTo>
                    <a:pt x="466745" y="530541"/>
                  </a:moveTo>
                  <a:lnTo>
                    <a:pt x="378124" y="530541"/>
                  </a:lnTo>
                  <a:lnTo>
                    <a:pt x="422569" y="521368"/>
                  </a:lnTo>
                  <a:lnTo>
                    <a:pt x="459167" y="496368"/>
                  </a:lnTo>
                  <a:lnTo>
                    <a:pt x="484000" y="459315"/>
                  </a:lnTo>
                  <a:lnTo>
                    <a:pt x="493149" y="413986"/>
                  </a:lnTo>
                  <a:lnTo>
                    <a:pt x="494674" y="413986"/>
                  </a:lnTo>
                  <a:lnTo>
                    <a:pt x="494674" y="149477"/>
                  </a:lnTo>
                  <a:lnTo>
                    <a:pt x="485494" y="104140"/>
                  </a:lnTo>
                  <a:lnTo>
                    <a:pt x="460483" y="67071"/>
                  </a:lnTo>
                  <a:lnTo>
                    <a:pt x="423430" y="42054"/>
                  </a:lnTo>
                  <a:lnTo>
                    <a:pt x="378124" y="32874"/>
                  </a:lnTo>
                  <a:lnTo>
                    <a:pt x="470148" y="32874"/>
                  </a:lnTo>
                  <a:lnTo>
                    <a:pt x="498292" y="61018"/>
                  </a:lnTo>
                  <a:lnTo>
                    <a:pt x="519139" y="101584"/>
                  </a:lnTo>
                  <a:lnTo>
                    <a:pt x="526073" y="147957"/>
                  </a:lnTo>
                  <a:lnTo>
                    <a:pt x="526073" y="412469"/>
                  </a:lnTo>
                  <a:lnTo>
                    <a:pt x="518573" y="458860"/>
                  </a:lnTo>
                  <a:lnTo>
                    <a:pt x="497654" y="499431"/>
                  </a:lnTo>
                  <a:lnTo>
                    <a:pt x="466745" y="530541"/>
                  </a:lnTo>
                  <a:close/>
                </a:path>
                <a:path w="526414" h="560705">
                  <a:moveTo>
                    <a:pt x="280974" y="165889"/>
                  </a:moveTo>
                  <a:lnTo>
                    <a:pt x="246574" y="165889"/>
                  </a:lnTo>
                  <a:lnTo>
                    <a:pt x="246574" y="140509"/>
                  </a:lnTo>
                  <a:lnTo>
                    <a:pt x="254074" y="133014"/>
                  </a:lnTo>
                  <a:lnTo>
                    <a:pt x="273474" y="133014"/>
                  </a:lnTo>
                  <a:lnTo>
                    <a:pt x="280974" y="140509"/>
                  </a:lnTo>
                  <a:lnTo>
                    <a:pt x="280974" y="165889"/>
                  </a:lnTo>
                  <a:close/>
                </a:path>
                <a:path w="526414" h="560705">
                  <a:moveTo>
                    <a:pt x="346724" y="197292"/>
                  </a:moveTo>
                  <a:lnTo>
                    <a:pt x="182299" y="197292"/>
                  </a:lnTo>
                  <a:lnTo>
                    <a:pt x="163248" y="193810"/>
                  </a:lnTo>
                  <a:lnTo>
                    <a:pt x="147562" y="184022"/>
                  </a:lnTo>
                  <a:lnTo>
                    <a:pt x="136920" y="168915"/>
                  </a:lnTo>
                  <a:lnTo>
                    <a:pt x="132999" y="149477"/>
                  </a:lnTo>
                  <a:lnTo>
                    <a:pt x="132999" y="136004"/>
                  </a:lnTo>
                  <a:lnTo>
                    <a:pt x="164374" y="136004"/>
                  </a:lnTo>
                  <a:lnTo>
                    <a:pt x="164374" y="158442"/>
                  </a:lnTo>
                  <a:lnTo>
                    <a:pt x="171849" y="165889"/>
                  </a:lnTo>
                  <a:lnTo>
                    <a:pt x="391192" y="165889"/>
                  </a:lnTo>
                  <a:lnTo>
                    <a:pt x="390834" y="167654"/>
                  </a:lnTo>
                  <a:lnTo>
                    <a:pt x="380702" y="182901"/>
                  </a:lnTo>
                  <a:lnTo>
                    <a:pt x="365530" y="193389"/>
                  </a:lnTo>
                  <a:lnTo>
                    <a:pt x="346724" y="197292"/>
                  </a:lnTo>
                  <a:close/>
                </a:path>
                <a:path w="526414" h="560705">
                  <a:moveTo>
                    <a:pt x="441825" y="463321"/>
                  </a:moveTo>
                  <a:lnTo>
                    <a:pt x="379599" y="463321"/>
                  </a:lnTo>
                  <a:lnTo>
                    <a:pt x="398644" y="459608"/>
                  </a:lnTo>
                  <a:lnTo>
                    <a:pt x="414339" y="449309"/>
                  </a:lnTo>
                  <a:lnTo>
                    <a:pt x="424996" y="433682"/>
                  </a:lnTo>
                  <a:lnTo>
                    <a:pt x="428924" y="413986"/>
                  </a:lnTo>
                  <a:lnTo>
                    <a:pt x="428924" y="182349"/>
                  </a:lnTo>
                  <a:lnTo>
                    <a:pt x="426284" y="166483"/>
                  </a:lnTo>
                  <a:lnTo>
                    <a:pt x="419017" y="153004"/>
                  </a:lnTo>
                  <a:lnTo>
                    <a:pt x="408104" y="142612"/>
                  </a:lnTo>
                  <a:lnTo>
                    <a:pt x="394524" y="136004"/>
                  </a:lnTo>
                  <a:lnTo>
                    <a:pt x="444932" y="136004"/>
                  </a:lnTo>
                  <a:lnTo>
                    <a:pt x="454999" y="153314"/>
                  </a:lnTo>
                  <a:lnTo>
                    <a:pt x="460274" y="182349"/>
                  </a:lnTo>
                  <a:lnTo>
                    <a:pt x="460274" y="413986"/>
                  </a:lnTo>
                  <a:lnTo>
                    <a:pt x="453741" y="445744"/>
                  </a:lnTo>
                  <a:lnTo>
                    <a:pt x="441825" y="463321"/>
                  </a:lnTo>
                  <a:close/>
                </a:path>
                <a:path w="526414" h="560705">
                  <a:moveTo>
                    <a:pt x="280974" y="463321"/>
                  </a:moveTo>
                  <a:lnTo>
                    <a:pt x="246574" y="463321"/>
                  </a:lnTo>
                  <a:lnTo>
                    <a:pt x="246574" y="337754"/>
                  </a:lnTo>
                  <a:lnTo>
                    <a:pt x="254074" y="330306"/>
                  </a:lnTo>
                  <a:lnTo>
                    <a:pt x="273474" y="330306"/>
                  </a:lnTo>
                  <a:lnTo>
                    <a:pt x="280974" y="337754"/>
                  </a:lnTo>
                  <a:lnTo>
                    <a:pt x="280974" y="463321"/>
                  </a:lnTo>
                  <a:close/>
                </a:path>
              </a:pathLst>
            </a:custGeom>
            <a:solidFill>
              <a:srgbClr val="0B1F3D"/>
            </a:solidFill>
          </p:spPr>
          <p:txBody>
            <a:bodyPr wrap="square" lIns="0" tIns="0" rIns="0" bIns="0" rtlCol="0"/>
            <a:lstStyle/>
            <a:p>
              <a:endParaRPr/>
            </a:p>
          </p:txBody>
        </p:sp>
        <p:sp>
          <p:nvSpPr>
            <p:cNvPr id="10" name="object 10"/>
            <p:cNvSpPr/>
            <p:nvPr/>
          </p:nvSpPr>
          <p:spPr>
            <a:xfrm>
              <a:off x="4513363" y="2007228"/>
              <a:ext cx="128127" cy="6574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444212" y="2171598"/>
              <a:ext cx="263525" cy="200660"/>
            </a:xfrm>
            <a:custGeom>
              <a:avLst/>
              <a:gdLst/>
              <a:ahLst/>
              <a:cxnLst/>
              <a:rect l="l" t="t" r="r" b="b"/>
              <a:pathLst>
                <a:path w="263525" h="200660">
                  <a:moveTo>
                    <a:pt x="67246" y="173393"/>
                  </a:moveTo>
                  <a:lnTo>
                    <a:pt x="59740" y="165900"/>
                  </a:lnTo>
                  <a:lnTo>
                    <a:pt x="7467" y="165900"/>
                  </a:lnTo>
                  <a:lnTo>
                    <a:pt x="0" y="173393"/>
                  </a:lnTo>
                  <a:lnTo>
                    <a:pt x="0" y="192798"/>
                  </a:lnTo>
                  <a:lnTo>
                    <a:pt x="7467" y="200291"/>
                  </a:lnTo>
                  <a:lnTo>
                    <a:pt x="59740" y="200291"/>
                  </a:lnTo>
                  <a:lnTo>
                    <a:pt x="67246" y="192798"/>
                  </a:lnTo>
                  <a:lnTo>
                    <a:pt x="67246" y="173393"/>
                  </a:lnTo>
                  <a:close/>
                </a:path>
                <a:path w="263525" h="200660">
                  <a:moveTo>
                    <a:pt x="83667" y="118084"/>
                  </a:moveTo>
                  <a:lnTo>
                    <a:pt x="82194" y="107645"/>
                  </a:lnTo>
                  <a:lnTo>
                    <a:pt x="74701" y="100152"/>
                  </a:lnTo>
                  <a:lnTo>
                    <a:pt x="8953" y="100152"/>
                  </a:lnTo>
                  <a:lnTo>
                    <a:pt x="1498" y="107645"/>
                  </a:lnTo>
                  <a:lnTo>
                    <a:pt x="1498" y="127038"/>
                  </a:lnTo>
                  <a:lnTo>
                    <a:pt x="8953" y="134543"/>
                  </a:lnTo>
                  <a:lnTo>
                    <a:pt x="76225" y="134543"/>
                  </a:lnTo>
                  <a:lnTo>
                    <a:pt x="83667" y="127038"/>
                  </a:lnTo>
                  <a:lnTo>
                    <a:pt x="83667" y="118084"/>
                  </a:lnTo>
                  <a:close/>
                </a:path>
                <a:path w="263525" h="200660">
                  <a:moveTo>
                    <a:pt x="263017" y="173393"/>
                  </a:moveTo>
                  <a:lnTo>
                    <a:pt x="255574" y="165900"/>
                  </a:lnTo>
                  <a:lnTo>
                    <a:pt x="203250" y="165900"/>
                  </a:lnTo>
                  <a:lnTo>
                    <a:pt x="195770" y="173393"/>
                  </a:lnTo>
                  <a:lnTo>
                    <a:pt x="195770" y="192798"/>
                  </a:lnTo>
                  <a:lnTo>
                    <a:pt x="203250" y="200291"/>
                  </a:lnTo>
                  <a:lnTo>
                    <a:pt x="255574" y="200291"/>
                  </a:lnTo>
                  <a:lnTo>
                    <a:pt x="263017" y="192798"/>
                  </a:lnTo>
                  <a:lnTo>
                    <a:pt x="263017" y="173393"/>
                  </a:lnTo>
                  <a:close/>
                </a:path>
                <a:path w="263525" h="200660">
                  <a:moveTo>
                    <a:pt x="263017" y="107645"/>
                  </a:moveTo>
                  <a:lnTo>
                    <a:pt x="255574" y="100152"/>
                  </a:lnTo>
                  <a:lnTo>
                    <a:pt x="188315" y="100152"/>
                  </a:lnTo>
                  <a:lnTo>
                    <a:pt x="180822" y="107645"/>
                  </a:lnTo>
                  <a:lnTo>
                    <a:pt x="180822" y="127038"/>
                  </a:lnTo>
                  <a:lnTo>
                    <a:pt x="188315" y="134543"/>
                  </a:lnTo>
                  <a:lnTo>
                    <a:pt x="255574" y="134543"/>
                  </a:lnTo>
                  <a:lnTo>
                    <a:pt x="263017" y="127038"/>
                  </a:lnTo>
                  <a:lnTo>
                    <a:pt x="263017" y="107645"/>
                  </a:lnTo>
                  <a:close/>
                </a:path>
                <a:path w="263525" h="200660">
                  <a:moveTo>
                    <a:pt x="263017" y="7505"/>
                  </a:moveTo>
                  <a:lnTo>
                    <a:pt x="255574" y="0"/>
                  </a:lnTo>
                  <a:lnTo>
                    <a:pt x="7467" y="0"/>
                  </a:lnTo>
                  <a:lnTo>
                    <a:pt x="0" y="7505"/>
                  </a:lnTo>
                  <a:lnTo>
                    <a:pt x="0" y="25438"/>
                  </a:lnTo>
                  <a:lnTo>
                    <a:pt x="7467" y="32880"/>
                  </a:lnTo>
                  <a:lnTo>
                    <a:pt x="255574" y="32880"/>
                  </a:lnTo>
                  <a:lnTo>
                    <a:pt x="263017" y="25438"/>
                  </a:lnTo>
                  <a:lnTo>
                    <a:pt x="263017" y="7505"/>
                  </a:lnTo>
                  <a:close/>
                </a:path>
              </a:pathLst>
            </a:custGeom>
            <a:solidFill>
              <a:srgbClr val="0B1F3D"/>
            </a:solidFill>
          </p:spPr>
          <p:txBody>
            <a:bodyPr wrap="square" lIns="0" tIns="0" rIns="0" bIns="0" rtlCol="0"/>
            <a:lstStyle/>
            <a:p>
              <a:endParaRPr/>
            </a:p>
          </p:txBody>
        </p:sp>
      </p:grpSp>
      <p:grpSp>
        <p:nvGrpSpPr>
          <p:cNvPr id="12" name="object 12"/>
          <p:cNvGrpSpPr/>
          <p:nvPr/>
        </p:nvGrpSpPr>
        <p:grpSpPr>
          <a:xfrm>
            <a:off x="950948" y="1376679"/>
            <a:ext cx="560654" cy="562572"/>
            <a:chOff x="1645488" y="1939226"/>
            <a:chExt cx="560654" cy="562572"/>
          </a:xfrm>
        </p:grpSpPr>
        <p:sp>
          <p:nvSpPr>
            <p:cNvPr id="13" name="object 13"/>
            <p:cNvSpPr/>
            <p:nvPr/>
          </p:nvSpPr>
          <p:spPr>
            <a:xfrm>
              <a:off x="1645488" y="1939226"/>
              <a:ext cx="426084" cy="561975"/>
            </a:xfrm>
            <a:custGeom>
              <a:avLst/>
              <a:gdLst/>
              <a:ahLst/>
              <a:cxnLst/>
              <a:rect l="l" t="t" r="r" b="b"/>
              <a:pathLst>
                <a:path w="426085" h="561975">
                  <a:moveTo>
                    <a:pt x="230174" y="73253"/>
                  </a:moveTo>
                  <a:lnTo>
                    <a:pt x="222719" y="65760"/>
                  </a:lnTo>
                  <a:lnTo>
                    <a:pt x="203276" y="65760"/>
                  </a:lnTo>
                  <a:lnTo>
                    <a:pt x="195821" y="73253"/>
                  </a:lnTo>
                  <a:lnTo>
                    <a:pt x="195821" y="91186"/>
                  </a:lnTo>
                  <a:lnTo>
                    <a:pt x="203276" y="98628"/>
                  </a:lnTo>
                  <a:lnTo>
                    <a:pt x="222719" y="98628"/>
                  </a:lnTo>
                  <a:lnTo>
                    <a:pt x="230174" y="91186"/>
                  </a:lnTo>
                  <a:lnTo>
                    <a:pt x="230174" y="73253"/>
                  </a:lnTo>
                  <a:close/>
                </a:path>
                <a:path w="426085" h="561975">
                  <a:moveTo>
                    <a:pt x="425945" y="149479"/>
                  </a:moveTo>
                  <a:lnTo>
                    <a:pt x="422871" y="129552"/>
                  </a:lnTo>
                  <a:lnTo>
                    <a:pt x="412508" y="113398"/>
                  </a:lnTo>
                  <a:lnTo>
                    <a:pt x="396544" y="102577"/>
                  </a:lnTo>
                  <a:lnTo>
                    <a:pt x="396062" y="102489"/>
                  </a:lnTo>
                  <a:lnTo>
                    <a:pt x="396062" y="140512"/>
                  </a:lnTo>
                  <a:lnTo>
                    <a:pt x="396062" y="514134"/>
                  </a:lnTo>
                  <a:lnTo>
                    <a:pt x="393077" y="514134"/>
                  </a:lnTo>
                  <a:lnTo>
                    <a:pt x="393077" y="523100"/>
                  </a:lnTo>
                  <a:lnTo>
                    <a:pt x="385622" y="530542"/>
                  </a:lnTo>
                  <a:lnTo>
                    <a:pt x="38900" y="530542"/>
                  </a:lnTo>
                  <a:lnTo>
                    <a:pt x="31407" y="523100"/>
                  </a:lnTo>
                  <a:lnTo>
                    <a:pt x="31407" y="140512"/>
                  </a:lnTo>
                  <a:lnTo>
                    <a:pt x="38900" y="133019"/>
                  </a:lnTo>
                  <a:lnTo>
                    <a:pt x="64287" y="133019"/>
                  </a:lnTo>
                  <a:lnTo>
                    <a:pt x="64287" y="158445"/>
                  </a:lnTo>
                  <a:lnTo>
                    <a:pt x="73253" y="165900"/>
                  </a:lnTo>
                  <a:lnTo>
                    <a:pt x="354215" y="165900"/>
                  </a:lnTo>
                  <a:lnTo>
                    <a:pt x="361721" y="158445"/>
                  </a:lnTo>
                  <a:lnTo>
                    <a:pt x="361721" y="133019"/>
                  </a:lnTo>
                  <a:lnTo>
                    <a:pt x="388620" y="133019"/>
                  </a:lnTo>
                  <a:lnTo>
                    <a:pt x="396062" y="140512"/>
                  </a:lnTo>
                  <a:lnTo>
                    <a:pt x="396062" y="102489"/>
                  </a:lnTo>
                  <a:lnTo>
                    <a:pt x="376656" y="98628"/>
                  </a:lnTo>
                  <a:lnTo>
                    <a:pt x="358724" y="98628"/>
                  </a:lnTo>
                  <a:lnTo>
                    <a:pt x="351243" y="85928"/>
                  </a:lnTo>
                  <a:lnTo>
                    <a:pt x="340398" y="75463"/>
                  </a:lnTo>
                  <a:lnTo>
                    <a:pt x="328790" y="69443"/>
                  </a:lnTo>
                  <a:lnTo>
                    <a:pt x="328790" y="106121"/>
                  </a:lnTo>
                  <a:lnTo>
                    <a:pt x="328790" y="133019"/>
                  </a:lnTo>
                  <a:lnTo>
                    <a:pt x="98679" y="133019"/>
                  </a:lnTo>
                  <a:lnTo>
                    <a:pt x="98679" y="115087"/>
                  </a:lnTo>
                  <a:lnTo>
                    <a:pt x="97155" y="106121"/>
                  </a:lnTo>
                  <a:lnTo>
                    <a:pt x="104648" y="98628"/>
                  </a:lnTo>
                  <a:lnTo>
                    <a:pt x="156933" y="98628"/>
                  </a:lnTo>
                  <a:lnTo>
                    <a:pt x="164426" y="91186"/>
                  </a:lnTo>
                  <a:lnTo>
                    <a:pt x="164426" y="82219"/>
                  </a:lnTo>
                  <a:lnTo>
                    <a:pt x="168325" y="62522"/>
                  </a:lnTo>
                  <a:lnTo>
                    <a:pt x="178816" y="46888"/>
                  </a:lnTo>
                  <a:lnTo>
                    <a:pt x="194068" y="36588"/>
                  </a:lnTo>
                  <a:lnTo>
                    <a:pt x="212242" y="32880"/>
                  </a:lnTo>
                  <a:lnTo>
                    <a:pt x="231292" y="36804"/>
                  </a:lnTo>
                  <a:lnTo>
                    <a:pt x="246989" y="47459"/>
                  </a:lnTo>
                  <a:lnTo>
                    <a:pt x="257644" y="63157"/>
                  </a:lnTo>
                  <a:lnTo>
                    <a:pt x="261569" y="82219"/>
                  </a:lnTo>
                  <a:lnTo>
                    <a:pt x="261569" y="91186"/>
                  </a:lnTo>
                  <a:lnTo>
                    <a:pt x="269024" y="98628"/>
                  </a:lnTo>
                  <a:lnTo>
                    <a:pt x="321348" y="98628"/>
                  </a:lnTo>
                  <a:lnTo>
                    <a:pt x="328790" y="106121"/>
                  </a:lnTo>
                  <a:lnTo>
                    <a:pt x="328790" y="69443"/>
                  </a:lnTo>
                  <a:lnTo>
                    <a:pt x="326758" y="68376"/>
                  </a:lnTo>
                  <a:lnTo>
                    <a:pt x="310857" y="65760"/>
                  </a:lnTo>
                  <a:lnTo>
                    <a:pt x="292925" y="65760"/>
                  </a:lnTo>
                  <a:lnTo>
                    <a:pt x="282651" y="39725"/>
                  </a:lnTo>
                  <a:lnTo>
                    <a:pt x="276644" y="32880"/>
                  </a:lnTo>
                  <a:lnTo>
                    <a:pt x="264363" y="18884"/>
                  </a:lnTo>
                  <a:lnTo>
                    <a:pt x="240195" y="5029"/>
                  </a:lnTo>
                  <a:lnTo>
                    <a:pt x="212242" y="0"/>
                  </a:lnTo>
                  <a:lnTo>
                    <a:pt x="184289" y="5029"/>
                  </a:lnTo>
                  <a:lnTo>
                    <a:pt x="160121" y="18884"/>
                  </a:lnTo>
                  <a:lnTo>
                    <a:pt x="141833" y="39725"/>
                  </a:lnTo>
                  <a:lnTo>
                    <a:pt x="131546" y="65760"/>
                  </a:lnTo>
                  <a:lnTo>
                    <a:pt x="113614" y="65760"/>
                  </a:lnTo>
                  <a:lnTo>
                    <a:pt x="98602" y="67945"/>
                  </a:lnTo>
                  <a:lnTo>
                    <a:pt x="85407" y="74345"/>
                  </a:lnTo>
                  <a:lnTo>
                    <a:pt x="74739" y="84670"/>
                  </a:lnTo>
                  <a:lnTo>
                    <a:pt x="67271" y="98628"/>
                  </a:lnTo>
                  <a:lnTo>
                    <a:pt x="47866" y="98628"/>
                  </a:lnTo>
                  <a:lnTo>
                    <a:pt x="28397" y="102552"/>
                  </a:lnTo>
                  <a:lnTo>
                    <a:pt x="13284" y="113207"/>
                  </a:lnTo>
                  <a:lnTo>
                    <a:pt x="3492" y="128905"/>
                  </a:lnTo>
                  <a:lnTo>
                    <a:pt x="0" y="147967"/>
                  </a:lnTo>
                  <a:lnTo>
                    <a:pt x="0" y="514134"/>
                  </a:lnTo>
                  <a:lnTo>
                    <a:pt x="3911" y="532955"/>
                  </a:lnTo>
                  <a:lnTo>
                    <a:pt x="14401" y="548132"/>
                  </a:lnTo>
                  <a:lnTo>
                    <a:pt x="29667" y="558266"/>
                  </a:lnTo>
                  <a:lnTo>
                    <a:pt x="47866" y="561949"/>
                  </a:lnTo>
                  <a:lnTo>
                    <a:pt x="376656" y="561949"/>
                  </a:lnTo>
                  <a:lnTo>
                    <a:pt x="396328" y="558050"/>
                  </a:lnTo>
                  <a:lnTo>
                    <a:pt x="411937" y="547560"/>
                  </a:lnTo>
                  <a:lnTo>
                    <a:pt x="422236" y="532307"/>
                  </a:lnTo>
                  <a:lnTo>
                    <a:pt x="422592" y="530542"/>
                  </a:lnTo>
                  <a:lnTo>
                    <a:pt x="425945" y="514134"/>
                  </a:lnTo>
                  <a:lnTo>
                    <a:pt x="425945" y="149479"/>
                  </a:lnTo>
                  <a:close/>
                </a:path>
              </a:pathLst>
            </a:custGeom>
            <a:solidFill>
              <a:srgbClr val="0B1F3D"/>
            </a:solidFill>
          </p:spPr>
          <p:txBody>
            <a:bodyPr wrap="square" lIns="0" tIns="0" rIns="0" bIns="0" rtlCol="0"/>
            <a:lstStyle/>
            <a:p>
              <a:endParaRPr/>
            </a:p>
          </p:txBody>
        </p:sp>
        <p:sp>
          <p:nvSpPr>
            <p:cNvPr id="14" name="object 14"/>
            <p:cNvSpPr/>
            <p:nvPr/>
          </p:nvSpPr>
          <p:spPr>
            <a:xfrm>
              <a:off x="1709776" y="2136518"/>
              <a:ext cx="165889" cy="16437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708302" y="2006498"/>
              <a:ext cx="497840" cy="495300"/>
            </a:xfrm>
            <a:custGeom>
              <a:avLst/>
              <a:gdLst/>
              <a:ahLst/>
              <a:cxnLst/>
              <a:rect l="l" t="t" r="r" b="b"/>
              <a:pathLst>
                <a:path w="497839" h="495300">
                  <a:moveTo>
                    <a:pt x="297383" y="402031"/>
                  </a:moveTo>
                  <a:lnTo>
                    <a:pt x="289941" y="394538"/>
                  </a:lnTo>
                  <a:lnTo>
                    <a:pt x="7442" y="394538"/>
                  </a:lnTo>
                  <a:lnTo>
                    <a:pt x="0" y="402031"/>
                  </a:lnTo>
                  <a:lnTo>
                    <a:pt x="0" y="419963"/>
                  </a:lnTo>
                  <a:lnTo>
                    <a:pt x="7442" y="427418"/>
                  </a:lnTo>
                  <a:lnTo>
                    <a:pt x="289941" y="427418"/>
                  </a:lnTo>
                  <a:lnTo>
                    <a:pt x="297383" y="419963"/>
                  </a:lnTo>
                  <a:lnTo>
                    <a:pt x="297383" y="402031"/>
                  </a:lnTo>
                  <a:close/>
                </a:path>
                <a:path w="497839" h="495300">
                  <a:moveTo>
                    <a:pt x="297383" y="336232"/>
                  </a:moveTo>
                  <a:lnTo>
                    <a:pt x="289941" y="328790"/>
                  </a:lnTo>
                  <a:lnTo>
                    <a:pt x="7442" y="328790"/>
                  </a:lnTo>
                  <a:lnTo>
                    <a:pt x="0" y="336232"/>
                  </a:lnTo>
                  <a:lnTo>
                    <a:pt x="0" y="354164"/>
                  </a:lnTo>
                  <a:lnTo>
                    <a:pt x="7442" y="361657"/>
                  </a:lnTo>
                  <a:lnTo>
                    <a:pt x="289941" y="361657"/>
                  </a:lnTo>
                  <a:lnTo>
                    <a:pt x="297383" y="354164"/>
                  </a:lnTo>
                  <a:lnTo>
                    <a:pt x="297383" y="336232"/>
                  </a:lnTo>
                  <a:close/>
                </a:path>
                <a:path w="497839" h="495300">
                  <a:moveTo>
                    <a:pt x="297383" y="269024"/>
                  </a:moveTo>
                  <a:lnTo>
                    <a:pt x="289941" y="261518"/>
                  </a:lnTo>
                  <a:lnTo>
                    <a:pt x="206209" y="261518"/>
                  </a:lnTo>
                  <a:lnTo>
                    <a:pt x="198755" y="269024"/>
                  </a:lnTo>
                  <a:lnTo>
                    <a:pt x="198755" y="286956"/>
                  </a:lnTo>
                  <a:lnTo>
                    <a:pt x="206209" y="294398"/>
                  </a:lnTo>
                  <a:lnTo>
                    <a:pt x="289941" y="294398"/>
                  </a:lnTo>
                  <a:lnTo>
                    <a:pt x="297383" y="286956"/>
                  </a:lnTo>
                  <a:lnTo>
                    <a:pt x="297383" y="269024"/>
                  </a:lnTo>
                  <a:close/>
                </a:path>
                <a:path w="497839" h="495300">
                  <a:moveTo>
                    <a:pt x="297383" y="203225"/>
                  </a:moveTo>
                  <a:lnTo>
                    <a:pt x="289941" y="195770"/>
                  </a:lnTo>
                  <a:lnTo>
                    <a:pt x="206209" y="195770"/>
                  </a:lnTo>
                  <a:lnTo>
                    <a:pt x="198755" y="203225"/>
                  </a:lnTo>
                  <a:lnTo>
                    <a:pt x="198755" y="222669"/>
                  </a:lnTo>
                  <a:lnTo>
                    <a:pt x="206209" y="230174"/>
                  </a:lnTo>
                  <a:lnTo>
                    <a:pt x="289941" y="230174"/>
                  </a:lnTo>
                  <a:lnTo>
                    <a:pt x="297383" y="222669"/>
                  </a:lnTo>
                  <a:lnTo>
                    <a:pt x="297383" y="203225"/>
                  </a:lnTo>
                  <a:close/>
                </a:path>
                <a:path w="497839" h="495300">
                  <a:moveTo>
                    <a:pt x="297383" y="137477"/>
                  </a:moveTo>
                  <a:lnTo>
                    <a:pt x="289941" y="130022"/>
                  </a:lnTo>
                  <a:lnTo>
                    <a:pt x="206209" y="130022"/>
                  </a:lnTo>
                  <a:lnTo>
                    <a:pt x="198755" y="137477"/>
                  </a:lnTo>
                  <a:lnTo>
                    <a:pt x="198755" y="156921"/>
                  </a:lnTo>
                  <a:lnTo>
                    <a:pt x="206209" y="164376"/>
                  </a:lnTo>
                  <a:lnTo>
                    <a:pt x="289941" y="164376"/>
                  </a:lnTo>
                  <a:lnTo>
                    <a:pt x="297383" y="156921"/>
                  </a:lnTo>
                  <a:lnTo>
                    <a:pt x="297383" y="137477"/>
                  </a:lnTo>
                  <a:close/>
                </a:path>
                <a:path w="497839" h="495300">
                  <a:moveTo>
                    <a:pt x="497662" y="76238"/>
                  </a:moveTo>
                  <a:lnTo>
                    <a:pt x="496150" y="74714"/>
                  </a:lnTo>
                  <a:lnTo>
                    <a:pt x="484428" y="52273"/>
                  </a:lnTo>
                  <a:lnTo>
                    <a:pt x="466267" y="17526"/>
                  </a:lnTo>
                  <a:lnTo>
                    <a:pt x="466267" y="85204"/>
                  </a:lnTo>
                  <a:lnTo>
                    <a:pt x="466267" y="361657"/>
                  </a:lnTo>
                  <a:lnTo>
                    <a:pt x="466267" y="391553"/>
                  </a:lnTo>
                  <a:lnTo>
                    <a:pt x="466267" y="443877"/>
                  </a:lnTo>
                  <a:lnTo>
                    <a:pt x="464794" y="454304"/>
                  </a:lnTo>
                  <a:lnTo>
                    <a:pt x="458812" y="461810"/>
                  </a:lnTo>
                  <a:lnTo>
                    <a:pt x="439369" y="461810"/>
                  </a:lnTo>
                  <a:lnTo>
                    <a:pt x="431914" y="454304"/>
                  </a:lnTo>
                  <a:lnTo>
                    <a:pt x="431914" y="391553"/>
                  </a:lnTo>
                  <a:lnTo>
                    <a:pt x="466267" y="391553"/>
                  </a:lnTo>
                  <a:lnTo>
                    <a:pt x="466267" y="361657"/>
                  </a:lnTo>
                  <a:lnTo>
                    <a:pt x="431914" y="361657"/>
                  </a:lnTo>
                  <a:lnTo>
                    <a:pt x="431914" y="85204"/>
                  </a:lnTo>
                  <a:lnTo>
                    <a:pt x="448335" y="52273"/>
                  </a:lnTo>
                  <a:lnTo>
                    <a:pt x="466267" y="85204"/>
                  </a:lnTo>
                  <a:lnTo>
                    <a:pt x="466267" y="17526"/>
                  </a:lnTo>
                  <a:lnTo>
                    <a:pt x="461797" y="8966"/>
                  </a:lnTo>
                  <a:lnTo>
                    <a:pt x="460286" y="2984"/>
                  </a:lnTo>
                  <a:lnTo>
                    <a:pt x="452831" y="0"/>
                  </a:lnTo>
                  <a:lnTo>
                    <a:pt x="440880" y="0"/>
                  </a:lnTo>
                  <a:lnTo>
                    <a:pt x="434898" y="2984"/>
                  </a:lnTo>
                  <a:lnTo>
                    <a:pt x="431914" y="8966"/>
                  </a:lnTo>
                  <a:lnTo>
                    <a:pt x="397522" y="74714"/>
                  </a:lnTo>
                  <a:lnTo>
                    <a:pt x="396011" y="76238"/>
                  </a:lnTo>
                  <a:lnTo>
                    <a:pt x="396011" y="446862"/>
                  </a:lnTo>
                  <a:lnTo>
                    <a:pt x="399935" y="465683"/>
                  </a:lnTo>
                  <a:lnTo>
                    <a:pt x="410591" y="480860"/>
                  </a:lnTo>
                  <a:lnTo>
                    <a:pt x="426288" y="490994"/>
                  </a:lnTo>
                  <a:lnTo>
                    <a:pt x="445338" y="494677"/>
                  </a:lnTo>
                  <a:lnTo>
                    <a:pt x="464159" y="490778"/>
                  </a:lnTo>
                  <a:lnTo>
                    <a:pt x="479336" y="480288"/>
                  </a:lnTo>
                  <a:lnTo>
                    <a:pt x="489470" y="465035"/>
                  </a:lnTo>
                  <a:lnTo>
                    <a:pt x="490118" y="461810"/>
                  </a:lnTo>
                  <a:lnTo>
                    <a:pt x="493153" y="446862"/>
                  </a:lnTo>
                  <a:lnTo>
                    <a:pt x="493153" y="391553"/>
                  </a:lnTo>
                  <a:lnTo>
                    <a:pt x="493153" y="361657"/>
                  </a:lnTo>
                  <a:lnTo>
                    <a:pt x="493153" y="82207"/>
                  </a:lnTo>
                  <a:lnTo>
                    <a:pt x="497662" y="77698"/>
                  </a:lnTo>
                  <a:lnTo>
                    <a:pt x="497662" y="76238"/>
                  </a:lnTo>
                  <a:close/>
                </a:path>
              </a:pathLst>
            </a:custGeom>
            <a:solidFill>
              <a:srgbClr val="0B1F3D"/>
            </a:solidFill>
          </p:spPr>
          <p:txBody>
            <a:bodyPr wrap="square" lIns="0" tIns="0" rIns="0" bIns="0" rtlCol="0"/>
            <a:lstStyle/>
            <a:p>
              <a:endParaRPr/>
            </a:p>
          </p:txBody>
        </p:sp>
      </p:grpSp>
      <p:sp>
        <p:nvSpPr>
          <p:cNvPr id="16" name="object 16"/>
          <p:cNvSpPr/>
          <p:nvPr/>
        </p:nvSpPr>
        <p:spPr>
          <a:xfrm>
            <a:off x="7186686" y="1381162"/>
            <a:ext cx="561975" cy="561975"/>
          </a:xfrm>
          <a:custGeom>
            <a:avLst/>
            <a:gdLst/>
            <a:ahLst/>
            <a:cxnLst/>
            <a:rect l="l" t="t" r="r" b="b"/>
            <a:pathLst>
              <a:path w="561975" h="561975">
                <a:moveTo>
                  <a:pt x="134518" y="479742"/>
                </a:moveTo>
                <a:lnTo>
                  <a:pt x="131546" y="470776"/>
                </a:lnTo>
                <a:lnTo>
                  <a:pt x="124053" y="463283"/>
                </a:lnTo>
                <a:lnTo>
                  <a:pt x="107645" y="463283"/>
                </a:lnTo>
                <a:lnTo>
                  <a:pt x="100152" y="470776"/>
                </a:lnTo>
                <a:lnTo>
                  <a:pt x="100152" y="488708"/>
                </a:lnTo>
                <a:lnTo>
                  <a:pt x="107645" y="496150"/>
                </a:lnTo>
                <a:lnTo>
                  <a:pt x="127050" y="496150"/>
                </a:lnTo>
                <a:lnTo>
                  <a:pt x="134518" y="488708"/>
                </a:lnTo>
                <a:lnTo>
                  <a:pt x="134518" y="479742"/>
                </a:lnTo>
                <a:close/>
              </a:path>
              <a:path w="561975" h="561975">
                <a:moveTo>
                  <a:pt x="198767" y="470776"/>
                </a:moveTo>
                <a:lnTo>
                  <a:pt x="191325" y="463283"/>
                </a:lnTo>
                <a:lnTo>
                  <a:pt x="173367" y="463283"/>
                </a:lnTo>
                <a:lnTo>
                  <a:pt x="165900" y="470776"/>
                </a:lnTo>
                <a:lnTo>
                  <a:pt x="165900" y="488708"/>
                </a:lnTo>
                <a:lnTo>
                  <a:pt x="173367" y="496150"/>
                </a:lnTo>
                <a:lnTo>
                  <a:pt x="191325" y="496150"/>
                </a:lnTo>
                <a:lnTo>
                  <a:pt x="198767" y="488708"/>
                </a:lnTo>
                <a:lnTo>
                  <a:pt x="198767" y="470776"/>
                </a:lnTo>
                <a:close/>
              </a:path>
              <a:path w="561975" h="561975">
                <a:moveTo>
                  <a:pt x="496201" y="74714"/>
                </a:moveTo>
                <a:lnTo>
                  <a:pt x="488696" y="67271"/>
                </a:lnTo>
                <a:lnTo>
                  <a:pt x="464794" y="67271"/>
                </a:lnTo>
                <a:lnTo>
                  <a:pt x="464794" y="98628"/>
                </a:lnTo>
                <a:lnTo>
                  <a:pt x="464794" y="230174"/>
                </a:lnTo>
                <a:lnTo>
                  <a:pt x="463321" y="230174"/>
                </a:lnTo>
                <a:lnTo>
                  <a:pt x="463321" y="264515"/>
                </a:lnTo>
                <a:lnTo>
                  <a:pt x="463321" y="399046"/>
                </a:lnTo>
                <a:lnTo>
                  <a:pt x="100152" y="399046"/>
                </a:lnTo>
                <a:lnTo>
                  <a:pt x="100152" y="263042"/>
                </a:lnTo>
                <a:lnTo>
                  <a:pt x="212229" y="263042"/>
                </a:lnTo>
                <a:lnTo>
                  <a:pt x="219671" y="260057"/>
                </a:lnTo>
                <a:lnTo>
                  <a:pt x="221195" y="254076"/>
                </a:lnTo>
                <a:lnTo>
                  <a:pt x="231952" y="230174"/>
                </a:lnTo>
                <a:lnTo>
                  <a:pt x="248094" y="194259"/>
                </a:lnTo>
                <a:lnTo>
                  <a:pt x="298894" y="351180"/>
                </a:lnTo>
                <a:lnTo>
                  <a:pt x="300418" y="358686"/>
                </a:lnTo>
                <a:lnTo>
                  <a:pt x="306400" y="361670"/>
                </a:lnTo>
                <a:lnTo>
                  <a:pt x="321348" y="361670"/>
                </a:lnTo>
                <a:lnTo>
                  <a:pt x="325793" y="358686"/>
                </a:lnTo>
                <a:lnTo>
                  <a:pt x="328803" y="352704"/>
                </a:lnTo>
                <a:lnTo>
                  <a:pt x="351282" y="297395"/>
                </a:lnTo>
                <a:lnTo>
                  <a:pt x="364642" y="264515"/>
                </a:lnTo>
                <a:lnTo>
                  <a:pt x="463321" y="264515"/>
                </a:lnTo>
                <a:lnTo>
                  <a:pt x="463321" y="230174"/>
                </a:lnTo>
                <a:lnTo>
                  <a:pt x="348246" y="230174"/>
                </a:lnTo>
                <a:lnTo>
                  <a:pt x="343725" y="233159"/>
                </a:lnTo>
                <a:lnTo>
                  <a:pt x="340753" y="239141"/>
                </a:lnTo>
                <a:lnTo>
                  <a:pt x="318350" y="297395"/>
                </a:lnTo>
                <a:lnTo>
                  <a:pt x="285610" y="194259"/>
                </a:lnTo>
                <a:lnTo>
                  <a:pt x="269024" y="141986"/>
                </a:lnTo>
                <a:lnTo>
                  <a:pt x="266026" y="136004"/>
                </a:lnTo>
                <a:lnTo>
                  <a:pt x="261569" y="130035"/>
                </a:lnTo>
                <a:lnTo>
                  <a:pt x="246621" y="130035"/>
                </a:lnTo>
                <a:lnTo>
                  <a:pt x="240601" y="134493"/>
                </a:lnTo>
                <a:lnTo>
                  <a:pt x="236143" y="140462"/>
                </a:lnTo>
                <a:lnTo>
                  <a:pt x="197294" y="230174"/>
                </a:lnTo>
                <a:lnTo>
                  <a:pt x="100152" y="230174"/>
                </a:lnTo>
                <a:lnTo>
                  <a:pt x="100152" y="98628"/>
                </a:lnTo>
                <a:lnTo>
                  <a:pt x="464794" y="98628"/>
                </a:lnTo>
                <a:lnTo>
                  <a:pt x="464794" y="67271"/>
                </a:lnTo>
                <a:lnTo>
                  <a:pt x="71729" y="67271"/>
                </a:lnTo>
                <a:lnTo>
                  <a:pt x="64274" y="74714"/>
                </a:lnTo>
                <a:lnTo>
                  <a:pt x="64274" y="424421"/>
                </a:lnTo>
                <a:lnTo>
                  <a:pt x="71729" y="431927"/>
                </a:lnTo>
                <a:lnTo>
                  <a:pt x="488696" y="431927"/>
                </a:lnTo>
                <a:lnTo>
                  <a:pt x="496201" y="424421"/>
                </a:lnTo>
                <a:lnTo>
                  <a:pt x="496201" y="399046"/>
                </a:lnTo>
                <a:lnTo>
                  <a:pt x="496201" y="264515"/>
                </a:lnTo>
                <a:lnTo>
                  <a:pt x="496201" y="98628"/>
                </a:lnTo>
                <a:lnTo>
                  <a:pt x="496201" y="74714"/>
                </a:lnTo>
                <a:close/>
              </a:path>
              <a:path w="561975" h="561975">
                <a:moveTo>
                  <a:pt x="561949" y="82219"/>
                </a:moveTo>
                <a:lnTo>
                  <a:pt x="556260" y="50431"/>
                </a:lnTo>
                <a:lnTo>
                  <a:pt x="544537" y="32880"/>
                </a:lnTo>
                <a:lnTo>
                  <a:pt x="538797" y="24282"/>
                </a:lnTo>
                <a:lnTo>
                  <a:pt x="530542" y="18757"/>
                </a:lnTo>
                <a:lnTo>
                  <a:pt x="530542" y="82219"/>
                </a:lnTo>
                <a:lnTo>
                  <a:pt x="530542" y="479742"/>
                </a:lnTo>
                <a:lnTo>
                  <a:pt x="526630" y="499173"/>
                </a:lnTo>
                <a:lnTo>
                  <a:pt x="515988" y="514286"/>
                </a:lnTo>
                <a:lnTo>
                  <a:pt x="500303" y="524078"/>
                </a:lnTo>
                <a:lnTo>
                  <a:pt x="481253" y="527558"/>
                </a:lnTo>
                <a:lnTo>
                  <a:pt x="83667" y="527558"/>
                </a:lnTo>
                <a:lnTo>
                  <a:pt x="64020" y="523862"/>
                </a:lnTo>
                <a:lnTo>
                  <a:pt x="48399" y="513740"/>
                </a:lnTo>
                <a:lnTo>
                  <a:pt x="38112" y="498563"/>
                </a:lnTo>
                <a:lnTo>
                  <a:pt x="34404" y="479742"/>
                </a:lnTo>
                <a:lnTo>
                  <a:pt x="34404" y="82219"/>
                </a:lnTo>
                <a:lnTo>
                  <a:pt x="38315" y="62522"/>
                </a:lnTo>
                <a:lnTo>
                  <a:pt x="48945" y="46888"/>
                </a:lnTo>
                <a:lnTo>
                  <a:pt x="64630" y="36588"/>
                </a:lnTo>
                <a:lnTo>
                  <a:pt x="83667" y="32880"/>
                </a:lnTo>
                <a:lnTo>
                  <a:pt x="481253" y="32880"/>
                </a:lnTo>
                <a:lnTo>
                  <a:pt x="500926" y="36804"/>
                </a:lnTo>
                <a:lnTo>
                  <a:pt x="516534" y="47459"/>
                </a:lnTo>
                <a:lnTo>
                  <a:pt x="526834" y="63157"/>
                </a:lnTo>
                <a:lnTo>
                  <a:pt x="530542" y="82219"/>
                </a:lnTo>
                <a:lnTo>
                  <a:pt x="530542" y="18757"/>
                </a:lnTo>
                <a:lnTo>
                  <a:pt x="512343" y="6540"/>
                </a:lnTo>
                <a:lnTo>
                  <a:pt x="479742" y="0"/>
                </a:lnTo>
                <a:lnTo>
                  <a:pt x="82194" y="0"/>
                </a:lnTo>
                <a:lnTo>
                  <a:pt x="50444" y="6540"/>
                </a:lnTo>
                <a:lnTo>
                  <a:pt x="24295" y="24282"/>
                </a:lnTo>
                <a:lnTo>
                  <a:pt x="6540" y="50431"/>
                </a:lnTo>
                <a:lnTo>
                  <a:pt x="0" y="82219"/>
                </a:lnTo>
                <a:lnTo>
                  <a:pt x="0" y="479742"/>
                </a:lnTo>
                <a:lnTo>
                  <a:pt x="6540" y="511492"/>
                </a:lnTo>
                <a:lnTo>
                  <a:pt x="24295" y="537654"/>
                </a:lnTo>
                <a:lnTo>
                  <a:pt x="50444" y="555409"/>
                </a:lnTo>
                <a:lnTo>
                  <a:pt x="82194" y="561949"/>
                </a:lnTo>
                <a:lnTo>
                  <a:pt x="479742" y="561949"/>
                </a:lnTo>
                <a:lnTo>
                  <a:pt x="537654" y="537654"/>
                </a:lnTo>
                <a:lnTo>
                  <a:pt x="561949" y="479742"/>
                </a:lnTo>
                <a:lnTo>
                  <a:pt x="561949" y="82219"/>
                </a:lnTo>
                <a:close/>
              </a:path>
            </a:pathLst>
          </a:custGeom>
          <a:solidFill>
            <a:srgbClr val="0B1F3D"/>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07525" y="966481"/>
            <a:ext cx="3322320" cy="3185795"/>
          </a:xfrm>
          <a:prstGeom prst="rect">
            <a:avLst/>
          </a:prstGeom>
        </p:spPr>
        <p:txBody>
          <a:bodyPr vert="horz" wrap="square" lIns="0" tIns="12700" rIns="0" bIns="0" rtlCol="0">
            <a:spAutoFit/>
          </a:bodyPr>
          <a:lstStyle/>
          <a:p>
            <a:pPr marL="6985" algn="ctr">
              <a:lnSpc>
                <a:spcPts val="8130"/>
              </a:lnSpc>
              <a:spcBef>
                <a:spcPts val="100"/>
              </a:spcBef>
            </a:pPr>
            <a:r>
              <a:rPr sz="7200" spc="-1090" dirty="0">
                <a:solidFill>
                  <a:srgbClr val="142846"/>
                </a:solidFill>
                <a:latin typeface="Verdana"/>
                <a:cs typeface="Verdana"/>
              </a:rPr>
              <a:t>2</a:t>
            </a:r>
            <a:endParaRPr sz="7200" dirty="0">
              <a:latin typeface="Verdana"/>
              <a:cs typeface="Verdana"/>
            </a:endParaRPr>
          </a:p>
          <a:p>
            <a:pPr algn="ctr">
              <a:lnSpc>
                <a:spcPts val="8120"/>
              </a:lnSpc>
            </a:pPr>
            <a:r>
              <a:rPr sz="7200" spc="-905" dirty="0">
                <a:solidFill>
                  <a:srgbClr val="142846"/>
                </a:solidFill>
                <a:latin typeface="Verdana"/>
                <a:cs typeface="Verdana"/>
              </a:rPr>
              <a:t>Proposed</a:t>
            </a:r>
            <a:endParaRPr sz="7200" dirty="0">
              <a:latin typeface="Verdana"/>
              <a:cs typeface="Verdana"/>
            </a:endParaRPr>
          </a:p>
          <a:p>
            <a:pPr marL="2540" algn="ctr">
              <a:lnSpc>
                <a:spcPts val="8630"/>
              </a:lnSpc>
            </a:pPr>
            <a:r>
              <a:rPr sz="7200" spc="-1125" dirty="0">
                <a:solidFill>
                  <a:srgbClr val="142846"/>
                </a:solidFill>
                <a:latin typeface="Verdana"/>
                <a:cs typeface="Verdana"/>
              </a:rPr>
              <a:t>System</a:t>
            </a:r>
            <a:endParaRPr sz="72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3793" y="469393"/>
            <a:ext cx="4167504" cy="482600"/>
          </a:xfrm>
          <a:prstGeom prst="rect">
            <a:avLst/>
          </a:prstGeom>
        </p:spPr>
        <p:txBody>
          <a:bodyPr vert="horz" wrap="square" lIns="0" tIns="12700" rIns="0" bIns="0" rtlCol="0">
            <a:spAutoFit/>
          </a:bodyPr>
          <a:lstStyle/>
          <a:p>
            <a:pPr marL="12700">
              <a:lnSpc>
                <a:spcPct val="100000"/>
              </a:lnSpc>
              <a:spcBef>
                <a:spcPts val="100"/>
              </a:spcBef>
            </a:pPr>
            <a:r>
              <a:rPr spc="-360" dirty="0"/>
              <a:t>Overall </a:t>
            </a:r>
            <a:r>
              <a:rPr spc="-470" dirty="0"/>
              <a:t>System</a:t>
            </a:r>
            <a:r>
              <a:rPr spc="-525" dirty="0"/>
              <a:t> </a:t>
            </a:r>
            <a:r>
              <a:rPr spc="-305" dirty="0"/>
              <a:t>Architecture</a:t>
            </a:r>
          </a:p>
        </p:txBody>
      </p:sp>
      <p:pic>
        <p:nvPicPr>
          <p:cNvPr id="4" name="image6.png" descr="Diagram&#10;&#10;Description automatically generated">
            <a:extLst>
              <a:ext uri="{FF2B5EF4-FFF2-40B4-BE49-F238E27FC236}">
                <a16:creationId xmlns:a16="http://schemas.microsoft.com/office/drawing/2014/main" id="{676EFB63-97BB-D24E-8854-990216B66758}"/>
              </a:ext>
            </a:extLst>
          </p:cNvPr>
          <p:cNvPicPr/>
          <p:nvPr/>
        </p:nvPicPr>
        <p:blipFill>
          <a:blip r:embed="rId3"/>
          <a:stretch>
            <a:fillRect/>
          </a:stretch>
        </p:blipFill>
        <p:spPr>
          <a:xfrm>
            <a:off x="1219200" y="1123950"/>
            <a:ext cx="6172200" cy="35501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2571750"/>
            <a:ext cx="3810000" cy="692497"/>
          </a:xfrm>
          <a:prstGeom prst="rect">
            <a:avLst/>
          </a:prstGeom>
        </p:spPr>
        <p:txBody>
          <a:bodyPr vert="horz" wrap="square" lIns="0" tIns="0" rIns="0" bIns="0" rtlCol="0">
            <a:spAutoFit/>
          </a:bodyPr>
          <a:lstStyle/>
          <a:p>
            <a:pPr marL="398780" indent="-386715">
              <a:lnSpc>
                <a:spcPts val="1820"/>
              </a:lnSpc>
              <a:buClr>
                <a:srgbClr val="77D8F9"/>
              </a:buClr>
              <a:buSzPct val="114285"/>
              <a:buFont typeface="Times New Roman"/>
              <a:buChar char="□"/>
              <a:tabLst>
                <a:tab pos="398780" algn="l"/>
                <a:tab pos="399415" algn="l"/>
              </a:tabLst>
            </a:pPr>
            <a:r>
              <a:rPr lang="en-US" i="1" dirty="0"/>
              <a:t>Preprocessing Module </a:t>
            </a:r>
          </a:p>
          <a:p>
            <a:pPr marL="398780" indent="-386715">
              <a:lnSpc>
                <a:spcPts val="1820"/>
              </a:lnSpc>
              <a:buClr>
                <a:srgbClr val="77D8F9"/>
              </a:buClr>
              <a:buSzPct val="114285"/>
              <a:buFont typeface="Times New Roman"/>
              <a:buChar char="□"/>
              <a:tabLst>
                <a:tab pos="398780" algn="l"/>
                <a:tab pos="399415" algn="l"/>
              </a:tabLst>
            </a:pPr>
            <a:r>
              <a:rPr lang="en-US" i="1" dirty="0"/>
              <a:t>Association Rule Mining Module</a:t>
            </a:r>
          </a:p>
          <a:p>
            <a:pPr marL="398780" indent="-386715">
              <a:lnSpc>
                <a:spcPts val="1820"/>
              </a:lnSpc>
              <a:buClr>
                <a:srgbClr val="77D8F9"/>
              </a:buClr>
              <a:buSzPct val="114285"/>
              <a:buFont typeface="Times New Roman"/>
              <a:buChar char="□"/>
              <a:tabLst>
                <a:tab pos="398780" algn="l"/>
                <a:tab pos="399415" algn="l"/>
              </a:tabLst>
            </a:pPr>
            <a:r>
              <a:rPr lang="en-US" i="1" dirty="0"/>
              <a:t>Micro-Segmentation Module</a:t>
            </a:r>
            <a:endParaRPr dirty="0">
              <a:latin typeface="Noto Sans CJK JP Regular"/>
              <a:cs typeface="Noto Sans CJK JP Regular"/>
            </a:endParaRPr>
          </a:p>
        </p:txBody>
      </p:sp>
      <p:sp>
        <p:nvSpPr>
          <p:cNvPr id="4" name="object 4"/>
          <p:cNvSpPr txBox="1">
            <a:spLocks noGrp="1"/>
          </p:cNvSpPr>
          <p:nvPr>
            <p:ph type="title"/>
          </p:nvPr>
        </p:nvSpPr>
        <p:spPr>
          <a:xfrm>
            <a:off x="1828800" y="469393"/>
            <a:ext cx="6172200" cy="936154"/>
          </a:xfrm>
          <a:prstGeom prst="rect">
            <a:avLst/>
          </a:prstGeom>
        </p:spPr>
        <p:txBody>
          <a:bodyPr vert="horz" wrap="square" lIns="0" tIns="12700" rIns="0" bIns="0" rtlCol="0">
            <a:spAutoFit/>
          </a:bodyPr>
          <a:lstStyle/>
          <a:p>
            <a:pPr marL="12700">
              <a:spcBef>
                <a:spcPts val="100"/>
              </a:spcBef>
            </a:pPr>
            <a:r>
              <a:rPr spc="-505" dirty="0"/>
              <a:t>2.1 </a:t>
            </a:r>
            <a:r>
              <a:rPr lang="en-US" spc="-505" dirty="0"/>
              <a:t>Modules Utilizing Batch Data Processing</a:t>
            </a:r>
            <a:br>
              <a:rPr lang="en-TR" dirty="0"/>
            </a:br>
            <a:endParaRPr spc="-370" dirty="0"/>
          </a:p>
        </p:txBody>
      </p:sp>
      <p:pic>
        <p:nvPicPr>
          <p:cNvPr id="5" name="image4.png" descr="Graphical user interface, application&#10;&#10;Description automatically generated">
            <a:extLst>
              <a:ext uri="{FF2B5EF4-FFF2-40B4-BE49-F238E27FC236}">
                <a16:creationId xmlns:a16="http://schemas.microsoft.com/office/drawing/2014/main" id="{7472A27B-1870-D146-9282-81E3E759B68E}"/>
              </a:ext>
            </a:extLst>
          </p:cNvPr>
          <p:cNvPicPr/>
          <p:nvPr/>
        </p:nvPicPr>
        <p:blipFill>
          <a:blip r:embed="rId3"/>
          <a:srcRect l="17" r="16"/>
          <a:stretch>
            <a:fillRect/>
          </a:stretch>
        </p:blipFill>
        <p:spPr>
          <a:xfrm>
            <a:off x="3962400" y="1220375"/>
            <a:ext cx="4448810" cy="2702750"/>
          </a:xfrm>
          <a:prstGeom prst="rect">
            <a:avLst/>
          </a:prstGeom>
        </p:spPr>
      </p:pic>
      <p:sp>
        <p:nvSpPr>
          <p:cNvPr id="6" name="Rectangle 5">
            <a:extLst>
              <a:ext uri="{FF2B5EF4-FFF2-40B4-BE49-F238E27FC236}">
                <a16:creationId xmlns:a16="http://schemas.microsoft.com/office/drawing/2014/main" id="{9FDA278F-BAB6-544B-B5E7-63B5EBE562C2}"/>
              </a:ext>
            </a:extLst>
          </p:cNvPr>
          <p:cNvSpPr/>
          <p:nvPr/>
        </p:nvSpPr>
        <p:spPr>
          <a:xfrm>
            <a:off x="4364286" y="3965633"/>
            <a:ext cx="3645037" cy="307777"/>
          </a:xfrm>
          <a:prstGeom prst="rect">
            <a:avLst/>
          </a:prstGeom>
        </p:spPr>
        <p:txBody>
          <a:bodyPr wrap="none">
            <a:spAutoFit/>
          </a:bodyPr>
          <a:lstStyle/>
          <a:p>
            <a:r>
              <a:rPr lang="en-US" sz="1400" dirty="0">
                <a:solidFill>
                  <a:srgbClr val="000000"/>
                </a:solidFill>
                <a:latin typeface="Times New Roman" panose="02020603050405020304" pitchFamily="18" charset="0"/>
                <a:ea typeface="SimSun" panose="02010600030101010101" pitchFamily="2" charset="-122"/>
              </a:rPr>
              <a:t>EFT, money order error detection scenario flow</a:t>
            </a:r>
            <a:r>
              <a:rPr lang="en-TR" sz="1400" dirty="0">
                <a:effectLst/>
              </a:rPr>
              <a:t> </a:t>
            </a:r>
            <a:endParaRPr lang="en-T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2495550"/>
            <a:ext cx="2957194" cy="1246495"/>
          </a:xfrm>
          <a:prstGeom prst="rect">
            <a:avLst/>
          </a:prstGeom>
        </p:spPr>
        <p:txBody>
          <a:bodyPr vert="horz" wrap="square" lIns="0" tIns="0" rIns="0" bIns="0" rtlCol="0">
            <a:spAutoFit/>
          </a:bodyPr>
          <a:lstStyle/>
          <a:p>
            <a:pPr marL="398780" indent="-386715">
              <a:lnSpc>
                <a:spcPts val="1820"/>
              </a:lnSpc>
              <a:buClr>
                <a:srgbClr val="77D8F9"/>
              </a:buClr>
              <a:buSzPct val="114285"/>
              <a:buFont typeface="Times New Roman"/>
              <a:buChar char="□"/>
              <a:tabLst>
                <a:tab pos="398780" algn="l"/>
                <a:tab pos="399415" algn="l"/>
              </a:tabLst>
            </a:pPr>
            <a:r>
              <a:rPr lang="en-US" i="1" dirty="0"/>
              <a:t>Instant Action Situation Detection Module</a:t>
            </a:r>
            <a:r>
              <a:rPr lang="en-TR" sz="1400" dirty="0">
                <a:effectLst/>
              </a:rPr>
              <a:t> </a:t>
            </a:r>
          </a:p>
          <a:p>
            <a:pPr marL="398780" indent="-386715">
              <a:lnSpc>
                <a:spcPts val="1820"/>
              </a:lnSpc>
              <a:buClr>
                <a:srgbClr val="77D8F9"/>
              </a:buClr>
              <a:buSzPct val="114285"/>
              <a:buFont typeface="Times New Roman"/>
              <a:buChar char="□"/>
              <a:tabLst>
                <a:tab pos="398780" algn="l"/>
                <a:tab pos="399415" algn="l"/>
              </a:tabLst>
            </a:pPr>
            <a:r>
              <a:rPr lang="en-US" i="1" dirty="0"/>
              <a:t>Anomaly Detection Module</a:t>
            </a:r>
            <a:r>
              <a:rPr lang="en-TR" sz="1400" dirty="0">
                <a:effectLst/>
              </a:rPr>
              <a:t> </a:t>
            </a:r>
          </a:p>
          <a:p>
            <a:pPr marL="398780" indent="-386715">
              <a:lnSpc>
                <a:spcPct val="100000"/>
              </a:lnSpc>
              <a:spcBef>
                <a:spcPts val="30"/>
              </a:spcBef>
              <a:buClr>
                <a:srgbClr val="77D8F9"/>
              </a:buClr>
              <a:buSzPct val="114285"/>
              <a:buFont typeface="Times New Roman"/>
              <a:buChar char="□"/>
              <a:tabLst>
                <a:tab pos="398780" algn="l"/>
                <a:tab pos="399415" algn="l"/>
              </a:tabLst>
            </a:pPr>
            <a:r>
              <a:rPr lang="en-US" i="1" dirty="0"/>
              <a:t>Rule Engine (Business Process Engine) Module</a:t>
            </a:r>
            <a:endParaRPr sz="1400" dirty="0">
              <a:latin typeface="Noto Sans CJK JP Regular"/>
              <a:cs typeface="Noto Sans CJK JP Regular"/>
            </a:endParaRPr>
          </a:p>
        </p:txBody>
      </p:sp>
      <p:sp>
        <p:nvSpPr>
          <p:cNvPr id="4" name="object 4"/>
          <p:cNvSpPr txBox="1">
            <a:spLocks noGrp="1"/>
          </p:cNvSpPr>
          <p:nvPr>
            <p:ph type="title"/>
          </p:nvPr>
        </p:nvSpPr>
        <p:spPr>
          <a:xfrm>
            <a:off x="1342191" y="469393"/>
            <a:ext cx="6454140" cy="474489"/>
          </a:xfrm>
          <a:prstGeom prst="rect">
            <a:avLst/>
          </a:prstGeom>
        </p:spPr>
        <p:txBody>
          <a:bodyPr vert="horz" wrap="square" lIns="0" tIns="12700" rIns="0" bIns="0" rtlCol="0">
            <a:spAutoFit/>
          </a:bodyPr>
          <a:lstStyle/>
          <a:p>
            <a:pPr marL="12700">
              <a:lnSpc>
                <a:spcPct val="100000"/>
              </a:lnSpc>
              <a:spcBef>
                <a:spcPts val="100"/>
              </a:spcBef>
            </a:pPr>
            <a:r>
              <a:rPr spc="-430" dirty="0"/>
              <a:t>2.2 </a:t>
            </a:r>
            <a:r>
              <a:rPr lang="en-US" spc="-430" dirty="0"/>
              <a:t>Modules Utilizing Stream Data Processing</a:t>
            </a:r>
            <a:r>
              <a:rPr lang="en-TR" spc="-430" dirty="0"/>
              <a:t> </a:t>
            </a:r>
            <a:endParaRPr spc="-430" dirty="0"/>
          </a:p>
        </p:txBody>
      </p:sp>
      <p:pic>
        <p:nvPicPr>
          <p:cNvPr id="5" name="image10.png" descr="Diagram&#10;&#10;Description automatically generated">
            <a:extLst>
              <a:ext uri="{FF2B5EF4-FFF2-40B4-BE49-F238E27FC236}">
                <a16:creationId xmlns:a16="http://schemas.microsoft.com/office/drawing/2014/main" id="{1DB7D4F9-DDC5-C847-BC3C-B19D93C61396}"/>
              </a:ext>
            </a:extLst>
          </p:cNvPr>
          <p:cNvPicPr/>
          <p:nvPr/>
        </p:nvPicPr>
        <p:blipFill>
          <a:blip r:embed="rId3"/>
          <a:stretch>
            <a:fillRect/>
          </a:stretch>
        </p:blipFill>
        <p:spPr>
          <a:xfrm>
            <a:off x="3512505" y="1167130"/>
            <a:ext cx="4891405" cy="2656840"/>
          </a:xfrm>
          <a:prstGeom prst="rect">
            <a:avLst/>
          </a:prstGeom>
        </p:spPr>
      </p:pic>
      <p:sp>
        <p:nvSpPr>
          <p:cNvPr id="6" name="Rectangle 5">
            <a:extLst>
              <a:ext uri="{FF2B5EF4-FFF2-40B4-BE49-F238E27FC236}">
                <a16:creationId xmlns:a16="http://schemas.microsoft.com/office/drawing/2014/main" id="{60E3D4A7-8D1B-DB44-B51D-27F2637E0BE7}"/>
              </a:ext>
            </a:extLst>
          </p:cNvPr>
          <p:cNvSpPr/>
          <p:nvPr/>
        </p:nvSpPr>
        <p:spPr>
          <a:xfrm>
            <a:off x="4724400" y="3862552"/>
            <a:ext cx="1904689" cy="369332"/>
          </a:xfrm>
          <a:prstGeom prst="rect">
            <a:avLst/>
          </a:prstGeom>
        </p:spPr>
        <p:txBody>
          <a:bodyPr wrap="none">
            <a:spAutoFit/>
          </a:bodyPr>
          <a:lstStyle/>
          <a:p>
            <a:r>
              <a:rPr lang="en-US" dirty="0">
                <a:solidFill>
                  <a:srgbClr val="000000"/>
                </a:solidFill>
                <a:latin typeface="Times New Roman" panose="02020603050405020304" pitchFamily="18" charset="0"/>
                <a:ea typeface="SimSun" panose="02010600030101010101" pitchFamily="2" charset="-122"/>
              </a:rPr>
              <a:t>Data flow schema</a:t>
            </a:r>
            <a:r>
              <a:rPr lang="en-TR" dirty="0">
                <a:effectLst/>
              </a:rPr>
              <a:t> </a:t>
            </a:r>
            <a:endParaRPr lang="en-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13316" y="817724"/>
            <a:ext cx="3710940" cy="2517775"/>
          </a:xfrm>
          <a:prstGeom prst="rect">
            <a:avLst/>
          </a:prstGeom>
        </p:spPr>
        <p:txBody>
          <a:bodyPr vert="horz" wrap="square" lIns="0" tIns="161290" rIns="0" bIns="0" rtlCol="0">
            <a:spAutoFit/>
          </a:bodyPr>
          <a:lstStyle/>
          <a:p>
            <a:pPr marL="5715" algn="ctr">
              <a:lnSpc>
                <a:spcPct val="100000"/>
              </a:lnSpc>
              <a:spcBef>
                <a:spcPts val="1270"/>
              </a:spcBef>
            </a:pPr>
            <a:r>
              <a:rPr sz="7200" spc="-925" dirty="0">
                <a:solidFill>
                  <a:srgbClr val="142846"/>
                </a:solidFill>
                <a:latin typeface="Verdana"/>
                <a:cs typeface="Verdana"/>
              </a:rPr>
              <a:t>03</a:t>
            </a:r>
            <a:endParaRPr sz="7200">
              <a:latin typeface="Verdana"/>
              <a:cs typeface="Verdana"/>
            </a:endParaRPr>
          </a:p>
          <a:p>
            <a:pPr algn="ctr">
              <a:lnSpc>
                <a:spcPct val="100000"/>
              </a:lnSpc>
              <a:spcBef>
                <a:spcPts val="1170"/>
              </a:spcBef>
            </a:pPr>
            <a:r>
              <a:rPr sz="7200" spc="-875" dirty="0">
                <a:solidFill>
                  <a:srgbClr val="142846"/>
                </a:solidFill>
                <a:latin typeface="Verdana"/>
                <a:cs typeface="Verdana"/>
              </a:rPr>
              <a:t>Evaluation</a:t>
            </a:r>
            <a:endParaRPr sz="72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428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1604</TotalTime>
  <Words>1385</Words>
  <Application>Microsoft Macintosh PowerPoint</Application>
  <PresentationFormat>On-screen Show (16:9)</PresentationFormat>
  <Paragraphs>138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CJK JP Regular</vt:lpstr>
      <vt:lpstr>Times New Roman</vt:lpstr>
      <vt:lpstr>Verdana</vt:lpstr>
      <vt:lpstr>Office Theme</vt:lpstr>
      <vt:lpstr>A Novel Distributed Software Architecture for Managing Customer Behavior Data: A Case Study in Banking Sector </vt:lpstr>
      <vt:lpstr>Contents</vt:lpstr>
      <vt:lpstr>PowerPoint Presentation</vt:lpstr>
      <vt:lpstr>Background</vt:lpstr>
      <vt:lpstr>PowerPoint Presentation</vt:lpstr>
      <vt:lpstr>Overall System Architecture</vt:lpstr>
      <vt:lpstr>2.1 Modules Utilizing Batch Data Processing </vt:lpstr>
      <vt:lpstr>2.2 Modules Utilizing Stream Data Processing </vt:lpstr>
      <vt:lpstr>PowerPoint Presentation</vt:lpstr>
      <vt:lpstr>PowerPoint Presentation</vt:lpstr>
      <vt:lpstr>Results</vt:lpstr>
      <vt:lpstr>PowerPoint Presentation</vt:lpstr>
      <vt:lpstr>Conclusion &amp; 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Distributed Software Architecture for Managing Customer Behavior Data: A Case Study in Banking Sector </dc:title>
  <cp:lastModifiedBy>Merve BEKLER</cp:lastModifiedBy>
  <cp:revision>7</cp:revision>
  <dcterms:created xsi:type="dcterms:W3CDTF">2021-09-13T14:37:24Z</dcterms:created>
  <dcterms:modified xsi:type="dcterms:W3CDTF">2021-09-14T17:25:48Z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2021-09-13T00:00:00Z</vt:filetime>
  </property>
</Properties>
</file>