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1927" r:id="rId2"/>
    <p:sldId id="1933" r:id="rId3"/>
    <p:sldId id="1929" r:id="rId4"/>
    <p:sldId id="1931" r:id="rId5"/>
    <p:sldId id="1930" r:id="rId6"/>
    <p:sldId id="1925" r:id="rId7"/>
    <p:sldId id="1926" r:id="rId8"/>
    <p:sldId id="1922" r:id="rId9"/>
    <p:sldId id="272" r:id="rId10"/>
    <p:sldId id="1923" r:id="rId11"/>
    <p:sldId id="1916" r:id="rId12"/>
    <p:sldId id="1913" r:id="rId13"/>
    <p:sldId id="1912" r:id="rId14"/>
    <p:sldId id="1914" r:id="rId15"/>
    <p:sldId id="1939" r:id="rId16"/>
    <p:sldId id="1940" r:id="rId17"/>
    <p:sldId id="1919" r:id="rId18"/>
    <p:sldId id="1935" r:id="rId19"/>
    <p:sldId id="1917" r:id="rId20"/>
    <p:sldId id="268" r:id="rId21"/>
    <p:sldId id="1924" r:id="rId22"/>
    <p:sldId id="267" r:id="rId23"/>
    <p:sldId id="261" r:id="rId24"/>
    <p:sldId id="265" r:id="rId25"/>
    <p:sldId id="270" r:id="rId26"/>
    <p:sldId id="1938"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45F"/>
    <a:srgbClr val="B6B6B6"/>
    <a:srgbClr val="ECECEC"/>
    <a:srgbClr val="FFFBF1"/>
    <a:srgbClr val="BFBFBF"/>
    <a:srgbClr val="EDC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79048"/>
  </p:normalViewPr>
  <p:slideViewPr>
    <p:cSldViewPr snapToGrid="0" snapToObjects="1">
      <p:cViewPr varScale="1">
        <p:scale>
          <a:sx n="99" d="100"/>
          <a:sy n="99" d="100"/>
        </p:scale>
        <p:origin x="16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Work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Sheet1!$B$9</c:f>
              <c:strCache>
                <c:ptCount val="1"/>
                <c:pt idx="0">
                  <c:v>False Negatives</c:v>
                </c:pt>
              </c:strCache>
            </c:strRef>
          </c:tx>
          <c:spPr>
            <a:solidFill>
              <a:schemeClr val="accent2"/>
            </a:solidFill>
            <a:ln>
              <a:noFill/>
            </a:ln>
            <a:effectLst/>
          </c:spPr>
          <c:invertIfNegative val="0"/>
          <c:dLbls>
            <c:dLbl>
              <c:idx val="2"/>
              <c:layout>
                <c:manualLayout>
                  <c:x val="2.7777777777777801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AF1-E145-B9B2-51DFB964902B}"/>
                </c:ext>
              </c:extLst>
            </c:dLbl>
            <c:spPr>
              <a:noFill/>
              <a:ln>
                <a:no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Sheet1!$A$10:$A$12</c:f>
              <c:strCache>
                <c:ptCount val="3"/>
                <c:pt idx="0">
                  <c:v>Classification Tree</c:v>
                </c:pt>
                <c:pt idx="1">
                  <c:v>Random Forest</c:v>
                </c:pt>
                <c:pt idx="2">
                  <c:v>XGB</c:v>
                </c:pt>
              </c:strCache>
            </c:strRef>
          </c:cat>
          <c:val>
            <c:numRef>
              <c:f>Sheet1!$B$10:$B$12</c:f>
              <c:numCache>
                <c:formatCode>General</c:formatCode>
                <c:ptCount val="3"/>
                <c:pt idx="0">
                  <c:v>357</c:v>
                </c:pt>
                <c:pt idx="1">
                  <c:v>293</c:v>
                </c:pt>
                <c:pt idx="2">
                  <c:v>217</c:v>
                </c:pt>
              </c:numCache>
            </c:numRef>
          </c:val>
          <c:extLst>
            <c:ext xmlns:c16="http://schemas.microsoft.com/office/drawing/2014/chart" uri="{C3380CC4-5D6E-409C-BE32-E72D297353CC}">
              <c16:uniqueId val="{00000001-4AF1-E145-B9B2-51DFB964902B}"/>
            </c:ext>
          </c:extLst>
        </c:ser>
        <c:dLbls>
          <c:dLblPos val="outEnd"/>
          <c:showLegendKey val="0"/>
          <c:showVal val="1"/>
          <c:showCatName val="0"/>
          <c:showSerName val="0"/>
          <c:showPercent val="0"/>
          <c:showBubbleSize val="0"/>
        </c:dLbls>
        <c:gapWidth val="444"/>
        <c:axId val="-1091163024"/>
        <c:axId val="-1094056160"/>
      </c:barChart>
      <c:catAx>
        <c:axId val="-1091163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cap="all" spc="120" normalizeH="0" baseline="0">
                <a:solidFill>
                  <a:schemeClr val="tx1">
                    <a:lumMod val="65000"/>
                    <a:lumOff val="35000"/>
                  </a:schemeClr>
                </a:solidFill>
                <a:latin typeface="+mn-lt"/>
                <a:ea typeface="+mn-ea"/>
                <a:cs typeface="+mn-cs"/>
              </a:defRPr>
            </a:pPr>
            <a:endParaRPr lang="en-US"/>
          </a:p>
        </c:txPr>
        <c:crossAx val="-1094056160"/>
        <c:crosses val="autoZero"/>
        <c:auto val="1"/>
        <c:lblAlgn val="ctr"/>
        <c:lblOffset val="100"/>
        <c:noMultiLvlLbl val="0"/>
      </c:catAx>
      <c:valAx>
        <c:axId val="-1094056160"/>
        <c:scaling>
          <c:orientation val="minMax"/>
        </c:scaling>
        <c:delete val="1"/>
        <c:axPos val="b"/>
        <c:numFmt formatCode="General" sourceLinked="0"/>
        <c:majorTickMark val="none"/>
        <c:minorTickMark val="none"/>
        <c:tickLblPos val="nextTo"/>
        <c:crossAx val="-1091163024"/>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rgbClr val="1A1919"/>
            </a:solidFill>
          </c:spPr>
          <c:dPt>
            <c:idx val="0"/>
            <c:bubble3D val="0"/>
            <c:extLst>
              <c:ext xmlns:c16="http://schemas.microsoft.com/office/drawing/2014/chart" uri="{C3380CC4-5D6E-409C-BE32-E72D297353CC}">
                <c16:uniqueId val="{00000000-0435-974E-89A2-5B87439A8CCC}"/>
              </c:ext>
            </c:extLst>
          </c:dPt>
          <c:dPt>
            <c:idx val="1"/>
            <c:bubble3D val="0"/>
            <c:extLst>
              <c:ext xmlns:c16="http://schemas.microsoft.com/office/drawing/2014/chart" uri="{C3380CC4-5D6E-409C-BE32-E72D297353CC}">
                <c16:uniqueId val="{00000001-0435-974E-89A2-5B87439A8CCC}"/>
              </c:ext>
            </c:extLst>
          </c:dPt>
          <c:cat>
            <c:numRef>
              <c:f>Sheet1!$A$2:$A$3</c:f>
              <c:numCache>
                <c:formatCode>General</c:formatCode>
                <c:ptCount val="2"/>
              </c:numCache>
            </c:numRef>
          </c:cat>
          <c:val>
            <c:numRef>
              <c:f>Sheet1!$B$2:$B$3</c:f>
              <c:numCache>
                <c:formatCode>General</c:formatCode>
                <c:ptCount val="2"/>
                <c:pt idx="0">
                  <c:v>7</c:v>
                </c:pt>
              </c:numCache>
            </c:numRef>
          </c:val>
          <c:extLst>
            <c:ext xmlns:c16="http://schemas.microsoft.com/office/drawing/2014/chart" uri="{C3380CC4-5D6E-409C-BE32-E72D297353CC}">
              <c16:uniqueId val="{00000002-0435-974E-89A2-5B87439A8CCC}"/>
            </c:ext>
          </c:extLst>
        </c:ser>
        <c:dLbls>
          <c:showLegendKey val="0"/>
          <c:showVal val="0"/>
          <c:showCatName val="0"/>
          <c:showSerName val="0"/>
          <c:showPercent val="0"/>
          <c:showBubbleSize val="0"/>
          <c:showLeaderLines val="1"/>
        </c:dLbls>
        <c:firstSliceAng val="0"/>
        <c:holeSize val="75"/>
      </c:doughnutChart>
      <c:spPr>
        <a:noFill/>
        <a:ln w="25400">
          <a:noFill/>
        </a:ln>
      </c:spPr>
    </c:plotArea>
    <c:plotVisOnly val="1"/>
    <c:dispBlanksAs val="gap"/>
    <c:showDLblsOverMax val="0"/>
  </c:chart>
  <c:txPr>
    <a:bodyPr/>
    <a:lstStyle/>
    <a:p>
      <a:pPr>
        <a:defRPr sz="18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rgbClr val="F7945F"/>
            </a:solidFill>
          </c:spPr>
          <c:dPt>
            <c:idx val="0"/>
            <c:bubble3D val="0"/>
            <c:extLst>
              <c:ext xmlns:c16="http://schemas.microsoft.com/office/drawing/2014/chart" uri="{C3380CC4-5D6E-409C-BE32-E72D297353CC}">
                <c16:uniqueId val="{00000000-53D3-8848-A00E-FD22C8AC11D4}"/>
              </c:ext>
            </c:extLst>
          </c:dPt>
          <c:dPt>
            <c:idx val="1"/>
            <c:bubble3D val="0"/>
            <c:extLst>
              <c:ext xmlns:c16="http://schemas.microsoft.com/office/drawing/2014/chart" uri="{C3380CC4-5D6E-409C-BE32-E72D297353CC}">
                <c16:uniqueId val="{00000001-53D3-8848-A00E-FD22C8AC11D4}"/>
              </c:ext>
            </c:extLst>
          </c:dPt>
          <c:cat>
            <c:numRef>
              <c:f>Sheet1!$A$2:$A$3</c:f>
              <c:numCache>
                <c:formatCode>General</c:formatCode>
                <c:ptCount val="2"/>
              </c:numCache>
            </c:numRef>
          </c:cat>
          <c:val>
            <c:numRef>
              <c:f>Sheet1!$B$2:$B$3</c:f>
              <c:numCache>
                <c:formatCode>General</c:formatCode>
                <c:ptCount val="2"/>
                <c:pt idx="0">
                  <c:v>7</c:v>
                </c:pt>
              </c:numCache>
            </c:numRef>
          </c:val>
          <c:extLst>
            <c:ext xmlns:c16="http://schemas.microsoft.com/office/drawing/2014/chart" uri="{C3380CC4-5D6E-409C-BE32-E72D297353CC}">
              <c16:uniqueId val="{00000002-53D3-8848-A00E-FD22C8AC11D4}"/>
            </c:ext>
          </c:extLst>
        </c:ser>
        <c:dLbls>
          <c:showLegendKey val="0"/>
          <c:showVal val="0"/>
          <c:showCatName val="0"/>
          <c:showSerName val="0"/>
          <c:showPercent val="0"/>
          <c:showBubbleSize val="0"/>
          <c:showLeaderLines val="1"/>
        </c:dLbls>
        <c:firstSliceAng val="0"/>
        <c:holeSize val="75"/>
      </c:doughnutChart>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c:spPr>
          <c:dPt>
            <c:idx val="0"/>
            <c:bubble3D val="0"/>
            <c:extLst>
              <c:ext xmlns:c16="http://schemas.microsoft.com/office/drawing/2014/chart" uri="{C3380CC4-5D6E-409C-BE32-E72D297353CC}">
                <c16:uniqueId val="{00000000-4558-ED41-9CCA-7F34FF8732F4}"/>
              </c:ext>
            </c:extLst>
          </c:dPt>
          <c:dPt>
            <c:idx val="1"/>
            <c:bubble3D val="0"/>
            <c:extLst>
              <c:ext xmlns:c16="http://schemas.microsoft.com/office/drawing/2014/chart" uri="{C3380CC4-5D6E-409C-BE32-E72D297353CC}">
                <c16:uniqueId val="{00000001-4558-ED41-9CCA-7F34FF8732F4}"/>
              </c:ext>
            </c:extLst>
          </c:dPt>
          <c:cat>
            <c:numRef>
              <c:f>Sheet1!$A$2:$A$3</c:f>
              <c:numCache>
                <c:formatCode>General</c:formatCode>
                <c:ptCount val="2"/>
              </c:numCache>
            </c:numRef>
          </c:cat>
          <c:val>
            <c:numRef>
              <c:f>Sheet1!$B$2:$B$3</c:f>
              <c:numCache>
                <c:formatCode>General</c:formatCode>
                <c:ptCount val="2"/>
                <c:pt idx="0">
                  <c:v>7</c:v>
                </c:pt>
              </c:numCache>
            </c:numRef>
          </c:val>
          <c:extLst>
            <c:ext xmlns:c16="http://schemas.microsoft.com/office/drawing/2014/chart" uri="{C3380CC4-5D6E-409C-BE32-E72D297353CC}">
              <c16:uniqueId val="{00000002-4558-ED41-9CCA-7F34FF8732F4}"/>
            </c:ext>
          </c:extLst>
        </c:ser>
        <c:dLbls>
          <c:showLegendKey val="0"/>
          <c:showVal val="0"/>
          <c:showCatName val="0"/>
          <c:showSerName val="0"/>
          <c:showPercent val="0"/>
          <c:showBubbleSize val="0"/>
          <c:showLeaderLines val="1"/>
        </c:dLbls>
        <c:firstSliceAng val="0"/>
        <c:holeSize val="75"/>
      </c:doughnutChart>
      <c:spPr>
        <a:noFill/>
        <a:ln w="25400">
          <a:noFill/>
        </a:ln>
      </c:spPr>
    </c:plotArea>
    <c:plotVisOnly val="1"/>
    <c:dispBlanksAs val="gap"/>
    <c:showDLblsOverMax val="0"/>
  </c:chart>
  <c:txPr>
    <a:bodyPr/>
    <a:lstStyle/>
    <a:p>
      <a:pPr>
        <a:defRPr sz="1800"/>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0.28538</cdr:x>
      <cdr:y>0.35156</cdr:y>
    </cdr:from>
    <cdr:to>
      <cdr:x>0.71462</cdr:x>
      <cdr:y>0.64844</cdr:y>
    </cdr:to>
    <cdr:sp macro="" textlink="">
      <cdr:nvSpPr>
        <cdr:cNvPr id="2" name="Freeform 89">
          <a:extLst xmlns:a="http://schemas.openxmlformats.org/drawingml/2006/main">
            <a:ext uri="{FF2B5EF4-FFF2-40B4-BE49-F238E27FC236}">
              <a16:creationId xmlns:a16="http://schemas.microsoft.com/office/drawing/2014/main" id="{52F8BED2-BB8C-9A44-AE40-31027A642B48}"/>
            </a:ext>
          </a:extLst>
        </cdr:cNvPr>
        <cdr:cNvSpPr>
          <a:spLocks xmlns:a="http://schemas.openxmlformats.org/drawingml/2006/main" noChangeAspect="1" noChangeArrowheads="1"/>
        </cdr:cNvSpPr>
      </cdr:nvSpPr>
      <cdr:spPr bwMode="auto">
        <a:xfrm xmlns:a="http://schemas.openxmlformats.org/drawingml/2006/main">
          <a:off x="1148845" y="1423812"/>
          <a:ext cx="1728000" cy="1202400"/>
        </a:xfrm>
        <a:custGeom xmlns:a="http://schemas.openxmlformats.org/drawingml/2006/main">
          <a:avLst/>
          <a:gdLst>
            <a:gd name="T0" fmla="*/ 78807547 w 608"/>
            <a:gd name="T1" fmla="*/ 52720001 h 425"/>
            <a:gd name="T2" fmla="*/ 78807547 w 608"/>
            <a:gd name="T3" fmla="*/ 52720001 h 425"/>
            <a:gd name="T4" fmla="*/ 78807547 w 608"/>
            <a:gd name="T5" fmla="*/ 52720001 h 425"/>
            <a:gd name="T6" fmla="*/ 76081000 w 608"/>
            <a:gd name="T7" fmla="*/ 54520114 h 425"/>
            <a:gd name="T8" fmla="*/ 57774906 w 608"/>
            <a:gd name="T9" fmla="*/ 54520114 h 425"/>
            <a:gd name="T10" fmla="*/ 60501092 w 608"/>
            <a:gd name="T11" fmla="*/ 51819944 h 425"/>
            <a:gd name="T12" fmla="*/ 60501092 w 608"/>
            <a:gd name="T13" fmla="*/ 51819944 h 425"/>
            <a:gd name="T14" fmla="*/ 60501092 w 608"/>
            <a:gd name="T15" fmla="*/ 51819944 h 425"/>
            <a:gd name="T16" fmla="*/ 52321812 w 608"/>
            <a:gd name="T17" fmla="*/ 37289949 h 425"/>
            <a:gd name="T18" fmla="*/ 46739003 w 608"/>
            <a:gd name="T19" fmla="*/ 35489478 h 425"/>
            <a:gd name="T20" fmla="*/ 46739003 w 608"/>
            <a:gd name="T21" fmla="*/ 30989195 h 425"/>
            <a:gd name="T22" fmla="*/ 44012816 w 608"/>
            <a:gd name="T23" fmla="*/ 24559708 h 425"/>
            <a:gd name="T24" fmla="*/ 43103727 w 608"/>
            <a:gd name="T25" fmla="*/ 21859539 h 425"/>
            <a:gd name="T26" fmla="*/ 43103727 w 608"/>
            <a:gd name="T27" fmla="*/ 18130580 h 425"/>
            <a:gd name="T28" fmla="*/ 43103727 w 608"/>
            <a:gd name="T29" fmla="*/ 12729882 h 425"/>
            <a:gd name="T30" fmla="*/ 52321812 w 608"/>
            <a:gd name="T31" fmla="*/ 5529072 h 425"/>
            <a:gd name="T32" fmla="*/ 62318910 w 608"/>
            <a:gd name="T33" fmla="*/ 12729882 h 425"/>
            <a:gd name="T34" fmla="*/ 61410182 w 608"/>
            <a:gd name="T35" fmla="*/ 18130580 h 425"/>
            <a:gd name="T36" fmla="*/ 62318910 w 608"/>
            <a:gd name="T37" fmla="*/ 21859539 h 425"/>
            <a:gd name="T38" fmla="*/ 60501092 w 608"/>
            <a:gd name="T39" fmla="*/ 24559708 h 425"/>
            <a:gd name="T40" fmla="*/ 57774906 w 608"/>
            <a:gd name="T41" fmla="*/ 30989195 h 425"/>
            <a:gd name="T42" fmla="*/ 57774906 w 608"/>
            <a:gd name="T43" fmla="*/ 35489478 h 425"/>
            <a:gd name="T44" fmla="*/ 64136368 w 608"/>
            <a:gd name="T45" fmla="*/ 38190006 h 425"/>
            <a:gd name="T46" fmla="*/ 71536996 w 608"/>
            <a:gd name="T47" fmla="*/ 40890175 h 425"/>
            <a:gd name="T48" fmla="*/ 78807547 w 608"/>
            <a:gd name="T49" fmla="*/ 52720001 h 425"/>
            <a:gd name="T50" fmla="*/ 42194998 w 608"/>
            <a:gd name="T51" fmla="*/ 36389534 h 425"/>
            <a:gd name="T52" fmla="*/ 42194998 w 608"/>
            <a:gd name="T53" fmla="*/ 36389534 h 425"/>
            <a:gd name="T54" fmla="*/ 50374278 w 608"/>
            <a:gd name="T55" fmla="*/ 39090062 h 425"/>
            <a:gd name="T56" fmla="*/ 57774906 w 608"/>
            <a:gd name="T57" fmla="*/ 51819944 h 425"/>
            <a:gd name="T58" fmla="*/ 57774906 w 608"/>
            <a:gd name="T59" fmla="*/ 51819944 h 425"/>
            <a:gd name="T60" fmla="*/ 57774906 w 608"/>
            <a:gd name="T61" fmla="*/ 51819944 h 425"/>
            <a:gd name="T62" fmla="*/ 55048359 w 608"/>
            <a:gd name="T63" fmla="*/ 54520114 h 425"/>
            <a:gd name="T64" fmla="*/ 2726547 w 608"/>
            <a:gd name="T65" fmla="*/ 54520114 h 425"/>
            <a:gd name="T66" fmla="*/ 0 w 608"/>
            <a:gd name="T67" fmla="*/ 51819944 h 425"/>
            <a:gd name="T68" fmla="*/ 0 w 608"/>
            <a:gd name="T69" fmla="*/ 51819944 h 425"/>
            <a:gd name="T70" fmla="*/ 0 w 608"/>
            <a:gd name="T71" fmla="*/ 51819944 h 425"/>
            <a:gd name="T72" fmla="*/ 7270552 w 608"/>
            <a:gd name="T73" fmla="*/ 39090062 h 425"/>
            <a:gd name="T74" fmla="*/ 15579547 w 608"/>
            <a:gd name="T75" fmla="*/ 36389534 h 425"/>
            <a:gd name="T76" fmla="*/ 22850099 w 608"/>
            <a:gd name="T77" fmla="*/ 33689365 h 425"/>
            <a:gd name="T78" fmla="*/ 22850099 w 608"/>
            <a:gd name="T79" fmla="*/ 28160293 h 425"/>
            <a:gd name="T80" fmla="*/ 20123912 w 608"/>
            <a:gd name="T81" fmla="*/ 21859539 h 425"/>
            <a:gd name="T82" fmla="*/ 18306094 w 608"/>
            <a:gd name="T83" fmla="*/ 19159369 h 425"/>
            <a:gd name="T84" fmla="*/ 19214823 w 608"/>
            <a:gd name="T85" fmla="*/ 14529995 h 425"/>
            <a:gd name="T86" fmla="*/ 18306094 w 608"/>
            <a:gd name="T87" fmla="*/ 9129656 h 425"/>
            <a:gd name="T88" fmla="*/ 28432908 w 608"/>
            <a:gd name="T89" fmla="*/ 0 h 425"/>
            <a:gd name="T90" fmla="*/ 39468811 w 608"/>
            <a:gd name="T91" fmla="*/ 9129656 h 425"/>
            <a:gd name="T92" fmla="*/ 38559722 w 608"/>
            <a:gd name="T93" fmla="*/ 14529995 h 425"/>
            <a:gd name="T94" fmla="*/ 39468811 w 608"/>
            <a:gd name="T95" fmla="*/ 19159369 h 425"/>
            <a:gd name="T96" fmla="*/ 37650993 w 608"/>
            <a:gd name="T97" fmla="*/ 21859539 h 425"/>
            <a:gd name="T98" fmla="*/ 34794731 w 608"/>
            <a:gd name="T99" fmla="*/ 28160293 h 425"/>
            <a:gd name="T100" fmla="*/ 34794731 w 608"/>
            <a:gd name="T101" fmla="*/ 33689365 h 425"/>
            <a:gd name="T102" fmla="*/ 42194998 w 608"/>
            <a:gd name="T103" fmla="*/ 36389534 h 4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08" h="425">
              <a:moveTo>
                <a:pt x="607" y="410"/>
              </a:moveTo>
              <a:lnTo>
                <a:pt x="607" y="410"/>
              </a:lnTo>
              <a:cubicBezTo>
                <a:pt x="607" y="417"/>
                <a:pt x="593" y="424"/>
                <a:pt x="586" y="424"/>
              </a:cubicBezTo>
              <a:cubicBezTo>
                <a:pt x="445" y="424"/>
                <a:pt x="445" y="424"/>
                <a:pt x="445" y="424"/>
              </a:cubicBezTo>
              <a:cubicBezTo>
                <a:pt x="459" y="424"/>
                <a:pt x="466" y="417"/>
                <a:pt x="466" y="403"/>
              </a:cubicBezTo>
              <a:cubicBezTo>
                <a:pt x="466" y="403"/>
                <a:pt x="466" y="318"/>
                <a:pt x="403" y="290"/>
              </a:cubicBezTo>
              <a:cubicBezTo>
                <a:pt x="374" y="276"/>
                <a:pt x="374" y="276"/>
                <a:pt x="360" y="276"/>
              </a:cubicBezTo>
              <a:cubicBezTo>
                <a:pt x="360" y="241"/>
                <a:pt x="360" y="241"/>
                <a:pt x="360" y="241"/>
              </a:cubicBezTo>
              <a:cubicBezTo>
                <a:pt x="360" y="241"/>
                <a:pt x="346" y="226"/>
                <a:pt x="339" y="191"/>
              </a:cubicBezTo>
              <a:cubicBezTo>
                <a:pt x="332" y="191"/>
                <a:pt x="332" y="184"/>
                <a:pt x="332" y="170"/>
              </a:cubicBezTo>
              <a:cubicBezTo>
                <a:pt x="332" y="163"/>
                <a:pt x="325" y="141"/>
                <a:pt x="332" y="141"/>
              </a:cubicBezTo>
              <a:cubicBezTo>
                <a:pt x="332" y="127"/>
                <a:pt x="332" y="106"/>
                <a:pt x="332" y="99"/>
              </a:cubicBezTo>
              <a:cubicBezTo>
                <a:pt x="332" y="71"/>
                <a:pt x="360" y="43"/>
                <a:pt x="403" y="43"/>
              </a:cubicBezTo>
              <a:cubicBezTo>
                <a:pt x="452" y="43"/>
                <a:pt x="473" y="71"/>
                <a:pt x="480" y="99"/>
              </a:cubicBezTo>
              <a:cubicBezTo>
                <a:pt x="480" y="106"/>
                <a:pt x="473" y="127"/>
                <a:pt x="473" y="141"/>
              </a:cubicBezTo>
              <a:cubicBezTo>
                <a:pt x="487" y="141"/>
                <a:pt x="480" y="163"/>
                <a:pt x="480" y="170"/>
              </a:cubicBezTo>
              <a:cubicBezTo>
                <a:pt x="480" y="184"/>
                <a:pt x="473" y="191"/>
                <a:pt x="466" y="191"/>
              </a:cubicBezTo>
              <a:cubicBezTo>
                <a:pt x="459" y="226"/>
                <a:pt x="445" y="241"/>
                <a:pt x="445" y="241"/>
              </a:cubicBezTo>
              <a:cubicBezTo>
                <a:pt x="445" y="276"/>
                <a:pt x="445" y="276"/>
                <a:pt x="445" y="276"/>
              </a:cubicBezTo>
              <a:cubicBezTo>
                <a:pt x="445" y="276"/>
                <a:pt x="459" y="276"/>
                <a:pt x="494" y="297"/>
              </a:cubicBezTo>
              <a:cubicBezTo>
                <a:pt x="537" y="311"/>
                <a:pt x="523" y="297"/>
                <a:pt x="551" y="318"/>
              </a:cubicBezTo>
              <a:cubicBezTo>
                <a:pt x="607" y="339"/>
                <a:pt x="607" y="410"/>
                <a:pt x="607" y="410"/>
              </a:cubicBezTo>
              <a:close/>
              <a:moveTo>
                <a:pt x="325" y="283"/>
              </a:moveTo>
              <a:lnTo>
                <a:pt x="325" y="283"/>
              </a:lnTo>
              <a:cubicBezTo>
                <a:pt x="367" y="297"/>
                <a:pt x="353" y="290"/>
                <a:pt x="388" y="304"/>
              </a:cubicBezTo>
              <a:cubicBezTo>
                <a:pt x="445" y="332"/>
                <a:pt x="445" y="403"/>
                <a:pt x="445" y="403"/>
              </a:cubicBezTo>
              <a:cubicBezTo>
                <a:pt x="445" y="417"/>
                <a:pt x="431" y="424"/>
                <a:pt x="424" y="424"/>
              </a:cubicBezTo>
              <a:cubicBezTo>
                <a:pt x="21" y="424"/>
                <a:pt x="21" y="424"/>
                <a:pt x="21" y="424"/>
              </a:cubicBezTo>
              <a:cubicBezTo>
                <a:pt x="14" y="424"/>
                <a:pt x="0" y="417"/>
                <a:pt x="0" y="403"/>
              </a:cubicBezTo>
              <a:cubicBezTo>
                <a:pt x="0" y="403"/>
                <a:pt x="0" y="332"/>
                <a:pt x="56" y="304"/>
              </a:cubicBezTo>
              <a:cubicBezTo>
                <a:pt x="92" y="290"/>
                <a:pt x="77" y="304"/>
                <a:pt x="120" y="283"/>
              </a:cubicBezTo>
              <a:cubicBezTo>
                <a:pt x="162" y="269"/>
                <a:pt x="176" y="262"/>
                <a:pt x="176" y="262"/>
              </a:cubicBezTo>
              <a:cubicBezTo>
                <a:pt x="176" y="219"/>
                <a:pt x="176" y="219"/>
                <a:pt x="176" y="219"/>
              </a:cubicBezTo>
              <a:cubicBezTo>
                <a:pt x="176" y="219"/>
                <a:pt x="155" y="205"/>
                <a:pt x="155" y="170"/>
              </a:cubicBezTo>
              <a:cubicBezTo>
                <a:pt x="141" y="170"/>
                <a:pt x="141" y="156"/>
                <a:pt x="141" y="149"/>
              </a:cubicBezTo>
              <a:cubicBezTo>
                <a:pt x="141" y="141"/>
                <a:pt x="134" y="113"/>
                <a:pt x="148" y="113"/>
              </a:cubicBezTo>
              <a:cubicBezTo>
                <a:pt x="141" y="92"/>
                <a:pt x="141" y="78"/>
                <a:pt x="141" y="71"/>
              </a:cubicBezTo>
              <a:cubicBezTo>
                <a:pt x="148" y="35"/>
                <a:pt x="176" y="7"/>
                <a:pt x="219" y="0"/>
              </a:cubicBezTo>
              <a:cubicBezTo>
                <a:pt x="275" y="7"/>
                <a:pt x="297" y="35"/>
                <a:pt x="304" y="71"/>
              </a:cubicBezTo>
              <a:cubicBezTo>
                <a:pt x="304" y="78"/>
                <a:pt x="304" y="92"/>
                <a:pt x="297" y="113"/>
              </a:cubicBezTo>
              <a:cubicBezTo>
                <a:pt x="311" y="113"/>
                <a:pt x="304" y="141"/>
                <a:pt x="304" y="149"/>
              </a:cubicBezTo>
              <a:cubicBezTo>
                <a:pt x="304" y="156"/>
                <a:pt x="304" y="170"/>
                <a:pt x="290" y="170"/>
              </a:cubicBezTo>
              <a:cubicBezTo>
                <a:pt x="282" y="205"/>
                <a:pt x="268" y="219"/>
                <a:pt x="268" y="219"/>
              </a:cubicBezTo>
              <a:cubicBezTo>
                <a:pt x="268" y="262"/>
                <a:pt x="268" y="262"/>
                <a:pt x="268" y="262"/>
              </a:cubicBezTo>
              <a:cubicBezTo>
                <a:pt x="268" y="262"/>
                <a:pt x="282" y="262"/>
                <a:pt x="325" y="283"/>
              </a:cubicBezTo>
              <a:close/>
            </a:path>
          </a:pathLst>
        </a:custGeom>
        <a:solidFill xmlns:a="http://schemas.openxmlformats.org/drawingml/2006/main">
          <a:srgbClr val="0C0F12"/>
        </a:solidFill>
        <a:ln xmlns:a="http://schemas.openxmlformats.org/drawingml/2006/main">
          <a:noFill/>
        </a:ln>
        <a:extLst xmlns:a="http://schemas.openxmlformats.org/drawingml/2006/main">
          <a:ext uri="{91240B29-F687-4f45-9708-019B960494DF}">
            <a14:hiddenLine xmlns:lc="http://schemas.openxmlformats.org/drawingml/2006/lockedCanvas" xmlns="" xmlns:a14="http://schemas.microsoft.com/office/drawing/2010/main" xmlns:p="http://schemas.openxmlformats.org/presentationml/2006/main" xmlns:r="http://schemas.openxmlformats.org/officeDocument/2006/relationships" w="9525">
              <a:solidFill>
                <a:srgbClr val="000000"/>
              </a:solidFill>
              <a:round/>
              <a:headEnd/>
              <a:tailEnd/>
            </a14:hiddenLine>
          </a:ext>
        </a:extLst>
      </cdr:spPr>
      <cdr:txBody>
        <a:bodyPr xmlns:a="http://schemas.openxmlformats.org/drawingml/2006/main" wrap="none" anchor="ctr"/>
        <a:lstStyle xmlns:a="http://schemas.openxmlformats.org/drawingml/2006/main">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0.28433</cdr:x>
      <cdr:y>0.31799</cdr:y>
    </cdr:from>
    <cdr:to>
      <cdr:x>0.71357</cdr:x>
      <cdr:y>0.68201</cdr:y>
    </cdr:to>
    <cdr:sp macro="" textlink="">
      <cdr:nvSpPr>
        <cdr:cNvPr id="2" name="Freeform 76">
          <a:extLst xmlns:a="http://schemas.openxmlformats.org/drawingml/2006/main">
            <a:ext uri="{FF2B5EF4-FFF2-40B4-BE49-F238E27FC236}">
              <a16:creationId xmlns:a16="http://schemas.microsoft.com/office/drawing/2014/main" id="{79B57D4C-6739-9048-B8B5-39C8C021BCD3}"/>
            </a:ext>
          </a:extLst>
        </cdr:cNvPr>
        <cdr:cNvSpPr>
          <a:spLocks xmlns:a="http://schemas.openxmlformats.org/drawingml/2006/main" noChangeAspect="1" noChangeArrowheads="1"/>
        </cdr:cNvSpPr>
      </cdr:nvSpPr>
      <cdr:spPr bwMode="auto">
        <a:xfrm xmlns:a="http://schemas.openxmlformats.org/drawingml/2006/main">
          <a:off x="1144614" y="1287878"/>
          <a:ext cx="1728000" cy="1474268"/>
        </a:xfrm>
        <a:custGeom xmlns:a="http://schemas.openxmlformats.org/drawingml/2006/main">
          <a:avLst/>
          <a:gdLst>
            <a:gd name="T0" fmla="*/ 75622837 w 601"/>
            <a:gd name="T1" fmla="*/ 23076884 h 510"/>
            <a:gd name="T2" fmla="*/ 75622837 w 601"/>
            <a:gd name="T3" fmla="*/ 23076884 h 510"/>
            <a:gd name="T4" fmla="*/ 75622837 w 601"/>
            <a:gd name="T5" fmla="*/ 23076884 h 510"/>
            <a:gd name="T6" fmla="*/ 75622837 w 601"/>
            <a:gd name="T7" fmla="*/ 23076884 h 510"/>
            <a:gd name="T8" fmla="*/ 44651066 w 601"/>
            <a:gd name="T9" fmla="*/ 45240961 h 510"/>
            <a:gd name="T10" fmla="*/ 44651066 w 601"/>
            <a:gd name="T11" fmla="*/ 45240961 h 510"/>
            <a:gd name="T12" fmla="*/ 41941000 w 601"/>
            <a:gd name="T13" fmla="*/ 46153767 h 510"/>
            <a:gd name="T14" fmla="*/ 40134409 w 601"/>
            <a:gd name="T15" fmla="*/ 45240961 h 510"/>
            <a:gd name="T16" fmla="*/ 40134409 w 601"/>
            <a:gd name="T17" fmla="*/ 45240961 h 510"/>
            <a:gd name="T18" fmla="*/ 40134409 w 601"/>
            <a:gd name="T19" fmla="*/ 45240961 h 510"/>
            <a:gd name="T20" fmla="*/ 40134409 w 601"/>
            <a:gd name="T21" fmla="*/ 45240961 h 510"/>
            <a:gd name="T22" fmla="*/ 23616083 w 601"/>
            <a:gd name="T23" fmla="*/ 34159103 h 510"/>
            <a:gd name="T24" fmla="*/ 7226723 w 601"/>
            <a:gd name="T25" fmla="*/ 44198166 h 510"/>
            <a:gd name="T26" fmla="*/ 7226723 w 601"/>
            <a:gd name="T27" fmla="*/ 58930528 h 510"/>
            <a:gd name="T28" fmla="*/ 73816246 w 601"/>
            <a:gd name="T29" fmla="*/ 58930528 h 510"/>
            <a:gd name="T30" fmla="*/ 77429787 w 601"/>
            <a:gd name="T31" fmla="*/ 62711741 h 510"/>
            <a:gd name="T32" fmla="*/ 73816246 w 601"/>
            <a:gd name="T33" fmla="*/ 66362244 h 510"/>
            <a:gd name="T34" fmla="*/ 3613541 w 601"/>
            <a:gd name="T35" fmla="*/ 66362244 h 510"/>
            <a:gd name="T36" fmla="*/ 0 w 601"/>
            <a:gd name="T37" fmla="*/ 62711741 h 510"/>
            <a:gd name="T38" fmla="*/ 0 w 601"/>
            <a:gd name="T39" fmla="*/ 3650503 h 510"/>
            <a:gd name="T40" fmla="*/ 3613541 w 601"/>
            <a:gd name="T41" fmla="*/ 0 h 510"/>
            <a:gd name="T42" fmla="*/ 7226723 w 601"/>
            <a:gd name="T43" fmla="*/ 3650503 h 510"/>
            <a:gd name="T44" fmla="*/ 7226723 w 601"/>
            <a:gd name="T45" fmla="*/ 35984354 h 510"/>
            <a:gd name="T46" fmla="*/ 21809492 w 601"/>
            <a:gd name="T47" fmla="*/ 26727387 h 510"/>
            <a:gd name="T48" fmla="*/ 21809492 w 601"/>
            <a:gd name="T49" fmla="*/ 26727387 h 510"/>
            <a:gd name="T50" fmla="*/ 23616083 w 601"/>
            <a:gd name="T51" fmla="*/ 25814941 h 510"/>
            <a:gd name="T52" fmla="*/ 26455114 w 601"/>
            <a:gd name="T53" fmla="*/ 26727387 h 510"/>
            <a:gd name="T54" fmla="*/ 26455114 w 601"/>
            <a:gd name="T55" fmla="*/ 26727387 h 510"/>
            <a:gd name="T56" fmla="*/ 26455114 w 601"/>
            <a:gd name="T57" fmla="*/ 26727387 h 510"/>
            <a:gd name="T58" fmla="*/ 26455114 w 601"/>
            <a:gd name="T59" fmla="*/ 26727387 h 510"/>
            <a:gd name="T60" fmla="*/ 41941000 w 601"/>
            <a:gd name="T61" fmla="*/ 37809606 h 510"/>
            <a:gd name="T62" fmla="*/ 72009655 w 601"/>
            <a:gd name="T63" fmla="*/ 16557974 h 510"/>
            <a:gd name="T64" fmla="*/ 72009655 w 601"/>
            <a:gd name="T65" fmla="*/ 16557974 h 510"/>
            <a:gd name="T66" fmla="*/ 73816246 w 601"/>
            <a:gd name="T67" fmla="*/ 16557974 h 510"/>
            <a:gd name="T68" fmla="*/ 77429787 w 601"/>
            <a:gd name="T69" fmla="*/ 20338826 h 510"/>
            <a:gd name="T70" fmla="*/ 75622837 w 601"/>
            <a:gd name="T71" fmla="*/ 23076884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xmlns:a="http://schemas.openxmlformats.org/drawingml/2006/main">
          <a:schemeClr val="bg1">
            <a:lumMod val="75000"/>
          </a:schemeClr>
        </a:solidFill>
        <a:ln xmlns:a="http://schemas.openxmlformats.org/drawingml/2006/main">
          <a:noFill/>
        </a:ln>
        <a:extLst xmlns:a="http://schemas.openxmlformats.org/drawingml/2006/main">
          <a:ext uri="{91240B29-F687-4f45-9708-019B960494DF}">
            <a14:hiddenLine xmlns:lc="http://schemas.openxmlformats.org/drawingml/2006/lockedCanvas" xmlns="" xmlns:a14="http://schemas.microsoft.com/office/drawing/2010/main" xmlns:p="http://schemas.openxmlformats.org/presentationml/2006/main" xmlns:r="http://schemas.openxmlformats.org/officeDocument/2006/relationships" w="9525">
              <a:solidFill>
                <a:srgbClr val="000000"/>
              </a:solidFill>
              <a:round/>
              <a:headEnd/>
              <a:tailEnd/>
            </a14:hiddenLine>
          </a:ext>
        </a:extLst>
      </cdr:spPr>
      <cdr:txBody>
        <a:bodyPr xmlns:a="http://schemas.openxmlformats.org/drawingml/2006/main" wrap="none" anchor="ctr"/>
        <a:lstStyle xmlns:a="http://schemas.openxmlformats.org/drawingml/2006/main">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6AC57-3A55-9F40-B319-11BFCD75A211}" type="datetimeFigureOut">
              <a:rPr lang="en-US" smtClean="0"/>
              <a:t>2/14/19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BD656-83CB-9441-A50C-7B6C2A92681F}" type="slidenum">
              <a:rPr lang="en-US" smtClean="0"/>
              <a:t>‹#›</a:t>
            </a:fld>
            <a:endParaRPr lang="en-US"/>
          </a:p>
        </p:txBody>
      </p:sp>
    </p:spTree>
    <p:extLst>
      <p:ext uri="{BB962C8B-B14F-4D97-AF65-F5344CB8AC3E}">
        <p14:creationId xmlns:p14="http://schemas.microsoft.com/office/powerpoint/2010/main" val="231621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BD656-83CB-9441-A50C-7B6C2A92681F}" type="slidenum">
              <a:rPr lang="en-US" smtClean="0"/>
              <a:t>1</a:t>
            </a:fld>
            <a:endParaRPr lang="en-US"/>
          </a:p>
        </p:txBody>
      </p:sp>
    </p:spTree>
    <p:extLst>
      <p:ext uri="{BB962C8B-B14F-4D97-AF65-F5344CB8AC3E}">
        <p14:creationId xmlns:p14="http://schemas.microsoft.com/office/powerpoint/2010/main" val="88471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www.svds.com</a:t>
            </a:r>
            <a:r>
              <a:rPr lang="en-US" dirty="0"/>
              <a:t>/learning-imbalanced-classes/</a:t>
            </a:r>
          </a:p>
          <a:p>
            <a:endParaRPr lang="en-US" dirty="0"/>
          </a:p>
        </p:txBody>
      </p:sp>
      <p:sp>
        <p:nvSpPr>
          <p:cNvPr id="4" name="Slide Number Placeholder 3"/>
          <p:cNvSpPr>
            <a:spLocks noGrp="1"/>
          </p:cNvSpPr>
          <p:nvPr>
            <p:ph type="sldNum" sz="quarter" idx="10"/>
          </p:nvPr>
        </p:nvSpPr>
        <p:spPr/>
        <p:txBody>
          <a:bodyPr/>
          <a:lstStyle/>
          <a:p>
            <a:fld id="{C9CBD656-83CB-9441-A50C-7B6C2A92681F}" type="slidenum">
              <a:rPr lang="en-US" smtClean="0"/>
              <a:t>5</a:t>
            </a:fld>
            <a:endParaRPr lang="en-US"/>
          </a:p>
        </p:txBody>
      </p:sp>
    </p:spTree>
    <p:extLst>
      <p:ext uri="{BB962C8B-B14F-4D97-AF65-F5344CB8AC3E}">
        <p14:creationId xmlns:p14="http://schemas.microsoft.com/office/powerpoint/2010/main" val="133400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want the curves to increase steeper, so that true positive and false positive ratio is better thus our model is better. We can see all of the models perform similarly. At this point we can look at the area under the curve to compare the models. Highest value is </a:t>
            </a:r>
            <a:r>
              <a:rPr lang="en-US" dirty="0"/>
              <a:t>83%</a:t>
            </a:r>
            <a:r>
              <a:rPr lang="en-US" baseline="0" dirty="0"/>
              <a:t> and it means 83% of the area, can be explained with XGB model. So we classify 83% of the true positives correctly.</a:t>
            </a:r>
          </a:p>
          <a:p>
            <a:endParaRPr lang="en-US" baseline="0" dirty="0"/>
          </a:p>
          <a:p>
            <a:r>
              <a:rPr lang="en-US" sz="1200" b="0" i="0" kern="1200" dirty="0">
                <a:solidFill>
                  <a:schemeClr val="tx1"/>
                </a:solidFill>
                <a:effectLst/>
                <a:latin typeface="+mn-lt"/>
                <a:ea typeface="+mn-ea"/>
                <a:cs typeface="+mn-cs"/>
              </a:rPr>
              <a:t>It is equal to the probability that a random positive example will be ranked above a random negative example.</a:t>
            </a:r>
          </a:p>
          <a:p>
            <a:endParaRPr lang="en-US" dirty="0"/>
          </a:p>
        </p:txBody>
      </p:sp>
      <p:sp>
        <p:nvSpPr>
          <p:cNvPr id="4" name="Slide Number Placeholder 3"/>
          <p:cNvSpPr>
            <a:spLocks noGrp="1"/>
          </p:cNvSpPr>
          <p:nvPr>
            <p:ph type="sldNum" sz="quarter" idx="10"/>
          </p:nvPr>
        </p:nvSpPr>
        <p:spPr/>
        <p:txBody>
          <a:bodyPr/>
          <a:lstStyle/>
          <a:p>
            <a:fld id="{C9CBD656-83CB-9441-A50C-7B6C2A92681F}" type="slidenum">
              <a:rPr lang="en-US" smtClean="0"/>
              <a:t>8</a:t>
            </a:fld>
            <a:endParaRPr lang="en-US"/>
          </a:p>
        </p:txBody>
      </p:sp>
    </p:spTree>
    <p:extLst>
      <p:ext uri="{BB962C8B-B14F-4D97-AF65-F5344CB8AC3E}">
        <p14:creationId xmlns:p14="http://schemas.microsoft.com/office/powerpoint/2010/main" val="150092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 is better to flag some of the customers,</a:t>
            </a:r>
            <a:r>
              <a:rPr lang="en-US" baseline="0" dirty="0"/>
              <a:t> who are False Positives,</a:t>
            </a:r>
            <a:r>
              <a:rPr lang="en-US" dirty="0"/>
              <a:t> as possible unsatisfied than missing actually unsatisfied customers.</a:t>
            </a:r>
            <a:r>
              <a:rPr lang="en-US" baseline="0" dirty="0"/>
              <a:t> </a:t>
            </a:r>
            <a:r>
              <a:rPr lang="en-US" dirty="0"/>
              <a:t>Alternatively we can also have a</a:t>
            </a:r>
            <a:r>
              <a:rPr lang="en-US" baseline="0" dirty="0"/>
              <a:t> look at the false negative rates, which in this case number of actually unsatisfied people that we misclassified. These are the customers at bank would not like to loose, and predict unsatisfied customers in the best way. So the model that reduces the number of false negatives would be in favor. </a:t>
            </a:r>
            <a:endParaRPr lang="en-US" dirty="0"/>
          </a:p>
        </p:txBody>
      </p:sp>
      <p:sp>
        <p:nvSpPr>
          <p:cNvPr id="4" name="Slide Number Placeholder 3"/>
          <p:cNvSpPr>
            <a:spLocks noGrp="1"/>
          </p:cNvSpPr>
          <p:nvPr>
            <p:ph type="sldNum" sz="quarter" idx="10"/>
          </p:nvPr>
        </p:nvSpPr>
        <p:spPr/>
        <p:txBody>
          <a:bodyPr/>
          <a:lstStyle/>
          <a:p>
            <a:fld id="{C9CBD656-83CB-9441-A50C-7B6C2A92681F}" type="slidenum">
              <a:rPr lang="en-US" smtClean="0"/>
              <a:t>9</a:t>
            </a:fld>
            <a:endParaRPr lang="en-US"/>
          </a:p>
        </p:txBody>
      </p:sp>
    </p:spTree>
    <p:extLst>
      <p:ext uri="{BB962C8B-B14F-4D97-AF65-F5344CB8AC3E}">
        <p14:creationId xmlns:p14="http://schemas.microsoft.com/office/powerpoint/2010/main" val="168857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www.ibm.com</a:t>
            </a:r>
            <a:r>
              <a:rPr lang="en-US" dirty="0"/>
              <a:t>/support/</a:t>
            </a:r>
            <a:r>
              <a:rPr lang="en-US" dirty="0" err="1"/>
              <a:t>knowledgecenter</a:t>
            </a:r>
            <a:r>
              <a:rPr lang="en-US" dirty="0"/>
              <a:t>/</a:t>
            </a:r>
            <a:r>
              <a:rPr lang="en-US" dirty="0" err="1"/>
              <a:t>en</a:t>
            </a:r>
            <a:r>
              <a:rPr lang="en-US" dirty="0"/>
              <a:t>/SSLVMB_23.0.0/</a:t>
            </a:r>
            <a:r>
              <a:rPr lang="en-US" dirty="0" err="1"/>
              <a:t>spss</a:t>
            </a:r>
            <a:r>
              <a:rPr lang="en-US" dirty="0"/>
              <a:t>/tutorials/mlp_bankloan_outputtype_02.html</a:t>
            </a:r>
          </a:p>
          <a:p>
            <a:endParaRPr lang="en-US" dirty="0"/>
          </a:p>
          <a:p>
            <a:endParaRPr lang="en-US" dirty="0"/>
          </a:p>
        </p:txBody>
      </p:sp>
      <p:sp>
        <p:nvSpPr>
          <p:cNvPr id="4" name="Slide Number Placeholder 3"/>
          <p:cNvSpPr>
            <a:spLocks noGrp="1"/>
          </p:cNvSpPr>
          <p:nvPr>
            <p:ph type="sldNum" sz="quarter" idx="10"/>
          </p:nvPr>
        </p:nvSpPr>
        <p:spPr/>
        <p:txBody>
          <a:bodyPr/>
          <a:lstStyle/>
          <a:p>
            <a:fld id="{C9CBD656-83CB-9441-A50C-7B6C2A92681F}" type="slidenum">
              <a:rPr lang="en-US" smtClean="0"/>
              <a:t>10</a:t>
            </a:fld>
            <a:endParaRPr lang="en-US"/>
          </a:p>
        </p:txBody>
      </p:sp>
    </p:spTree>
    <p:extLst>
      <p:ext uri="{BB962C8B-B14F-4D97-AF65-F5344CB8AC3E}">
        <p14:creationId xmlns:p14="http://schemas.microsoft.com/office/powerpoint/2010/main" val="141225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CBD656-83CB-9441-A50C-7B6C2A92681F}" type="slidenum">
              <a:rPr lang="en-US" smtClean="0"/>
              <a:t>13</a:t>
            </a:fld>
            <a:endParaRPr lang="en-US"/>
          </a:p>
        </p:txBody>
      </p:sp>
    </p:spTree>
    <p:extLst>
      <p:ext uri="{BB962C8B-B14F-4D97-AF65-F5344CB8AC3E}">
        <p14:creationId xmlns:p14="http://schemas.microsoft.com/office/powerpoint/2010/main" val="2973075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would like to summarize what we have learned through this project. We have been learning Data Analysis to make better decision in business. To perform a data analysis that would fulfill its original purpose, we would have to consider four important factors. First, we need to understand the business context, meaning that we have to have a clear goal why we need to perform a certain data analysis. Secondly, we need quality data, which is appropriate to achieve the goal, from a reliable source. Thirdly, model that suits the type of the data or the questions is really important. Finally, by optimizing the data, model, or the whole analyzing process would make the quality of the whole analysis better. Of course, the final decision in business strategy derived from the analysis would have to be aligned with other business strategies in an organization.</a:t>
            </a:r>
          </a:p>
        </p:txBody>
      </p:sp>
      <p:sp>
        <p:nvSpPr>
          <p:cNvPr id="4" name="Slide Number Placeholder 3"/>
          <p:cNvSpPr>
            <a:spLocks noGrp="1"/>
          </p:cNvSpPr>
          <p:nvPr>
            <p:ph type="sldNum" sz="quarter" idx="10"/>
          </p:nvPr>
        </p:nvSpPr>
        <p:spPr/>
        <p:txBody>
          <a:bodyPr/>
          <a:lstStyle/>
          <a:p>
            <a:fld id="{C9CBD656-83CB-9441-A50C-7B6C2A92681F}" type="slidenum">
              <a:rPr lang="en-US" smtClean="0"/>
              <a:t>15</a:t>
            </a:fld>
            <a:endParaRPr lang="en-US"/>
          </a:p>
        </p:txBody>
      </p:sp>
    </p:spTree>
    <p:extLst>
      <p:ext uri="{BB962C8B-B14F-4D97-AF65-F5344CB8AC3E}">
        <p14:creationId xmlns:p14="http://schemas.microsoft.com/office/powerpoint/2010/main" val="1785026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here I have picked some further suggestions for Santander, or any other banks. I believe that they would be able to gain competitive advantages through these types of data analysis. Here, CRM Optimization and Profitability Improvement would be pretty much similar to all other industries. However, economic predictions and risk management would be much more important for companies in finance industry compared to the others, not only for the profit wise, but for the prolonged sustainability of the business. </a:t>
            </a:r>
          </a:p>
        </p:txBody>
      </p:sp>
      <p:sp>
        <p:nvSpPr>
          <p:cNvPr id="4" name="Slide Number Placeholder 3"/>
          <p:cNvSpPr>
            <a:spLocks noGrp="1"/>
          </p:cNvSpPr>
          <p:nvPr>
            <p:ph type="sldNum" sz="quarter" idx="10"/>
          </p:nvPr>
        </p:nvSpPr>
        <p:spPr/>
        <p:txBody>
          <a:bodyPr/>
          <a:lstStyle/>
          <a:p>
            <a:fld id="{C9CBD656-83CB-9441-A50C-7B6C2A92681F}" type="slidenum">
              <a:rPr lang="en-US" smtClean="0"/>
              <a:t>16</a:t>
            </a:fld>
            <a:endParaRPr lang="en-US"/>
          </a:p>
        </p:txBody>
      </p:sp>
    </p:spTree>
    <p:extLst>
      <p:ext uri="{BB962C8B-B14F-4D97-AF65-F5344CB8AC3E}">
        <p14:creationId xmlns:p14="http://schemas.microsoft.com/office/powerpoint/2010/main" val="1511860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www.ritchieng.com</a:t>
            </a:r>
            <a:r>
              <a:rPr lang="en-US" dirty="0"/>
              <a:t>/machine-learning-evaluate-classification-model/</a:t>
            </a:r>
          </a:p>
          <a:p>
            <a:endParaRPr lang="en-US" dirty="0"/>
          </a:p>
          <a:p>
            <a:endParaRPr lang="en-US" dirty="0"/>
          </a:p>
        </p:txBody>
      </p:sp>
      <p:sp>
        <p:nvSpPr>
          <p:cNvPr id="4" name="Slide Number Placeholder 3"/>
          <p:cNvSpPr>
            <a:spLocks noGrp="1"/>
          </p:cNvSpPr>
          <p:nvPr>
            <p:ph type="sldNum" sz="quarter" idx="10"/>
          </p:nvPr>
        </p:nvSpPr>
        <p:spPr/>
        <p:txBody>
          <a:bodyPr/>
          <a:lstStyle/>
          <a:p>
            <a:fld id="{644F2BAC-7317-FB41-A54D-1B69BD1C5EFE}" type="slidenum">
              <a:rPr lang="en-US" smtClean="0"/>
              <a:t>23</a:t>
            </a:fld>
            <a:endParaRPr lang="en-US"/>
          </a:p>
        </p:txBody>
      </p:sp>
    </p:spTree>
    <p:extLst>
      <p:ext uri="{BB962C8B-B14F-4D97-AF65-F5344CB8AC3E}">
        <p14:creationId xmlns:p14="http://schemas.microsoft.com/office/powerpoint/2010/main" val="3399662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FDB3D-8C23-3348-83F1-9D0AE98ED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1B7A35-8BFD-F349-AE75-C9D5B9FD0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18219C-4B4B-E943-9011-E4D596D2CB07}"/>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5" name="Footer Placeholder 4">
            <a:extLst>
              <a:ext uri="{FF2B5EF4-FFF2-40B4-BE49-F238E27FC236}">
                <a16:creationId xmlns:a16="http://schemas.microsoft.com/office/drawing/2014/main" id="{F6A1F5EE-A1D5-7B48-9EB0-F72623EBD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2AAFA-9800-6241-BA4A-4966B5985B16}"/>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1009425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202A-9C45-2A4E-874B-113F1FB54C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8562D3-EBCC-454C-B52B-759DE79D21C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149EA-0143-0444-BEB2-175ED1E55BC2}"/>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5" name="Footer Placeholder 4">
            <a:extLst>
              <a:ext uri="{FF2B5EF4-FFF2-40B4-BE49-F238E27FC236}">
                <a16:creationId xmlns:a16="http://schemas.microsoft.com/office/drawing/2014/main" id="{573850D3-6F86-B94F-BF6C-A14A96D20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A22F7-2C4C-B145-A4AE-174104E2368F}"/>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381252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371783-B82E-804A-A725-FF7BC57A68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2230AB-D0CE-3047-A93D-7AC3E81036A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E9277-95F2-264B-AEDC-76D763F2EAF5}"/>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5" name="Footer Placeholder 4">
            <a:extLst>
              <a:ext uri="{FF2B5EF4-FFF2-40B4-BE49-F238E27FC236}">
                <a16:creationId xmlns:a16="http://schemas.microsoft.com/office/drawing/2014/main" id="{18E9D0D4-4F06-554D-835C-EA8807995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138E2-C639-934C-A97E-D325591036A1}"/>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2964508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94411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2236-6459-BD4E-B201-49775A04EE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0178FC-336B-294F-B9AD-7422EEB239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5D99B-6779-BD4B-BCA0-3B595567042C}"/>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5" name="Footer Placeholder 4">
            <a:extLst>
              <a:ext uri="{FF2B5EF4-FFF2-40B4-BE49-F238E27FC236}">
                <a16:creationId xmlns:a16="http://schemas.microsoft.com/office/drawing/2014/main" id="{8BACD0F0-4085-8D45-91D2-03476D88A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C0018-72CE-2B44-9DD1-405193370136}"/>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159114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313C-60D2-1D49-BD69-70A884395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A019D2-87C9-9D4B-BBD4-1555F3730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9C1044-4CB0-AB41-AA10-E3D8847D57F1}"/>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5" name="Footer Placeholder 4">
            <a:extLst>
              <a:ext uri="{FF2B5EF4-FFF2-40B4-BE49-F238E27FC236}">
                <a16:creationId xmlns:a16="http://schemas.microsoft.com/office/drawing/2014/main" id="{7E65970F-8E81-854F-90CC-CDD386404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0131D-A608-6D4D-B521-A2E2815771BA}"/>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4024597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5943-AAD0-014C-9974-BF83F2BF9A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6B0C8-C621-284D-B6EB-CC194572B1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E34B52-379E-0745-BD67-6EBCEC10942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E107DD-F2E3-AC47-AA3C-93EC4E1A4D3F}"/>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6" name="Footer Placeholder 5">
            <a:extLst>
              <a:ext uri="{FF2B5EF4-FFF2-40B4-BE49-F238E27FC236}">
                <a16:creationId xmlns:a16="http://schemas.microsoft.com/office/drawing/2014/main" id="{3900BA6C-9D19-5A4B-AFF2-765A0E36A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66910-DE69-DE4F-A333-841FE7118E41}"/>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416975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9D5A-995D-7344-A158-166F2D075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31893B-D6DC-1740-A34B-313B45BDC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79E47B-88CE-AD40-A0C1-3B4E6E2831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3C284-16E7-D149-BFC2-65F60D165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7AFD37-FCA5-554E-B70F-5698B27619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44B77F-5BA2-E246-935D-B102CFF8BE32}"/>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8" name="Footer Placeholder 7">
            <a:extLst>
              <a:ext uri="{FF2B5EF4-FFF2-40B4-BE49-F238E27FC236}">
                <a16:creationId xmlns:a16="http://schemas.microsoft.com/office/drawing/2014/main" id="{9F141C57-2720-4341-B74F-4751D61E82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6019D-2C7D-8F41-8D33-B8FFF590A5EA}"/>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212694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DD99-D752-1545-B365-A933507BD2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EF536-4C3C-C845-AF5A-F965C824F97E}"/>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4" name="Footer Placeholder 3">
            <a:extLst>
              <a:ext uri="{FF2B5EF4-FFF2-40B4-BE49-F238E27FC236}">
                <a16:creationId xmlns:a16="http://schemas.microsoft.com/office/drawing/2014/main" id="{C807865C-BD4D-CA42-A6F1-AD7DDB6DE8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3BF8C5-18A7-AB40-9165-5F8F18B7A282}"/>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33890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559295-0163-E04D-B04C-81DD0B8F273E}"/>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3" name="Footer Placeholder 2">
            <a:extLst>
              <a:ext uri="{FF2B5EF4-FFF2-40B4-BE49-F238E27FC236}">
                <a16:creationId xmlns:a16="http://schemas.microsoft.com/office/drawing/2014/main" id="{4BEA44B5-6FBF-FE4A-8861-C1EC50F4AB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F73E1-67A9-BB49-B7BD-A3E1FEE27C0B}"/>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338060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FE44-8F45-1444-A8BF-28C883375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F6C367-9C8D-2945-885D-90E2FBD975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7B4E7A-0462-4A4B-A83D-591C3CB94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91D0E6-BD0F-2B40-AE03-5E8E048D3972}"/>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6" name="Footer Placeholder 5">
            <a:extLst>
              <a:ext uri="{FF2B5EF4-FFF2-40B4-BE49-F238E27FC236}">
                <a16:creationId xmlns:a16="http://schemas.microsoft.com/office/drawing/2014/main" id="{0AF5D89F-0AA9-A542-A212-A4297199C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27611-1453-9B46-952E-46B21E399B7D}"/>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169213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2413-14AA-E441-BE09-DD1550726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2DEAE5-4DF2-B847-A869-06B7ABCEB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743B40-D38D-B14B-889B-779901FF5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9A012C-229F-174C-9801-3DE456B6FB64}"/>
              </a:ext>
            </a:extLst>
          </p:cNvPr>
          <p:cNvSpPr>
            <a:spLocks noGrp="1"/>
          </p:cNvSpPr>
          <p:nvPr>
            <p:ph type="dt" sz="half" idx="10"/>
          </p:nvPr>
        </p:nvSpPr>
        <p:spPr/>
        <p:txBody>
          <a:bodyPr/>
          <a:lstStyle/>
          <a:p>
            <a:fld id="{4978DBB4-12ED-7141-A627-2481474F48C8}" type="datetimeFigureOut">
              <a:rPr lang="en-US" smtClean="0"/>
              <a:t>2/14/19</a:t>
            </a:fld>
            <a:endParaRPr lang="en-US"/>
          </a:p>
        </p:txBody>
      </p:sp>
      <p:sp>
        <p:nvSpPr>
          <p:cNvPr id="6" name="Footer Placeholder 5">
            <a:extLst>
              <a:ext uri="{FF2B5EF4-FFF2-40B4-BE49-F238E27FC236}">
                <a16:creationId xmlns:a16="http://schemas.microsoft.com/office/drawing/2014/main" id="{F23531D1-3B0E-2F46-B2F1-87C9FE812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E3647-D2A9-104E-87C8-B91BB2AE6532}"/>
              </a:ext>
            </a:extLst>
          </p:cNvPr>
          <p:cNvSpPr>
            <a:spLocks noGrp="1"/>
          </p:cNvSpPr>
          <p:nvPr>
            <p:ph type="sldNum" sz="quarter" idx="12"/>
          </p:nvPr>
        </p:nvSpPr>
        <p:spPr/>
        <p:txBody>
          <a:bodyPr/>
          <a:lstStyle/>
          <a:p>
            <a:fld id="{A176980A-847E-0447-B553-C822B8E2835D}" type="slidenum">
              <a:rPr lang="en-US" smtClean="0"/>
              <a:t>‹#›</a:t>
            </a:fld>
            <a:endParaRPr lang="en-US"/>
          </a:p>
        </p:txBody>
      </p:sp>
    </p:spTree>
    <p:extLst>
      <p:ext uri="{BB962C8B-B14F-4D97-AF65-F5344CB8AC3E}">
        <p14:creationId xmlns:p14="http://schemas.microsoft.com/office/powerpoint/2010/main" val="296906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F45D6-D7A6-D348-AF24-C2F4FFDFA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480FDC-6D1A-5945-9B3E-7E6CB962D8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6B5DD-1C62-9942-9570-ADFBA5D230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8DBB4-12ED-7141-A627-2481474F48C8}" type="datetimeFigureOut">
              <a:rPr lang="en-US" smtClean="0"/>
              <a:t>2/14/19</a:t>
            </a:fld>
            <a:endParaRPr lang="en-US"/>
          </a:p>
        </p:txBody>
      </p:sp>
      <p:sp>
        <p:nvSpPr>
          <p:cNvPr id="5" name="Footer Placeholder 4">
            <a:extLst>
              <a:ext uri="{FF2B5EF4-FFF2-40B4-BE49-F238E27FC236}">
                <a16:creationId xmlns:a16="http://schemas.microsoft.com/office/drawing/2014/main" id="{0323090C-60B6-7249-B7D8-78953399F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41F2B4-442E-4C4A-BF6E-928A39570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6980A-847E-0447-B553-C822B8E2835D}" type="slidenum">
              <a:rPr lang="en-US" smtClean="0"/>
              <a:t>‹#›</a:t>
            </a:fld>
            <a:endParaRPr lang="en-US"/>
          </a:p>
        </p:txBody>
      </p:sp>
    </p:spTree>
    <p:extLst>
      <p:ext uri="{BB962C8B-B14F-4D97-AF65-F5344CB8AC3E}">
        <p14:creationId xmlns:p14="http://schemas.microsoft.com/office/powerpoint/2010/main" val="2692580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2.xml"/><Relationship Id="rId5" Type="http://schemas.openxmlformats.org/officeDocument/2006/relationships/image" Target="../media/image1.jpg"/><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watch?v=1dYOcDaDJLY" TargetMode="External"/><Relationship Id="rId3" Type="http://schemas.openxmlformats.org/officeDocument/2006/relationships/hyperlink" Target="https://www.getfeedback.com/blog/40-stats-churn-customer-satisfaction/" TargetMode="External"/><Relationship Id="rId7" Type="http://schemas.openxmlformats.org/officeDocument/2006/relationships/hyperlink" Target="https://www.kaggle.com/c/santander-customer-satisfaction" TargetMode="External"/><Relationship Id="rId2" Type="http://schemas.openxmlformats.org/officeDocument/2006/relationships/hyperlink" Target="http://thestatsgeek.com/2014/05/05/area-under-the-roc-curve-assessing-discrimination-in-logistic-regression/" TargetMode="External"/><Relationship Id="rId1" Type="http://schemas.openxmlformats.org/officeDocument/2006/relationships/slideLayout" Target="../slideLayouts/slideLayout2.xml"/><Relationship Id="rId6" Type="http://schemas.openxmlformats.org/officeDocument/2006/relationships/hyperlink" Target="https://www.ritchieng.com/machine-learning-evaluate-classification-model/" TargetMode="External"/><Relationship Id="rId5" Type="http://schemas.openxmlformats.org/officeDocument/2006/relationships/hyperlink" Target="http://www2.cs.uregina.ca/~dbd/cs831/notes/lift_chart/lift_chart.html" TargetMode="External"/><Relationship Id="rId4" Type="http://schemas.openxmlformats.org/officeDocument/2006/relationships/hyperlink" Target="https://advanceddataanalytics.net/2015/08/27/if-you-did-not-already-know-lift-chart/" TargetMode="External"/><Relationship Id="rId9"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AEDA58-A4A9-2B41-A3B8-639A3709342A}"/>
              </a:ext>
            </a:extLst>
          </p:cNvPr>
          <p:cNvSpPr>
            <a:spLocks/>
          </p:cNvSpPr>
          <p:nvPr/>
        </p:nvSpPr>
        <p:spPr bwMode="auto">
          <a:xfrm>
            <a:off x="1681083" y="3213556"/>
            <a:ext cx="908729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dirty="0">
                <a:solidFill>
                  <a:schemeClr val="bg2">
                    <a:lumMod val="25000"/>
                  </a:schemeClr>
                </a:solidFill>
                <a:ea typeface="+mj-ea"/>
                <a:cs typeface="+mj-cs"/>
              </a:rPr>
              <a:t>How Can We Identify Unsatisfied Customers in an Early Stage?</a:t>
            </a:r>
            <a:r>
              <a:rPr lang="en-GB" sz="1600" dirty="0">
                <a:solidFill>
                  <a:schemeClr val="bg2">
                    <a:lumMod val="25000"/>
                  </a:schemeClr>
                </a:solidFill>
              </a:rPr>
              <a:t> </a:t>
            </a:r>
          </a:p>
        </p:txBody>
      </p:sp>
      <p:pic>
        <p:nvPicPr>
          <p:cNvPr id="8" name="Picture 7">
            <a:extLst>
              <a:ext uri="{FF2B5EF4-FFF2-40B4-BE49-F238E27FC236}">
                <a16:creationId xmlns:a16="http://schemas.microsoft.com/office/drawing/2014/main" id="{E0C6DED7-22D2-6443-8909-09D68894A550}"/>
              </a:ext>
            </a:extLst>
          </p:cNvPr>
          <p:cNvPicPr>
            <a:picLocks noChangeAspect="1"/>
          </p:cNvPicPr>
          <p:nvPr/>
        </p:nvPicPr>
        <p:blipFill>
          <a:blip r:embed="rId3"/>
          <a:stretch>
            <a:fillRect/>
          </a:stretch>
        </p:blipFill>
        <p:spPr>
          <a:xfrm>
            <a:off x="4964256" y="440751"/>
            <a:ext cx="2520950" cy="2520950"/>
          </a:xfrm>
          <a:prstGeom prst="rect">
            <a:avLst/>
          </a:prstGeom>
        </p:spPr>
      </p:pic>
    </p:spTree>
    <p:extLst>
      <p:ext uri="{BB962C8B-B14F-4D97-AF65-F5344CB8AC3E}">
        <p14:creationId xmlns:p14="http://schemas.microsoft.com/office/powerpoint/2010/main" val="26362279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129E6-022B-584A-9DDF-221D0659B2DE}"/>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3" name="Rectangle 1">
            <a:extLst>
              <a:ext uri="{FF2B5EF4-FFF2-40B4-BE49-F238E27FC236}">
                <a16:creationId xmlns:a16="http://schemas.microsoft.com/office/drawing/2014/main" id="{4A37F70D-1F9D-9745-A0C8-31A47C76E33E}"/>
              </a:ext>
            </a:extLst>
          </p:cNvPr>
          <p:cNvSpPr>
            <a:spLocks/>
          </p:cNvSpPr>
          <p:nvPr/>
        </p:nvSpPr>
        <p:spPr bwMode="auto">
          <a:xfrm>
            <a:off x="846614" y="530938"/>
            <a:ext cx="3368679"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solidFill>
                  <a:srgbClr val="000000"/>
                </a:solidFill>
              </a:rPr>
              <a:t>Effectiveness of XGB</a:t>
            </a:r>
            <a:endParaRPr lang="en-US" sz="2900" dirty="0">
              <a:solidFill>
                <a:schemeClr val="tx2"/>
              </a:solidFill>
              <a:ea typeface="ＭＳ Ｐゴシック" charset="0"/>
              <a:cs typeface="Lato Regular"/>
              <a:sym typeface="Bebas Neue" charset="0"/>
            </a:endParaRPr>
          </a:p>
        </p:txBody>
      </p:sp>
      <p:pic>
        <p:nvPicPr>
          <p:cNvPr id="6" name="Picture 5">
            <a:extLst>
              <a:ext uri="{FF2B5EF4-FFF2-40B4-BE49-F238E27FC236}">
                <a16:creationId xmlns:a16="http://schemas.microsoft.com/office/drawing/2014/main" id="{C682857A-C209-D945-ABA0-E3194E181BAF}"/>
              </a:ext>
            </a:extLst>
          </p:cNvPr>
          <p:cNvPicPr>
            <a:picLocks noChangeAspect="1"/>
          </p:cNvPicPr>
          <p:nvPr/>
        </p:nvPicPr>
        <p:blipFill>
          <a:blip r:embed="rId3"/>
          <a:stretch>
            <a:fillRect/>
          </a:stretch>
        </p:blipFill>
        <p:spPr>
          <a:xfrm>
            <a:off x="11232711" y="0"/>
            <a:ext cx="816767" cy="816767"/>
          </a:xfrm>
          <a:prstGeom prst="rect">
            <a:avLst/>
          </a:prstGeom>
        </p:spPr>
      </p:pic>
      <p:cxnSp>
        <p:nvCxnSpPr>
          <p:cNvPr id="7" name="Straight Connector 6">
            <a:extLst>
              <a:ext uri="{FF2B5EF4-FFF2-40B4-BE49-F238E27FC236}">
                <a16:creationId xmlns:a16="http://schemas.microsoft.com/office/drawing/2014/main" id="{F60E60F1-3209-CF40-8187-3B2BD6263AFF}"/>
              </a:ext>
            </a:extLst>
          </p:cNvPr>
          <p:cNvCxnSpPr/>
          <p:nvPr/>
        </p:nvCxnSpPr>
        <p:spPr>
          <a:xfrm>
            <a:off x="6109268" y="1550344"/>
            <a:ext cx="0" cy="4788977"/>
          </a:xfrm>
          <a:prstGeom prst="line">
            <a:avLst/>
          </a:prstGeom>
          <a:ln>
            <a:solidFill>
              <a:srgbClr val="B6B6B6"/>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563F26E-1A99-480E-9FFE-30ED2365BE5A}"/>
              </a:ext>
            </a:extLst>
          </p:cNvPr>
          <p:cNvGrpSpPr/>
          <p:nvPr/>
        </p:nvGrpSpPr>
        <p:grpSpPr>
          <a:xfrm>
            <a:off x="6161543" y="1594665"/>
            <a:ext cx="5573257" cy="4686755"/>
            <a:chOff x="6476221" y="1462118"/>
            <a:chExt cx="5457621" cy="4548250"/>
          </a:xfrm>
        </p:grpSpPr>
        <p:pic>
          <p:nvPicPr>
            <p:cNvPr id="4" name="Picture 3">
              <a:extLst>
                <a:ext uri="{FF2B5EF4-FFF2-40B4-BE49-F238E27FC236}">
                  <a16:creationId xmlns:a16="http://schemas.microsoft.com/office/drawing/2014/main" id="{E5837313-CA54-8A46-BF99-24103F3FC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221" y="1462118"/>
              <a:ext cx="5457621" cy="4548250"/>
            </a:xfrm>
            <a:prstGeom prst="rect">
              <a:avLst/>
            </a:prstGeom>
          </p:spPr>
        </p:pic>
        <p:cxnSp>
          <p:nvCxnSpPr>
            <p:cNvPr id="8" name="Straight Connector 7">
              <a:extLst>
                <a:ext uri="{FF2B5EF4-FFF2-40B4-BE49-F238E27FC236}">
                  <a16:creationId xmlns:a16="http://schemas.microsoft.com/office/drawing/2014/main" id="{A9A6F983-F45A-4725-B935-1989A984B33A}"/>
                </a:ext>
              </a:extLst>
            </p:cNvPr>
            <p:cNvCxnSpPr/>
            <p:nvPr/>
          </p:nvCxnSpPr>
          <p:spPr>
            <a:xfrm flipV="1">
              <a:off x="7669763" y="3200400"/>
              <a:ext cx="0" cy="226733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1538DD-8E37-441C-BCDB-EA7A21C16C77}"/>
                </a:ext>
              </a:extLst>
            </p:cNvPr>
            <p:cNvCxnSpPr>
              <a:cxnSpLocks/>
            </p:cNvCxnSpPr>
            <p:nvPr/>
          </p:nvCxnSpPr>
          <p:spPr>
            <a:xfrm flipH="1">
              <a:off x="7001069" y="3200400"/>
              <a:ext cx="668694" cy="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866862" y="1594665"/>
            <a:ext cx="4693110" cy="3139321"/>
          </a:xfrm>
          <a:prstGeom prst="rect">
            <a:avLst/>
          </a:prstGeom>
          <a:noFill/>
        </p:spPr>
        <p:txBody>
          <a:bodyPr wrap="square" rtlCol="0">
            <a:spAutoFit/>
          </a:bodyPr>
          <a:lstStyle/>
          <a:p>
            <a:r>
              <a:rPr lang="en-US" dirty="0"/>
              <a:t>Ratio between the results obtained</a:t>
            </a:r>
            <a:r>
              <a:rPr lang="en-US" b="1" dirty="0"/>
              <a:t> with </a:t>
            </a:r>
            <a:r>
              <a:rPr lang="en-US" dirty="0"/>
              <a:t>and </a:t>
            </a:r>
            <a:r>
              <a:rPr lang="en-US" b="1" dirty="0"/>
              <a:t>without</a:t>
            </a:r>
            <a:r>
              <a:rPr lang="en-US" dirty="0"/>
              <a:t> the </a:t>
            </a:r>
            <a:r>
              <a:rPr lang="en-US" b="1" dirty="0"/>
              <a:t>predictive model</a:t>
            </a:r>
          </a:p>
          <a:p>
            <a:endParaRPr lang="en-US" dirty="0"/>
          </a:p>
          <a:p>
            <a:r>
              <a:rPr lang="en-US" dirty="0"/>
              <a:t>Finding unsatisfied customers with a minimum effort </a:t>
            </a:r>
          </a:p>
          <a:p>
            <a:endParaRPr lang="en-US" dirty="0"/>
          </a:p>
          <a:p>
            <a:r>
              <a:rPr lang="en-US" dirty="0"/>
              <a:t>By targeting 20% of the customers, 70% unsatisfied customers will be in the group</a:t>
            </a:r>
          </a:p>
          <a:p>
            <a:endParaRPr lang="en-US" dirty="0"/>
          </a:p>
          <a:p>
            <a:endParaRPr lang="en-US" dirty="0"/>
          </a:p>
          <a:p>
            <a:endParaRPr lang="en-US" dirty="0"/>
          </a:p>
        </p:txBody>
      </p:sp>
    </p:spTree>
    <p:extLst>
      <p:ext uri="{BB962C8B-B14F-4D97-AF65-F5344CB8AC3E}">
        <p14:creationId xmlns:p14="http://schemas.microsoft.com/office/powerpoint/2010/main" val="1990761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BB5ED84-29D2-B944-A634-67677D440404}"/>
              </a:ext>
            </a:extLst>
          </p:cNvPr>
          <p:cNvSpPr>
            <a:spLocks/>
          </p:cNvSpPr>
          <p:nvPr/>
        </p:nvSpPr>
        <p:spPr bwMode="auto">
          <a:xfrm>
            <a:off x="846614" y="530938"/>
            <a:ext cx="7790915"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solidFill>
                  <a:srgbClr val="000000"/>
                </a:solidFill>
                <a:latin typeface="Old Standard TT"/>
              </a:rPr>
              <a:t>Most Important Variables for Satisfaction (XGB)</a:t>
            </a:r>
            <a:endParaRPr lang="en-US" sz="2900" dirty="0">
              <a:solidFill>
                <a:schemeClr val="tx2"/>
              </a:solidFill>
              <a:latin typeface="Lato Regular"/>
              <a:ea typeface="ＭＳ Ｐゴシック" charset="0"/>
              <a:cs typeface="Lato Regular"/>
              <a:sym typeface="Bebas Neue" charset="0"/>
            </a:endParaRPr>
          </a:p>
        </p:txBody>
      </p:sp>
      <p:sp>
        <p:nvSpPr>
          <p:cNvPr id="4" name="Rectangle 3">
            <a:extLst>
              <a:ext uri="{FF2B5EF4-FFF2-40B4-BE49-F238E27FC236}">
                <a16:creationId xmlns:a16="http://schemas.microsoft.com/office/drawing/2014/main" id="{5221891A-FDCD-AF43-AA62-BFD536CAF788}"/>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graphicFrame>
        <p:nvGraphicFramePr>
          <p:cNvPr id="50" name="Chart 24">
            <a:extLst>
              <a:ext uri="{FF2B5EF4-FFF2-40B4-BE49-F238E27FC236}">
                <a16:creationId xmlns:a16="http://schemas.microsoft.com/office/drawing/2014/main" id="{98C5974C-6701-7046-897A-D806A0785A79}"/>
              </a:ext>
            </a:extLst>
          </p:cNvPr>
          <p:cNvGraphicFramePr/>
          <p:nvPr>
            <p:extLst>
              <p:ext uri="{D42A27DB-BD31-4B8C-83A1-F6EECF244321}">
                <p14:modId xmlns:p14="http://schemas.microsoft.com/office/powerpoint/2010/main" val="460799579"/>
              </p:ext>
            </p:extLst>
          </p:nvPr>
        </p:nvGraphicFramePr>
        <p:xfrm>
          <a:off x="1651713" y="2638358"/>
          <a:ext cx="2209087" cy="2022618"/>
        </p:xfrm>
        <a:graphic>
          <a:graphicData uri="http://schemas.openxmlformats.org/drawingml/2006/chart">
            <c:chart xmlns:c="http://schemas.openxmlformats.org/drawingml/2006/chart" xmlns:r="http://schemas.openxmlformats.org/officeDocument/2006/relationships" r:id="rId2"/>
          </a:graphicData>
        </a:graphic>
      </p:graphicFrame>
      <p:sp>
        <p:nvSpPr>
          <p:cNvPr id="51" name="TextBox 50">
            <a:extLst>
              <a:ext uri="{FF2B5EF4-FFF2-40B4-BE49-F238E27FC236}">
                <a16:creationId xmlns:a16="http://schemas.microsoft.com/office/drawing/2014/main" id="{ECC99E2C-34A5-B844-99DD-B8F1B68C4675}"/>
              </a:ext>
            </a:extLst>
          </p:cNvPr>
          <p:cNvSpPr txBox="1"/>
          <p:nvPr/>
        </p:nvSpPr>
        <p:spPr>
          <a:xfrm>
            <a:off x="2495464" y="5031168"/>
            <a:ext cx="381515" cy="243656"/>
          </a:xfrm>
          <a:prstGeom prst="rect">
            <a:avLst/>
          </a:prstGeom>
          <a:noFill/>
        </p:spPr>
        <p:txBody>
          <a:bodyPr wrap="none" lIns="0" tIns="0" rIns="0" bIns="0" rtlCol="0">
            <a:spAutoFit/>
          </a:bodyPr>
          <a:lstStyle/>
          <a:p>
            <a:pPr>
              <a:lnSpc>
                <a:spcPts val="1867"/>
              </a:lnSpc>
              <a:spcAft>
                <a:spcPts val="1600"/>
              </a:spcAft>
            </a:pPr>
            <a:r>
              <a:rPr lang="en-US" sz="1600" b="1" dirty="0">
                <a:latin typeface="Lato" panose="020F0502020204030203" pitchFamily="34" charset="0"/>
              </a:rPr>
              <a:t>Age</a:t>
            </a:r>
          </a:p>
        </p:txBody>
      </p:sp>
      <p:grpSp>
        <p:nvGrpSpPr>
          <p:cNvPr id="43" name="Group 42">
            <a:extLst>
              <a:ext uri="{FF2B5EF4-FFF2-40B4-BE49-F238E27FC236}">
                <a16:creationId xmlns:a16="http://schemas.microsoft.com/office/drawing/2014/main" id="{08976119-D74F-F844-9B74-8BC97DBED437}"/>
              </a:ext>
            </a:extLst>
          </p:cNvPr>
          <p:cNvGrpSpPr/>
          <p:nvPr/>
        </p:nvGrpSpPr>
        <p:grpSpPr>
          <a:xfrm>
            <a:off x="4969790" y="2638358"/>
            <a:ext cx="2048961" cy="2152012"/>
            <a:chOff x="19067171" y="3446295"/>
            <a:chExt cx="4025690" cy="4050024"/>
          </a:xfrm>
        </p:grpSpPr>
        <p:graphicFrame>
          <p:nvGraphicFramePr>
            <p:cNvPr id="52" name="Chart 24">
              <a:extLst>
                <a:ext uri="{FF2B5EF4-FFF2-40B4-BE49-F238E27FC236}">
                  <a16:creationId xmlns:a16="http://schemas.microsoft.com/office/drawing/2014/main" id="{33E1331D-1455-FA40-AA8C-157D60D56ED9}"/>
                </a:ext>
              </a:extLst>
            </p:cNvPr>
            <p:cNvGraphicFramePr/>
            <p:nvPr>
              <p:extLst>
                <p:ext uri="{D42A27DB-BD31-4B8C-83A1-F6EECF244321}">
                  <p14:modId xmlns:p14="http://schemas.microsoft.com/office/powerpoint/2010/main" val="228222463"/>
                </p:ext>
              </p:extLst>
            </p:nvPr>
          </p:nvGraphicFramePr>
          <p:xfrm>
            <a:off x="19067171" y="3446295"/>
            <a:ext cx="4025690" cy="4050024"/>
          </p:xfrm>
          <a:graphic>
            <a:graphicData uri="http://schemas.openxmlformats.org/drawingml/2006/chart">
              <c:chart xmlns:c="http://schemas.openxmlformats.org/drawingml/2006/chart" xmlns:r="http://schemas.openxmlformats.org/officeDocument/2006/relationships" r:id="rId3"/>
            </a:graphicData>
          </a:graphic>
        </p:graphicFrame>
        <p:sp>
          <p:nvSpPr>
            <p:cNvPr id="53" name="Freeform 111">
              <a:extLst>
                <a:ext uri="{FF2B5EF4-FFF2-40B4-BE49-F238E27FC236}">
                  <a16:creationId xmlns:a16="http://schemas.microsoft.com/office/drawing/2014/main" id="{3CDE5C8D-5607-D548-83E5-410AB010DAD3}"/>
                </a:ext>
              </a:extLst>
            </p:cNvPr>
            <p:cNvSpPr>
              <a:spLocks noChangeAspect="1" noChangeArrowheads="1"/>
            </p:cNvSpPr>
            <p:nvPr/>
          </p:nvSpPr>
          <p:spPr bwMode="auto">
            <a:xfrm>
              <a:off x="20370738" y="4607307"/>
              <a:ext cx="1418556" cy="1728000"/>
            </a:xfrm>
            <a:custGeom>
              <a:avLst/>
              <a:gdLst>
                <a:gd name="T0" fmla="*/ 346 w 355"/>
                <a:gd name="T1" fmla="*/ 283 h 435"/>
                <a:gd name="T2" fmla="*/ 346 w 355"/>
                <a:gd name="T3" fmla="*/ 283 h 435"/>
                <a:gd name="T4" fmla="*/ 178 w 355"/>
                <a:gd name="T5" fmla="*/ 345 h 435"/>
                <a:gd name="T6" fmla="*/ 9 w 355"/>
                <a:gd name="T7" fmla="*/ 283 h 435"/>
                <a:gd name="T8" fmla="*/ 0 w 355"/>
                <a:gd name="T9" fmla="*/ 283 h 435"/>
                <a:gd name="T10" fmla="*/ 0 w 355"/>
                <a:gd name="T11" fmla="*/ 336 h 435"/>
                <a:gd name="T12" fmla="*/ 178 w 355"/>
                <a:gd name="T13" fmla="*/ 434 h 435"/>
                <a:gd name="T14" fmla="*/ 354 w 355"/>
                <a:gd name="T15" fmla="*/ 336 h 435"/>
                <a:gd name="T16" fmla="*/ 354 w 355"/>
                <a:gd name="T17" fmla="*/ 283 h 435"/>
                <a:gd name="T18" fmla="*/ 346 w 355"/>
                <a:gd name="T19" fmla="*/ 283 h 435"/>
                <a:gd name="T20" fmla="*/ 346 w 355"/>
                <a:gd name="T21" fmla="*/ 160 h 435"/>
                <a:gd name="T22" fmla="*/ 346 w 355"/>
                <a:gd name="T23" fmla="*/ 160 h 435"/>
                <a:gd name="T24" fmla="*/ 178 w 355"/>
                <a:gd name="T25" fmla="*/ 213 h 435"/>
                <a:gd name="T26" fmla="*/ 9 w 355"/>
                <a:gd name="T27" fmla="*/ 160 h 435"/>
                <a:gd name="T28" fmla="*/ 0 w 355"/>
                <a:gd name="T29" fmla="*/ 160 h 435"/>
                <a:gd name="T30" fmla="*/ 0 w 355"/>
                <a:gd name="T31" fmla="*/ 222 h 435"/>
                <a:gd name="T32" fmla="*/ 178 w 355"/>
                <a:gd name="T33" fmla="*/ 292 h 435"/>
                <a:gd name="T34" fmla="*/ 354 w 355"/>
                <a:gd name="T35" fmla="*/ 222 h 435"/>
                <a:gd name="T36" fmla="*/ 354 w 355"/>
                <a:gd name="T37" fmla="*/ 160 h 435"/>
                <a:gd name="T38" fmla="*/ 346 w 355"/>
                <a:gd name="T39" fmla="*/ 160 h 435"/>
                <a:gd name="T40" fmla="*/ 178 w 355"/>
                <a:gd name="T41" fmla="*/ 0 h 435"/>
                <a:gd name="T42" fmla="*/ 178 w 355"/>
                <a:gd name="T43" fmla="*/ 0 h 435"/>
                <a:gd name="T44" fmla="*/ 0 w 355"/>
                <a:gd name="T45" fmla="*/ 62 h 435"/>
                <a:gd name="T46" fmla="*/ 0 w 355"/>
                <a:gd name="T47" fmla="*/ 97 h 435"/>
                <a:gd name="T48" fmla="*/ 178 w 355"/>
                <a:gd name="T49" fmla="*/ 160 h 435"/>
                <a:gd name="T50" fmla="*/ 354 w 355"/>
                <a:gd name="T51" fmla="*/ 97 h 435"/>
                <a:gd name="T52" fmla="*/ 354 w 355"/>
                <a:gd name="T53" fmla="*/ 62 h 435"/>
                <a:gd name="T54" fmla="*/ 178 w 355"/>
                <a:gd name="T55"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435">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rgbClr val="F7945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grpSp>
      <p:sp>
        <p:nvSpPr>
          <p:cNvPr id="58" name="TextBox 57">
            <a:extLst>
              <a:ext uri="{FF2B5EF4-FFF2-40B4-BE49-F238E27FC236}">
                <a16:creationId xmlns:a16="http://schemas.microsoft.com/office/drawing/2014/main" id="{BE760E32-DB53-FD40-8BB2-A7CCFB1C0B20}"/>
              </a:ext>
            </a:extLst>
          </p:cNvPr>
          <p:cNvSpPr txBox="1"/>
          <p:nvPr/>
        </p:nvSpPr>
        <p:spPr>
          <a:xfrm>
            <a:off x="5300910" y="5031168"/>
            <a:ext cx="1590179" cy="243656"/>
          </a:xfrm>
          <a:prstGeom prst="rect">
            <a:avLst/>
          </a:prstGeom>
          <a:noFill/>
        </p:spPr>
        <p:txBody>
          <a:bodyPr wrap="none" lIns="0" tIns="0" rIns="0" bIns="0" rtlCol="0">
            <a:spAutoFit/>
          </a:bodyPr>
          <a:lstStyle/>
          <a:p>
            <a:pPr>
              <a:lnSpc>
                <a:spcPts val="1867"/>
              </a:lnSpc>
              <a:spcAft>
                <a:spcPts val="1600"/>
              </a:spcAft>
            </a:pPr>
            <a:r>
              <a:rPr lang="en-US" sz="1600" b="1" dirty="0">
                <a:latin typeface="Lato" panose="020F0502020204030203" pitchFamily="34" charset="0"/>
              </a:rPr>
              <a:t>Account Balance</a:t>
            </a:r>
          </a:p>
        </p:txBody>
      </p:sp>
      <p:grpSp>
        <p:nvGrpSpPr>
          <p:cNvPr id="61" name="Group 60">
            <a:extLst>
              <a:ext uri="{FF2B5EF4-FFF2-40B4-BE49-F238E27FC236}">
                <a16:creationId xmlns:a16="http://schemas.microsoft.com/office/drawing/2014/main" id="{DC3C4E2B-5AE3-2C42-9CFB-8FE95ED2F5A6}"/>
              </a:ext>
            </a:extLst>
          </p:cNvPr>
          <p:cNvGrpSpPr/>
          <p:nvPr/>
        </p:nvGrpSpPr>
        <p:grpSpPr>
          <a:xfrm>
            <a:off x="8127741" y="-58223"/>
            <a:ext cx="2112017" cy="4719199"/>
            <a:chOff x="7014359" y="3009900"/>
            <a:chExt cx="4025689" cy="9438400"/>
          </a:xfrm>
        </p:grpSpPr>
        <p:graphicFrame>
          <p:nvGraphicFramePr>
            <p:cNvPr id="59" name="Chart 24">
              <a:extLst>
                <a:ext uri="{FF2B5EF4-FFF2-40B4-BE49-F238E27FC236}">
                  <a16:creationId xmlns:a16="http://schemas.microsoft.com/office/drawing/2014/main" id="{53A6E8FE-87E9-904B-9A51-577716C606B9}"/>
                </a:ext>
              </a:extLst>
            </p:cNvPr>
            <p:cNvGraphicFramePr/>
            <p:nvPr>
              <p:extLst>
                <p:ext uri="{D42A27DB-BD31-4B8C-83A1-F6EECF244321}">
                  <p14:modId xmlns:p14="http://schemas.microsoft.com/office/powerpoint/2010/main" val="3071389898"/>
                </p:ext>
              </p:extLst>
            </p:nvPr>
          </p:nvGraphicFramePr>
          <p:xfrm>
            <a:off x="7014359" y="8398275"/>
            <a:ext cx="4025689" cy="4050025"/>
          </p:xfrm>
          <a:graphic>
            <a:graphicData uri="http://schemas.openxmlformats.org/drawingml/2006/chart">
              <c:chart xmlns:c="http://schemas.openxmlformats.org/drawingml/2006/chart" xmlns:r="http://schemas.openxmlformats.org/officeDocument/2006/relationships" r:id="rId4"/>
            </a:graphicData>
          </a:graphic>
        </p:graphicFrame>
        <p:sp>
          <p:nvSpPr>
            <p:cNvPr id="60" name="TextBox 59">
              <a:extLst>
                <a:ext uri="{FF2B5EF4-FFF2-40B4-BE49-F238E27FC236}">
                  <a16:creationId xmlns:a16="http://schemas.microsoft.com/office/drawing/2014/main" id="{EC87DD65-C01B-4046-82F1-F0610228E894}"/>
                </a:ext>
              </a:extLst>
            </p:cNvPr>
            <p:cNvSpPr txBox="1"/>
            <p:nvPr/>
          </p:nvSpPr>
          <p:spPr>
            <a:xfrm>
              <a:off x="9499600" y="3009900"/>
              <a:ext cx="184731" cy="369332"/>
            </a:xfrm>
            <a:prstGeom prst="rect">
              <a:avLst/>
            </a:prstGeom>
            <a:noFill/>
          </p:spPr>
          <p:txBody>
            <a:bodyPr wrap="none" rtlCol="0">
              <a:spAutoFit/>
            </a:bodyPr>
            <a:lstStyle/>
            <a:p>
              <a:endParaRPr lang="en-US"/>
            </a:p>
          </p:txBody>
        </p:sp>
      </p:grpSp>
      <p:sp>
        <p:nvSpPr>
          <p:cNvPr id="69" name="TextBox 68">
            <a:extLst>
              <a:ext uri="{FF2B5EF4-FFF2-40B4-BE49-F238E27FC236}">
                <a16:creationId xmlns:a16="http://schemas.microsoft.com/office/drawing/2014/main" id="{15BF8D28-D283-7841-AD4C-A36D155ED8B3}"/>
              </a:ext>
            </a:extLst>
          </p:cNvPr>
          <p:cNvSpPr txBox="1"/>
          <p:nvPr/>
        </p:nvSpPr>
        <p:spPr>
          <a:xfrm>
            <a:off x="8066327" y="5031168"/>
            <a:ext cx="2348143" cy="243656"/>
          </a:xfrm>
          <a:prstGeom prst="rect">
            <a:avLst/>
          </a:prstGeom>
          <a:noFill/>
        </p:spPr>
        <p:txBody>
          <a:bodyPr wrap="none" lIns="0" tIns="0" rIns="0" bIns="0" rtlCol="0">
            <a:spAutoFit/>
          </a:bodyPr>
          <a:lstStyle/>
          <a:p>
            <a:pPr>
              <a:lnSpc>
                <a:spcPts val="1867"/>
              </a:lnSpc>
              <a:spcAft>
                <a:spcPts val="1600"/>
              </a:spcAft>
            </a:pPr>
            <a:r>
              <a:rPr lang="en-US" sz="1600" b="1" dirty="0">
                <a:latin typeface="Lato" panose="020F0502020204030203" pitchFamily="34" charset="0"/>
              </a:rPr>
              <a:t>Customer Lifetime Value</a:t>
            </a:r>
          </a:p>
        </p:txBody>
      </p:sp>
      <p:pic>
        <p:nvPicPr>
          <p:cNvPr id="17" name="Picture 16">
            <a:extLst>
              <a:ext uri="{FF2B5EF4-FFF2-40B4-BE49-F238E27FC236}">
                <a16:creationId xmlns:a16="http://schemas.microsoft.com/office/drawing/2014/main" id="{27B00C35-CA61-EE40-9352-1FB4B854129B}"/>
              </a:ext>
            </a:extLst>
          </p:cNvPr>
          <p:cNvPicPr>
            <a:picLocks noChangeAspect="1"/>
          </p:cNvPicPr>
          <p:nvPr/>
        </p:nvPicPr>
        <p:blipFill>
          <a:blip r:embed="rId5"/>
          <a:stretch>
            <a:fillRect/>
          </a:stretch>
        </p:blipFill>
        <p:spPr>
          <a:xfrm>
            <a:off x="11232711" y="0"/>
            <a:ext cx="816767" cy="816767"/>
          </a:xfrm>
          <a:prstGeom prst="rect">
            <a:avLst/>
          </a:prstGeom>
        </p:spPr>
      </p:pic>
    </p:spTree>
    <p:extLst>
      <p:ext uri="{BB962C8B-B14F-4D97-AF65-F5344CB8AC3E}">
        <p14:creationId xmlns:p14="http://schemas.microsoft.com/office/powerpoint/2010/main" val="357926568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
          <p:cNvSpPr>
            <a:spLocks/>
          </p:cNvSpPr>
          <p:nvPr/>
        </p:nvSpPr>
        <p:spPr bwMode="auto">
          <a:xfrm>
            <a:off x="846614" y="530938"/>
            <a:ext cx="6998519"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Variable 1 (Age): Customers Older than 65</a:t>
            </a:r>
            <a:endParaRPr lang="en-US" sz="2900" dirty="0">
              <a:solidFill>
                <a:schemeClr val="tx2"/>
              </a:solidFill>
              <a:latin typeface="Lato Regular"/>
              <a:ea typeface="ＭＳ Ｐゴシック" charset="0"/>
              <a:cs typeface="Lato Regular"/>
              <a:sym typeface="Bebas Neue" charset="0"/>
            </a:endParaRPr>
          </a:p>
        </p:txBody>
      </p:sp>
      <p:sp>
        <p:nvSpPr>
          <p:cNvPr id="53" name="Rectangle 52"/>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21" name="TextBox 20"/>
          <p:cNvSpPr txBox="1"/>
          <p:nvPr/>
        </p:nvSpPr>
        <p:spPr>
          <a:xfrm>
            <a:off x="5643956" y="1706233"/>
            <a:ext cx="4434735" cy="224420"/>
          </a:xfrm>
          <a:prstGeom prst="rect">
            <a:avLst/>
          </a:prstGeom>
          <a:noFill/>
        </p:spPr>
        <p:txBody>
          <a:bodyPr wrap="square" lIns="0" tIns="0" rIns="0" bIns="0" rtlCol="0">
            <a:spAutoFit/>
          </a:bodyPr>
          <a:lstStyle/>
          <a:p>
            <a:pPr algn="ctr">
              <a:lnSpc>
                <a:spcPts val="1733"/>
              </a:lnSpc>
              <a:defRPr/>
            </a:pPr>
            <a:r>
              <a:rPr lang="en-US" dirty="0">
                <a:latin typeface="Lato Light"/>
                <a:cs typeface="Lato Light"/>
              </a:rPr>
              <a:t>Older Customers are Less Satisfied</a:t>
            </a:r>
          </a:p>
        </p:txBody>
      </p:sp>
      <p:sp>
        <p:nvSpPr>
          <p:cNvPr id="23" name="TextBox 22"/>
          <p:cNvSpPr txBox="1"/>
          <p:nvPr/>
        </p:nvSpPr>
        <p:spPr>
          <a:xfrm>
            <a:off x="6707962" y="2393377"/>
            <a:ext cx="3191811" cy="692497"/>
          </a:xfrm>
          <a:prstGeom prst="rect">
            <a:avLst/>
          </a:prstGeom>
          <a:noFill/>
        </p:spPr>
        <p:txBody>
          <a:bodyPr wrap="square" lIns="0" tIns="0" rIns="0" bIns="0" rtlCol="0">
            <a:spAutoFit/>
          </a:bodyPr>
          <a:lstStyle/>
          <a:p>
            <a:pPr>
              <a:lnSpc>
                <a:spcPts val="1867"/>
              </a:lnSpc>
              <a:spcAft>
                <a:spcPts val="1600"/>
              </a:spcAft>
            </a:pPr>
            <a:r>
              <a:rPr lang="en-US" sz="1600" b="1" dirty="0">
                <a:latin typeface="Lato" panose="020F0502020204030203" pitchFamily="34" charset="0"/>
              </a:rPr>
              <a:t>Make Channels 65+ friendly </a:t>
            </a:r>
          </a:p>
          <a:p>
            <a:pPr>
              <a:lnSpc>
                <a:spcPts val="1867"/>
              </a:lnSpc>
              <a:spcAft>
                <a:spcPts val="1600"/>
              </a:spcAft>
            </a:pPr>
            <a:endParaRPr lang="en-US" sz="1600" b="1" dirty="0">
              <a:latin typeface="Lato" panose="020F0502020204030203" pitchFamily="34" charset="0"/>
            </a:endParaRPr>
          </a:p>
        </p:txBody>
      </p:sp>
      <p:sp>
        <p:nvSpPr>
          <p:cNvPr id="26" name="Oval 25"/>
          <p:cNvSpPr/>
          <p:nvPr/>
        </p:nvSpPr>
        <p:spPr>
          <a:xfrm>
            <a:off x="5804380" y="2397145"/>
            <a:ext cx="513160" cy="513294"/>
          </a:xfrm>
          <a:prstGeom prst="ellipse">
            <a:avLst/>
          </a:prstGeom>
          <a:solidFill>
            <a:srgbClr val="B6B6B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1" name="TextBox 90"/>
          <p:cNvSpPr txBox="1"/>
          <p:nvPr/>
        </p:nvSpPr>
        <p:spPr>
          <a:xfrm>
            <a:off x="6707963" y="3359879"/>
            <a:ext cx="3513847" cy="243656"/>
          </a:xfrm>
          <a:prstGeom prst="rect">
            <a:avLst/>
          </a:prstGeom>
          <a:noFill/>
        </p:spPr>
        <p:txBody>
          <a:bodyPr wrap="none" lIns="0" tIns="0" rIns="0" bIns="0" rtlCol="0">
            <a:spAutoFit/>
          </a:bodyPr>
          <a:lstStyle/>
          <a:p>
            <a:pPr>
              <a:lnSpc>
                <a:spcPts val="1867"/>
              </a:lnSpc>
              <a:spcAft>
                <a:spcPts val="1600"/>
              </a:spcAft>
            </a:pPr>
            <a:r>
              <a:rPr lang="en-US" sz="1600" b="1" dirty="0">
                <a:latin typeface="Lato" panose="020F0502020204030203" pitchFamily="34" charset="0"/>
              </a:rPr>
              <a:t>More Personalized Customer Service</a:t>
            </a:r>
          </a:p>
        </p:txBody>
      </p:sp>
      <p:sp>
        <p:nvSpPr>
          <p:cNvPr id="92" name="TextBox 91"/>
          <p:cNvSpPr txBox="1"/>
          <p:nvPr/>
        </p:nvSpPr>
        <p:spPr>
          <a:xfrm>
            <a:off x="6707963" y="2635270"/>
            <a:ext cx="3732828" cy="208006"/>
          </a:xfrm>
          <a:prstGeom prst="rect">
            <a:avLst/>
          </a:prstGeom>
          <a:noFill/>
        </p:spPr>
        <p:txBody>
          <a:bodyPr wrap="square" lIns="0" tIns="0" rIns="0" bIns="0" rtlCol="0">
            <a:spAutoFit/>
          </a:bodyPr>
          <a:lstStyle/>
          <a:p>
            <a:pPr>
              <a:lnSpc>
                <a:spcPts val="1600"/>
              </a:lnSpc>
              <a:spcAft>
                <a:spcPts val="1600"/>
              </a:spcAft>
            </a:pPr>
            <a:r>
              <a:rPr lang="en-US" sz="1600" dirty="0">
                <a:ea typeface="Open Sans" panose="020B0606030504020204" pitchFamily="34" charset="0"/>
                <a:cs typeface="Lato Light"/>
              </a:rPr>
              <a:t>Website, Apps, other approaches </a:t>
            </a:r>
          </a:p>
        </p:txBody>
      </p:sp>
      <p:sp>
        <p:nvSpPr>
          <p:cNvPr id="93" name="Oval 92"/>
          <p:cNvSpPr/>
          <p:nvPr/>
        </p:nvSpPr>
        <p:spPr>
          <a:xfrm>
            <a:off x="5804380" y="3363648"/>
            <a:ext cx="513160" cy="51329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4" name="TextBox 93"/>
          <p:cNvSpPr txBox="1"/>
          <p:nvPr/>
        </p:nvSpPr>
        <p:spPr>
          <a:xfrm>
            <a:off x="6707963" y="4365146"/>
            <a:ext cx="2642070" cy="243656"/>
          </a:xfrm>
          <a:prstGeom prst="rect">
            <a:avLst/>
          </a:prstGeom>
          <a:noFill/>
        </p:spPr>
        <p:txBody>
          <a:bodyPr wrap="none" lIns="0" tIns="0" rIns="0" bIns="0" rtlCol="0">
            <a:spAutoFit/>
          </a:bodyPr>
          <a:lstStyle/>
          <a:p>
            <a:pPr>
              <a:lnSpc>
                <a:spcPts val="1867"/>
              </a:lnSpc>
              <a:spcAft>
                <a:spcPts val="1600"/>
              </a:spcAft>
            </a:pPr>
            <a:r>
              <a:rPr lang="en-US" sz="1600" b="1" dirty="0">
                <a:latin typeface="Lato" panose="020F0502020204030203" pitchFamily="34" charset="0"/>
              </a:rPr>
              <a:t>Enhance Pensions Schemes </a:t>
            </a:r>
          </a:p>
        </p:txBody>
      </p:sp>
      <p:sp>
        <p:nvSpPr>
          <p:cNvPr id="96" name="Oval 95"/>
          <p:cNvSpPr/>
          <p:nvPr/>
        </p:nvSpPr>
        <p:spPr>
          <a:xfrm>
            <a:off x="5804380" y="4276323"/>
            <a:ext cx="513160" cy="513294"/>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27" name="Group 126"/>
          <p:cNvGrpSpPr/>
          <p:nvPr/>
        </p:nvGrpSpPr>
        <p:grpSpPr>
          <a:xfrm>
            <a:off x="5904675" y="2524481"/>
            <a:ext cx="315972" cy="258060"/>
            <a:chOff x="11707403" y="7861444"/>
            <a:chExt cx="953415" cy="778672"/>
          </a:xfrm>
        </p:grpSpPr>
        <p:sp>
          <p:nvSpPr>
            <p:cNvPr id="128" name="Freeform 457"/>
            <p:cNvSpPr>
              <a:spLocks noChangeArrowheads="1"/>
            </p:cNvSpPr>
            <p:nvPr/>
          </p:nvSpPr>
          <p:spPr bwMode="auto">
            <a:xfrm>
              <a:off x="11707403" y="7861444"/>
              <a:ext cx="953415" cy="435420"/>
            </a:xfrm>
            <a:custGeom>
              <a:avLst/>
              <a:gdLst>
                <a:gd name="T0" fmla="*/ 664 w 1324"/>
                <a:gd name="T1" fmla="*/ 0 h 603"/>
                <a:gd name="T2" fmla="*/ 0 w 1324"/>
                <a:gd name="T3" fmla="*/ 301 h 603"/>
                <a:gd name="T4" fmla="*/ 664 w 1324"/>
                <a:gd name="T5" fmla="*/ 602 h 603"/>
                <a:gd name="T6" fmla="*/ 1323 w 1324"/>
                <a:gd name="T7" fmla="*/ 301 h 603"/>
                <a:gd name="T8" fmla="*/ 664 w 1324"/>
                <a:gd name="T9" fmla="*/ 0 h 603"/>
              </a:gdLst>
              <a:ahLst/>
              <a:cxnLst>
                <a:cxn ang="0">
                  <a:pos x="T0" y="T1"/>
                </a:cxn>
                <a:cxn ang="0">
                  <a:pos x="T2" y="T3"/>
                </a:cxn>
                <a:cxn ang="0">
                  <a:pos x="T4" y="T5"/>
                </a:cxn>
                <a:cxn ang="0">
                  <a:pos x="T6" y="T7"/>
                </a:cxn>
                <a:cxn ang="0">
                  <a:pos x="T8" y="T9"/>
                </a:cxn>
              </a:cxnLst>
              <a:rect l="0" t="0" r="r" b="b"/>
              <a:pathLst>
                <a:path w="1324" h="603">
                  <a:moveTo>
                    <a:pt x="664" y="0"/>
                  </a:moveTo>
                  <a:lnTo>
                    <a:pt x="0" y="301"/>
                  </a:lnTo>
                  <a:lnTo>
                    <a:pt x="664" y="602"/>
                  </a:lnTo>
                  <a:lnTo>
                    <a:pt x="1323" y="301"/>
                  </a:lnTo>
                  <a:lnTo>
                    <a:pt x="664" y="0"/>
                  </a:lnTo>
                </a:path>
              </a:pathLst>
            </a:custGeom>
            <a:noFill/>
            <a:ln w="9525" cap="flat">
              <a:solidFill>
                <a:schemeClr val="bg1"/>
              </a:solidFill>
              <a:bevel/>
              <a:headEnd/>
              <a:tailEnd/>
            </a:ln>
            <a:effectLst/>
          </p:spPr>
          <p:txBody>
            <a:bodyPr wrap="none" anchor="ctr"/>
            <a:lstStyle/>
            <a:p>
              <a:endParaRPr lang="en-US" sz="1600"/>
            </a:p>
          </p:txBody>
        </p:sp>
        <p:sp>
          <p:nvSpPr>
            <p:cNvPr id="129" name="Freeform 458"/>
            <p:cNvSpPr>
              <a:spLocks noChangeArrowheads="1"/>
            </p:cNvSpPr>
            <p:nvPr/>
          </p:nvSpPr>
          <p:spPr bwMode="auto">
            <a:xfrm>
              <a:off x="11707403" y="8338183"/>
              <a:ext cx="953415" cy="301933"/>
            </a:xfrm>
            <a:custGeom>
              <a:avLst/>
              <a:gdLst>
                <a:gd name="T0" fmla="*/ 1054 w 1324"/>
                <a:gd name="T1" fmla="*/ 0 h 421"/>
                <a:gd name="T2" fmla="*/ 1323 w 1324"/>
                <a:gd name="T3" fmla="*/ 121 h 421"/>
                <a:gd name="T4" fmla="*/ 664 w 1324"/>
                <a:gd name="T5" fmla="*/ 420 h 421"/>
                <a:gd name="T6" fmla="*/ 0 w 1324"/>
                <a:gd name="T7" fmla="*/ 121 h 421"/>
                <a:gd name="T8" fmla="*/ 262 w 1324"/>
                <a:gd name="T9" fmla="*/ 0 h 421"/>
              </a:gdLst>
              <a:ahLst/>
              <a:cxnLst>
                <a:cxn ang="0">
                  <a:pos x="T0" y="T1"/>
                </a:cxn>
                <a:cxn ang="0">
                  <a:pos x="T2" y="T3"/>
                </a:cxn>
                <a:cxn ang="0">
                  <a:pos x="T4" y="T5"/>
                </a:cxn>
                <a:cxn ang="0">
                  <a:pos x="T6" y="T7"/>
                </a:cxn>
                <a:cxn ang="0">
                  <a:pos x="T8" y="T9"/>
                </a:cxn>
              </a:cxnLst>
              <a:rect l="0" t="0" r="r" b="b"/>
              <a:pathLst>
                <a:path w="1324" h="421">
                  <a:moveTo>
                    <a:pt x="1054" y="0"/>
                  </a:moveTo>
                  <a:lnTo>
                    <a:pt x="1323" y="121"/>
                  </a:lnTo>
                  <a:lnTo>
                    <a:pt x="664" y="420"/>
                  </a:lnTo>
                  <a:lnTo>
                    <a:pt x="0" y="121"/>
                  </a:lnTo>
                  <a:lnTo>
                    <a:pt x="262" y="0"/>
                  </a:lnTo>
                </a:path>
              </a:pathLst>
            </a:custGeom>
            <a:noFill/>
            <a:ln w="4680" cap="flat">
              <a:solidFill>
                <a:schemeClr val="bg1"/>
              </a:solidFill>
              <a:round/>
              <a:headEnd/>
              <a:tailEnd/>
            </a:ln>
            <a:effectLst/>
          </p:spPr>
          <p:txBody>
            <a:bodyPr/>
            <a:lstStyle/>
            <a:p>
              <a:endParaRPr lang="en-US" sz="1600"/>
            </a:p>
          </p:txBody>
        </p:sp>
        <p:sp>
          <p:nvSpPr>
            <p:cNvPr id="130" name="Freeform 459"/>
            <p:cNvSpPr>
              <a:spLocks noChangeArrowheads="1"/>
            </p:cNvSpPr>
            <p:nvPr/>
          </p:nvSpPr>
          <p:spPr bwMode="auto">
            <a:xfrm>
              <a:off x="11707403" y="8166558"/>
              <a:ext cx="953415" cy="305113"/>
            </a:xfrm>
            <a:custGeom>
              <a:avLst/>
              <a:gdLst>
                <a:gd name="T0" fmla="*/ 1054 w 1324"/>
                <a:gd name="T1" fmla="*/ 0 h 423"/>
                <a:gd name="T2" fmla="*/ 1323 w 1324"/>
                <a:gd name="T3" fmla="*/ 121 h 423"/>
                <a:gd name="T4" fmla="*/ 1054 w 1324"/>
                <a:gd name="T5" fmla="*/ 241 h 423"/>
                <a:gd name="T6" fmla="*/ 664 w 1324"/>
                <a:gd name="T7" fmla="*/ 422 h 423"/>
                <a:gd name="T8" fmla="*/ 262 w 1324"/>
                <a:gd name="T9" fmla="*/ 241 h 423"/>
                <a:gd name="T10" fmla="*/ 0 w 1324"/>
                <a:gd name="T11" fmla="*/ 121 h 423"/>
                <a:gd name="T12" fmla="*/ 262 w 1324"/>
                <a:gd name="T13" fmla="*/ 0 h 423"/>
              </a:gdLst>
              <a:ahLst/>
              <a:cxnLst>
                <a:cxn ang="0">
                  <a:pos x="T0" y="T1"/>
                </a:cxn>
                <a:cxn ang="0">
                  <a:pos x="T2" y="T3"/>
                </a:cxn>
                <a:cxn ang="0">
                  <a:pos x="T4" y="T5"/>
                </a:cxn>
                <a:cxn ang="0">
                  <a:pos x="T6" y="T7"/>
                </a:cxn>
                <a:cxn ang="0">
                  <a:pos x="T8" y="T9"/>
                </a:cxn>
                <a:cxn ang="0">
                  <a:pos x="T10" y="T11"/>
                </a:cxn>
                <a:cxn ang="0">
                  <a:pos x="T12" y="T13"/>
                </a:cxn>
              </a:cxnLst>
              <a:rect l="0" t="0" r="r" b="b"/>
              <a:pathLst>
                <a:path w="1324" h="423">
                  <a:moveTo>
                    <a:pt x="1054" y="0"/>
                  </a:moveTo>
                  <a:lnTo>
                    <a:pt x="1323" y="121"/>
                  </a:lnTo>
                  <a:lnTo>
                    <a:pt x="1054" y="241"/>
                  </a:lnTo>
                  <a:lnTo>
                    <a:pt x="664" y="422"/>
                  </a:lnTo>
                  <a:lnTo>
                    <a:pt x="262" y="241"/>
                  </a:lnTo>
                  <a:lnTo>
                    <a:pt x="0" y="121"/>
                  </a:lnTo>
                  <a:lnTo>
                    <a:pt x="262" y="0"/>
                  </a:lnTo>
                </a:path>
              </a:pathLst>
            </a:custGeom>
            <a:noFill/>
            <a:ln w="4680" cap="flat">
              <a:solidFill>
                <a:schemeClr val="bg1"/>
              </a:solidFill>
              <a:round/>
              <a:headEnd/>
              <a:tailEnd/>
            </a:ln>
            <a:effectLst/>
          </p:spPr>
          <p:txBody>
            <a:bodyPr/>
            <a:lstStyle/>
            <a:p>
              <a:endParaRPr lang="en-US" sz="1600"/>
            </a:p>
          </p:txBody>
        </p:sp>
      </p:grpSp>
      <p:grpSp>
        <p:nvGrpSpPr>
          <p:cNvPr id="131" name="Group 130"/>
          <p:cNvGrpSpPr>
            <a:grpSpLocks noChangeAspect="1"/>
          </p:cNvGrpSpPr>
          <p:nvPr/>
        </p:nvGrpSpPr>
        <p:grpSpPr>
          <a:xfrm>
            <a:off x="5892706" y="3445907"/>
            <a:ext cx="345639" cy="346814"/>
            <a:chOff x="1600773" y="3432059"/>
            <a:chExt cx="917567" cy="920686"/>
          </a:xfrm>
        </p:grpSpPr>
        <p:sp>
          <p:nvSpPr>
            <p:cNvPr id="132" name="Freeform 826"/>
            <p:cNvSpPr>
              <a:spLocks noChangeArrowheads="1"/>
            </p:cNvSpPr>
            <p:nvPr/>
          </p:nvSpPr>
          <p:spPr bwMode="auto">
            <a:xfrm>
              <a:off x="1726175" y="3557469"/>
              <a:ext cx="669823" cy="666809"/>
            </a:xfrm>
            <a:custGeom>
              <a:avLst/>
              <a:gdLst>
                <a:gd name="T0" fmla="*/ 481 w 964"/>
                <a:gd name="T1" fmla="*/ 0 h 963"/>
                <a:gd name="T2" fmla="*/ 481 w 964"/>
                <a:gd name="T3" fmla="*/ 0 h 963"/>
                <a:gd name="T4" fmla="*/ 0 w 964"/>
                <a:gd name="T5" fmla="*/ 481 h 963"/>
                <a:gd name="T6" fmla="*/ 481 w 964"/>
                <a:gd name="T7" fmla="*/ 962 h 963"/>
                <a:gd name="T8" fmla="*/ 963 w 964"/>
                <a:gd name="T9" fmla="*/ 481 h 963"/>
                <a:gd name="T10" fmla="*/ 481 w 964"/>
                <a:gd name="T11" fmla="*/ 0 h 963"/>
              </a:gdLst>
              <a:ahLst/>
              <a:cxnLst>
                <a:cxn ang="0">
                  <a:pos x="T0" y="T1"/>
                </a:cxn>
                <a:cxn ang="0">
                  <a:pos x="T2" y="T3"/>
                </a:cxn>
                <a:cxn ang="0">
                  <a:pos x="T4" y="T5"/>
                </a:cxn>
                <a:cxn ang="0">
                  <a:pos x="T6" y="T7"/>
                </a:cxn>
                <a:cxn ang="0">
                  <a:pos x="T8" y="T9"/>
                </a:cxn>
                <a:cxn ang="0">
                  <a:pos x="T10" y="T11"/>
                </a:cxn>
              </a:cxnLst>
              <a:rect l="0" t="0" r="r" b="b"/>
              <a:pathLst>
                <a:path w="964" h="963">
                  <a:moveTo>
                    <a:pt x="481" y="0"/>
                  </a:moveTo>
                  <a:lnTo>
                    <a:pt x="481" y="0"/>
                  </a:lnTo>
                  <a:cubicBezTo>
                    <a:pt x="210" y="0"/>
                    <a:pt x="0" y="221"/>
                    <a:pt x="0" y="481"/>
                  </a:cubicBezTo>
                  <a:cubicBezTo>
                    <a:pt x="0" y="752"/>
                    <a:pt x="210" y="962"/>
                    <a:pt x="481" y="962"/>
                  </a:cubicBezTo>
                  <a:cubicBezTo>
                    <a:pt x="741" y="962"/>
                    <a:pt x="963" y="752"/>
                    <a:pt x="963" y="481"/>
                  </a:cubicBezTo>
                  <a:cubicBezTo>
                    <a:pt x="963" y="221"/>
                    <a:pt x="741" y="0"/>
                    <a:pt x="481" y="0"/>
                  </a:cubicBezTo>
                </a:path>
              </a:pathLst>
            </a:custGeom>
            <a:noFill/>
            <a:ln w="4680" cap="flat">
              <a:solidFill>
                <a:schemeClr val="bg1"/>
              </a:solidFill>
              <a:round/>
              <a:headEnd/>
              <a:tailEnd/>
            </a:ln>
            <a:effectLst/>
          </p:spPr>
          <p:txBody>
            <a:bodyPr wrap="none" anchor="ctr"/>
            <a:lstStyle/>
            <a:p>
              <a:endParaRPr lang="en-US" sz="1600"/>
            </a:p>
          </p:txBody>
        </p:sp>
        <p:sp>
          <p:nvSpPr>
            <p:cNvPr id="133" name="Freeform 827"/>
            <p:cNvSpPr>
              <a:spLocks noChangeArrowheads="1"/>
            </p:cNvSpPr>
            <p:nvPr/>
          </p:nvSpPr>
          <p:spPr bwMode="auto">
            <a:xfrm>
              <a:off x="1934156" y="3765463"/>
              <a:ext cx="250802" cy="250818"/>
            </a:xfrm>
            <a:custGeom>
              <a:avLst/>
              <a:gdLst>
                <a:gd name="T0" fmla="*/ 180 w 361"/>
                <a:gd name="T1" fmla="*/ 360 h 361"/>
                <a:gd name="T2" fmla="*/ 180 w 361"/>
                <a:gd name="T3" fmla="*/ 360 h 361"/>
                <a:gd name="T4" fmla="*/ 0 w 361"/>
                <a:gd name="T5" fmla="*/ 180 h 361"/>
                <a:gd name="T6" fmla="*/ 180 w 361"/>
                <a:gd name="T7" fmla="*/ 0 h 361"/>
                <a:gd name="T8" fmla="*/ 360 w 361"/>
                <a:gd name="T9" fmla="*/ 180 h 361"/>
                <a:gd name="T10" fmla="*/ 180 w 361"/>
                <a:gd name="T11" fmla="*/ 360 h 361"/>
              </a:gdLst>
              <a:ahLst/>
              <a:cxnLst>
                <a:cxn ang="0">
                  <a:pos x="T0" y="T1"/>
                </a:cxn>
                <a:cxn ang="0">
                  <a:pos x="T2" y="T3"/>
                </a:cxn>
                <a:cxn ang="0">
                  <a:pos x="T4" y="T5"/>
                </a:cxn>
                <a:cxn ang="0">
                  <a:pos x="T6" y="T7"/>
                </a:cxn>
                <a:cxn ang="0">
                  <a:pos x="T8" y="T9"/>
                </a:cxn>
                <a:cxn ang="0">
                  <a:pos x="T10" y="T11"/>
                </a:cxn>
              </a:cxnLst>
              <a:rect l="0" t="0" r="r" b="b"/>
              <a:pathLst>
                <a:path w="361" h="361">
                  <a:moveTo>
                    <a:pt x="180" y="360"/>
                  </a:moveTo>
                  <a:lnTo>
                    <a:pt x="180" y="360"/>
                  </a:lnTo>
                  <a:cubicBezTo>
                    <a:pt x="80" y="360"/>
                    <a:pt x="0" y="280"/>
                    <a:pt x="0" y="180"/>
                  </a:cubicBezTo>
                  <a:cubicBezTo>
                    <a:pt x="0" y="80"/>
                    <a:pt x="80" y="0"/>
                    <a:pt x="180" y="0"/>
                  </a:cubicBezTo>
                  <a:cubicBezTo>
                    <a:pt x="281" y="0"/>
                    <a:pt x="360" y="80"/>
                    <a:pt x="360" y="180"/>
                  </a:cubicBezTo>
                  <a:cubicBezTo>
                    <a:pt x="360" y="280"/>
                    <a:pt x="281" y="360"/>
                    <a:pt x="180" y="360"/>
                  </a:cubicBezTo>
                </a:path>
              </a:pathLst>
            </a:custGeom>
            <a:noFill/>
            <a:ln w="4680" cap="flat">
              <a:solidFill>
                <a:schemeClr val="bg1"/>
              </a:solidFill>
              <a:round/>
              <a:headEnd/>
              <a:tailEnd/>
            </a:ln>
            <a:effectLst/>
          </p:spPr>
          <p:txBody>
            <a:bodyPr wrap="none" anchor="ctr"/>
            <a:lstStyle/>
            <a:p>
              <a:endParaRPr lang="en-US" sz="1600"/>
            </a:p>
          </p:txBody>
        </p:sp>
        <p:sp>
          <p:nvSpPr>
            <p:cNvPr id="134" name="Freeform 828"/>
            <p:cNvSpPr>
              <a:spLocks noChangeArrowheads="1"/>
            </p:cNvSpPr>
            <p:nvPr/>
          </p:nvSpPr>
          <p:spPr bwMode="auto">
            <a:xfrm>
              <a:off x="2059556" y="4016282"/>
              <a:ext cx="3060" cy="336463"/>
            </a:xfrm>
            <a:custGeom>
              <a:avLst/>
              <a:gdLst>
                <a:gd name="T0" fmla="*/ 0 w 1"/>
                <a:gd name="T1" fmla="*/ 482 h 483"/>
                <a:gd name="T2" fmla="*/ 0 w 1"/>
                <a:gd name="T3" fmla="*/ 301 h 483"/>
                <a:gd name="T4" fmla="*/ 0 w 1"/>
                <a:gd name="T5" fmla="*/ 0 h 483"/>
              </a:gdLst>
              <a:ahLst/>
              <a:cxnLst>
                <a:cxn ang="0">
                  <a:pos x="T0" y="T1"/>
                </a:cxn>
                <a:cxn ang="0">
                  <a:pos x="T2" y="T3"/>
                </a:cxn>
                <a:cxn ang="0">
                  <a:pos x="T4" y="T5"/>
                </a:cxn>
              </a:cxnLst>
              <a:rect l="0" t="0" r="r" b="b"/>
              <a:pathLst>
                <a:path w="1" h="483">
                  <a:moveTo>
                    <a:pt x="0" y="482"/>
                  </a:moveTo>
                  <a:lnTo>
                    <a:pt x="0" y="301"/>
                  </a:lnTo>
                  <a:lnTo>
                    <a:pt x="0" y="0"/>
                  </a:lnTo>
                </a:path>
              </a:pathLst>
            </a:custGeom>
            <a:noFill/>
            <a:ln w="4680" cap="flat">
              <a:solidFill>
                <a:schemeClr val="bg1"/>
              </a:solidFill>
              <a:round/>
              <a:headEnd/>
              <a:tailEnd/>
            </a:ln>
            <a:effectLst/>
          </p:spPr>
          <p:txBody>
            <a:bodyPr/>
            <a:lstStyle/>
            <a:p>
              <a:endParaRPr lang="en-US" sz="1600"/>
            </a:p>
          </p:txBody>
        </p:sp>
        <p:sp>
          <p:nvSpPr>
            <p:cNvPr id="135" name="Freeform 829"/>
            <p:cNvSpPr>
              <a:spLocks noChangeArrowheads="1"/>
            </p:cNvSpPr>
            <p:nvPr/>
          </p:nvSpPr>
          <p:spPr bwMode="auto">
            <a:xfrm>
              <a:off x="2059556" y="3432059"/>
              <a:ext cx="3060" cy="336463"/>
            </a:xfrm>
            <a:custGeom>
              <a:avLst/>
              <a:gdLst>
                <a:gd name="T0" fmla="*/ 0 w 1"/>
                <a:gd name="T1" fmla="*/ 0 h 483"/>
                <a:gd name="T2" fmla="*/ 0 w 1"/>
                <a:gd name="T3" fmla="*/ 181 h 483"/>
                <a:gd name="T4" fmla="*/ 0 w 1"/>
                <a:gd name="T5" fmla="*/ 482 h 483"/>
              </a:gdLst>
              <a:ahLst/>
              <a:cxnLst>
                <a:cxn ang="0">
                  <a:pos x="T0" y="T1"/>
                </a:cxn>
                <a:cxn ang="0">
                  <a:pos x="T2" y="T3"/>
                </a:cxn>
                <a:cxn ang="0">
                  <a:pos x="T4" y="T5"/>
                </a:cxn>
              </a:cxnLst>
              <a:rect l="0" t="0" r="r" b="b"/>
              <a:pathLst>
                <a:path w="1" h="483">
                  <a:moveTo>
                    <a:pt x="0" y="0"/>
                  </a:moveTo>
                  <a:lnTo>
                    <a:pt x="0" y="181"/>
                  </a:lnTo>
                  <a:lnTo>
                    <a:pt x="0" y="482"/>
                  </a:lnTo>
                </a:path>
              </a:pathLst>
            </a:custGeom>
            <a:noFill/>
            <a:ln w="4680" cap="flat">
              <a:solidFill>
                <a:schemeClr val="bg1"/>
              </a:solidFill>
              <a:round/>
              <a:headEnd/>
              <a:tailEnd/>
            </a:ln>
            <a:effectLst/>
          </p:spPr>
          <p:txBody>
            <a:bodyPr/>
            <a:lstStyle/>
            <a:p>
              <a:endParaRPr lang="en-US" sz="1600"/>
            </a:p>
          </p:txBody>
        </p:sp>
        <p:sp>
          <p:nvSpPr>
            <p:cNvPr id="136" name="Freeform 830"/>
            <p:cNvSpPr>
              <a:spLocks noChangeArrowheads="1"/>
            </p:cNvSpPr>
            <p:nvPr/>
          </p:nvSpPr>
          <p:spPr bwMode="auto">
            <a:xfrm>
              <a:off x="1600773" y="3890871"/>
              <a:ext cx="333383" cy="3060"/>
            </a:xfrm>
            <a:custGeom>
              <a:avLst/>
              <a:gdLst>
                <a:gd name="T0" fmla="*/ 0 w 482"/>
                <a:gd name="T1" fmla="*/ 0 h 1"/>
                <a:gd name="T2" fmla="*/ 180 w 482"/>
                <a:gd name="T3" fmla="*/ 0 h 1"/>
                <a:gd name="T4" fmla="*/ 481 w 482"/>
                <a:gd name="T5" fmla="*/ 0 h 1"/>
              </a:gdLst>
              <a:ahLst/>
              <a:cxnLst>
                <a:cxn ang="0">
                  <a:pos x="T0" y="T1"/>
                </a:cxn>
                <a:cxn ang="0">
                  <a:pos x="T2" y="T3"/>
                </a:cxn>
                <a:cxn ang="0">
                  <a:pos x="T4" y="T5"/>
                </a:cxn>
              </a:cxnLst>
              <a:rect l="0" t="0" r="r" b="b"/>
              <a:pathLst>
                <a:path w="482" h="1">
                  <a:moveTo>
                    <a:pt x="0" y="0"/>
                  </a:moveTo>
                  <a:lnTo>
                    <a:pt x="180" y="0"/>
                  </a:lnTo>
                  <a:lnTo>
                    <a:pt x="481" y="0"/>
                  </a:lnTo>
                </a:path>
              </a:pathLst>
            </a:custGeom>
            <a:noFill/>
            <a:ln w="4680" cap="flat">
              <a:solidFill>
                <a:schemeClr val="bg1"/>
              </a:solidFill>
              <a:round/>
              <a:headEnd/>
              <a:tailEnd/>
            </a:ln>
            <a:effectLst/>
          </p:spPr>
          <p:txBody>
            <a:bodyPr/>
            <a:lstStyle/>
            <a:p>
              <a:endParaRPr lang="en-US" sz="1600"/>
            </a:p>
          </p:txBody>
        </p:sp>
        <p:sp>
          <p:nvSpPr>
            <p:cNvPr id="137" name="Freeform 831"/>
            <p:cNvSpPr>
              <a:spLocks noChangeArrowheads="1"/>
            </p:cNvSpPr>
            <p:nvPr/>
          </p:nvSpPr>
          <p:spPr bwMode="auto">
            <a:xfrm>
              <a:off x="2181899" y="3890871"/>
              <a:ext cx="336441" cy="3060"/>
            </a:xfrm>
            <a:custGeom>
              <a:avLst/>
              <a:gdLst>
                <a:gd name="T0" fmla="*/ 0 w 483"/>
                <a:gd name="T1" fmla="*/ 0 h 1"/>
                <a:gd name="T2" fmla="*/ 302 w 483"/>
                <a:gd name="T3" fmla="*/ 0 h 1"/>
                <a:gd name="T4" fmla="*/ 482 w 483"/>
                <a:gd name="T5" fmla="*/ 0 h 1"/>
              </a:gdLst>
              <a:ahLst/>
              <a:cxnLst>
                <a:cxn ang="0">
                  <a:pos x="T0" y="T1"/>
                </a:cxn>
                <a:cxn ang="0">
                  <a:pos x="T2" y="T3"/>
                </a:cxn>
                <a:cxn ang="0">
                  <a:pos x="T4" y="T5"/>
                </a:cxn>
              </a:cxnLst>
              <a:rect l="0" t="0" r="r" b="b"/>
              <a:pathLst>
                <a:path w="483" h="1">
                  <a:moveTo>
                    <a:pt x="0" y="0"/>
                  </a:moveTo>
                  <a:lnTo>
                    <a:pt x="302" y="0"/>
                  </a:lnTo>
                  <a:lnTo>
                    <a:pt x="482" y="0"/>
                  </a:lnTo>
                </a:path>
              </a:pathLst>
            </a:custGeom>
            <a:noFill/>
            <a:ln w="4680" cap="flat">
              <a:solidFill>
                <a:schemeClr val="bg1"/>
              </a:solidFill>
              <a:round/>
              <a:headEnd/>
              <a:tailEnd/>
            </a:ln>
            <a:effectLst/>
          </p:spPr>
          <p:txBody>
            <a:bodyPr/>
            <a:lstStyle/>
            <a:p>
              <a:endParaRPr lang="en-US" sz="1600"/>
            </a:p>
          </p:txBody>
        </p:sp>
      </p:grpSp>
      <p:grpSp>
        <p:nvGrpSpPr>
          <p:cNvPr id="138" name="Group 137"/>
          <p:cNvGrpSpPr>
            <a:grpSpLocks noChangeAspect="1"/>
          </p:cNvGrpSpPr>
          <p:nvPr/>
        </p:nvGrpSpPr>
        <p:grpSpPr>
          <a:xfrm>
            <a:off x="5914986" y="4382424"/>
            <a:ext cx="300512" cy="300528"/>
            <a:chOff x="17999941" y="1609812"/>
            <a:chExt cx="829472" cy="829526"/>
          </a:xfrm>
        </p:grpSpPr>
        <p:sp>
          <p:nvSpPr>
            <p:cNvPr id="139" name="Line 287"/>
            <p:cNvSpPr>
              <a:spLocks noChangeShapeType="1"/>
            </p:cNvSpPr>
            <p:nvPr/>
          </p:nvSpPr>
          <p:spPr bwMode="auto">
            <a:xfrm flipH="1">
              <a:off x="18692756" y="2003916"/>
              <a:ext cx="136657" cy="130310"/>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0" name="Line 288"/>
            <p:cNvSpPr>
              <a:spLocks noChangeShapeType="1"/>
            </p:cNvSpPr>
            <p:nvPr/>
          </p:nvSpPr>
          <p:spPr bwMode="auto">
            <a:xfrm flipH="1" flipV="1">
              <a:off x="18692756" y="1870429"/>
              <a:ext cx="136657"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1" name="Line 289"/>
            <p:cNvSpPr>
              <a:spLocks noChangeShapeType="1"/>
            </p:cNvSpPr>
            <p:nvPr/>
          </p:nvSpPr>
          <p:spPr bwMode="auto">
            <a:xfrm flipV="1">
              <a:off x="18003120" y="1870429"/>
              <a:ext cx="130300"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2" name="Line 290"/>
            <p:cNvSpPr>
              <a:spLocks noChangeShapeType="1"/>
            </p:cNvSpPr>
            <p:nvPr/>
          </p:nvSpPr>
          <p:spPr bwMode="auto">
            <a:xfrm>
              <a:off x="18003120" y="2003916"/>
              <a:ext cx="130300" cy="130310"/>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3" name="Line 291"/>
            <p:cNvSpPr>
              <a:spLocks noChangeShapeType="1"/>
            </p:cNvSpPr>
            <p:nvPr/>
          </p:nvSpPr>
          <p:spPr bwMode="auto">
            <a:xfrm flipH="1">
              <a:off x="17999941" y="2003917"/>
              <a:ext cx="829472" cy="3179"/>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4" name="Line 292"/>
            <p:cNvSpPr>
              <a:spLocks noChangeShapeType="1"/>
            </p:cNvSpPr>
            <p:nvPr/>
          </p:nvSpPr>
          <p:spPr bwMode="auto">
            <a:xfrm flipH="1" flipV="1">
              <a:off x="18301857" y="2302672"/>
              <a:ext cx="136655"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5" name="Line 293"/>
            <p:cNvSpPr>
              <a:spLocks noChangeShapeType="1"/>
            </p:cNvSpPr>
            <p:nvPr/>
          </p:nvSpPr>
          <p:spPr bwMode="auto">
            <a:xfrm flipV="1">
              <a:off x="18435335" y="2302672"/>
              <a:ext cx="130300"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6" name="Line 294"/>
            <p:cNvSpPr>
              <a:spLocks noChangeShapeType="1"/>
            </p:cNvSpPr>
            <p:nvPr/>
          </p:nvSpPr>
          <p:spPr bwMode="auto">
            <a:xfrm>
              <a:off x="18435335" y="1612991"/>
              <a:ext cx="130300" cy="130308"/>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7" name="Line 295"/>
            <p:cNvSpPr>
              <a:spLocks noChangeShapeType="1"/>
            </p:cNvSpPr>
            <p:nvPr/>
          </p:nvSpPr>
          <p:spPr bwMode="auto">
            <a:xfrm flipH="1">
              <a:off x="18301857" y="1612991"/>
              <a:ext cx="136655" cy="130308"/>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8" name="Line 296"/>
            <p:cNvSpPr>
              <a:spLocks noChangeShapeType="1"/>
            </p:cNvSpPr>
            <p:nvPr/>
          </p:nvSpPr>
          <p:spPr bwMode="auto">
            <a:xfrm flipV="1">
              <a:off x="18435335" y="1609812"/>
              <a:ext cx="3177" cy="82952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grpSp>
      <p:pic>
        <p:nvPicPr>
          <p:cNvPr id="2050" name="Picture 2" descr="https://lh3.googleusercontent.com/0lUFdH0HBYy5EZSfZvB5ua2AGOt4t6pfb7O883yaDr6LRzw3AarG69nBF9ZEYnYOfd1XAdjdHJDv933myiGqeZAjvHqRo68RBmD7Lp84yryxdw5P4uG-lRjlDLEQta7EAmW_mt_F8oU">
            <a:extLst>
              <a:ext uri="{FF2B5EF4-FFF2-40B4-BE49-F238E27FC236}">
                <a16:creationId xmlns:a16="http://schemas.microsoft.com/office/drawing/2014/main" id="{3E9008A9-74E6-5F42-A9EB-D5B8FB6B0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94" y="1668546"/>
            <a:ext cx="4584558" cy="385500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2F417576-5022-AD45-A09D-E4FA1101E09A}"/>
              </a:ext>
            </a:extLst>
          </p:cNvPr>
          <p:cNvSpPr txBox="1"/>
          <p:nvPr/>
        </p:nvSpPr>
        <p:spPr>
          <a:xfrm>
            <a:off x="1321273" y="5421710"/>
            <a:ext cx="1358577" cy="670825"/>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Blue : Predictive </a:t>
            </a:r>
          </a:p>
          <a:p>
            <a:pPr>
              <a:lnSpc>
                <a:spcPts val="1867"/>
              </a:lnSpc>
              <a:spcAft>
                <a:spcPts val="1600"/>
              </a:spcAft>
            </a:pPr>
            <a:r>
              <a:rPr lang="en-US" sz="1350" b="1" dirty="0">
                <a:latin typeface="Lato" panose="020F0502020204030203" pitchFamily="34" charset="0"/>
              </a:rPr>
              <a:t>Red: Actual </a:t>
            </a:r>
          </a:p>
        </p:txBody>
      </p:sp>
      <p:sp>
        <p:nvSpPr>
          <p:cNvPr id="49" name="TextBox 48">
            <a:extLst>
              <a:ext uri="{FF2B5EF4-FFF2-40B4-BE49-F238E27FC236}">
                <a16:creationId xmlns:a16="http://schemas.microsoft.com/office/drawing/2014/main" id="{9D54B32F-C55B-F146-B95B-62012CE0EFF0}"/>
              </a:ext>
            </a:extLst>
          </p:cNvPr>
          <p:cNvSpPr txBox="1"/>
          <p:nvPr/>
        </p:nvSpPr>
        <p:spPr>
          <a:xfrm>
            <a:off x="3306631" y="5437208"/>
            <a:ext cx="1019703" cy="677301"/>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0: Satisfied</a:t>
            </a:r>
          </a:p>
          <a:p>
            <a:pPr>
              <a:lnSpc>
                <a:spcPts val="1867"/>
              </a:lnSpc>
              <a:spcAft>
                <a:spcPts val="1600"/>
              </a:spcAft>
            </a:pPr>
            <a:r>
              <a:rPr lang="en-US" sz="1350" b="1" dirty="0">
                <a:latin typeface="Lato" panose="020F0502020204030203" pitchFamily="34" charset="0"/>
              </a:rPr>
              <a:t>1: Unsatisfied </a:t>
            </a:r>
          </a:p>
        </p:txBody>
      </p:sp>
      <p:cxnSp>
        <p:nvCxnSpPr>
          <p:cNvPr id="50" name="Straight Connector 49">
            <a:extLst>
              <a:ext uri="{FF2B5EF4-FFF2-40B4-BE49-F238E27FC236}">
                <a16:creationId xmlns:a16="http://schemas.microsoft.com/office/drawing/2014/main" id="{9667A337-546F-2041-B067-2F4B1BAD1618}"/>
              </a:ext>
            </a:extLst>
          </p:cNvPr>
          <p:cNvCxnSpPr/>
          <p:nvPr/>
        </p:nvCxnSpPr>
        <p:spPr>
          <a:xfrm>
            <a:off x="5331417" y="1286359"/>
            <a:ext cx="0" cy="4788977"/>
          </a:xfrm>
          <a:prstGeom prst="line">
            <a:avLst/>
          </a:prstGeom>
          <a:ln>
            <a:solidFill>
              <a:srgbClr val="B6B6B6"/>
            </a:solidFill>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6E6F402F-DE0B-9845-B41E-1C3F366E68E3}"/>
              </a:ext>
            </a:extLst>
          </p:cNvPr>
          <p:cNvPicPr>
            <a:picLocks noChangeAspect="1"/>
          </p:cNvPicPr>
          <p:nvPr/>
        </p:nvPicPr>
        <p:blipFill>
          <a:blip r:embed="rId3"/>
          <a:stretch>
            <a:fillRect/>
          </a:stretch>
        </p:blipFill>
        <p:spPr>
          <a:xfrm>
            <a:off x="11232711" y="0"/>
            <a:ext cx="816767" cy="816767"/>
          </a:xfrm>
          <a:prstGeom prst="rect">
            <a:avLst/>
          </a:prstGeom>
        </p:spPr>
      </p:pic>
      <p:grpSp>
        <p:nvGrpSpPr>
          <p:cNvPr id="52" name="Group 51">
            <a:extLst>
              <a:ext uri="{FF2B5EF4-FFF2-40B4-BE49-F238E27FC236}">
                <a16:creationId xmlns:a16="http://schemas.microsoft.com/office/drawing/2014/main" id="{69107ECC-24B0-654F-A06F-09BD65CF4669}"/>
              </a:ext>
            </a:extLst>
          </p:cNvPr>
          <p:cNvGrpSpPr/>
          <p:nvPr/>
        </p:nvGrpSpPr>
        <p:grpSpPr>
          <a:xfrm>
            <a:off x="9429750" y="4286250"/>
            <a:ext cx="2506744" cy="2571749"/>
            <a:chOff x="745648" y="2164322"/>
            <a:chExt cx="4884877" cy="4701546"/>
          </a:xfrm>
        </p:grpSpPr>
        <p:sp>
          <p:nvSpPr>
            <p:cNvPr id="54" name="Freeform 53">
              <a:extLst>
                <a:ext uri="{FF2B5EF4-FFF2-40B4-BE49-F238E27FC236}">
                  <a16:creationId xmlns:a16="http://schemas.microsoft.com/office/drawing/2014/main" id="{78519510-7172-754B-864D-0E1B28E319BF}"/>
                </a:ext>
              </a:extLst>
            </p:cNvPr>
            <p:cNvSpPr>
              <a:spLocks/>
            </p:cNvSpPr>
            <p:nvPr/>
          </p:nvSpPr>
          <p:spPr bwMode="auto">
            <a:xfrm>
              <a:off x="2499172" y="4461087"/>
              <a:ext cx="1931731" cy="2404781"/>
            </a:xfrm>
            <a:custGeom>
              <a:avLst/>
              <a:gdLst>
                <a:gd name="connsiteX0" fmla="*/ 868073 w 1563664"/>
                <a:gd name="connsiteY0" fmla="*/ 17 h 1946074"/>
                <a:gd name="connsiteX1" fmla="*/ 923882 w 1563664"/>
                <a:gd name="connsiteY1" fmla="*/ 354374 h 1946074"/>
                <a:gd name="connsiteX2" fmla="*/ 960791 w 1563664"/>
                <a:gd name="connsiteY2" fmla="*/ 651592 h 1946074"/>
                <a:gd name="connsiteX3" fmla="*/ 1084786 w 1563664"/>
                <a:gd name="connsiteY3" fmla="*/ 466728 h 1946074"/>
                <a:gd name="connsiteX4" fmla="*/ 1261033 w 1563664"/>
                <a:gd name="connsiteY4" fmla="*/ 104382 h 1946074"/>
                <a:gd name="connsiteX5" fmla="*/ 1229089 w 1563664"/>
                <a:gd name="connsiteY5" fmla="*/ 447109 h 1946074"/>
                <a:gd name="connsiteX6" fmla="*/ 1161570 w 1563664"/>
                <a:gd name="connsiteY6" fmla="*/ 741293 h 1946074"/>
                <a:gd name="connsiteX7" fmla="*/ 1337223 w 1563664"/>
                <a:gd name="connsiteY7" fmla="*/ 585858 h 1946074"/>
                <a:gd name="connsiteX8" fmla="*/ 1561349 w 1563664"/>
                <a:gd name="connsiteY8" fmla="*/ 369745 h 1946074"/>
                <a:gd name="connsiteX9" fmla="*/ 1441578 w 1563664"/>
                <a:gd name="connsiteY9" fmla="*/ 631366 h 1946074"/>
                <a:gd name="connsiteX10" fmla="*/ 1297868 w 1563664"/>
                <a:gd name="connsiteY10" fmla="*/ 952552 h 1946074"/>
                <a:gd name="connsiteX11" fmla="*/ 1168907 w 1563664"/>
                <a:gd name="connsiteY11" fmla="*/ 1509470 h 1946074"/>
                <a:gd name="connsiteX12" fmla="*/ 1146145 w 1563664"/>
                <a:gd name="connsiteY12" fmla="*/ 1904580 h 1946074"/>
                <a:gd name="connsiteX13" fmla="*/ 1144216 w 1563664"/>
                <a:gd name="connsiteY13" fmla="*/ 1946074 h 1946074"/>
                <a:gd name="connsiteX14" fmla="*/ 700729 w 1563664"/>
                <a:gd name="connsiteY14" fmla="*/ 1946074 h 1946074"/>
                <a:gd name="connsiteX15" fmla="*/ 701016 w 1563664"/>
                <a:gd name="connsiteY15" fmla="*/ 1876164 h 1946074"/>
                <a:gd name="connsiteX16" fmla="*/ 668480 w 1563664"/>
                <a:gd name="connsiteY16" fmla="*/ 1492885 h 1946074"/>
                <a:gd name="connsiteX17" fmla="*/ 458436 w 1563664"/>
                <a:gd name="connsiteY17" fmla="*/ 1275559 h 1946074"/>
                <a:gd name="connsiteX18" fmla="*/ 190064 w 1563664"/>
                <a:gd name="connsiteY18" fmla="*/ 1044681 h 1946074"/>
                <a:gd name="connsiteX19" fmla="*/ 31680 w 1563664"/>
                <a:gd name="connsiteY19" fmla="*/ 985015 h 1946074"/>
                <a:gd name="connsiteX20" fmla="*/ 29827 w 1563664"/>
                <a:gd name="connsiteY20" fmla="*/ 879436 h 1946074"/>
                <a:gd name="connsiteX21" fmla="*/ 295086 w 1563664"/>
                <a:gd name="connsiteY21" fmla="*/ 893594 h 1946074"/>
                <a:gd name="connsiteX22" fmla="*/ 559159 w 1563664"/>
                <a:gd name="connsiteY22" fmla="*/ 939608 h 1946074"/>
                <a:gd name="connsiteX23" fmla="*/ 532774 w 1563664"/>
                <a:gd name="connsiteY23" fmla="*/ 583431 h 1946074"/>
                <a:gd name="connsiteX24" fmla="*/ 443095 w 1563664"/>
                <a:gd name="connsiteY24" fmla="*/ 95786 h 1946074"/>
                <a:gd name="connsiteX25" fmla="*/ 623640 w 1563664"/>
                <a:gd name="connsiteY25" fmla="*/ 338395 h 1946074"/>
                <a:gd name="connsiteX26" fmla="*/ 775947 w 1563664"/>
                <a:gd name="connsiteY26" fmla="*/ 641782 h 1946074"/>
                <a:gd name="connsiteX27" fmla="*/ 777800 w 1563664"/>
                <a:gd name="connsiteY27" fmla="*/ 329799 h 1946074"/>
                <a:gd name="connsiteX28" fmla="*/ 868073 w 1563664"/>
                <a:gd name="connsiteY28" fmla="*/ 17 h 194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63664" h="1946074">
                  <a:moveTo>
                    <a:pt x="868073" y="17"/>
                  </a:moveTo>
                  <a:cubicBezTo>
                    <a:pt x="912245" y="-1197"/>
                    <a:pt x="918397" y="61402"/>
                    <a:pt x="923882" y="354374"/>
                  </a:cubicBezTo>
                  <a:cubicBezTo>
                    <a:pt x="927587" y="554609"/>
                    <a:pt x="940483" y="649772"/>
                    <a:pt x="960791" y="651592"/>
                  </a:cubicBezTo>
                  <a:cubicBezTo>
                    <a:pt x="1009263" y="655334"/>
                    <a:pt x="1038761" y="590813"/>
                    <a:pt x="1084786" y="466728"/>
                  </a:cubicBezTo>
                  <a:cubicBezTo>
                    <a:pt x="1133925" y="332833"/>
                    <a:pt x="1172020" y="84157"/>
                    <a:pt x="1261033" y="104382"/>
                  </a:cubicBezTo>
                  <a:cubicBezTo>
                    <a:pt x="1333518" y="120968"/>
                    <a:pt x="1296015" y="219872"/>
                    <a:pt x="1229089" y="447109"/>
                  </a:cubicBezTo>
                  <a:cubicBezTo>
                    <a:pt x="1188548" y="584644"/>
                    <a:pt x="1136371" y="735731"/>
                    <a:pt x="1161570" y="741293"/>
                  </a:cubicBezTo>
                  <a:cubicBezTo>
                    <a:pt x="1186769" y="746754"/>
                    <a:pt x="1260440" y="690931"/>
                    <a:pt x="1337223" y="585858"/>
                  </a:cubicBezTo>
                  <a:cubicBezTo>
                    <a:pt x="1413933" y="480886"/>
                    <a:pt x="1525699" y="284392"/>
                    <a:pt x="1561349" y="369745"/>
                  </a:cubicBezTo>
                  <a:cubicBezTo>
                    <a:pt x="1579136" y="412118"/>
                    <a:pt x="1490124" y="562598"/>
                    <a:pt x="1441578" y="631366"/>
                  </a:cubicBezTo>
                  <a:cubicBezTo>
                    <a:pt x="1401704" y="688403"/>
                    <a:pt x="1324327" y="812488"/>
                    <a:pt x="1297868" y="952552"/>
                  </a:cubicBezTo>
                  <a:cubicBezTo>
                    <a:pt x="1271483" y="1092515"/>
                    <a:pt x="1292384" y="1257760"/>
                    <a:pt x="1168907" y="1509470"/>
                  </a:cubicBezTo>
                  <a:cubicBezTo>
                    <a:pt x="1168907" y="1509470"/>
                    <a:pt x="1158235" y="1657315"/>
                    <a:pt x="1146145" y="1904580"/>
                  </a:cubicBezTo>
                  <a:lnTo>
                    <a:pt x="1144216" y="1946074"/>
                  </a:lnTo>
                  <a:lnTo>
                    <a:pt x="700729" y="1946074"/>
                  </a:lnTo>
                  <a:lnTo>
                    <a:pt x="701016" y="1876164"/>
                  </a:lnTo>
                  <a:cubicBezTo>
                    <a:pt x="701016" y="1876164"/>
                    <a:pt x="705315" y="1586227"/>
                    <a:pt x="668480" y="1492885"/>
                  </a:cubicBezTo>
                  <a:cubicBezTo>
                    <a:pt x="631644" y="1399543"/>
                    <a:pt x="592289" y="1352922"/>
                    <a:pt x="458436" y="1275559"/>
                  </a:cubicBezTo>
                  <a:cubicBezTo>
                    <a:pt x="323991" y="1198195"/>
                    <a:pt x="279151" y="1102931"/>
                    <a:pt x="190064" y="1044681"/>
                  </a:cubicBezTo>
                  <a:cubicBezTo>
                    <a:pt x="101645" y="986329"/>
                    <a:pt x="60511" y="973992"/>
                    <a:pt x="31680" y="985015"/>
                  </a:cubicBezTo>
                  <a:cubicBezTo>
                    <a:pt x="3442" y="996139"/>
                    <a:pt x="-21758" y="937787"/>
                    <a:pt x="29827" y="879436"/>
                  </a:cubicBezTo>
                  <a:cubicBezTo>
                    <a:pt x="81411" y="821084"/>
                    <a:pt x="185173" y="824826"/>
                    <a:pt x="295086" y="893594"/>
                  </a:cubicBezTo>
                  <a:cubicBezTo>
                    <a:pt x="404999" y="962362"/>
                    <a:pt x="466441" y="1030523"/>
                    <a:pt x="559159" y="939608"/>
                  </a:cubicBezTo>
                  <a:cubicBezTo>
                    <a:pt x="626679" y="873267"/>
                    <a:pt x="597848" y="744327"/>
                    <a:pt x="532774" y="583431"/>
                  </a:cubicBezTo>
                  <a:cubicBezTo>
                    <a:pt x="467627" y="422535"/>
                    <a:pt x="382320" y="160914"/>
                    <a:pt x="443095" y="95786"/>
                  </a:cubicBezTo>
                  <a:cubicBezTo>
                    <a:pt x="528476" y="4366"/>
                    <a:pt x="567757" y="200253"/>
                    <a:pt x="623640" y="338395"/>
                  </a:cubicBezTo>
                  <a:cubicBezTo>
                    <a:pt x="679523" y="476537"/>
                    <a:pt x="718804" y="666964"/>
                    <a:pt x="775947" y="641782"/>
                  </a:cubicBezTo>
                  <a:cubicBezTo>
                    <a:pt x="789436" y="636220"/>
                    <a:pt x="772241" y="480279"/>
                    <a:pt x="777800" y="329799"/>
                  </a:cubicBezTo>
                  <a:cubicBezTo>
                    <a:pt x="783285" y="178712"/>
                    <a:pt x="763644" y="3759"/>
                    <a:pt x="868073" y="17"/>
                  </a:cubicBezTo>
                  <a:close/>
                </a:path>
              </a:pathLst>
            </a:custGeom>
            <a:solidFill>
              <a:srgbClr val="B6B6B6"/>
            </a:solidFill>
            <a:ln>
              <a:noFill/>
            </a:ln>
          </p:spPr>
          <p:txBody>
            <a:bodyPr wrap="square" lIns="0" tIns="0" rIns="0" bIns="0">
              <a:noAutofit/>
            </a:bodyPr>
            <a:lstStyle/>
            <a:p>
              <a:endParaRPr lang="en-US" sz="900" dirty="0"/>
            </a:p>
          </p:txBody>
        </p:sp>
        <p:sp>
          <p:nvSpPr>
            <p:cNvPr id="55" name="AutoShape 2">
              <a:extLst>
                <a:ext uri="{FF2B5EF4-FFF2-40B4-BE49-F238E27FC236}">
                  <a16:creationId xmlns:a16="http://schemas.microsoft.com/office/drawing/2014/main" id="{50D3BF62-7FF7-B64D-AE79-766856970226}"/>
                </a:ext>
              </a:extLst>
            </p:cNvPr>
            <p:cNvSpPr>
              <a:spLocks/>
            </p:cNvSpPr>
            <p:nvPr/>
          </p:nvSpPr>
          <p:spPr bwMode="auto">
            <a:xfrm>
              <a:off x="745648" y="3808483"/>
              <a:ext cx="1720281" cy="1602156"/>
            </a:xfrm>
            <a:custGeom>
              <a:avLst/>
              <a:gdLst/>
              <a:ahLst/>
              <a:cxnLst/>
              <a:rect l="0" t="0" r="r" b="b"/>
              <a:pathLst>
                <a:path w="18386" h="19236">
                  <a:moveTo>
                    <a:pt x="14685" y="14523"/>
                  </a:moveTo>
                  <a:cubicBezTo>
                    <a:pt x="14685" y="14523"/>
                    <a:pt x="13428" y="15798"/>
                    <a:pt x="18303" y="19150"/>
                  </a:cubicBezTo>
                  <a:cubicBezTo>
                    <a:pt x="18303" y="19150"/>
                    <a:pt x="12933" y="19943"/>
                    <a:pt x="9851" y="16727"/>
                  </a:cubicBezTo>
                  <a:cubicBezTo>
                    <a:pt x="9851" y="16727"/>
                    <a:pt x="3719" y="18522"/>
                    <a:pt x="912" y="12527"/>
                  </a:cubicBezTo>
                  <a:cubicBezTo>
                    <a:pt x="-1894" y="6533"/>
                    <a:pt x="2364" y="2324"/>
                    <a:pt x="5666" y="1021"/>
                  </a:cubicBezTo>
                  <a:cubicBezTo>
                    <a:pt x="8967" y="-281"/>
                    <a:pt x="16405" y="-1657"/>
                    <a:pt x="18051" y="5941"/>
                  </a:cubicBezTo>
                  <a:cubicBezTo>
                    <a:pt x="19706" y="13548"/>
                    <a:pt x="14685" y="14523"/>
                    <a:pt x="14685" y="14523"/>
                  </a:cubicBezTo>
                  <a:close/>
                  <a:moveTo>
                    <a:pt x="14685" y="14523"/>
                  </a:moveTo>
                </a:path>
              </a:pathLst>
            </a:custGeom>
            <a:solidFill>
              <a:srgbClr val="F7945F"/>
            </a:solidFill>
            <a:ln>
              <a:noFill/>
            </a:ln>
          </p:spPr>
          <p:txBody>
            <a:bodyPr lIns="0" tIns="0" rIns="0" bIns="0"/>
            <a:lstStyle/>
            <a:p>
              <a:pPr algn="ctr"/>
              <a:endParaRPr lang="en-US" sz="900" dirty="0">
                <a:solidFill>
                  <a:schemeClr val="bg1"/>
                </a:solidFill>
              </a:endParaRPr>
            </a:p>
          </p:txBody>
        </p:sp>
        <p:sp>
          <p:nvSpPr>
            <p:cNvPr id="56" name="AutoShape 4">
              <a:extLst>
                <a:ext uri="{FF2B5EF4-FFF2-40B4-BE49-F238E27FC236}">
                  <a16:creationId xmlns:a16="http://schemas.microsoft.com/office/drawing/2014/main" id="{DA284C21-9474-9B4E-B16A-E8D4C2054393}"/>
                </a:ext>
              </a:extLst>
            </p:cNvPr>
            <p:cNvSpPr>
              <a:spLocks/>
            </p:cNvSpPr>
            <p:nvPr/>
          </p:nvSpPr>
          <p:spPr bwMode="auto">
            <a:xfrm>
              <a:off x="2566971" y="2164322"/>
              <a:ext cx="2160308" cy="2266164"/>
            </a:xfrm>
            <a:custGeom>
              <a:avLst/>
              <a:gdLst/>
              <a:ahLst/>
              <a:cxnLst/>
              <a:rect l="0" t="0" r="r" b="b"/>
              <a:pathLst>
                <a:path w="19417" h="20101">
                  <a:moveTo>
                    <a:pt x="438" y="10902"/>
                  </a:moveTo>
                  <a:cubicBezTo>
                    <a:pt x="438" y="10902"/>
                    <a:pt x="-1791" y="4369"/>
                    <a:pt x="3812" y="1435"/>
                  </a:cubicBezTo>
                  <a:cubicBezTo>
                    <a:pt x="9415" y="-1499"/>
                    <a:pt x="19005" y="-234"/>
                    <a:pt x="19407" y="8036"/>
                  </a:cubicBezTo>
                  <a:cubicBezTo>
                    <a:pt x="19809" y="16299"/>
                    <a:pt x="8269" y="20101"/>
                    <a:pt x="7254" y="20101"/>
                  </a:cubicBezTo>
                  <a:cubicBezTo>
                    <a:pt x="7254" y="20101"/>
                    <a:pt x="8535" y="18432"/>
                    <a:pt x="8808" y="17100"/>
                  </a:cubicBezTo>
                  <a:cubicBezTo>
                    <a:pt x="8815" y="17107"/>
                    <a:pt x="1590" y="17302"/>
                    <a:pt x="438" y="10902"/>
                  </a:cubicBezTo>
                  <a:close/>
                  <a:moveTo>
                    <a:pt x="438" y="10902"/>
                  </a:moveTo>
                </a:path>
              </a:pathLst>
            </a:custGeom>
            <a:solidFill>
              <a:srgbClr val="B6B6B6">
                <a:alpha val="81000"/>
              </a:srgbClr>
            </a:solidFill>
            <a:ln>
              <a:noFill/>
            </a:ln>
          </p:spPr>
          <p:txBody>
            <a:bodyPr lIns="0" tIns="0" rIns="0" bIns="0"/>
            <a:lstStyle/>
            <a:p>
              <a:endParaRPr lang="en-US" sz="900" dirty="0"/>
            </a:p>
          </p:txBody>
        </p:sp>
        <p:sp>
          <p:nvSpPr>
            <p:cNvPr id="57" name="AutoShape 6">
              <a:extLst>
                <a:ext uri="{FF2B5EF4-FFF2-40B4-BE49-F238E27FC236}">
                  <a16:creationId xmlns:a16="http://schemas.microsoft.com/office/drawing/2014/main" id="{74EA45F4-84AC-7B4E-AB99-52A9C255675B}"/>
                </a:ext>
              </a:extLst>
            </p:cNvPr>
            <p:cNvSpPr>
              <a:spLocks/>
            </p:cNvSpPr>
            <p:nvPr/>
          </p:nvSpPr>
          <p:spPr bwMode="auto">
            <a:xfrm>
              <a:off x="4479245" y="4058910"/>
              <a:ext cx="1151280" cy="1068104"/>
            </a:xfrm>
            <a:custGeom>
              <a:avLst/>
              <a:gdLst/>
              <a:ahLst/>
              <a:cxnLst/>
              <a:rect l="0" t="0" r="r" b="b"/>
              <a:pathLst>
                <a:path w="18170" h="17410">
                  <a:moveTo>
                    <a:pt x="2646" y="12932"/>
                  </a:moveTo>
                  <a:cubicBezTo>
                    <a:pt x="2646" y="12932"/>
                    <a:pt x="-563" y="9841"/>
                    <a:pt x="1221" y="4933"/>
                  </a:cubicBezTo>
                  <a:cubicBezTo>
                    <a:pt x="2993" y="24"/>
                    <a:pt x="7866" y="-1101"/>
                    <a:pt x="12847" y="1026"/>
                  </a:cubicBezTo>
                  <a:cubicBezTo>
                    <a:pt x="17840" y="3152"/>
                    <a:pt x="21037" y="7096"/>
                    <a:pt x="14452" y="15318"/>
                  </a:cubicBezTo>
                  <a:cubicBezTo>
                    <a:pt x="8190" y="20499"/>
                    <a:pt x="0" y="14428"/>
                    <a:pt x="0" y="14428"/>
                  </a:cubicBezTo>
                  <a:cubicBezTo>
                    <a:pt x="0" y="14428"/>
                    <a:pt x="2299" y="14366"/>
                    <a:pt x="2646" y="12932"/>
                  </a:cubicBezTo>
                  <a:close/>
                  <a:moveTo>
                    <a:pt x="2646" y="12932"/>
                  </a:moveTo>
                </a:path>
              </a:pathLst>
            </a:custGeom>
            <a:solidFill>
              <a:srgbClr val="B6B6B6">
                <a:alpha val="78000"/>
              </a:srgbClr>
            </a:solidFill>
            <a:ln>
              <a:noFill/>
            </a:ln>
          </p:spPr>
          <p:txBody>
            <a:bodyPr lIns="0" tIns="0" rIns="0" bIns="0"/>
            <a:lstStyle/>
            <a:p>
              <a:endParaRPr lang="en-US" sz="900" dirty="0"/>
            </a:p>
          </p:txBody>
        </p:sp>
        <p:sp>
          <p:nvSpPr>
            <p:cNvPr id="58" name="Rectangle 57">
              <a:extLst>
                <a:ext uri="{FF2B5EF4-FFF2-40B4-BE49-F238E27FC236}">
                  <a16:creationId xmlns:a16="http://schemas.microsoft.com/office/drawing/2014/main" id="{7AB3C0FB-1E25-7C4D-B37C-758CD5B15CD9}"/>
                </a:ext>
              </a:extLst>
            </p:cNvPr>
            <p:cNvSpPr/>
            <p:nvPr/>
          </p:nvSpPr>
          <p:spPr>
            <a:xfrm>
              <a:off x="1248846" y="4143181"/>
              <a:ext cx="655211" cy="744372"/>
            </a:xfrm>
            <a:prstGeom prst="rect">
              <a:avLst/>
            </a:prstGeom>
          </p:spPr>
          <p:txBody>
            <a:bodyPr wrap="none" lIns="121899" tIns="60950" rIns="121899" bIns="60950">
              <a:spAutoFit/>
            </a:bodyPr>
            <a:lstStyle/>
            <a:p>
              <a:pPr algn="ctr">
                <a:lnSpc>
                  <a:spcPct val="75000"/>
                </a:lnSpc>
              </a:pPr>
              <a:r>
                <a:rPr lang="en-US" sz="3600" b="1" dirty="0">
                  <a:solidFill>
                    <a:schemeClr val="bg1"/>
                  </a:solidFill>
                  <a:latin typeface="Lato Light"/>
                  <a:cs typeface="Lato Light"/>
                </a:rPr>
                <a:t>1</a:t>
              </a:r>
              <a:endParaRPr lang="en-US" sz="2000" b="1" dirty="0">
                <a:solidFill>
                  <a:schemeClr val="bg1"/>
                </a:solidFill>
                <a:latin typeface="Lato Light"/>
                <a:cs typeface="Lato Light"/>
              </a:endParaRPr>
            </a:p>
          </p:txBody>
        </p:sp>
        <p:sp>
          <p:nvSpPr>
            <p:cNvPr id="59" name="Rectangle 58">
              <a:extLst>
                <a:ext uri="{FF2B5EF4-FFF2-40B4-BE49-F238E27FC236}">
                  <a16:creationId xmlns:a16="http://schemas.microsoft.com/office/drawing/2014/main" id="{C3B790A2-B708-9742-A4C7-DC718AF72EA6}"/>
                </a:ext>
              </a:extLst>
            </p:cNvPr>
            <p:cNvSpPr/>
            <p:nvPr/>
          </p:nvSpPr>
          <p:spPr>
            <a:xfrm>
              <a:off x="3335886" y="2827572"/>
              <a:ext cx="690207" cy="808770"/>
            </a:xfrm>
            <a:prstGeom prst="rect">
              <a:avLst/>
            </a:prstGeom>
          </p:spPr>
          <p:txBody>
            <a:bodyPr wrap="none" lIns="121899" tIns="60950" rIns="121899" bIns="60950">
              <a:spAutoFit/>
            </a:bodyPr>
            <a:lstStyle/>
            <a:p>
              <a:pPr algn="ctr">
                <a:lnSpc>
                  <a:spcPct val="75000"/>
                </a:lnSpc>
              </a:pPr>
              <a:r>
                <a:rPr lang="en-US" sz="4000" b="1" dirty="0">
                  <a:solidFill>
                    <a:schemeClr val="bg1"/>
                  </a:solidFill>
                  <a:latin typeface="Lato Light"/>
                  <a:cs typeface="Lato Light"/>
                </a:rPr>
                <a:t>2</a:t>
              </a:r>
              <a:endParaRPr lang="en-US" sz="2400" b="1" dirty="0">
                <a:solidFill>
                  <a:schemeClr val="bg1"/>
                </a:solidFill>
                <a:latin typeface="Lato Light"/>
                <a:cs typeface="Lato Light"/>
              </a:endParaRPr>
            </a:p>
          </p:txBody>
        </p:sp>
        <p:sp>
          <p:nvSpPr>
            <p:cNvPr id="60" name="Rectangle 59">
              <a:extLst>
                <a:ext uri="{FF2B5EF4-FFF2-40B4-BE49-F238E27FC236}">
                  <a16:creationId xmlns:a16="http://schemas.microsoft.com/office/drawing/2014/main" id="{3D9DC47E-4894-454C-8DB1-AD0EFFD11E18}"/>
                </a:ext>
              </a:extLst>
            </p:cNvPr>
            <p:cNvSpPr/>
            <p:nvPr/>
          </p:nvSpPr>
          <p:spPr>
            <a:xfrm>
              <a:off x="4727279" y="4237375"/>
              <a:ext cx="655212" cy="744372"/>
            </a:xfrm>
            <a:prstGeom prst="rect">
              <a:avLst/>
            </a:prstGeom>
          </p:spPr>
          <p:txBody>
            <a:bodyPr wrap="none" lIns="121899" tIns="60950" rIns="121899" bIns="60950">
              <a:spAutoFit/>
            </a:bodyPr>
            <a:lstStyle/>
            <a:p>
              <a:pPr algn="ctr">
                <a:lnSpc>
                  <a:spcPct val="75000"/>
                </a:lnSpc>
              </a:pPr>
              <a:r>
                <a:rPr lang="en-US" sz="3600" b="1" dirty="0">
                  <a:solidFill>
                    <a:schemeClr val="bg1"/>
                  </a:solidFill>
                  <a:latin typeface="Lato Light"/>
                  <a:cs typeface="Lato Light"/>
                </a:rPr>
                <a:t>3</a:t>
              </a:r>
              <a:endParaRPr lang="en-US" sz="2800" b="1" dirty="0">
                <a:solidFill>
                  <a:schemeClr val="bg1"/>
                </a:solidFill>
                <a:latin typeface="Lato Light"/>
                <a:cs typeface="Lato Light"/>
              </a:endParaRPr>
            </a:p>
          </p:txBody>
        </p:sp>
      </p:grpSp>
      <p:sp>
        <p:nvSpPr>
          <p:cNvPr id="63" name="TextBox 62">
            <a:extLst>
              <a:ext uri="{FF2B5EF4-FFF2-40B4-BE49-F238E27FC236}">
                <a16:creationId xmlns:a16="http://schemas.microsoft.com/office/drawing/2014/main" id="{83A9D85A-5A3E-4E0E-A730-4EA5521CA120}"/>
              </a:ext>
            </a:extLst>
          </p:cNvPr>
          <p:cNvSpPr txBox="1"/>
          <p:nvPr/>
        </p:nvSpPr>
        <p:spPr>
          <a:xfrm>
            <a:off x="6707963" y="3648655"/>
            <a:ext cx="3732828" cy="214802"/>
          </a:xfrm>
          <a:prstGeom prst="rect">
            <a:avLst/>
          </a:prstGeom>
          <a:noFill/>
        </p:spPr>
        <p:txBody>
          <a:bodyPr wrap="square" lIns="0" tIns="0" rIns="0" bIns="0" rtlCol="0">
            <a:spAutoFit/>
          </a:bodyPr>
          <a:lstStyle/>
          <a:p>
            <a:pPr>
              <a:lnSpc>
                <a:spcPts val="1600"/>
              </a:lnSpc>
              <a:spcAft>
                <a:spcPts val="1600"/>
              </a:spcAft>
            </a:pPr>
            <a:r>
              <a:rPr lang="en-US" sz="1600" dirty="0">
                <a:ea typeface="Open Sans" panose="020B0606030504020204" pitchFamily="34" charset="0"/>
                <a:cs typeface="Lato Light"/>
              </a:rPr>
              <a:t>Knowledgeable and Friendly Employees</a:t>
            </a:r>
            <a:endParaRPr lang="en-US" sz="1600" dirty="0">
              <a:cs typeface="Lato Light"/>
            </a:endParaRPr>
          </a:p>
        </p:txBody>
      </p:sp>
    </p:spTree>
    <p:extLst>
      <p:ext uri="{BB962C8B-B14F-4D97-AF65-F5344CB8AC3E}">
        <p14:creationId xmlns:p14="http://schemas.microsoft.com/office/powerpoint/2010/main" val="13426219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
          <p:cNvSpPr>
            <a:spLocks/>
          </p:cNvSpPr>
          <p:nvPr/>
        </p:nvSpPr>
        <p:spPr bwMode="auto">
          <a:xfrm>
            <a:off x="846614" y="530938"/>
            <a:ext cx="10084940"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Variable 2 (Account Balance): Customers with Lower Balance</a:t>
            </a:r>
            <a:endParaRPr lang="en-US" sz="3200" dirty="0">
              <a:solidFill>
                <a:schemeClr val="tx2"/>
              </a:solidFill>
              <a:latin typeface="Lato Regular"/>
              <a:ea typeface="ＭＳ Ｐゴシック" charset="0"/>
              <a:cs typeface="Lato Regular"/>
              <a:sym typeface="Bebas Neue" charset="0"/>
            </a:endParaRPr>
          </a:p>
        </p:txBody>
      </p:sp>
      <p:sp>
        <p:nvSpPr>
          <p:cNvPr id="53" name="Rectangle 52"/>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21" name="TextBox 20"/>
          <p:cNvSpPr txBox="1"/>
          <p:nvPr/>
        </p:nvSpPr>
        <p:spPr>
          <a:xfrm>
            <a:off x="5453462" y="1662261"/>
            <a:ext cx="6355749" cy="229165"/>
          </a:xfrm>
          <a:prstGeom prst="rect">
            <a:avLst/>
          </a:prstGeom>
          <a:noFill/>
        </p:spPr>
        <p:txBody>
          <a:bodyPr wrap="square" lIns="0" tIns="0" rIns="0" bIns="0" rtlCol="0">
            <a:spAutoFit/>
          </a:bodyPr>
          <a:lstStyle/>
          <a:p>
            <a:pPr algn="ctr">
              <a:lnSpc>
                <a:spcPts val="1733"/>
              </a:lnSpc>
              <a:defRPr/>
            </a:pPr>
            <a:r>
              <a:rPr lang="en-GB" sz="2000" dirty="0"/>
              <a:t>Customers with Lower Balance are less Satisfied</a:t>
            </a:r>
            <a:endParaRPr lang="en-US" sz="1400" dirty="0">
              <a:latin typeface="Lato Light"/>
              <a:cs typeface="Lato Light"/>
            </a:endParaRPr>
          </a:p>
        </p:txBody>
      </p:sp>
      <p:sp>
        <p:nvSpPr>
          <p:cNvPr id="23" name="TextBox 22"/>
          <p:cNvSpPr txBox="1"/>
          <p:nvPr/>
        </p:nvSpPr>
        <p:spPr>
          <a:xfrm>
            <a:off x="6707963" y="2735458"/>
            <a:ext cx="2808589" cy="692497"/>
          </a:xfrm>
          <a:prstGeom prst="rect">
            <a:avLst/>
          </a:prstGeom>
          <a:noFill/>
        </p:spPr>
        <p:txBody>
          <a:bodyPr wrap="none" lIns="0" tIns="0" rIns="0" bIns="0" rtlCol="0">
            <a:spAutoFit/>
          </a:bodyPr>
          <a:lstStyle/>
          <a:p>
            <a:pPr>
              <a:lnSpc>
                <a:spcPts val="1867"/>
              </a:lnSpc>
              <a:spcAft>
                <a:spcPts val="1600"/>
              </a:spcAft>
            </a:pPr>
            <a:r>
              <a:rPr lang="en-US" sz="1600" b="1" dirty="0">
                <a:latin typeface="Lato" panose="020F0502020204030203" pitchFamily="34" charset="0"/>
              </a:rPr>
              <a:t>Change Interests on Services </a:t>
            </a:r>
          </a:p>
          <a:p>
            <a:pPr>
              <a:lnSpc>
                <a:spcPts val="1867"/>
              </a:lnSpc>
              <a:spcAft>
                <a:spcPts val="1600"/>
              </a:spcAft>
            </a:pPr>
            <a:endParaRPr lang="en-US" sz="1600" b="1" dirty="0">
              <a:latin typeface="Lato" panose="020F0502020204030203" pitchFamily="34" charset="0"/>
            </a:endParaRPr>
          </a:p>
        </p:txBody>
      </p:sp>
      <p:sp>
        <p:nvSpPr>
          <p:cNvPr id="26" name="Oval 25"/>
          <p:cNvSpPr/>
          <p:nvPr/>
        </p:nvSpPr>
        <p:spPr>
          <a:xfrm>
            <a:off x="5804380" y="2739226"/>
            <a:ext cx="513160" cy="513294"/>
          </a:xfrm>
          <a:prstGeom prst="ellipse">
            <a:avLst/>
          </a:prstGeom>
          <a:solidFill>
            <a:srgbClr val="B6B6B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91" name="TextBox 90"/>
          <p:cNvSpPr txBox="1"/>
          <p:nvPr/>
        </p:nvSpPr>
        <p:spPr>
          <a:xfrm>
            <a:off x="6707963" y="3767276"/>
            <a:ext cx="3513847" cy="692497"/>
          </a:xfrm>
          <a:prstGeom prst="rect">
            <a:avLst/>
          </a:prstGeom>
          <a:noFill/>
        </p:spPr>
        <p:txBody>
          <a:bodyPr wrap="none" lIns="0" tIns="0" rIns="0" bIns="0" rtlCol="0">
            <a:spAutoFit/>
          </a:bodyPr>
          <a:lstStyle/>
          <a:p>
            <a:pPr>
              <a:lnSpc>
                <a:spcPts val="1867"/>
              </a:lnSpc>
              <a:spcAft>
                <a:spcPts val="1600"/>
              </a:spcAft>
            </a:pPr>
            <a:r>
              <a:rPr lang="en-US" sz="1600" b="1" dirty="0">
                <a:latin typeface="Lato" panose="020F0502020204030203" pitchFamily="34" charset="0"/>
              </a:rPr>
              <a:t>More Personalized Customer Service</a:t>
            </a:r>
          </a:p>
          <a:p>
            <a:pPr>
              <a:spcAft>
                <a:spcPts val="1600"/>
              </a:spcAft>
            </a:pPr>
            <a:endParaRPr lang="en-US" sz="1600" b="1" dirty="0">
              <a:latin typeface="Lato" panose="020F0502020204030203" pitchFamily="34" charset="0"/>
            </a:endParaRPr>
          </a:p>
        </p:txBody>
      </p:sp>
      <p:sp>
        <p:nvSpPr>
          <p:cNvPr id="92" name="TextBox 91"/>
          <p:cNvSpPr txBox="1"/>
          <p:nvPr/>
        </p:nvSpPr>
        <p:spPr>
          <a:xfrm>
            <a:off x="6707963" y="3027199"/>
            <a:ext cx="3732828" cy="208006"/>
          </a:xfrm>
          <a:prstGeom prst="rect">
            <a:avLst/>
          </a:prstGeom>
          <a:noFill/>
        </p:spPr>
        <p:txBody>
          <a:bodyPr wrap="square" lIns="0" tIns="0" rIns="0" bIns="0" rtlCol="0">
            <a:spAutoFit/>
          </a:bodyPr>
          <a:lstStyle/>
          <a:p>
            <a:pPr>
              <a:lnSpc>
                <a:spcPts val="1600"/>
              </a:lnSpc>
              <a:spcAft>
                <a:spcPts val="1600"/>
              </a:spcAft>
            </a:pPr>
            <a:r>
              <a:rPr lang="en-US" sz="1600" dirty="0">
                <a:ea typeface="Open Sans" panose="020B0606030504020204" pitchFamily="34" charset="0"/>
                <a:cs typeface="Lato Light"/>
              </a:rPr>
              <a:t>Loans, mortgage, savings, debts</a:t>
            </a:r>
          </a:p>
        </p:txBody>
      </p:sp>
      <p:sp>
        <p:nvSpPr>
          <p:cNvPr id="93" name="Oval 92"/>
          <p:cNvSpPr/>
          <p:nvPr/>
        </p:nvSpPr>
        <p:spPr>
          <a:xfrm>
            <a:off x="5804380" y="3771045"/>
            <a:ext cx="513160" cy="51329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27" name="Group 126"/>
          <p:cNvGrpSpPr/>
          <p:nvPr/>
        </p:nvGrpSpPr>
        <p:grpSpPr>
          <a:xfrm>
            <a:off x="5904675" y="2866562"/>
            <a:ext cx="315972" cy="258060"/>
            <a:chOff x="11707403" y="7861444"/>
            <a:chExt cx="953415" cy="778672"/>
          </a:xfrm>
        </p:grpSpPr>
        <p:sp>
          <p:nvSpPr>
            <p:cNvPr id="128" name="Freeform 457"/>
            <p:cNvSpPr>
              <a:spLocks noChangeArrowheads="1"/>
            </p:cNvSpPr>
            <p:nvPr/>
          </p:nvSpPr>
          <p:spPr bwMode="auto">
            <a:xfrm>
              <a:off x="11707403" y="7861444"/>
              <a:ext cx="953415" cy="435420"/>
            </a:xfrm>
            <a:custGeom>
              <a:avLst/>
              <a:gdLst>
                <a:gd name="T0" fmla="*/ 664 w 1324"/>
                <a:gd name="T1" fmla="*/ 0 h 603"/>
                <a:gd name="T2" fmla="*/ 0 w 1324"/>
                <a:gd name="T3" fmla="*/ 301 h 603"/>
                <a:gd name="T4" fmla="*/ 664 w 1324"/>
                <a:gd name="T5" fmla="*/ 602 h 603"/>
                <a:gd name="T6" fmla="*/ 1323 w 1324"/>
                <a:gd name="T7" fmla="*/ 301 h 603"/>
                <a:gd name="T8" fmla="*/ 664 w 1324"/>
                <a:gd name="T9" fmla="*/ 0 h 603"/>
              </a:gdLst>
              <a:ahLst/>
              <a:cxnLst>
                <a:cxn ang="0">
                  <a:pos x="T0" y="T1"/>
                </a:cxn>
                <a:cxn ang="0">
                  <a:pos x="T2" y="T3"/>
                </a:cxn>
                <a:cxn ang="0">
                  <a:pos x="T4" y="T5"/>
                </a:cxn>
                <a:cxn ang="0">
                  <a:pos x="T6" y="T7"/>
                </a:cxn>
                <a:cxn ang="0">
                  <a:pos x="T8" y="T9"/>
                </a:cxn>
              </a:cxnLst>
              <a:rect l="0" t="0" r="r" b="b"/>
              <a:pathLst>
                <a:path w="1324" h="603">
                  <a:moveTo>
                    <a:pt x="664" y="0"/>
                  </a:moveTo>
                  <a:lnTo>
                    <a:pt x="0" y="301"/>
                  </a:lnTo>
                  <a:lnTo>
                    <a:pt x="664" y="602"/>
                  </a:lnTo>
                  <a:lnTo>
                    <a:pt x="1323" y="301"/>
                  </a:lnTo>
                  <a:lnTo>
                    <a:pt x="664" y="0"/>
                  </a:lnTo>
                </a:path>
              </a:pathLst>
            </a:custGeom>
            <a:noFill/>
            <a:ln w="9525" cap="flat">
              <a:solidFill>
                <a:schemeClr val="bg1"/>
              </a:solidFill>
              <a:bevel/>
              <a:headEnd/>
              <a:tailEnd/>
            </a:ln>
            <a:effectLst/>
          </p:spPr>
          <p:txBody>
            <a:bodyPr wrap="none" anchor="ctr"/>
            <a:lstStyle/>
            <a:p>
              <a:endParaRPr lang="en-US" sz="1000"/>
            </a:p>
          </p:txBody>
        </p:sp>
        <p:sp>
          <p:nvSpPr>
            <p:cNvPr id="129" name="Freeform 458"/>
            <p:cNvSpPr>
              <a:spLocks noChangeArrowheads="1"/>
            </p:cNvSpPr>
            <p:nvPr/>
          </p:nvSpPr>
          <p:spPr bwMode="auto">
            <a:xfrm>
              <a:off x="11707403" y="8338183"/>
              <a:ext cx="953415" cy="301933"/>
            </a:xfrm>
            <a:custGeom>
              <a:avLst/>
              <a:gdLst>
                <a:gd name="T0" fmla="*/ 1054 w 1324"/>
                <a:gd name="T1" fmla="*/ 0 h 421"/>
                <a:gd name="T2" fmla="*/ 1323 w 1324"/>
                <a:gd name="T3" fmla="*/ 121 h 421"/>
                <a:gd name="T4" fmla="*/ 664 w 1324"/>
                <a:gd name="T5" fmla="*/ 420 h 421"/>
                <a:gd name="T6" fmla="*/ 0 w 1324"/>
                <a:gd name="T7" fmla="*/ 121 h 421"/>
                <a:gd name="T8" fmla="*/ 262 w 1324"/>
                <a:gd name="T9" fmla="*/ 0 h 421"/>
              </a:gdLst>
              <a:ahLst/>
              <a:cxnLst>
                <a:cxn ang="0">
                  <a:pos x="T0" y="T1"/>
                </a:cxn>
                <a:cxn ang="0">
                  <a:pos x="T2" y="T3"/>
                </a:cxn>
                <a:cxn ang="0">
                  <a:pos x="T4" y="T5"/>
                </a:cxn>
                <a:cxn ang="0">
                  <a:pos x="T6" y="T7"/>
                </a:cxn>
                <a:cxn ang="0">
                  <a:pos x="T8" y="T9"/>
                </a:cxn>
              </a:cxnLst>
              <a:rect l="0" t="0" r="r" b="b"/>
              <a:pathLst>
                <a:path w="1324" h="421">
                  <a:moveTo>
                    <a:pt x="1054" y="0"/>
                  </a:moveTo>
                  <a:lnTo>
                    <a:pt x="1323" y="121"/>
                  </a:lnTo>
                  <a:lnTo>
                    <a:pt x="664" y="420"/>
                  </a:lnTo>
                  <a:lnTo>
                    <a:pt x="0" y="121"/>
                  </a:lnTo>
                  <a:lnTo>
                    <a:pt x="262" y="0"/>
                  </a:lnTo>
                </a:path>
              </a:pathLst>
            </a:custGeom>
            <a:noFill/>
            <a:ln w="4680" cap="flat">
              <a:solidFill>
                <a:schemeClr val="bg1"/>
              </a:solidFill>
              <a:round/>
              <a:headEnd/>
              <a:tailEnd/>
            </a:ln>
            <a:effectLst/>
          </p:spPr>
          <p:txBody>
            <a:bodyPr/>
            <a:lstStyle/>
            <a:p>
              <a:endParaRPr lang="en-US" sz="1000"/>
            </a:p>
          </p:txBody>
        </p:sp>
        <p:sp>
          <p:nvSpPr>
            <p:cNvPr id="130" name="Freeform 459"/>
            <p:cNvSpPr>
              <a:spLocks noChangeArrowheads="1"/>
            </p:cNvSpPr>
            <p:nvPr/>
          </p:nvSpPr>
          <p:spPr bwMode="auto">
            <a:xfrm>
              <a:off x="11707403" y="8166558"/>
              <a:ext cx="953415" cy="305113"/>
            </a:xfrm>
            <a:custGeom>
              <a:avLst/>
              <a:gdLst>
                <a:gd name="T0" fmla="*/ 1054 w 1324"/>
                <a:gd name="T1" fmla="*/ 0 h 423"/>
                <a:gd name="T2" fmla="*/ 1323 w 1324"/>
                <a:gd name="T3" fmla="*/ 121 h 423"/>
                <a:gd name="T4" fmla="*/ 1054 w 1324"/>
                <a:gd name="T5" fmla="*/ 241 h 423"/>
                <a:gd name="T6" fmla="*/ 664 w 1324"/>
                <a:gd name="T7" fmla="*/ 422 h 423"/>
                <a:gd name="T8" fmla="*/ 262 w 1324"/>
                <a:gd name="T9" fmla="*/ 241 h 423"/>
                <a:gd name="T10" fmla="*/ 0 w 1324"/>
                <a:gd name="T11" fmla="*/ 121 h 423"/>
                <a:gd name="T12" fmla="*/ 262 w 1324"/>
                <a:gd name="T13" fmla="*/ 0 h 423"/>
              </a:gdLst>
              <a:ahLst/>
              <a:cxnLst>
                <a:cxn ang="0">
                  <a:pos x="T0" y="T1"/>
                </a:cxn>
                <a:cxn ang="0">
                  <a:pos x="T2" y="T3"/>
                </a:cxn>
                <a:cxn ang="0">
                  <a:pos x="T4" y="T5"/>
                </a:cxn>
                <a:cxn ang="0">
                  <a:pos x="T6" y="T7"/>
                </a:cxn>
                <a:cxn ang="0">
                  <a:pos x="T8" y="T9"/>
                </a:cxn>
                <a:cxn ang="0">
                  <a:pos x="T10" y="T11"/>
                </a:cxn>
                <a:cxn ang="0">
                  <a:pos x="T12" y="T13"/>
                </a:cxn>
              </a:cxnLst>
              <a:rect l="0" t="0" r="r" b="b"/>
              <a:pathLst>
                <a:path w="1324" h="423">
                  <a:moveTo>
                    <a:pt x="1054" y="0"/>
                  </a:moveTo>
                  <a:lnTo>
                    <a:pt x="1323" y="121"/>
                  </a:lnTo>
                  <a:lnTo>
                    <a:pt x="1054" y="241"/>
                  </a:lnTo>
                  <a:lnTo>
                    <a:pt x="664" y="422"/>
                  </a:lnTo>
                  <a:lnTo>
                    <a:pt x="262" y="241"/>
                  </a:lnTo>
                  <a:lnTo>
                    <a:pt x="0" y="121"/>
                  </a:lnTo>
                  <a:lnTo>
                    <a:pt x="262" y="0"/>
                  </a:lnTo>
                </a:path>
              </a:pathLst>
            </a:custGeom>
            <a:noFill/>
            <a:ln w="4680" cap="flat">
              <a:solidFill>
                <a:schemeClr val="bg1"/>
              </a:solidFill>
              <a:round/>
              <a:headEnd/>
              <a:tailEnd/>
            </a:ln>
            <a:effectLst/>
          </p:spPr>
          <p:txBody>
            <a:bodyPr/>
            <a:lstStyle/>
            <a:p>
              <a:endParaRPr lang="en-US" sz="1000" dirty="0"/>
            </a:p>
          </p:txBody>
        </p:sp>
      </p:grpSp>
      <p:grpSp>
        <p:nvGrpSpPr>
          <p:cNvPr id="131" name="Group 130"/>
          <p:cNvGrpSpPr>
            <a:grpSpLocks noChangeAspect="1"/>
          </p:cNvGrpSpPr>
          <p:nvPr/>
        </p:nvGrpSpPr>
        <p:grpSpPr>
          <a:xfrm>
            <a:off x="5892706" y="3853304"/>
            <a:ext cx="345639" cy="346814"/>
            <a:chOff x="1600773" y="3432059"/>
            <a:chExt cx="917567" cy="920686"/>
          </a:xfrm>
        </p:grpSpPr>
        <p:sp>
          <p:nvSpPr>
            <p:cNvPr id="132" name="Freeform 826"/>
            <p:cNvSpPr>
              <a:spLocks noChangeArrowheads="1"/>
            </p:cNvSpPr>
            <p:nvPr/>
          </p:nvSpPr>
          <p:spPr bwMode="auto">
            <a:xfrm>
              <a:off x="1726175" y="3557469"/>
              <a:ext cx="669823" cy="666809"/>
            </a:xfrm>
            <a:custGeom>
              <a:avLst/>
              <a:gdLst>
                <a:gd name="T0" fmla="*/ 481 w 964"/>
                <a:gd name="T1" fmla="*/ 0 h 963"/>
                <a:gd name="T2" fmla="*/ 481 w 964"/>
                <a:gd name="T3" fmla="*/ 0 h 963"/>
                <a:gd name="T4" fmla="*/ 0 w 964"/>
                <a:gd name="T5" fmla="*/ 481 h 963"/>
                <a:gd name="T6" fmla="*/ 481 w 964"/>
                <a:gd name="T7" fmla="*/ 962 h 963"/>
                <a:gd name="T8" fmla="*/ 963 w 964"/>
                <a:gd name="T9" fmla="*/ 481 h 963"/>
                <a:gd name="T10" fmla="*/ 481 w 964"/>
                <a:gd name="T11" fmla="*/ 0 h 963"/>
              </a:gdLst>
              <a:ahLst/>
              <a:cxnLst>
                <a:cxn ang="0">
                  <a:pos x="T0" y="T1"/>
                </a:cxn>
                <a:cxn ang="0">
                  <a:pos x="T2" y="T3"/>
                </a:cxn>
                <a:cxn ang="0">
                  <a:pos x="T4" y="T5"/>
                </a:cxn>
                <a:cxn ang="0">
                  <a:pos x="T6" y="T7"/>
                </a:cxn>
                <a:cxn ang="0">
                  <a:pos x="T8" y="T9"/>
                </a:cxn>
                <a:cxn ang="0">
                  <a:pos x="T10" y="T11"/>
                </a:cxn>
              </a:cxnLst>
              <a:rect l="0" t="0" r="r" b="b"/>
              <a:pathLst>
                <a:path w="964" h="963">
                  <a:moveTo>
                    <a:pt x="481" y="0"/>
                  </a:moveTo>
                  <a:lnTo>
                    <a:pt x="481" y="0"/>
                  </a:lnTo>
                  <a:cubicBezTo>
                    <a:pt x="210" y="0"/>
                    <a:pt x="0" y="221"/>
                    <a:pt x="0" y="481"/>
                  </a:cubicBezTo>
                  <a:cubicBezTo>
                    <a:pt x="0" y="752"/>
                    <a:pt x="210" y="962"/>
                    <a:pt x="481" y="962"/>
                  </a:cubicBezTo>
                  <a:cubicBezTo>
                    <a:pt x="741" y="962"/>
                    <a:pt x="963" y="752"/>
                    <a:pt x="963" y="481"/>
                  </a:cubicBezTo>
                  <a:cubicBezTo>
                    <a:pt x="963" y="221"/>
                    <a:pt x="741" y="0"/>
                    <a:pt x="481" y="0"/>
                  </a:cubicBezTo>
                </a:path>
              </a:pathLst>
            </a:custGeom>
            <a:noFill/>
            <a:ln w="4680" cap="flat">
              <a:solidFill>
                <a:schemeClr val="bg1"/>
              </a:solidFill>
              <a:round/>
              <a:headEnd/>
              <a:tailEnd/>
            </a:ln>
            <a:effectLst/>
          </p:spPr>
          <p:txBody>
            <a:bodyPr wrap="none" anchor="ctr"/>
            <a:lstStyle/>
            <a:p>
              <a:endParaRPr lang="en-US" sz="1000"/>
            </a:p>
          </p:txBody>
        </p:sp>
        <p:sp>
          <p:nvSpPr>
            <p:cNvPr id="133" name="Freeform 827"/>
            <p:cNvSpPr>
              <a:spLocks noChangeArrowheads="1"/>
            </p:cNvSpPr>
            <p:nvPr/>
          </p:nvSpPr>
          <p:spPr bwMode="auto">
            <a:xfrm>
              <a:off x="1934156" y="3765463"/>
              <a:ext cx="250802" cy="250818"/>
            </a:xfrm>
            <a:custGeom>
              <a:avLst/>
              <a:gdLst>
                <a:gd name="T0" fmla="*/ 180 w 361"/>
                <a:gd name="T1" fmla="*/ 360 h 361"/>
                <a:gd name="T2" fmla="*/ 180 w 361"/>
                <a:gd name="T3" fmla="*/ 360 h 361"/>
                <a:gd name="T4" fmla="*/ 0 w 361"/>
                <a:gd name="T5" fmla="*/ 180 h 361"/>
                <a:gd name="T6" fmla="*/ 180 w 361"/>
                <a:gd name="T7" fmla="*/ 0 h 361"/>
                <a:gd name="T8" fmla="*/ 360 w 361"/>
                <a:gd name="T9" fmla="*/ 180 h 361"/>
                <a:gd name="T10" fmla="*/ 180 w 361"/>
                <a:gd name="T11" fmla="*/ 360 h 361"/>
              </a:gdLst>
              <a:ahLst/>
              <a:cxnLst>
                <a:cxn ang="0">
                  <a:pos x="T0" y="T1"/>
                </a:cxn>
                <a:cxn ang="0">
                  <a:pos x="T2" y="T3"/>
                </a:cxn>
                <a:cxn ang="0">
                  <a:pos x="T4" y="T5"/>
                </a:cxn>
                <a:cxn ang="0">
                  <a:pos x="T6" y="T7"/>
                </a:cxn>
                <a:cxn ang="0">
                  <a:pos x="T8" y="T9"/>
                </a:cxn>
                <a:cxn ang="0">
                  <a:pos x="T10" y="T11"/>
                </a:cxn>
              </a:cxnLst>
              <a:rect l="0" t="0" r="r" b="b"/>
              <a:pathLst>
                <a:path w="361" h="361">
                  <a:moveTo>
                    <a:pt x="180" y="360"/>
                  </a:moveTo>
                  <a:lnTo>
                    <a:pt x="180" y="360"/>
                  </a:lnTo>
                  <a:cubicBezTo>
                    <a:pt x="80" y="360"/>
                    <a:pt x="0" y="280"/>
                    <a:pt x="0" y="180"/>
                  </a:cubicBezTo>
                  <a:cubicBezTo>
                    <a:pt x="0" y="80"/>
                    <a:pt x="80" y="0"/>
                    <a:pt x="180" y="0"/>
                  </a:cubicBezTo>
                  <a:cubicBezTo>
                    <a:pt x="281" y="0"/>
                    <a:pt x="360" y="80"/>
                    <a:pt x="360" y="180"/>
                  </a:cubicBezTo>
                  <a:cubicBezTo>
                    <a:pt x="360" y="280"/>
                    <a:pt x="281" y="360"/>
                    <a:pt x="180" y="360"/>
                  </a:cubicBezTo>
                </a:path>
              </a:pathLst>
            </a:custGeom>
            <a:noFill/>
            <a:ln w="4680" cap="flat">
              <a:solidFill>
                <a:schemeClr val="bg1"/>
              </a:solidFill>
              <a:round/>
              <a:headEnd/>
              <a:tailEnd/>
            </a:ln>
            <a:effectLst/>
          </p:spPr>
          <p:txBody>
            <a:bodyPr wrap="none" anchor="ctr"/>
            <a:lstStyle/>
            <a:p>
              <a:endParaRPr lang="en-US" sz="1000"/>
            </a:p>
          </p:txBody>
        </p:sp>
        <p:sp>
          <p:nvSpPr>
            <p:cNvPr id="134" name="Freeform 828"/>
            <p:cNvSpPr>
              <a:spLocks noChangeArrowheads="1"/>
            </p:cNvSpPr>
            <p:nvPr/>
          </p:nvSpPr>
          <p:spPr bwMode="auto">
            <a:xfrm>
              <a:off x="2059556" y="4016282"/>
              <a:ext cx="3060" cy="336463"/>
            </a:xfrm>
            <a:custGeom>
              <a:avLst/>
              <a:gdLst>
                <a:gd name="T0" fmla="*/ 0 w 1"/>
                <a:gd name="T1" fmla="*/ 482 h 483"/>
                <a:gd name="T2" fmla="*/ 0 w 1"/>
                <a:gd name="T3" fmla="*/ 301 h 483"/>
                <a:gd name="T4" fmla="*/ 0 w 1"/>
                <a:gd name="T5" fmla="*/ 0 h 483"/>
              </a:gdLst>
              <a:ahLst/>
              <a:cxnLst>
                <a:cxn ang="0">
                  <a:pos x="T0" y="T1"/>
                </a:cxn>
                <a:cxn ang="0">
                  <a:pos x="T2" y="T3"/>
                </a:cxn>
                <a:cxn ang="0">
                  <a:pos x="T4" y="T5"/>
                </a:cxn>
              </a:cxnLst>
              <a:rect l="0" t="0" r="r" b="b"/>
              <a:pathLst>
                <a:path w="1" h="483">
                  <a:moveTo>
                    <a:pt x="0" y="482"/>
                  </a:moveTo>
                  <a:lnTo>
                    <a:pt x="0" y="301"/>
                  </a:lnTo>
                  <a:lnTo>
                    <a:pt x="0" y="0"/>
                  </a:lnTo>
                </a:path>
              </a:pathLst>
            </a:custGeom>
            <a:noFill/>
            <a:ln w="4680" cap="flat">
              <a:solidFill>
                <a:schemeClr val="bg1"/>
              </a:solidFill>
              <a:round/>
              <a:headEnd/>
              <a:tailEnd/>
            </a:ln>
            <a:effectLst/>
          </p:spPr>
          <p:txBody>
            <a:bodyPr/>
            <a:lstStyle/>
            <a:p>
              <a:endParaRPr lang="en-US" sz="1000"/>
            </a:p>
          </p:txBody>
        </p:sp>
        <p:sp>
          <p:nvSpPr>
            <p:cNvPr id="135" name="Freeform 829"/>
            <p:cNvSpPr>
              <a:spLocks noChangeArrowheads="1"/>
            </p:cNvSpPr>
            <p:nvPr/>
          </p:nvSpPr>
          <p:spPr bwMode="auto">
            <a:xfrm>
              <a:off x="2059556" y="3432059"/>
              <a:ext cx="3060" cy="336463"/>
            </a:xfrm>
            <a:custGeom>
              <a:avLst/>
              <a:gdLst>
                <a:gd name="T0" fmla="*/ 0 w 1"/>
                <a:gd name="T1" fmla="*/ 0 h 483"/>
                <a:gd name="T2" fmla="*/ 0 w 1"/>
                <a:gd name="T3" fmla="*/ 181 h 483"/>
                <a:gd name="T4" fmla="*/ 0 w 1"/>
                <a:gd name="T5" fmla="*/ 482 h 483"/>
              </a:gdLst>
              <a:ahLst/>
              <a:cxnLst>
                <a:cxn ang="0">
                  <a:pos x="T0" y="T1"/>
                </a:cxn>
                <a:cxn ang="0">
                  <a:pos x="T2" y="T3"/>
                </a:cxn>
                <a:cxn ang="0">
                  <a:pos x="T4" y="T5"/>
                </a:cxn>
              </a:cxnLst>
              <a:rect l="0" t="0" r="r" b="b"/>
              <a:pathLst>
                <a:path w="1" h="483">
                  <a:moveTo>
                    <a:pt x="0" y="0"/>
                  </a:moveTo>
                  <a:lnTo>
                    <a:pt x="0" y="181"/>
                  </a:lnTo>
                  <a:lnTo>
                    <a:pt x="0" y="482"/>
                  </a:lnTo>
                </a:path>
              </a:pathLst>
            </a:custGeom>
            <a:noFill/>
            <a:ln w="4680" cap="flat">
              <a:solidFill>
                <a:schemeClr val="bg1"/>
              </a:solidFill>
              <a:round/>
              <a:headEnd/>
              <a:tailEnd/>
            </a:ln>
            <a:effectLst/>
          </p:spPr>
          <p:txBody>
            <a:bodyPr/>
            <a:lstStyle/>
            <a:p>
              <a:endParaRPr lang="en-US" sz="1000"/>
            </a:p>
          </p:txBody>
        </p:sp>
        <p:sp>
          <p:nvSpPr>
            <p:cNvPr id="136" name="Freeform 830"/>
            <p:cNvSpPr>
              <a:spLocks noChangeArrowheads="1"/>
            </p:cNvSpPr>
            <p:nvPr/>
          </p:nvSpPr>
          <p:spPr bwMode="auto">
            <a:xfrm>
              <a:off x="1600773" y="3890871"/>
              <a:ext cx="333383" cy="3060"/>
            </a:xfrm>
            <a:custGeom>
              <a:avLst/>
              <a:gdLst>
                <a:gd name="T0" fmla="*/ 0 w 482"/>
                <a:gd name="T1" fmla="*/ 0 h 1"/>
                <a:gd name="T2" fmla="*/ 180 w 482"/>
                <a:gd name="T3" fmla="*/ 0 h 1"/>
                <a:gd name="T4" fmla="*/ 481 w 482"/>
                <a:gd name="T5" fmla="*/ 0 h 1"/>
              </a:gdLst>
              <a:ahLst/>
              <a:cxnLst>
                <a:cxn ang="0">
                  <a:pos x="T0" y="T1"/>
                </a:cxn>
                <a:cxn ang="0">
                  <a:pos x="T2" y="T3"/>
                </a:cxn>
                <a:cxn ang="0">
                  <a:pos x="T4" y="T5"/>
                </a:cxn>
              </a:cxnLst>
              <a:rect l="0" t="0" r="r" b="b"/>
              <a:pathLst>
                <a:path w="482" h="1">
                  <a:moveTo>
                    <a:pt x="0" y="0"/>
                  </a:moveTo>
                  <a:lnTo>
                    <a:pt x="180" y="0"/>
                  </a:lnTo>
                  <a:lnTo>
                    <a:pt x="481" y="0"/>
                  </a:lnTo>
                </a:path>
              </a:pathLst>
            </a:custGeom>
            <a:noFill/>
            <a:ln w="4680" cap="flat">
              <a:solidFill>
                <a:schemeClr val="bg1"/>
              </a:solidFill>
              <a:round/>
              <a:headEnd/>
              <a:tailEnd/>
            </a:ln>
            <a:effectLst/>
          </p:spPr>
          <p:txBody>
            <a:bodyPr/>
            <a:lstStyle/>
            <a:p>
              <a:endParaRPr lang="en-US" sz="1000"/>
            </a:p>
          </p:txBody>
        </p:sp>
        <p:sp>
          <p:nvSpPr>
            <p:cNvPr id="137" name="Freeform 831"/>
            <p:cNvSpPr>
              <a:spLocks noChangeArrowheads="1"/>
            </p:cNvSpPr>
            <p:nvPr/>
          </p:nvSpPr>
          <p:spPr bwMode="auto">
            <a:xfrm>
              <a:off x="2181899" y="3890871"/>
              <a:ext cx="336441" cy="3060"/>
            </a:xfrm>
            <a:custGeom>
              <a:avLst/>
              <a:gdLst>
                <a:gd name="T0" fmla="*/ 0 w 483"/>
                <a:gd name="T1" fmla="*/ 0 h 1"/>
                <a:gd name="T2" fmla="*/ 302 w 483"/>
                <a:gd name="T3" fmla="*/ 0 h 1"/>
                <a:gd name="T4" fmla="*/ 482 w 483"/>
                <a:gd name="T5" fmla="*/ 0 h 1"/>
              </a:gdLst>
              <a:ahLst/>
              <a:cxnLst>
                <a:cxn ang="0">
                  <a:pos x="T0" y="T1"/>
                </a:cxn>
                <a:cxn ang="0">
                  <a:pos x="T2" y="T3"/>
                </a:cxn>
                <a:cxn ang="0">
                  <a:pos x="T4" y="T5"/>
                </a:cxn>
              </a:cxnLst>
              <a:rect l="0" t="0" r="r" b="b"/>
              <a:pathLst>
                <a:path w="483" h="1">
                  <a:moveTo>
                    <a:pt x="0" y="0"/>
                  </a:moveTo>
                  <a:lnTo>
                    <a:pt x="302" y="0"/>
                  </a:lnTo>
                  <a:lnTo>
                    <a:pt x="482" y="0"/>
                  </a:lnTo>
                </a:path>
              </a:pathLst>
            </a:custGeom>
            <a:noFill/>
            <a:ln w="4680" cap="flat">
              <a:solidFill>
                <a:schemeClr val="bg1"/>
              </a:solidFill>
              <a:round/>
              <a:headEnd/>
              <a:tailEnd/>
            </a:ln>
            <a:effectLst/>
          </p:spPr>
          <p:txBody>
            <a:bodyPr/>
            <a:lstStyle/>
            <a:p>
              <a:endParaRPr lang="en-US" sz="1000"/>
            </a:p>
          </p:txBody>
        </p:sp>
      </p:grpSp>
      <p:pic>
        <p:nvPicPr>
          <p:cNvPr id="1026" name="Picture 2" descr="https://lh6.googleusercontent.com/D9cQnafYWSVCUM1-EOelknEGtWuQNwjkllJOFFtcCaSn2voVTWBD4DT9cinaYrSY8ZxEpxBa7iX-GxfNjYRKWEDwHNVgjrpm7BRI8K_w-nRCYfGou7hpEw2IN98H92BpUAy5YGV-q0I">
            <a:extLst>
              <a:ext uri="{FF2B5EF4-FFF2-40B4-BE49-F238E27FC236}">
                <a16:creationId xmlns:a16="http://schemas.microsoft.com/office/drawing/2014/main" id="{B41EE91E-E3FB-EA4B-8910-11DF21F96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79" r="7661"/>
          <a:stretch/>
        </p:blipFill>
        <p:spPr bwMode="auto">
          <a:xfrm>
            <a:off x="518783" y="1420116"/>
            <a:ext cx="4239377" cy="4040368"/>
          </a:xfrm>
          <a:prstGeom prst="rect">
            <a:avLst/>
          </a:prstGeom>
          <a:noFill/>
          <a:extLst>
            <a:ext uri="{909E8E84-426E-40DD-AFC4-6F175D3DCCD1}">
              <a14:hiddenFill xmlns:a14="http://schemas.microsoft.com/office/drawing/2010/main">
                <a:solidFill>
                  <a:srgbClr val="FFFFFF"/>
                </a:solidFill>
              </a14:hiddenFill>
            </a:ext>
          </a:extLst>
        </p:spPr>
      </p:pic>
      <p:cxnSp>
        <p:nvCxnSpPr>
          <p:cNvPr id="74" name="Straight Connector 73">
            <a:extLst>
              <a:ext uri="{FF2B5EF4-FFF2-40B4-BE49-F238E27FC236}">
                <a16:creationId xmlns:a16="http://schemas.microsoft.com/office/drawing/2014/main" id="{5E1F9F4B-22FF-3C4D-9A7B-82A64E5E5841}"/>
              </a:ext>
            </a:extLst>
          </p:cNvPr>
          <p:cNvCxnSpPr/>
          <p:nvPr/>
        </p:nvCxnSpPr>
        <p:spPr>
          <a:xfrm>
            <a:off x="5331417" y="1286359"/>
            <a:ext cx="0" cy="4788977"/>
          </a:xfrm>
          <a:prstGeom prst="line">
            <a:avLst/>
          </a:prstGeom>
          <a:ln>
            <a:solidFill>
              <a:srgbClr val="B6B6B6"/>
            </a:solidFill>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95416ADA-21D0-7D4B-8C86-C7EC6BA7862F}"/>
              </a:ext>
            </a:extLst>
          </p:cNvPr>
          <p:cNvPicPr>
            <a:picLocks noChangeAspect="1"/>
          </p:cNvPicPr>
          <p:nvPr/>
        </p:nvPicPr>
        <p:blipFill>
          <a:blip r:embed="rId4"/>
          <a:stretch>
            <a:fillRect/>
          </a:stretch>
        </p:blipFill>
        <p:spPr>
          <a:xfrm>
            <a:off x="11232711" y="0"/>
            <a:ext cx="816767" cy="816767"/>
          </a:xfrm>
          <a:prstGeom prst="rect">
            <a:avLst/>
          </a:prstGeom>
        </p:spPr>
      </p:pic>
      <p:grpSp>
        <p:nvGrpSpPr>
          <p:cNvPr id="49" name="Group 48">
            <a:extLst>
              <a:ext uri="{FF2B5EF4-FFF2-40B4-BE49-F238E27FC236}">
                <a16:creationId xmlns:a16="http://schemas.microsoft.com/office/drawing/2014/main" id="{F07D6EFF-B910-FE4C-A1EC-9C3C5134B13C}"/>
              </a:ext>
            </a:extLst>
          </p:cNvPr>
          <p:cNvGrpSpPr/>
          <p:nvPr/>
        </p:nvGrpSpPr>
        <p:grpSpPr>
          <a:xfrm>
            <a:off x="9429750" y="4286250"/>
            <a:ext cx="2506744" cy="2571749"/>
            <a:chOff x="745648" y="2164322"/>
            <a:chExt cx="4884877" cy="4701546"/>
          </a:xfrm>
        </p:grpSpPr>
        <p:sp>
          <p:nvSpPr>
            <p:cNvPr id="50" name="Freeform 49">
              <a:extLst>
                <a:ext uri="{FF2B5EF4-FFF2-40B4-BE49-F238E27FC236}">
                  <a16:creationId xmlns:a16="http://schemas.microsoft.com/office/drawing/2014/main" id="{B0CDD493-5333-0245-A5C3-5B1BA1FD9819}"/>
                </a:ext>
              </a:extLst>
            </p:cNvPr>
            <p:cNvSpPr>
              <a:spLocks/>
            </p:cNvSpPr>
            <p:nvPr/>
          </p:nvSpPr>
          <p:spPr bwMode="auto">
            <a:xfrm>
              <a:off x="2499173" y="4461087"/>
              <a:ext cx="1931731" cy="2404781"/>
            </a:xfrm>
            <a:custGeom>
              <a:avLst/>
              <a:gdLst>
                <a:gd name="connsiteX0" fmla="*/ 868073 w 1563664"/>
                <a:gd name="connsiteY0" fmla="*/ 17 h 1946074"/>
                <a:gd name="connsiteX1" fmla="*/ 923882 w 1563664"/>
                <a:gd name="connsiteY1" fmla="*/ 354374 h 1946074"/>
                <a:gd name="connsiteX2" fmla="*/ 960791 w 1563664"/>
                <a:gd name="connsiteY2" fmla="*/ 651592 h 1946074"/>
                <a:gd name="connsiteX3" fmla="*/ 1084786 w 1563664"/>
                <a:gd name="connsiteY3" fmla="*/ 466728 h 1946074"/>
                <a:gd name="connsiteX4" fmla="*/ 1261033 w 1563664"/>
                <a:gd name="connsiteY4" fmla="*/ 104382 h 1946074"/>
                <a:gd name="connsiteX5" fmla="*/ 1229089 w 1563664"/>
                <a:gd name="connsiteY5" fmla="*/ 447109 h 1946074"/>
                <a:gd name="connsiteX6" fmla="*/ 1161570 w 1563664"/>
                <a:gd name="connsiteY6" fmla="*/ 741293 h 1946074"/>
                <a:gd name="connsiteX7" fmla="*/ 1337223 w 1563664"/>
                <a:gd name="connsiteY7" fmla="*/ 585858 h 1946074"/>
                <a:gd name="connsiteX8" fmla="*/ 1561349 w 1563664"/>
                <a:gd name="connsiteY8" fmla="*/ 369745 h 1946074"/>
                <a:gd name="connsiteX9" fmla="*/ 1441578 w 1563664"/>
                <a:gd name="connsiteY9" fmla="*/ 631366 h 1946074"/>
                <a:gd name="connsiteX10" fmla="*/ 1297868 w 1563664"/>
                <a:gd name="connsiteY10" fmla="*/ 952552 h 1946074"/>
                <a:gd name="connsiteX11" fmla="*/ 1168907 w 1563664"/>
                <a:gd name="connsiteY11" fmla="*/ 1509470 h 1946074"/>
                <a:gd name="connsiteX12" fmla="*/ 1146145 w 1563664"/>
                <a:gd name="connsiteY12" fmla="*/ 1904580 h 1946074"/>
                <a:gd name="connsiteX13" fmla="*/ 1144216 w 1563664"/>
                <a:gd name="connsiteY13" fmla="*/ 1946074 h 1946074"/>
                <a:gd name="connsiteX14" fmla="*/ 700729 w 1563664"/>
                <a:gd name="connsiteY14" fmla="*/ 1946074 h 1946074"/>
                <a:gd name="connsiteX15" fmla="*/ 701016 w 1563664"/>
                <a:gd name="connsiteY15" fmla="*/ 1876164 h 1946074"/>
                <a:gd name="connsiteX16" fmla="*/ 668480 w 1563664"/>
                <a:gd name="connsiteY16" fmla="*/ 1492885 h 1946074"/>
                <a:gd name="connsiteX17" fmla="*/ 458436 w 1563664"/>
                <a:gd name="connsiteY17" fmla="*/ 1275559 h 1946074"/>
                <a:gd name="connsiteX18" fmla="*/ 190064 w 1563664"/>
                <a:gd name="connsiteY18" fmla="*/ 1044681 h 1946074"/>
                <a:gd name="connsiteX19" fmla="*/ 31680 w 1563664"/>
                <a:gd name="connsiteY19" fmla="*/ 985015 h 1946074"/>
                <a:gd name="connsiteX20" fmla="*/ 29827 w 1563664"/>
                <a:gd name="connsiteY20" fmla="*/ 879436 h 1946074"/>
                <a:gd name="connsiteX21" fmla="*/ 295086 w 1563664"/>
                <a:gd name="connsiteY21" fmla="*/ 893594 h 1946074"/>
                <a:gd name="connsiteX22" fmla="*/ 559159 w 1563664"/>
                <a:gd name="connsiteY22" fmla="*/ 939608 h 1946074"/>
                <a:gd name="connsiteX23" fmla="*/ 532774 w 1563664"/>
                <a:gd name="connsiteY23" fmla="*/ 583431 h 1946074"/>
                <a:gd name="connsiteX24" fmla="*/ 443095 w 1563664"/>
                <a:gd name="connsiteY24" fmla="*/ 95786 h 1946074"/>
                <a:gd name="connsiteX25" fmla="*/ 623640 w 1563664"/>
                <a:gd name="connsiteY25" fmla="*/ 338395 h 1946074"/>
                <a:gd name="connsiteX26" fmla="*/ 775947 w 1563664"/>
                <a:gd name="connsiteY26" fmla="*/ 641782 h 1946074"/>
                <a:gd name="connsiteX27" fmla="*/ 777800 w 1563664"/>
                <a:gd name="connsiteY27" fmla="*/ 329799 h 1946074"/>
                <a:gd name="connsiteX28" fmla="*/ 868073 w 1563664"/>
                <a:gd name="connsiteY28" fmla="*/ 17 h 194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63664" h="1946074">
                  <a:moveTo>
                    <a:pt x="868073" y="17"/>
                  </a:moveTo>
                  <a:cubicBezTo>
                    <a:pt x="912245" y="-1197"/>
                    <a:pt x="918397" y="61402"/>
                    <a:pt x="923882" y="354374"/>
                  </a:cubicBezTo>
                  <a:cubicBezTo>
                    <a:pt x="927587" y="554609"/>
                    <a:pt x="940483" y="649772"/>
                    <a:pt x="960791" y="651592"/>
                  </a:cubicBezTo>
                  <a:cubicBezTo>
                    <a:pt x="1009263" y="655334"/>
                    <a:pt x="1038761" y="590813"/>
                    <a:pt x="1084786" y="466728"/>
                  </a:cubicBezTo>
                  <a:cubicBezTo>
                    <a:pt x="1133925" y="332833"/>
                    <a:pt x="1172020" y="84157"/>
                    <a:pt x="1261033" y="104382"/>
                  </a:cubicBezTo>
                  <a:cubicBezTo>
                    <a:pt x="1333518" y="120968"/>
                    <a:pt x="1296015" y="219872"/>
                    <a:pt x="1229089" y="447109"/>
                  </a:cubicBezTo>
                  <a:cubicBezTo>
                    <a:pt x="1188548" y="584644"/>
                    <a:pt x="1136371" y="735731"/>
                    <a:pt x="1161570" y="741293"/>
                  </a:cubicBezTo>
                  <a:cubicBezTo>
                    <a:pt x="1186769" y="746754"/>
                    <a:pt x="1260440" y="690931"/>
                    <a:pt x="1337223" y="585858"/>
                  </a:cubicBezTo>
                  <a:cubicBezTo>
                    <a:pt x="1413933" y="480886"/>
                    <a:pt x="1525699" y="284392"/>
                    <a:pt x="1561349" y="369745"/>
                  </a:cubicBezTo>
                  <a:cubicBezTo>
                    <a:pt x="1579136" y="412118"/>
                    <a:pt x="1490124" y="562598"/>
                    <a:pt x="1441578" y="631366"/>
                  </a:cubicBezTo>
                  <a:cubicBezTo>
                    <a:pt x="1401704" y="688403"/>
                    <a:pt x="1324327" y="812488"/>
                    <a:pt x="1297868" y="952552"/>
                  </a:cubicBezTo>
                  <a:cubicBezTo>
                    <a:pt x="1271483" y="1092515"/>
                    <a:pt x="1292384" y="1257760"/>
                    <a:pt x="1168907" y="1509470"/>
                  </a:cubicBezTo>
                  <a:cubicBezTo>
                    <a:pt x="1168907" y="1509470"/>
                    <a:pt x="1158235" y="1657315"/>
                    <a:pt x="1146145" y="1904580"/>
                  </a:cubicBezTo>
                  <a:lnTo>
                    <a:pt x="1144216" y="1946074"/>
                  </a:lnTo>
                  <a:lnTo>
                    <a:pt x="700729" y="1946074"/>
                  </a:lnTo>
                  <a:lnTo>
                    <a:pt x="701016" y="1876164"/>
                  </a:lnTo>
                  <a:cubicBezTo>
                    <a:pt x="701016" y="1876164"/>
                    <a:pt x="705315" y="1586227"/>
                    <a:pt x="668480" y="1492885"/>
                  </a:cubicBezTo>
                  <a:cubicBezTo>
                    <a:pt x="631644" y="1399543"/>
                    <a:pt x="592289" y="1352922"/>
                    <a:pt x="458436" y="1275559"/>
                  </a:cubicBezTo>
                  <a:cubicBezTo>
                    <a:pt x="323991" y="1198195"/>
                    <a:pt x="279151" y="1102931"/>
                    <a:pt x="190064" y="1044681"/>
                  </a:cubicBezTo>
                  <a:cubicBezTo>
                    <a:pt x="101645" y="986329"/>
                    <a:pt x="60511" y="973992"/>
                    <a:pt x="31680" y="985015"/>
                  </a:cubicBezTo>
                  <a:cubicBezTo>
                    <a:pt x="3442" y="996139"/>
                    <a:pt x="-21758" y="937787"/>
                    <a:pt x="29827" y="879436"/>
                  </a:cubicBezTo>
                  <a:cubicBezTo>
                    <a:pt x="81411" y="821084"/>
                    <a:pt x="185173" y="824826"/>
                    <a:pt x="295086" y="893594"/>
                  </a:cubicBezTo>
                  <a:cubicBezTo>
                    <a:pt x="404999" y="962362"/>
                    <a:pt x="466441" y="1030523"/>
                    <a:pt x="559159" y="939608"/>
                  </a:cubicBezTo>
                  <a:cubicBezTo>
                    <a:pt x="626679" y="873267"/>
                    <a:pt x="597848" y="744327"/>
                    <a:pt x="532774" y="583431"/>
                  </a:cubicBezTo>
                  <a:cubicBezTo>
                    <a:pt x="467627" y="422535"/>
                    <a:pt x="382320" y="160914"/>
                    <a:pt x="443095" y="95786"/>
                  </a:cubicBezTo>
                  <a:cubicBezTo>
                    <a:pt x="528476" y="4366"/>
                    <a:pt x="567757" y="200253"/>
                    <a:pt x="623640" y="338395"/>
                  </a:cubicBezTo>
                  <a:cubicBezTo>
                    <a:pt x="679523" y="476537"/>
                    <a:pt x="718804" y="666964"/>
                    <a:pt x="775947" y="641782"/>
                  </a:cubicBezTo>
                  <a:cubicBezTo>
                    <a:pt x="789436" y="636220"/>
                    <a:pt x="772241" y="480279"/>
                    <a:pt x="777800" y="329799"/>
                  </a:cubicBezTo>
                  <a:cubicBezTo>
                    <a:pt x="783285" y="178712"/>
                    <a:pt x="763644" y="3759"/>
                    <a:pt x="868073" y="17"/>
                  </a:cubicBezTo>
                  <a:close/>
                </a:path>
              </a:pathLst>
            </a:custGeom>
            <a:solidFill>
              <a:srgbClr val="B6B6B6"/>
            </a:solidFill>
            <a:ln>
              <a:noFill/>
            </a:ln>
          </p:spPr>
          <p:txBody>
            <a:bodyPr wrap="square" lIns="0" tIns="0" rIns="0" bIns="0">
              <a:noAutofit/>
            </a:bodyPr>
            <a:lstStyle/>
            <a:p>
              <a:endParaRPr lang="en-US" sz="900" dirty="0"/>
            </a:p>
          </p:txBody>
        </p:sp>
        <p:sp>
          <p:nvSpPr>
            <p:cNvPr id="51" name="AutoShape 2">
              <a:extLst>
                <a:ext uri="{FF2B5EF4-FFF2-40B4-BE49-F238E27FC236}">
                  <a16:creationId xmlns:a16="http://schemas.microsoft.com/office/drawing/2014/main" id="{CAA9D060-A803-734C-B8C5-394C130E2D7B}"/>
                </a:ext>
              </a:extLst>
            </p:cNvPr>
            <p:cNvSpPr>
              <a:spLocks/>
            </p:cNvSpPr>
            <p:nvPr/>
          </p:nvSpPr>
          <p:spPr bwMode="auto">
            <a:xfrm>
              <a:off x="745648" y="3808483"/>
              <a:ext cx="1720281" cy="1602156"/>
            </a:xfrm>
            <a:custGeom>
              <a:avLst/>
              <a:gdLst/>
              <a:ahLst/>
              <a:cxnLst/>
              <a:rect l="0" t="0" r="r" b="b"/>
              <a:pathLst>
                <a:path w="18386" h="19236">
                  <a:moveTo>
                    <a:pt x="14685" y="14523"/>
                  </a:moveTo>
                  <a:cubicBezTo>
                    <a:pt x="14685" y="14523"/>
                    <a:pt x="13428" y="15798"/>
                    <a:pt x="18303" y="19150"/>
                  </a:cubicBezTo>
                  <a:cubicBezTo>
                    <a:pt x="18303" y="19150"/>
                    <a:pt x="12933" y="19943"/>
                    <a:pt x="9851" y="16727"/>
                  </a:cubicBezTo>
                  <a:cubicBezTo>
                    <a:pt x="9851" y="16727"/>
                    <a:pt x="3719" y="18522"/>
                    <a:pt x="912" y="12527"/>
                  </a:cubicBezTo>
                  <a:cubicBezTo>
                    <a:pt x="-1894" y="6533"/>
                    <a:pt x="2364" y="2324"/>
                    <a:pt x="5666" y="1021"/>
                  </a:cubicBezTo>
                  <a:cubicBezTo>
                    <a:pt x="8967" y="-281"/>
                    <a:pt x="16405" y="-1657"/>
                    <a:pt x="18051" y="5941"/>
                  </a:cubicBezTo>
                  <a:cubicBezTo>
                    <a:pt x="19706" y="13548"/>
                    <a:pt x="14685" y="14523"/>
                    <a:pt x="14685" y="14523"/>
                  </a:cubicBezTo>
                  <a:close/>
                  <a:moveTo>
                    <a:pt x="14685" y="14523"/>
                  </a:moveTo>
                </a:path>
              </a:pathLst>
            </a:custGeom>
            <a:solidFill>
              <a:srgbClr val="B6B6B6"/>
            </a:solidFill>
            <a:ln>
              <a:noFill/>
            </a:ln>
          </p:spPr>
          <p:txBody>
            <a:bodyPr lIns="0" tIns="0" rIns="0" bIns="0"/>
            <a:lstStyle/>
            <a:p>
              <a:pPr algn="ctr"/>
              <a:endParaRPr lang="en-US" sz="900" dirty="0">
                <a:solidFill>
                  <a:schemeClr val="bg1"/>
                </a:solidFill>
              </a:endParaRPr>
            </a:p>
          </p:txBody>
        </p:sp>
        <p:sp>
          <p:nvSpPr>
            <p:cNvPr id="52" name="AutoShape 4">
              <a:extLst>
                <a:ext uri="{FF2B5EF4-FFF2-40B4-BE49-F238E27FC236}">
                  <a16:creationId xmlns:a16="http://schemas.microsoft.com/office/drawing/2014/main" id="{9414D9E0-345E-204D-846E-96CB52E03102}"/>
                </a:ext>
              </a:extLst>
            </p:cNvPr>
            <p:cNvSpPr>
              <a:spLocks/>
            </p:cNvSpPr>
            <p:nvPr/>
          </p:nvSpPr>
          <p:spPr bwMode="auto">
            <a:xfrm>
              <a:off x="2566971" y="2164322"/>
              <a:ext cx="2160308" cy="2266164"/>
            </a:xfrm>
            <a:custGeom>
              <a:avLst/>
              <a:gdLst/>
              <a:ahLst/>
              <a:cxnLst/>
              <a:rect l="0" t="0" r="r" b="b"/>
              <a:pathLst>
                <a:path w="19417" h="20101">
                  <a:moveTo>
                    <a:pt x="438" y="10902"/>
                  </a:moveTo>
                  <a:cubicBezTo>
                    <a:pt x="438" y="10902"/>
                    <a:pt x="-1791" y="4369"/>
                    <a:pt x="3812" y="1435"/>
                  </a:cubicBezTo>
                  <a:cubicBezTo>
                    <a:pt x="9415" y="-1499"/>
                    <a:pt x="19005" y="-234"/>
                    <a:pt x="19407" y="8036"/>
                  </a:cubicBezTo>
                  <a:cubicBezTo>
                    <a:pt x="19809" y="16299"/>
                    <a:pt x="8269" y="20101"/>
                    <a:pt x="7254" y="20101"/>
                  </a:cubicBezTo>
                  <a:cubicBezTo>
                    <a:pt x="7254" y="20101"/>
                    <a:pt x="8535" y="18432"/>
                    <a:pt x="8808" y="17100"/>
                  </a:cubicBezTo>
                  <a:cubicBezTo>
                    <a:pt x="8815" y="17107"/>
                    <a:pt x="1590" y="17302"/>
                    <a:pt x="438" y="10902"/>
                  </a:cubicBezTo>
                  <a:close/>
                  <a:moveTo>
                    <a:pt x="438" y="10902"/>
                  </a:moveTo>
                </a:path>
              </a:pathLst>
            </a:custGeom>
            <a:solidFill>
              <a:srgbClr val="F7945F">
                <a:alpha val="81000"/>
              </a:srgbClr>
            </a:solidFill>
            <a:ln>
              <a:noFill/>
            </a:ln>
          </p:spPr>
          <p:txBody>
            <a:bodyPr lIns="0" tIns="0" rIns="0" bIns="0"/>
            <a:lstStyle/>
            <a:p>
              <a:endParaRPr lang="en-US" sz="900" dirty="0"/>
            </a:p>
          </p:txBody>
        </p:sp>
        <p:sp>
          <p:nvSpPr>
            <p:cNvPr id="54" name="AutoShape 6">
              <a:extLst>
                <a:ext uri="{FF2B5EF4-FFF2-40B4-BE49-F238E27FC236}">
                  <a16:creationId xmlns:a16="http://schemas.microsoft.com/office/drawing/2014/main" id="{3EE0BBA1-0DF4-6C46-8081-66977587CB24}"/>
                </a:ext>
              </a:extLst>
            </p:cNvPr>
            <p:cNvSpPr>
              <a:spLocks/>
            </p:cNvSpPr>
            <p:nvPr/>
          </p:nvSpPr>
          <p:spPr bwMode="auto">
            <a:xfrm>
              <a:off x="4479245" y="4058910"/>
              <a:ext cx="1151280" cy="1068104"/>
            </a:xfrm>
            <a:custGeom>
              <a:avLst/>
              <a:gdLst/>
              <a:ahLst/>
              <a:cxnLst/>
              <a:rect l="0" t="0" r="r" b="b"/>
              <a:pathLst>
                <a:path w="18170" h="17410">
                  <a:moveTo>
                    <a:pt x="2646" y="12932"/>
                  </a:moveTo>
                  <a:cubicBezTo>
                    <a:pt x="2646" y="12932"/>
                    <a:pt x="-563" y="9841"/>
                    <a:pt x="1221" y="4933"/>
                  </a:cubicBezTo>
                  <a:cubicBezTo>
                    <a:pt x="2993" y="24"/>
                    <a:pt x="7866" y="-1101"/>
                    <a:pt x="12847" y="1026"/>
                  </a:cubicBezTo>
                  <a:cubicBezTo>
                    <a:pt x="17840" y="3152"/>
                    <a:pt x="21037" y="7096"/>
                    <a:pt x="14452" y="15318"/>
                  </a:cubicBezTo>
                  <a:cubicBezTo>
                    <a:pt x="8190" y="20499"/>
                    <a:pt x="0" y="14428"/>
                    <a:pt x="0" y="14428"/>
                  </a:cubicBezTo>
                  <a:cubicBezTo>
                    <a:pt x="0" y="14428"/>
                    <a:pt x="2299" y="14366"/>
                    <a:pt x="2646" y="12932"/>
                  </a:cubicBezTo>
                  <a:close/>
                  <a:moveTo>
                    <a:pt x="2646" y="12932"/>
                  </a:moveTo>
                </a:path>
              </a:pathLst>
            </a:custGeom>
            <a:solidFill>
              <a:srgbClr val="B6B6B6">
                <a:alpha val="78000"/>
              </a:srgbClr>
            </a:solidFill>
            <a:ln>
              <a:noFill/>
            </a:ln>
          </p:spPr>
          <p:txBody>
            <a:bodyPr lIns="0" tIns="0" rIns="0" bIns="0"/>
            <a:lstStyle/>
            <a:p>
              <a:endParaRPr lang="en-US" sz="900" dirty="0"/>
            </a:p>
          </p:txBody>
        </p:sp>
        <p:sp>
          <p:nvSpPr>
            <p:cNvPr id="55" name="Rectangle 54">
              <a:extLst>
                <a:ext uri="{FF2B5EF4-FFF2-40B4-BE49-F238E27FC236}">
                  <a16:creationId xmlns:a16="http://schemas.microsoft.com/office/drawing/2014/main" id="{2946373D-9F3F-E342-96A4-B7254BE25989}"/>
                </a:ext>
              </a:extLst>
            </p:cNvPr>
            <p:cNvSpPr/>
            <p:nvPr/>
          </p:nvSpPr>
          <p:spPr>
            <a:xfrm>
              <a:off x="1248846" y="4143181"/>
              <a:ext cx="655211" cy="744372"/>
            </a:xfrm>
            <a:prstGeom prst="rect">
              <a:avLst/>
            </a:prstGeom>
          </p:spPr>
          <p:txBody>
            <a:bodyPr wrap="none" lIns="121899" tIns="60950" rIns="121899" bIns="60950">
              <a:spAutoFit/>
            </a:bodyPr>
            <a:lstStyle/>
            <a:p>
              <a:pPr algn="ctr">
                <a:lnSpc>
                  <a:spcPct val="75000"/>
                </a:lnSpc>
              </a:pPr>
              <a:r>
                <a:rPr lang="en-US" sz="3600" b="1" dirty="0">
                  <a:solidFill>
                    <a:schemeClr val="bg1"/>
                  </a:solidFill>
                  <a:latin typeface="Lato Light"/>
                  <a:cs typeface="Lato Light"/>
                </a:rPr>
                <a:t>1</a:t>
              </a:r>
              <a:endParaRPr lang="en-US" sz="2000" b="1" dirty="0">
                <a:solidFill>
                  <a:schemeClr val="bg1"/>
                </a:solidFill>
                <a:latin typeface="Lato Light"/>
                <a:cs typeface="Lato Light"/>
              </a:endParaRPr>
            </a:p>
          </p:txBody>
        </p:sp>
        <p:sp>
          <p:nvSpPr>
            <p:cNvPr id="56" name="Rectangle 55">
              <a:extLst>
                <a:ext uri="{FF2B5EF4-FFF2-40B4-BE49-F238E27FC236}">
                  <a16:creationId xmlns:a16="http://schemas.microsoft.com/office/drawing/2014/main" id="{DB47D235-8AD7-F945-89E7-F4E95A46FD5B}"/>
                </a:ext>
              </a:extLst>
            </p:cNvPr>
            <p:cNvSpPr/>
            <p:nvPr/>
          </p:nvSpPr>
          <p:spPr>
            <a:xfrm>
              <a:off x="3335886" y="2827572"/>
              <a:ext cx="690207" cy="808770"/>
            </a:xfrm>
            <a:prstGeom prst="rect">
              <a:avLst/>
            </a:prstGeom>
          </p:spPr>
          <p:txBody>
            <a:bodyPr wrap="none" lIns="121899" tIns="60950" rIns="121899" bIns="60950">
              <a:spAutoFit/>
            </a:bodyPr>
            <a:lstStyle/>
            <a:p>
              <a:pPr algn="ctr">
                <a:lnSpc>
                  <a:spcPct val="75000"/>
                </a:lnSpc>
              </a:pPr>
              <a:r>
                <a:rPr lang="en-US" sz="4000" b="1" dirty="0">
                  <a:solidFill>
                    <a:schemeClr val="bg1"/>
                  </a:solidFill>
                  <a:latin typeface="Lato Light"/>
                  <a:cs typeface="Lato Light"/>
                </a:rPr>
                <a:t>2</a:t>
              </a:r>
              <a:endParaRPr lang="en-US" sz="2400" b="1" dirty="0">
                <a:solidFill>
                  <a:schemeClr val="bg1"/>
                </a:solidFill>
                <a:latin typeface="Lato Light"/>
                <a:cs typeface="Lato Light"/>
              </a:endParaRPr>
            </a:p>
          </p:txBody>
        </p:sp>
        <p:sp>
          <p:nvSpPr>
            <p:cNvPr id="57" name="Rectangle 56">
              <a:extLst>
                <a:ext uri="{FF2B5EF4-FFF2-40B4-BE49-F238E27FC236}">
                  <a16:creationId xmlns:a16="http://schemas.microsoft.com/office/drawing/2014/main" id="{320D988C-B579-1B4C-9D65-B7C3EAB4C163}"/>
                </a:ext>
              </a:extLst>
            </p:cNvPr>
            <p:cNvSpPr/>
            <p:nvPr/>
          </p:nvSpPr>
          <p:spPr>
            <a:xfrm>
              <a:off x="4727279" y="4237375"/>
              <a:ext cx="655212" cy="744372"/>
            </a:xfrm>
            <a:prstGeom prst="rect">
              <a:avLst/>
            </a:prstGeom>
          </p:spPr>
          <p:txBody>
            <a:bodyPr wrap="none" lIns="121899" tIns="60950" rIns="121899" bIns="60950">
              <a:spAutoFit/>
            </a:bodyPr>
            <a:lstStyle/>
            <a:p>
              <a:pPr algn="ctr">
                <a:lnSpc>
                  <a:spcPct val="75000"/>
                </a:lnSpc>
              </a:pPr>
              <a:r>
                <a:rPr lang="en-US" sz="3600" b="1" dirty="0">
                  <a:solidFill>
                    <a:schemeClr val="bg1"/>
                  </a:solidFill>
                  <a:latin typeface="Lato Light"/>
                  <a:cs typeface="Lato Light"/>
                </a:rPr>
                <a:t>3</a:t>
              </a:r>
              <a:endParaRPr lang="en-US" sz="2800" b="1" dirty="0">
                <a:solidFill>
                  <a:schemeClr val="bg1"/>
                </a:solidFill>
                <a:latin typeface="Lato Light"/>
                <a:cs typeface="Lato Light"/>
              </a:endParaRPr>
            </a:p>
          </p:txBody>
        </p:sp>
      </p:grpSp>
      <p:sp>
        <p:nvSpPr>
          <p:cNvPr id="58" name="TextBox 57">
            <a:extLst>
              <a:ext uri="{FF2B5EF4-FFF2-40B4-BE49-F238E27FC236}">
                <a16:creationId xmlns:a16="http://schemas.microsoft.com/office/drawing/2014/main" id="{20A00156-7B50-49D0-BE58-9646646200E6}"/>
              </a:ext>
            </a:extLst>
          </p:cNvPr>
          <p:cNvSpPr txBox="1"/>
          <p:nvPr/>
        </p:nvSpPr>
        <p:spPr>
          <a:xfrm>
            <a:off x="6707963" y="4040554"/>
            <a:ext cx="3732828" cy="208006"/>
          </a:xfrm>
          <a:prstGeom prst="rect">
            <a:avLst/>
          </a:prstGeom>
          <a:noFill/>
        </p:spPr>
        <p:txBody>
          <a:bodyPr wrap="square" lIns="0" tIns="0" rIns="0" bIns="0" rtlCol="0">
            <a:spAutoFit/>
          </a:bodyPr>
          <a:lstStyle/>
          <a:p>
            <a:pPr>
              <a:lnSpc>
                <a:spcPts val="1600"/>
              </a:lnSpc>
              <a:spcAft>
                <a:spcPts val="1600"/>
              </a:spcAft>
            </a:pPr>
            <a:r>
              <a:rPr lang="en-US" sz="1600" dirty="0">
                <a:ea typeface="Open Sans" panose="020B0606030504020204" pitchFamily="34" charset="0"/>
                <a:cs typeface="Lato Light"/>
              </a:rPr>
              <a:t>Knowledgeable and friendly employees</a:t>
            </a:r>
            <a:endParaRPr lang="en-US" sz="1600" dirty="0">
              <a:cs typeface="Lato Light"/>
            </a:endParaRPr>
          </a:p>
        </p:txBody>
      </p:sp>
      <p:sp>
        <p:nvSpPr>
          <p:cNvPr id="59" name="TextBox 58">
            <a:extLst>
              <a:ext uri="{FF2B5EF4-FFF2-40B4-BE49-F238E27FC236}">
                <a16:creationId xmlns:a16="http://schemas.microsoft.com/office/drawing/2014/main" id="{871386BE-0332-45B9-A967-89AB322F35EF}"/>
              </a:ext>
            </a:extLst>
          </p:cNvPr>
          <p:cNvSpPr txBox="1"/>
          <p:nvPr/>
        </p:nvSpPr>
        <p:spPr>
          <a:xfrm>
            <a:off x="1321273" y="5421710"/>
            <a:ext cx="1358577" cy="670825"/>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Blue : Predictive </a:t>
            </a:r>
          </a:p>
          <a:p>
            <a:pPr>
              <a:lnSpc>
                <a:spcPts val="1867"/>
              </a:lnSpc>
              <a:spcAft>
                <a:spcPts val="1600"/>
              </a:spcAft>
            </a:pPr>
            <a:r>
              <a:rPr lang="en-US" sz="1350" b="1" dirty="0">
                <a:latin typeface="Lato" panose="020F0502020204030203" pitchFamily="34" charset="0"/>
              </a:rPr>
              <a:t>Red: Actual </a:t>
            </a:r>
          </a:p>
        </p:txBody>
      </p:sp>
      <p:sp>
        <p:nvSpPr>
          <p:cNvPr id="60" name="TextBox 59">
            <a:extLst>
              <a:ext uri="{FF2B5EF4-FFF2-40B4-BE49-F238E27FC236}">
                <a16:creationId xmlns:a16="http://schemas.microsoft.com/office/drawing/2014/main" id="{093D603A-A238-473F-98D9-63ADF3F8476A}"/>
              </a:ext>
            </a:extLst>
          </p:cNvPr>
          <p:cNvSpPr txBox="1"/>
          <p:nvPr/>
        </p:nvSpPr>
        <p:spPr>
          <a:xfrm>
            <a:off x="3306631" y="5437208"/>
            <a:ext cx="1019703" cy="677301"/>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0: Satisfied</a:t>
            </a:r>
          </a:p>
          <a:p>
            <a:pPr>
              <a:lnSpc>
                <a:spcPts val="1867"/>
              </a:lnSpc>
              <a:spcAft>
                <a:spcPts val="1600"/>
              </a:spcAft>
            </a:pPr>
            <a:r>
              <a:rPr lang="en-US" sz="1350" b="1" dirty="0">
                <a:latin typeface="Lato" panose="020F0502020204030203" pitchFamily="34" charset="0"/>
              </a:rPr>
              <a:t>1: Unsatisfied </a:t>
            </a:r>
          </a:p>
        </p:txBody>
      </p:sp>
    </p:spTree>
    <p:extLst>
      <p:ext uri="{BB962C8B-B14F-4D97-AF65-F5344CB8AC3E}">
        <p14:creationId xmlns:p14="http://schemas.microsoft.com/office/powerpoint/2010/main" val="20653103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1"/>
          <p:cNvSpPr>
            <a:spLocks/>
          </p:cNvSpPr>
          <p:nvPr/>
        </p:nvSpPr>
        <p:spPr bwMode="auto">
          <a:xfrm>
            <a:off x="846614" y="530938"/>
            <a:ext cx="9123395"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Variable 3 (CLV): Customers with Lower Lifetime Value </a:t>
            </a:r>
            <a:r>
              <a:rPr lang="en-GB" dirty="0"/>
              <a:t> </a:t>
            </a:r>
            <a:endParaRPr lang="en-US" sz="2900" dirty="0">
              <a:solidFill>
                <a:schemeClr val="tx2"/>
              </a:solidFill>
              <a:latin typeface="Lato Regular"/>
              <a:ea typeface="ＭＳ Ｐゴシック" charset="0"/>
              <a:cs typeface="Lato Regular"/>
              <a:sym typeface="Bebas Neue" charset="0"/>
            </a:endParaRPr>
          </a:p>
        </p:txBody>
      </p:sp>
      <p:sp>
        <p:nvSpPr>
          <p:cNvPr id="53" name="Rectangle 52"/>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21" name="TextBox 20"/>
          <p:cNvSpPr txBox="1"/>
          <p:nvPr/>
        </p:nvSpPr>
        <p:spPr>
          <a:xfrm>
            <a:off x="5219430" y="1639404"/>
            <a:ext cx="6972570" cy="363882"/>
          </a:xfrm>
          <a:prstGeom prst="rect">
            <a:avLst/>
          </a:prstGeom>
          <a:noFill/>
        </p:spPr>
        <p:txBody>
          <a:bodyPr wrap="square" lIns="0" tIns="0" rIns="0" bIns="0" rtlCol="0">
            <a:spAutoFit/>
          </a:bodyPr>
          <a:lstStyle/>
          <a:p>
            <a:pPr algn="ctr">
              <a:lnSpc>
                <a:spcPct val="150000"/>
              </a:lnSpc>
              <a:defRPr/>
            </a:pPr>
            <a:r>
              <a:rPr lang="en-US" dirty="0">
                <a:latin typeface="Lato Light"/>
                <a:cs typeface="Lato Light"/>
              </a:rPr>
              <a:t>Customers with Lower Lifetime Value are Less Satisfied </a:t>
            </a:r>
          </a:p>
        </p:txBody>
      </p:sp>
      <p:sp>
        <p:nvSpPr>
          <p:cNvPr id="23" name="TextBox 22"/>
          <p:cNvSpPr txBox="1"/>
          <p:nvPr/>
        </p:nvSpPr>
        <p:spPr>
          <a:xfrm>
            <a:off x="6707963" y="2510475"/>
            <a:ext cx="2058384" cy="692497"/>
          </a:xfrm>
          <a:prstGeom prst="rect">
            <a:avLst/>
          </a:prstGeom>
          <a:noFill/>
        </p:spPr>
        <p:txBody>
          <a:bodyPr wrap="square" lIns="0" tIns="0" rIns="0" bIns="0" rtlCol="0">
            <a:spAutoFit/>
          </a:bodyPr>
          <a:lstStyle/>
          <a:p>
            <a:pPr>
              <a:lnSpc>
                <a:spcPts val="1867"/>
              </a:lnSpc>
              <a:spcAft>
                <a:spcPts val="1600"/>
              </a:spcAft>
            </a:pPr>
            <a:endParaRPr lang="en-US" sz="1600" b="1" dirty="0">
              <a:latin typeface="Lato" panose="020F0502020204030203" pitchFamily="34" charset="0"/>
            </a:endParaRPr>
          </a:p>
          <a:p>
            <a:pPr>
              <a:lnSpc>
                <a:spcPts val="1867"/>
              </a:lnSpc>
              <a:spcAft>
                <a:spcPts val="1600"/>
              </a:spcAft>
            </a:pPr>
            <a:endParaRPr lang="en-US" sz="1600" b="1" dirty="0">
              <a:latin typeface="Lato" panose="020F0502020204030203" pitchFamily="34" charset="0"/>
            </a:endParaRPr>
          </a:p>
        </p:txBody>
      </p:sp>
      <p:sp>
        <p:nvSpPr>
          <p:cNvPr id="93" name="Oval 92"/>
          <p:cNvSpPr/>
          <p:nvPr/>
        </p:nvSpPr>
        <p:spPr>
          <a:xfrm>
            <a:off x="5804380" y="2574379"/>
            <a:ext cx="513160" cy="51329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6" name="Oval 95"/>
          <p:cNvSpPr/>
          <p:nvPr/>
        </p:nvSpPr>
        <p:spPr>
          <a:xfrm>
            <a:off x="5804380" y="4033032"/>
            <a:ext cx="513160" cy="513294"/>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31" name="Group 130"/>
          <p:cNvGrpSpPr>
            <a:grpSpLocks noChangeAspect="1"/>
          </p:cNvGrpSpPr>
          <p:nvPr/>
        </p:nvGrpSpPr>
        <p:grpSpPr>
          <a:xfrm>
            <a:off x="5892706" y="2656638"/>
            <a:ext cx="345639" cy="346814"/>
            <a:chOff x="1600773" y="3432059"/>
            <a:chExt cx="917567" cy="920686"/>
          </a:xfrm>
        </p:grpSpPr>
        <p:sp>
          <p:nvSpPr>
            <p:cNvPr id="132" name="Freeform 826"/>
            <p:cNvSpPr>
              <a:spLocks noChangeArrowheads="1"/>
            </p:cNvSpPr>
            <p:nvPr/>
          </p:nvSpPr>
          <p:spPr bwMode="auto">
            <a:xfrm>
              <a:off x="1726175" y="3557469"/>
              <a:ext cx="669823" cy="666809"/>
            </a:xfrm>
            <a:custGeom>
              <a:avLst/>
              <a:gdLst>
                <a:gd name="T0" fmla="*/ 481 w 964"/>
                <a:gd name="T1" fmla="*/ 0 h 963"/>
                <a:gd name="T2" fmla="*/ 481 w 964"/>
                <a:gd name="T3" fmla="*/ 0 h 963"/>
                <a:gd name="T4" fmla="*/ 0 w 964"/>
                <a:gd name="T5" fmla="*/ 481 h 963"/>
                <a:gd name="T6" fmla="*/ 481 w 964"/>
                <a:gd name="T7" fmla="*/ 962 h 963"/>
                <a:gd name="T8" fmla="*/ 963 w 964"/>
                <a:gd name="T9" fmla="*/ 481 h 963"/>
                <a:gd name="T10" fmla="*/ 481 w 964"/>
                <a:gd name="T11" fmla="*/ 0 h 963"/>
              </a:gdLst>
              <a:ahLst/>
              <a:cxnLst>
                <a:cxn ang="0">
                  <a:pos x="T0" y="T1"/>
                </a:cxn>
                <a:cxn ang="0">
                  <a:pos x="T2" y="T3"/>
                </a:cxn>
                <a:cxn ang="0">
                  <a:pos x="T4" y="T5"/>
                </a:cxn>
                <a:cxn ang="0">
                  <a:pos x="T6" y="T7"/>
                </a:cxn>
                <a:cxn ang="0">
                  <a:pos x="T8" y="T9"/>
                </a:cxn>
                <a:cxn ang="0">
                  <a:pos x="T10" y="T11"/>
                </a:cxn>
              </a:cxnLst>
              <a:rect l="0" t="0" r="r" b="b"/>
              <a:pathLst>
                <a:path w="964" h="963">
                  <a:moveTo>
                    <a:pt x="481" y="0"/>
                  </a:moveTo>
                  <a:lnTo>
                    <a:pt x="481" y="0"/>
                  </a:lnTo>
                  <a:cubicBezTo>
                    <a:pt x="210" y="0"/>
                    <a:pt x="0" y="221"/>
                    <a:pt x="0" y="481"/>
                  </a:cubicBezTo>
                  <a:cubicBezTo>
                    <a:pt x="0" y="752"/>
                    <a:pt x="210" y="962"/>
                    <a:pt x="481" y="962"/>
                  </a:cubicBezTo>
                  <a:cubicBezTo>
                    <a:pt x="741" y="962"/>
                    <a:pt x="963" y="752"/>
                    <a:pt x="963" y="481"/>
                  </a:cubicBezTo>
                  <a:cubicBezTo>
                    <a:pt x="963" y="221"/>
                    <a:pt x="741" y="0"/>
                    <a:pt x="481" y="0"/>
                  </a:cubicBezTo>
                </a:path>
              </a:pathLst>
            </a:custGeom>
            <a:noFill/>
            <a:ln w="4680" cap="flat">
              <a:solidFill>
                <a:schemeClr val="bg1"/>
              </a:solidFill>
              <a:round/>
              <a:headEnd/>
              <a:tailEnd/>
            </a:ln>
            <a:effectLst/>
          </p:spPr>
          <p:txBody>
            <a:bodyPr wrap="none" anchor="ctr"/>
            <a:lstStyle/>
            <a:p>
              <a:endParaRPr lang="en-US" sz="1600"/>
            </a:p>
          </p:txBody>
        </p:sp>
        <p:sp>
          <p:nvSpPr>
            <p:cNvPr id="133" name="Freeform 827"/>
            <p:cNvSpPr>
              <a:spLocks noChangeArrowheads="1"/>
            </p:cNvSpPr>
            <p:nvPr/>
          </p:nvSpPr>
          <p:spPr bwMode="auto">
            <a:xfrm>
              <a:off x="1934156" y="3765463"/>
              <a:ext cx="250802" cy="250818"/>
            </a:xfrm>
            <a:custGeom>
              <a:avLst/>
              <a:gdLst>
                <a:gd name="T0" fmla="*/ 180 w 361"/>
                <a:gd name="T1" fmla="*/ 360 h 361"/>
                <a:gd name="T2" fmla="*/ 180 w 361"/>
                <a:gd name="T3" fmla="*/ 360 h 361"/>
                <a:gd name="T4" fmla="*/ 0 w 361"/>
                <a:gd name="T5" fmla="*/ 180 h 361"/>
                <a:gd name="T6" fmla="*/ 180 w 361"/>
                <a:gd name="T7" fmla="*/ 0 h 361"/>
                <a:gd name="T8" fmla="*/ 360 w 361"/>
                <a:gd name="T9" fmla="*/ 180 h 361"/>
                <a:gd name="T10" fmla="*/ 180 w 361"/>
                <a:gd name="T11" fmla="*/ 360 h 361"/>
              </a:gdLst>
              <a:ahLst/>
              <a:cxnLst>
                <a:cxn ang="0">
                  <a:pos x="T0" y="T1"/>
                </a:cxn>
                <a:cxn ang="0">
                  <a:pos x="T2" y="T3"/>
                </a:cxn>
                <a:cxn ang="0">
                  <a:pos x="T4" y="T5"/>
                </a:cxn>
                <a:cxn ang="0">
                  <a:pos x="T6" y="T7"/>
                </a:cxn>
                <a:cxn ang="0">
                  <a:pos x="T8" y="T9"/>
                </a:cxn>
                <a:cxn ang="0">
                  <a:pos x="T10" y="T11"/>
                </a:cxn>
              </a:cxnLst>
              <a:rect l="0" t="0" r="r" b="b"/>
              <a:pathLst>
                <a:path w="361" h="361">
                  <a:moveTo>
                    <a:pt x="180" y="360"/>
                  </a:moveTo>
                  <a:lnTo>
                    <a:pt x="180" y="360"/>
                  </a:lnTo>
                  <a:cubicBezTo>
                    <a:pt x="80" y="360"/>
                    <a:pt x="0" y="280"/>
                    <a:pt x="0" y="180"/>
                  </a:cubicBezTo>
                  <a:cubicBezTo>
                    <a:pt x="0" y="80"/>
                    <a:pt x="80" y="0"/>
                    <a:pt x="180" y="0"/>
                  </a:cubicBezTo>
                  <a:cubicBezTo>
                    <a:pt x="281" y="0"/>
                    <a:pt x="360" y="80"/>
                    <a:pt x="360" y="180"/>
                  </a:cubicBezTo>
                  <a:cubicBezTo>
                    <a:pt x="360" y="280"/>
                    <a:pt x="281" y="360"/>
                    <a:pt x="180" y="360"/>
                  </a:cubicBezTo>
                </a:path>
              </a:pathLst>
            </a:custGeom>
            <a:noFill/>
            <a:ln w="4680" cap="flat">
              <a:solidFill>
                <a:schemeClr val="bg1"/>
              </a:solidFill>
              <a:round/>
              <a:headEnd/>
              <a:tailEnd/>
            </a:ln>
            <a:effectLst/>
          </p:spPr>
          <p:txBody>
            <a:bodyPr wrap="none" anchor="ctr"/>
            <a:lstStyle/>
            <a:p>
              <a:endParaRPr lang="en-US" sz="1600"/>
            </a:p>
          </p:txBody>
        </p:sp>
        <p:sp>
          <p:nvSpPr>
            <p:cNvPr id="134" name="Freeform 828"/>
            <p:cNvSpPr>
              <a:spLocks noChangeArrowheads="1"/>
            </p:cNvSpPr>
            <p:nvPr/>
          </p:nvSpPr>
          <p:spPr bwMode="auto">
            <a:xfrm>
              <a:off x="2059556" y="4016282"/>
              <a:ext cx="3060" cy="336463"/>
            </a:xfrm>
            <a:custGeom>
              <a:avLst/>
              <a:gdLst>
                <a:gd name="T0" fmla="*/ 0 w 1"/>
                <a:gd name="T1" fmla="*/ 482 h 483"/>
                <a:gd name="T2" fmla="*/ 0 w 1"/>
                <a:gd name="T3" fmla="*/ 301 h 483"/>
                <a:gd name="T4" fmla="*/ 0 w 1"/>
                <a:gd name="T5" fmla="*/ 0 h 483"/>
              </a:gdLst>
              <a:ahLst/>
              <a:cxnLst>
                <a:cxn ang="0">
                  <a:pos x="T0" y="T1"/>
                </a:cxn>
                <a:cxn ang="0">
                  <a:pos x="T2" y="T3"/>
                </a:cxn>
                <a:cxn ang="0">
                  <a:pos x="T4" y="T5"/>
                </a:cxn>
              </a:cxnLst>
              <a:rect l="0" t="0" r="r" b="b"/>
              <a:pathLst>
                <a:path w="1" h="483">
                  <a:moveTo>
                    <a:pt x="0" y="482"/>
                  </a:moveTo>
                  <a:lnTo>
                    <a:pt x="0" y="301"/>
                  </a:lnTo>
                  <a:lnTo>
                    <a:pt x="0" y="0"/>
                  </a:lnTo>
                </a:path>
              </a:pathLst>
            </a:custGeom>
            <a:noFill/>
            <a:ln w="4680" cap="flat">
              <a:solidFill>
                <a:schemeClr val="bg1"/>
              </a:solidFill>
              <a:round/>
              <a:headEnd/>
              <a:tailEnd/>
            </a:ln>
            <a:effectLst/>
          </p:spPr>
          <p:txBody>
            <a:bodyPr/>
            <a:lstStyle/>
            <a:p>
              <a:endParaRPr lang="en-US" sz="1600"/>
            </a:p>
          </p:txBody>
        </p:sp>
        <p:sp>
          <p:nvSpPr>
            <p:cNvPr id="135" name="Freeform 829"/>
            <p:cNvSpPr>
              <a:spLocks noChangeArrowheads="1"/>
            </p:cNvSpPr>
            <p:nvPr/>
          </p:nvSpPr>
          <p:spPr bwMode="auto">
            <a:xfrm>
              <a:off x="2059556" y="3432059"/>
              <a:ext cx="3060" cy="336463"/>
            </a:xfrm>
            <a:custGeom>
              <a:avLst/>
              <a:gdLst>
                <a:gd name="T0" fmla="*/ 0 w 1"/>
                <a:gd name="T1" fmla="*/ 0 h 483"/>
                <a:gd name="T2" fmla="*/ 0 w 1"/>
                <a:gd name="T3" fmla="*/ 181 h 483"/>
                <a:gd name="T4" fmla="*/ 0 w 1"/>
                <a:gd name="T5" fmla="*/ 482 h 483"/>
              </a:gdLst>
              <a:ahLst/>
              <a:cxnLst>
                <a:cxn ang="0">
                  <a:pos x="T0" y="T1"/>
                </a:cxn>
                <a:cxn ang="0">
                  <a:pos x="T2" y="T3"/>
                </a:cxn>
                <a:cxn ang="0">
                  <a:pos x="T4" y="T5"/>
                </a:cxn>
              </a:cxnLst>
              <a:rect l="0" t="0" r="r" b="b"/>
              <a:pathLst>
                <a:path w="1" h="483">
                  <a:moveTo>
                    <a:pt x="0" y="0"/>
                  </a:moveTo>
                  <a:lnTo>
                    <a:pt x="0" y="181"/>
                  </a:lnTo>
                  <a:lnTo>
                    <a:pt x="0" y="482"/>
                  </a:lnTo>
                </a:path>
              </a:pathLst>
            </a:custGeom>
            <a:noFill/>
            <a:ln w="4680" cap="flat">
              <a:solidFill>
                <a:schemeClr val="bg1"/>
              </a:solidFill>
              <a:round/>
              <a:headEnd/>
              <a:tailEnd/>
            </a:ln>
            <a:effectLst/>
          </p:spPr>
          <p:txBody>
            <a:bodyPr/>
            <a:lstStyle/>
            <a:p>
              <a:endParaRPr lang="en-US" sz="1600"/>
            </a:p>
          </p:txBody>
        </p:sp>
        <p:sp>
          <p:nvSpPr>
            <p:cNvPr id="136" name="Freeform 830"/>
            <p:cNvSpPr>
              <a:spLocks noChangeArrowheads="1"/>
            </p:cNvSpPr>
            <p:nvPr/>
          </p:nvSpPr>
          <p:spPr bwMode="auto">
            <a:xfrm>
              <a:off x="1600773" y="3890871"/>
              <a:ext cx="333383" cy="3060"/>
            </a:xfrm>
            <a:custGeom>
              <a:avLst/>
              <a:gdLst>
                <a:gd name="T0" fmla="*/ 0 w 482"/>
                <a:gd name="T1" fmla="*/ 0 h 1"/>
                <a:gd name="T2" fmla="*/ 180 w 482"/>
                <a:gd name="T3" fmla="*/ 0 h 1"/>
                <a:gd name="T4" fmla="*/ 481 w 482"/>
                <a:gd name="T5" fmla="*/ 0 h 1"/>
              </a:gdLst>
              <a:ahLst/>
              <a:cxnLst>
                <a:cxn ang="0">
                  <a:pos x="T0" y="T1"/>
                </a:cxn>
                <a:cxn ang="0">
                  <a:pos x="T2" y="T3"/>
                </a:cxn>
                <a:cxn ang="0">
                  <a:pos x="T4" y="T5"/>
                </a:cxn>
              </a:cxnLst>
              <a:rect l="0" t="0" r="r" b="b"/>
              <a:pathLst>
                <a:path w="482" h="1">
                  <a:moveTo>
                    <a:pt x="0" y="0"/>
                  </a:moveTo>
                  <a:lnTo>
                    <a:pt x="180" y="0"/>
                  </a:lnTo>
                  <a:lnTo>
                    <a:pt x="481" y="0"/>
                  </a:lnTo>
                </a:path>
              </a:pathLst>
            </a:custGeom>
            <a:noFill/>
            <a:ln w="4680" cap="flat">
              <a:solidFill>
                <a:schemeClr val="bg1"/>
              </a:solidFill>
              <a:round/>
              <a:headEnd/>
              <a:tailEnd/>
            </a:ln>
            <a:effectLst/>
          </p:spPr>
          <p:txBody>
            <a:bodyPr/>
            <a:lstStyle/>
            <a:p>
              <a:endParaRPr lang="en-US" sz="1600"/>
            </a:p>
          </p:txBody>
        </p:sp>
        <p:sp>
          <p:nvSpPr>
            <p:cNvPr id="137" name="Freeform 831"/>
            <p:cNvSpPr>
              <a:spLocks noChangeArrowheads="1"/>
            </p:cNvSpPr>
            <p:nvPr/>
          </p:nvSpPr>
          <p:spPr bwMode="auto">
            <a:xfrm>
              <a:off x="2181899" y="3890871"/>
              <a:ext cx="336441" cy="3060"/>
            </a:xfrm>
            <a:custGeom>
              <a:avLst/>
              <a:gdLst>
                <a:gd name="T0" fmla="*/ 0 w 483"/>
                <a:gd name="T1" fmla="*/ 0 h 1"/>
                <a:gd name="T2" fmla="*/ 302 w 483"/>
                <a:gd name="T3" fmla="*/ 0 h 1"/>
                <a:gd name="T4" fmla="*/ 482 w 483"/>
                <a:gd name="T5" fmla="*/ 0 h 1"/>
              </a:gdLst>
              <a:ahLst/>
              <a:cxnLst>
                <a:cxn ang="0">
                  <a:pos x="T0" y="T1"/>
                </a:cxn>
                <a:cxn ang="0">
                  <a:pos x="T2" y="T3"/>
                </a:cxn>
                <a:cxn ang="0">
                  <a:pos x="T4" y="T5"/>
                </a:cxn>
              </a:cxnLst>
              <a:rect l="0" t="0" r="r" b="b"/>
              <a:pathLst>
                <a:path w="483" h="1">
                  <a:moveTo>
                    <a:pt x="0" y="0"/>
                  </a:moveTo>
                  <a:lnTo>
                    <a:pt x="302" y="0"/>
                  </a:lnTo>
                  <a:lnTo>
                    <a:pt x="482" y="0"/>
                  </a:lnTo>
                </a:path>
              </a:pathLst>
            </a:custGeom>
            <a:noFill/>
            <a:ln w="4680" cap="flat">
              <a:solidFill>
                <a:schemeClr val="bg1"/>
              </a:solidFill>
              <a:round/>
              <a:headEnd/>
              <a:tailEnd/>
            </a:ln>
            <a:effectLst/>
          </p:spPr>
          <p:txBody>
            <a:bodyPr/>
            <a:lstStyle/>
            <a:p>
              <a:endParaRPr lang="en-US" sz="1600"/>
            </a:p>
          </p:txBody>
        </p:sp>
      </p:grpSp>
      <p:grpSp>
        <p:nvGrpSpPr>
          <p:cNvPr id="138" name="Group 137"/>
          <p:cNvGrpSpPr>
            <a:grpSpLocks noChangeAspect="1"/>
          </p:cNvGrpSpPr>
          <p:nvPr/>
        </p:nvGrpSpPr>
        <p:grpSpPr>
          <a:xfrm>
            <a:off x="5903220" y="4148528"/>
            <a:ext cx="300512" cy="336700"/>
            <a:chOff x="17999941" y="1612991"/>
            <a:chExt cx="829472" cy="929370"/>
          </a:xfrm>
        </p:grpSpPr>
        <p:sp>
          <p:nvSpPr>
            <p:cNvPr id="139" name="Line 287"/>
            <p:cNvSpPr>
              <a:spLocks noChangeShapeType="1"/>
            </p:cNvSpPr>
            <p:nvPr/>
          </p:nvSpPr>
          <p:spPr bwMode="auto">
            <a:xfrm flipH="1">
              <a:off x="18692756" y="2003916"/>
              <a:ext cx="136657" cy="130310"/>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0" name="Line 288"/>
            <p:cNvSpPr>
              <a:spLocks noChangeShapeType="1"/>
            </p:cNvSpPr>
            <p:nvPr/>
          </p:nvSpPr>
          <p:spPr bwMode="auto">
            <a:xfrm flipH="1" flipV="1">
              <a:off x="18692756" y="1870429"/>
              <a:ext cx="136657"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1" name="Line 289"/>
            <p:cNvSpPr>
              <a:spLocks noChangeShapeType="1"/>
            </p:cNvSpPr>
            <p:nvPr/>
          </p:nvSpPr>
          <p:spPr bwMode="auto">
            <a:xfrm flipV="1">
              <a:off x="18003120" y="1870429"/>
              <a:ext cx="130300"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2" name="Line 290"/>
            <p:cNvSpPr>
              <a:spLocks noChangeShapeType="1"/>
            </p:cNvSpPr>
            <p:nvPr/>
          </p:nvSpPr>
          <p:spPr bwMode="auto">
            <a:xfrm>
              <a:off x="18003120" y="2003916"/>
              <a:ext cx="130300" cy="130310"/>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3" name="Line 291"/>
            <p:cNvSpPr>
              <a:spLocks noChangeShapeType="1"/>
            </p:cNvSpPr>
            <p:nvPr/>
          </p:nvSpPr>
          <p:spPr bwMode="auto">
            <a:xfrm flipH="1">
              <a:off x="17999941" y="2003917"/>
              <a:ext cx="829472" cy="3179"/>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4" name="Line 292"/>
            <p:cNvSpPr>
              <a:spLocks noChangeShapeType="1"/>
            </p:cNvSpPr>
            <p:nvPr/>
          </p:nvSpPr>
          <p:spPr bwMode="auto">
            <a:xfrm flipH="1" flipV="1">
              <a:off x="18301857" y="2302672"/>
              <a:ext cx="136655"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5" name="Line 293"/>
            <p:cNvSpPr>
              <a:spLocks noChangeShapeType="1"/>
            </p:cNvSpPr>
            <p:nvPr/>
          </p:nvSpPr>
          <p:spPr bwMode="auto">
            <a:xfrm flipV="1">
              <a:off x="18435335" y="2302672"/>
              <a:ext cx="130300"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6" name="Line 294"/>
            <p:cNvSpPr>
              <a:spLocks noChangeShapeType="1"/>
            </p:cNvSpPr>
            <p:nvPr/>
          </p:nvSpPr>
          <p:spPr bwMode="auto">
            <a:xfrm>
              <a:off x="18435335" y="1612991"/>
              <a:ext cx="130300" cy="130308"/>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7" name="Line 295"/>
            <p:cNvSpPr>
              <a:spLocks noChangeShapeType="1"/>
            </p:cNvSpPr>
            <p:nvPr/>
          </p:nvSpPr>
          <p:spPr bwMode="auto">
            <a:xfrm flipH="1">
              <a:off x="18301857" y="1612991"/>
              <a:ext cx="136655" cy="130308"/>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sp>
          <p:nvSpPr>
            <p:cNvPr id="148" name="Line 296"/>
            <p:cNvSpPr>
              <a:spLocks noChangeShapeType="1"/>
            </p:cNvSpPr>
            <p:nvPr/>
          </p:nvSpPr>
          <p:spPr bwMode="auto">
            <a:xfrm flipV="1">
              <a:off x="18435334" y="1712834"/>
              <a:ext cx="3177" cy="829527"/>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1600"/>
            </a:p>
          </p:txBody>
        </p:sp>
      </p:grpSp>
      <p:sp>
        <p:nvSpPr>
          <p:cNvPr id="48" name="TextBox 47">
            <a:extLst>
              <a:ext uri="{FF2B5EF4-FFF2-40B4-BE49-F238E27FC236}">
                <a16:creationId xmlns:a16="http://schemas.microsoft.com/office/drawing/2014/main" id="{2F417576-5022-AD45-A09D-E4FA1101E09A}"/>
              </a:ext>
            </a:extLst>
          </p:cNvPr>
          <p:cNvSpPr txBox="1"/>
          <p:nvPr/>
        </p:nvSpPr>
        <p:spPr>
          <a:xfrm>
            <a:off x="1132775" y="5935851"/>
            <a:ext cx="1358577" cy="670825"/>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Blue : Predictive </a:t>
            </a:r>
          </a:p>
          <a:p>
            <a:pPr>
              <a:lnSpc>
                <a:spcPts val="1867"/>
              </a:lnSpc>
              <a:spcAft>
                <a:spcPts val="1600"/>
              </a:spcAft>
            </a:pPr>
            <a:r>
              <a:rPr lang="en-US" sz="1350" b="1" dirty="0">
                <a:latin typeface="Lato" panose="020F0502020204030203" pitchFamily="34" charset="0"/>
              </a:rPr>
              <a:t>Red: Actual </a:t>
            </a:r>
          </a:p>
        </p:txBody>
      </p:sp>
      <p:sp>
        <p:nvSpPr>
          <p:cNvPr id="49" name="TextBox 48">
            <a:extLst>
              <a:ext uri="{FF2B5EF4-FFF2-40B4-BE49-F238E27FC236}">
                <a16:creationId xmlns:a16="http://schemas.microsoft.com/office/drawing/2014/main" id="{9D54B32F-C55B-F146-B95B-62012CE0EFF0}"/>
              </a:ext>
            </a:extLst>
          </p:cNvPr>
          <p:cNvSpPr txBox="1"/>
          <p:nvPr/>
        </p:nvSpPr>
        <p:spPr>
          <a:xfrm>
            <a:off x="3118133" y="5951349"/>
            <a:ext cx="1019703" cy="677301"/>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0: Satisfied</a:t>
            </a:r>
          </a:p>
          <a:p>
            <a:pPr>
              <a:lnSpc>
                <a:spcPts val="1867"/>
              </a:lnSpc>
              <a:spcAft>
                <a:spcPts val="1600"/>
              </a:spcAft>
            </a:pPr>
            <a:r>
              <a:rPr lang="en-US" sz="1350" b="1" dirty="0">
                <a:latin typeface="Lato" panose="020F0502020204030203" pitchFamily="34" charset="0"/>
              </a:rPr>
              <a:t>1: Unsatisfied </a:t>
            </a:r>
          </a:p>
        </p:txBody>
      </p:sp>
      <p:pic>
        <p:nvPicPr>
          <p:cNvPr id="3074" name="Picture 2" descr="https://lh3.googleusercontent.com/WDPbJNl8jR6fhj1W6nbvYspypvLummsMiml2yuVKGPYs2IVI-_491AD5N4-QsiYpGzvNcV61XV2lOHK-lV2lhjJnMjosUv7sF-kjhRzWLjscoJ0sLB3lWk5ILG5Lucw8A3psUpQ64c4">
            <a:extLst>
              <a:ext uri="{FF2B5EF4-FFF2-40B4-BE49-F238E27FC236}">
                <a16:creationId xmlns:a16="http://schemas.microsoft.com/office/drawing/2014/main" id="{8BEA5165-8B21-EB44-B092-AAE50AA89E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852"/>
          <a:stretch/>
        </p:blipFill>
        <p:spPr bwMode="auto">
          <a:xfrm>
            <a:off x="576712" y="1630405"/>
            <a:ext cx="4456807" cy="396356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74F942A-B21B-1C47-859E-BAA4F8CBC7A6}"/>
              </a:ext>
            </a:extLst>
          </p:cNvPr>
          <p:cNvCxnSpPr/>
          <p:nvPr/>
        </p:nvCxnSpPr>
        <p:spPr>
          <a:xfrm>
            <a:off x="5331417" y="1286359"/>
            <a:ext cx="0" cy="4788977"/>
          </a:xfrm>
          <a:prstGeom prst="line">
            <a:avLst/>
          </a:prstGeom>
          <a:ln>
            <a:solidFill>
              <a:srgbClr val="B6B6B6"/>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CC733566-19F1-6C42-B0D5-BA67774A4634}"/>
              </a:ext>
            </a:extLst>
          </p:cNvPr>
          <p:cNvPicPr>
            <a:picLocks noChangeAspect="1"/>
          </p:cNvPicPr>
          <p:nvPr/>
        </p:nvPicPr>
        <p:blipFill>
          <a:blip r:embed="rId3"/>
          <a:stretch>
            <a:fillRect/>
          </a:stretch>
        </p:blipFill>
        <p:spPr>
          <a:xfrm>
            <a:off x="11232711" y="0"/>
            <a:ext cx="816767" cy="816767"/>
          </a:xfrm>
          <a:prstGeom prst="rect">
            <a:avLst/>
          </a:prstGeom>
        </p:spPr>
      </p:pic>
      <p:grpSp>
        <p:nvGrpSpPr>
          <p:cNvPr id="43" name="Group 42">
            <a:extLst>
              <a:ext uri="{FF2B5EF4-FFF2-40B4-BE49-F238E27FC236}">
                <a16:creationId xmlns:a16="http://schemas.microsoft.com/office/drawing/2014/main" id="{74D32B43-50AC-5B42-9C82-955B3EBA03F6}"/>
              </a:ext>
            </a:extLst>
          </p:cNvPr>
          <p:cNvGrpSpPr/>
          <p:nvPr/>
        </p:nvGrpSpPr>
        <p:grpSpPr>
          <a:xfrm>
            <a:off x="9429750" y="4286250"/>
            <a:ext cx="2506744" cy="2571749"/>
            <a:chOff x="745648" y="2164322"/>
            <a:chExt cx="4884877" cy="4701546"/>
          </a:xfrm>
        </p:grpSpPr>
        <p:sp>
          <p:nvSpPr>
            <p:cNvPr id="44" name="Freeform 43">
              <a:extLst>
                <a:ext uri="{FF2B5EF4-FFF2-40B4-BE49-F238E27FC236}">
                  <a16:creationId xmlns:a16="http://schemas.microsoft.com/office/drawing/2014/main" id="{E46EAB25-C903-3345-B46D-555DC9C22E49}"/>
                </a:ext>
              </a:extLst>
            </p:cNvPr>
            <p:cNvSpPr>
              <a:spLocks/>
            </p:cNvSpPr>
            <p:nvPr/>
          </p:nvSpPr>
          <p:spPr bwMode="auto">
            <a:xfrm>
              <a:off x="2499172" y="4461087"/>
              <a:ext cx="1931731" cy="2404781"/>
            </a:xfrm>
            <a:custGeom>
              <a:avLst/>
              <a:gdLst>
                <a:gd name="connsiteX0" fmla="*/ 868073 w 1563664"/>
                <a:gd name="connsiteY0" fmla="*/ 17 h 1946074"/>
                <a:gd name="connsiteX1" fmla="*/ 923882 w 1563664"/>
                <a:gd name="connsiteY1" fmla="*/ 354374 h 1946074"/>
                <a:gd name="connsiteX2" fmla="*/ 960791 w 1563664"/>
                <a:gd name="connsiteY2" fmla="*/ 651592 h 1946074"/>
                <a:gd name="connsiteX3" fmla="*/ 1084786 w 1563664"/>
                <a:gd name="connsiteY3" fmla="*/ 466728 h 1946074"/>
                <a:gd name="connsiteX4" fmla="*/ 1261033 w 1563664"/>
                <a:gd name="connsiteY4" fmla="*/ 104382 h 1946074"/>
                <a:gd name="connsiteX5" fmla="*/ 1229089 w 1563664"/>
                <a:gd name="connsiteY5" fmla="*/ 447109 h 1946074"/>
                <a:gd name="connsiteX6" fmla="*/ 1161570 w 1563664"/>
                <a:gd name="connsiteY6" fmla="*/ 741293 h 1946074"/>
                <a:gd name="connsiteX7" fmla="*/ 1337223 w 1563664"/>
                <a:gd name="connsiteY7" fmla="*/ 585858 h 1946074"/>
                <a:gd name="connsiteX8" fmla="*/ 1561349 w 1563664"/>
                <a:gd name="connsiteY8" fmla="*/ 369745 h 1946074"/>
                <a:gd name="connsiteX9" fmla="*/ 1441578 w 1563664"/>
                <a:gd name="connsiteY9" fmla="*/ 631366 h 1946074"/>
                <a:gd name="connsiteX10" fmla="*/ 1297868 w 1563664"/>
                <a:gd name="connsiteY10" fmla="*/ 952552 h 1946074"/>
                <a:gd name="connsiteX11" fmla="*/ 1168907 w 1563664"/>
                <a:gd name="connsiteY11" fmla="*/ 1509470 h 1946074"/>
                <a:gd name="connsiteX12" fmla="*/ 1146145 w 1563664"/>
                <a:gd name="connsiteY12" fmla="*/ 1904580 h 1946074"/>
                <a:gd name="connsiteX13" fmla="*/ 1144216 w 1563664"/>
                <a:gd name="connsiteY13" fmla="*/ 1946074 h 1946074"/>
                <a:gd name="connsiteX14" fmla="*/ 700729 w 1563664"/>
                <a:gd name="connsiteY14" fmla="*/ 1946074 h 1946074"/>
                <a:gd name="connsiteX15" fmla="*/ 701016 w 1563664"/>
                <a:gd name="connsiteY15" fmla="*/ 1876164 h 1946074"/>
                <a:gd name="connsiteX16" fmla="*/ 668480 w 1563664"/>
                <a:gd name="connsiteY16" fmla="*/ 1492885 h 1946074"/>
                <a:gd name="connsiteX17" fmla="*/ 458436 w 1563664"/>
                <a:gd name="connsiteY17" fmla="*/ 1275559 h 1946074"/>
                <a:gd name="connsiteX18" fmla="*/ 190064 w 1563664"/>
                <a:gd name="connsiteY18" fmla="*/ 1044681 h 1946074"/>
                <a:gd name="connsiteX19" fmla="*/ 31680 w 1563664"/>
                <a:gd name="connsiteY19" fmla="*/ 985015 h 1946074"/>
                <a:gd name="connsiteX20" fmla="*/ 29827 w 1563664"/>
                <a:gd name="connsiteY20" fmla="*/ 879436 h 1946074"/>
                <a:gd name="connsiteX21" fmla="*/ 295086 w 1563664"/>
                <a:gd name="connsiteY21" fmla="*/ 893594 h 1946074"/>
                <a:gd name="connsiteX22" fmla="*/ 559159 w 1563664"/>
                <a:gd name="connsiteY22" fmla="*/ 939608 h 1946074"/>
                <a:gd name="connsiteX23" fmla="*/ 532774 w 1563664"/>
                <a:gd name="connsiteY23" fmla="*/ 583431 h 1946074"/>
                <a:gd name="connsiteX24" fmla="*/ 443095 w 1563664"/>
                <a:gd name="connsiteY24" fmla="*/ 95786 h 1946074"/>
                <a:gd name="connsiteX25" fmla="*/ 623640 w 1563664"/>
                <a:gd name="connsiteY25" fmla="*/ 338395 h 1946074"/>
                <a:gd name="connsiteX26" fmla="*/ 775947 w 1563664"/>
                <a:gd name="connsiteY26" fmla="*/ 641782 h 1946074"/>
                <a:gd name="connsiteX27" fmla="*/ 777800 w 1563664"/>
                <a:gd name="connsiteY27" fmla="*/ 329799 h 1946074"/>
                <a:gd name="connsiteX28" fmla="*/ 868073 w 1563664"/>
                <a:gd name="connsiteY28" fmla="*/ 17 h 194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63664" h="1946074">
                  <a:moveTo>
                    <a:pt x="868073" y="17"/>
                  </a:moveTo>
                  <a:cubicBezTo>
                    <a:pt x="912245" y="-1197"/>
                    <a:pt x="918397" y="61402"/>
                    <a:pt x="923882" y="354374"/>
                  </a:cubicBezTo>
                  <a:cubicBezTo>
                    <a:pt x="927587" y="554609"/>
                    <a:pt x="940483" y="649772"/>
                    <a:pt x="960791" y="651592"/>
                  </a:cubicBezTo>
                  <a:cubicBezTo>
                    <a:pt x="1009263" y="655334"/>
                    <a:pt x="1038761" y="590813"/>
                    <a:pt x="1084786" y="466728"/>
                  </a:cubicBezTo>
                  <a:cubicBezTo>
                    <a:pt x="1133925" y="332833"/>
                    <a:pt x="1172020" y="84157"/>
                    <a:pt x="1261033" y="104382"/>
                  </a:cubicBezTo>
                  <a:cubicBezTo>
                    <a:pt x="1333518" y="120968"/>
                    <a:pt x="1296015" y="219872"/>
                    <a:pt x="1229089" y="447109"/>
                  </a:cubicBezTo>
                  <a:cubicBezTo>
                    <a:pt x="1188548" y="584644"/>
                    <a:pt x="1136371" y="735731"/>
                    <a:pt x="1161570" y="741293"/>
                  </a:cubicBezTo>
                  <a:cubicBezTo>
                    <a:pt x="1186769" y="746754"/>
                    <a:pt x="1260440" y="690931"/>
                    <a:pt x="1337223" y="585858"/>
                  </a:cubicBezTo>
                  <a:cubicBezTo>
                    <a:pt x="1413933" y="480886"/>
                    <a:pt x="1525699" y="284392"/>
                    <a:pt x="1561349" y="369745"/>
                  </a:cubicBezTo>
                  <a:cubicBezTo>
                    <a:pt x="1579136" y="412118"/>
                    <a:pt x="1490124" y="562598"/>
                    <a:pt x="1441578" y="631366"/>
                  </a:cubicBezTo>
                  <a:cubicBezTo>
                    <a:pt x="1401704" y="688403"/>
                    <a:pt x="1324327" y="812488"/>
                    <a:pt x="1297868" y="952552"/>
                  </a:cubicBezTo>
                  <a:cubicBezTo>
                    <a:pt x="1271483" y="1092515"/>
                    <a:pt x="1292384" y="1257760"/>
                    <a:pt x="1168907" y="1509470"/>
                  </a:cubicBezTo>
                  <a:cubicBezTo>
                    <a:pt x="1168907" y="1509470"/>
                    <a:pt x="1158235" y="1657315"/>
                    <a:pt x="1146145" y="1904580"/>
                  </a:cubicBezTo>
                  <a:lnTo>
                    <a:pt x="1144216" y="1946074"/>
                  </a:lnTo>
                  <a:lnTo>
                    <a:pt x="700729" y="1946074"/>
                  </a:lnTo>
                  <a:lnTo>
                    <a:pt x="701016" y="1876164"/>
                  </a:lnTo>
                  <a:cubicBezTo>
                    <a:pt x="701016" y="1876164"/>
                    <a:pt x="705315" y="1586227"/>
                    <a:pt x="668480" y="1492885"/>
                  </a:cubicBezTo>
                  <a:cubicBezTo>
                    <a:pt x="631644" y="1399543"/>
                    <a:pt x="592289" y="1352922"/>
                    <a:pt x="458436" y="1275559"/>
                  </a:cubicBezTo>
                  <a:cubicBezTo>
                    <a:pt x="323991" y="1198195"/>
                    <a:pt x="279151" y="1102931"/>
                    <a:pt x="190064" y="1044681"/>
                  </a:cubicBezTo>
                  <a:cubicBezTo>
                    <a:pt x="101645" y="986329"/>
                    <a:pt x="60511" y="973992"/>
                    <a:pt x="31680" y="985015"/>
                  </a:cubicBezTo>
                  <a:cubicBezTo>
                    <a:pt x="3442" y="996139"/>
                    <a:pt x="-21758" y="937787"/>
                    <a:pt x="29827" y="879436"/>
                  </a:cubicBezTo>
                  <a:cubicBezTo>
                    <a:pt x="81411" y="821084"/>
                    <a:pt x="185173" y="824826"/>
                    <a:pt x="295086" y="893594"/>
                  </a:cubicBezTo>
                  <a:cubicBezTo>
                    <a:pt x="404999" y="962362"/>
                    <a:pt x="466441" y="1030523"/>
                    <a:pt x="559159" y="939608"/>
                  </a:cubicBezTo>
                  <a:cubicBezTo>
                    <a:pt x="626679" y="873267"/>
                    <a:pt x="597848" y="744327"/>
                    <a:pt x="532774" y="583431"/>
                  </a:cubicBezTo>
                  <a:cubicBezTo>
                    <a:pt x="467627" y="422535"/>
                    <a:pt x="382320" y="160914"/>
                    <a:pt x="443095" y="95786"/>
                  </a:cubicBezTo>
                  <a:cubicBezTo>
                    <a:pt x="528476" y="4366"/>
                    <a:pt x="567757" y="200253"/>
                    <a:pt x="623640" y="338395"/>
                  </a:cubicBezTo>
                  <a:cubicBezTo>
                    <a:pt x="679523" y="476537"/>
                    <a:pt x="718804" y="666964"/>
                    <a:pt x="775947" y="641782"/>
                  </a:cubicBezTo>
                  <a:cubicBezTo>
                    <a:pt x="789436" y="636220"/>
                    <a:pt x="772241" y="480279"/>
                    <a:pt x="777800" y="329799"/>
                  </a:cubicBezTo>
                  <a:cubicBezTo>
                    <a:pt x="783285" y="178712"/>
                    <a:pt x="763644" y="3759"/>
                    <a:pt x="868073" y="17"/>
                  </a:cubicBezTo>
                  <a:close/>
                </a:path>
              </a:pathLst>
            </a:custGeom>
            <a:solidFill>
              <a:srgbClr val="B6B6B6"/>
            </a:solidFill>
            <a:ln>
              <a:noFill/>
            </a:ln>
          </p:spPr>
          <p:txBody>
            <a:bodyPr wrap="square" lIns="0" tIns="0" rIns="0" bIns="0">
              <a:noAutofit/>
            </a:bodyPr>
            <a:lstStyle/>
            <a:p>
              <a:endParaRPr lang="en-US" sz="900" dirty="0"/>
            </a:p>
          </p:txBody>
        </p:sp>
        <p:sp>
          <p:nvSpPr>
            <p:cNvPr id="45" name="AutoShape 2">
              <a:extLst>
                <a:ext uri="{FF2B5EF4-FFF2-40B4-BE49-F238E27FC236}">
                  <a16:creationId xmlns:a16="http://schemas.microsoft.com/office/drawing/2014/main" id="{D77F32DF-6767-594F-BFC5-E3BC42F963DF}"/>
                </a:ext>
              </a:extLst>
            </p:cNvPr>
            <p:cNvSpPr>
              <a:spLocks/>
            </p:cNvSpPr>
            <p:nvPr/>
          </p:nvSpPr>
          <p:spPr bwMode="auto">
            <a:xfrm>
              <a:off x="745648" y="3808483"/>
              <a:ext cx="1720281" cy="1602156"/>
            </a:xfrm>
            <a:custGeom>
              <a:avLst/>
              <a:gdLst/>
              <a:ahLst/>
              <a:cxnLst/>
              <a:rect l="0" t="0" r="r" b="b"/>
              <a:pathLst>
                <a:path w="18386" h="19236">
                  <a:moveTo>
                    <a:pt x="14685" y="14523"/>
                  </a:moveTo>
                  <a:cubicBezTo>
                    <a:pt x="14685" y="14523"/>
                    <a:pt x="13428" y="15798"/>
                    <a:pt x="18303" y="19150"/>
                  </a:cubicBezTo>
                  <a:cubicBezTo>
                    <a:pt x="18303" y="19150"/>
                    <a:pt x="12933" y="19943"/>
                    <a:pt x="9851" y="16727"/>
                  </a:cubicBezTo>
                  <a:cubicBezTo>
                    <a:pt x="9851" y="16727"/>
                    <a:pt x="3719" y="18522"/>
                    <a:pt x="912" y="12527"/>
                  </a:cubicBezTo>
                  <a:cubicBezTo>
                    <a:pt x="-1894" y="6533"/>
                    <a:pt x="2364" y="2324"/>
                    <a:pt x="5666" y="1021"/>
                  </a:cubicBezTo>
                  <a:cubicBezTo>
                    <a:pt x="8967" y="-281"/>
                    <a:pt x="16405" y="-1657"/>
                    <a:pt x="18051" y="5941"/>
                  </a:cubicBezTo>
                  <a:cubicBezTo>
                    <a:pt x="19706" y="13548"/>
                    <a:pt x="14685" y="14523"/>
                    <a:pt x="14685" y="14523"/>
                  </a:cubicBezTo>
                  <a:close/>
                  <a:moveTo>
                    <a:pt x="14685" y="14523"/>
                  </a:moveTo>
                </a:path>
              </a:pathLst>
            </a:custGeom>
            <a:solidFill>
              <a:srgbClr val="B6B6B6"/>
            </a:solidFill>
            <a:ln>
              <a:noFill/>
            </a:ln>
          </p:spPr>
          <p:txBody>
            <a:bodyPr lIns="0" tIns="0" rIns="0" bIns="0"/>
            <a:lstStyle/>
            <a:p>
              <a:pPr algn="ctr"/>
              <a:endParaRPr lang="en-US" sz="900" dirty="0">
                <a:solidFill>
                  <a:schemeClr val="bg1"/>
                </a:solidFill>
              </a:endParaRPr>
            </a:p>
          </p:txBody>
        </p:sp>
        <p:sp>
          <p:nvSpPr>
            <p:cNvPr id="46" name="AutoShape 4">
              <a:extLst>
                <a:ext uri="{FF2B5EF4-FFF2-40B4-BE49-F238E27FC236}">
                  <a16:creationId xmlns:a16="http://schemas.microsoft.com/office/drawing/2014/main" id="{0480EC74-D014-CF43-82EB-93E3C7400F44}"/>
                </a:ext>
              </a:extLst>
            </p:cNvPr>
            <p:cNvSpPr>
              <a:spLocks/>
            </p:cNvSpPr>
            <p:nvPr/>
          </p:nvSpPr>
          <p:spPr bwMode="auto">
            <a:xfrm>
              <a:off x="2566971" y="2164322"/>
              <a:ext cx="2160308" cy="2266164"/>
            </a:xfrm>
            <a:custGeom>
              <a:avLst/>
              <a:gdLst/>
              <a:ahLst/>
              <a:cxnLst/>
              <a:rect l="0" t="0" r="r" b="b"/>
              <a:pathLst>
                <a:path w="19417" h="20101">
                  <a:moveTo>
                    <a:pt x="438" y="10902"/>
                  </a:moveTo>
                  <a:cubicBezTo>
                    <a:pt x="438" y="10902"/>
                    <a:pt x="-1791" y="4369"/>
                    <a:pt x="3812" y="1435"/>
                  </a:cubicBezTo>
                  <a:cubicBezTo>
                    <a:pt x="9415" y="-1499"/>
                    <a:pt x="19005" y="-234"/>
                    <a:pt x="19407" y="8036"/>
                  </a:cubicBezTo>
                  <a:cubicBezTo>
                    <a:pt x="19809" y="16299"/>
                    <a:pt x="8269" y="20101"/>
                    <a:pt x="7254" y="20101"/>
                  </a:cubicBezTo>
                  <a:cubicBezTo>
                    <a:pt x="7254" y="20101"/>
                    <a:pt x="8535" y="18432"/>
                    <a:pt x="8808" y="17100"/>
                  </a:cubicBezTo>
                  <a:cubicBezTo>
                    <a:pt x="8815" y="17107"/>
                    <a:pt x="1590" y="17302"/>
                    <a:pt x="438" y="10902"/>
                  </a:cubicBezTo>
                  <a:close/>
                  <a:moveTo>
                    <a:pt x="438" y="10902"/>
                  </a:moveTo>
                </a:path>
              </a:pathLst>
            </a:custGeom>
            <a:solidFill>
              <a:srgbClr val="B6B6B6">
                <a:alpha val="81000"/>
              </a:srgbClr>
            </a:solidFill>
            <a:ln>
              <a:noFill/>
            </a:ln>
          </p:spPr>
          <p:txBody>
            <a:bodyPr lIns="0" tIns="0" rIns="0" bIns="0"/>
            <a:lstStyle/>
            <a:p>
              <a:endParaRPr lang="en-US" sz="900" dirty="0"/>
            </a:p>
          </p:txBody>
        </p:sp>
        <p:sp>
          <p:nvSpPr>
            <p:cNvPr id="50" name="AutoShape 6">
              <a:extLst>
                <a:ext uri="{FF2B5EF4-FFF2-40B4-BE49-F238E27FC236}">
                  <a16:creationId xmlns:a16="http://schemas.microsoft.com/office/drawing/2014/main" id="{68969646-1C65-3945-BF2A-87D324559145}"/>
                </a:ext>
              </a:extLst>
            </p:cNvPr>
            <p:cNvSpPr>
              <a:spLocks/>
            </p:cNvSpPr>
            <p:nvPr/>
          </p:nvSpPr>
          <p:spPr bwMode="auto">
            <a:xfrm>
              <a:off x="4479245" y="4058910"/>
              <a:ext cx="1151280" cy="1068104"/>
            </a:xfrm>
            <a:custGeom>
              <a:avLst/>
              <a:gdLst/>
              <a:ahLst/>
              <a:cxnLst/>
              <a:rect l="0" t="0" r="r" b="b"/>
              <a:pathLst>
                <a:path w="18170" h="17410">
                  <a:moveTo>
                    <a:pt x="2646" y="12932"/>
                  </a:moveTo>
                  <a:cubicBezTo>
                    <a:pt x="2646" y="12932"/>
                    <a:pt x="-563" y="9841"/>
                    <a:pt x="1221" y="4933"/>
                  </a:cubicBezTo>
                  <a:cubicBezTo>
                    <a:pt x="2993" y="24"/>
                    <a:pt x="7866" y="-1101"/>
                    <a:pt x="12847" y="1026"/>
                  </a:cubicBezTo>
                  <a:cubicBezTo>
                    <a:pt x="17840" y="3152"/>
                    <a:pt x="21037" y="7096"/>
                    <a:pt x="14452" y="15318"/>
                  </a:cubicBezTo>
                  <a:cubicBezTo>
                    <a:pt x="8190" y="20499"/>
                    <a:pt x="0" y="14428"/>
                    <a:pt x="0" y="14428"/>
                  </a:cubicBezTo>
                  <a:cubicBezTo>
                    <a:pt x="0" y="14428"/>
                    <a:pt x="2299" y="14366"/>
                    <a:pt x="2646" y="12932"/>
                  </a:cubicBezTo>
                  <a:close/>
                  <a:moveTo>
                    <a:pt x="2646" y="12932"/>
                  </a:moveTo>
                </a:path>
              </a:pathLst>
            </a:custGeom>
            <a:solidFill>
              <a:srgbClr val="F7945F">
                <a:alpha val="78000"/>
              </a:srgbClr>
            </a:solidFill>
            <a:ln>
              <a:noFill/>
            </a:ln>
          </p:spPr>
          <p:txBody>
            <a:bodyPr lIns="0" tIns="0" rIns="0" bIns="0"/>
            <a:lstStyle/>
            <a:p>
              <a:endParaRPr lang="en-US" sz="900" dirty="0"/>
            </a:p>
          </p:txBody>
        </p:sp>
        <p:sp>
          <p:nvSpPr>
            <p:cNvPr id="52" name="Rectangle 51">
              <a:extLst>
                <a:ext uri="{FF2B5EF4-FFF2-40B4-BE49-F238E27FC236}">
                  <a16:creationId xmlns:a16="http://schemas.microsoft.com/office/drawing/2014/main" id="{FFA7942E-A51A-FC4F-9883-70FFE6EDA2FB}"/>
                </a:ext>
              </a:extLst>
            </p:cNvPr>
            <p:cNvSpPr/>
            <p:nvPr/>
          </p:nvSpPr>
          <p:spPr>
            <a:xfrm>
              <a:off x="1248846" y="4143181"/>
              <a:ext cx="655211" cy="744372"/>
            </a:xfrm>
            <a:prstGeom prst="rect">
              <a:avLst/>
            </a:prstGeom>
          </p:spPr>
          <p:txBody>
            <a:bodyPr wrap="none" lIns="121899" tIns="60950" rIns="121899" bIns="60950">
              <a:spAutoFit/>
            </a:bodyPr>
            <a:lstStyle/>
            <a:p>
              <a:pPr algn="ctr">
                <a:lnSpc>
                  <a:spcPct val="75000"/>
                </a:lnSpc>
              </a:pPr>
              <a:r>
                <a:rPr lang="en-US" sz="3600" b="1" dirty="0">
                  <a:solidFill>
                    <a:schemeClr val="bg1"/>
                  </a:solidFill>
                  <a:latin typeface="Lato Light"/>
                  <a:cs typeface="Lato Light"/>
                </a:rPr>
                <a:t>1</a:t>
              </a:r>
              <a:endParaRPr lang="en-US" sz="2000" b="1" dirty="0">
                <a:solidFill>
                  <a:schemeClr val="bg1"/>
                </a:solidFill>
                <a:latin typeface="Lato Light"/>
                <a:cs typeface="Lato Light"/>
              </a:endParaRPr>
            </a:p>
          </p:txBody>
        </p:sp>
        <p:sp>
          <p:nvSpPr>
            <p:cNvPr id="55" name="Rectangle 54">
              <a:extLst>
                <a:ext uri="{FF2B5EF4-FFF2-40B4-BE49-F238E27FC236}">
                  <a16:creationId xmlns:a16="http://schemas.microsoft.com/office/drawing/2014/main" id="{89ACC566-2136-264E-B3C6-523CDF7E56D2}"/>
                </a:ext>
              </a:extLst>
            </p:cNvPr>
            <p:cNvSpPr/>
            <p:nvPr/>
          </p:nvSpPr>
          <p:spPr>
            <a:xfrm>
              <a:off x="3335886" y="2827572"/>
              <a:ext cx="690207" cy="808770"/>
            </a:xfrm>
            <a:prstGeom prst="rect">
              <a:avLst/>
            </a:prstGeom>
          </p:spPr>
          <p:txBody>
            <a:bodyPr wrap="none" lIns="121899" tIns="60950" rIns="121899" bIns="60950">
              <a:spAutoFit/>
            </a:bodyPr>
            <a:lstStyle/>
            <a:p>
              <a:pPr algn="ctr">
                <a:lnSpc>
                  <a:spcPct val="75000"/>
                </a:lnSpc>
              </a:pPr>
              <a:r>
                <a:rPr lang="en-US" sz="4000" b="1" dirty="0">
                  <a:solidFill>
                    <a:schemeClr val="bg1"/>
                  </a:solidFill>
                  <a:latin typeface="Lato Light"/>
                  <a:cs typeface="Lato Light"/>
                </a:rPr>
                <a:t>2</a:t>
              </a:r>
              <a:endParaRPr lang="en-US" sz="2400" b="1" dirty="0">
                <a:solidFill>
                  <a:schemeClr val="bg1"/>
                </a:solidFill>
                <a:latin typeface="Lato Light"/>
                <a:cs typeface="Lato Light"/>
              </a:endParaRPr>
            </a:p>
          </p:txBody>
        </p:sp>
        <p:sp>
          <p:nvSpPr>
            <p:cNvPr id="56" name="Rectangle 55">
              <a:extLst>
                <a:ext uri="{FF2B5EF4-FFF2-40B4-BE49-F238E27FC236}">
                  <a16:creationId xmlns:a16="http://schemas.microsoft.com/office/drawing/2014/main" id="{0D4C4E32-F400-EC40-8140-E64A38C46FEC}"/>
                </a:ext>
              </a:extLst>
            </p:cNvPr>
            <p:cNvSpPr/>
            <p:nvPr/>
          </p:nvSpPr>
          <p:spPr>
            <a:xfrm>
              <a:off x="4727279" y="4237375"/>
              <a:ext cx="655212" cy="744372"/>
            </a:xfrm>
            <a:prstGeom prst="rect">
              <a:avLst/>
            </a:prstGeom>
          </p:spPr>
          <p:txBody>
            <a:bodyPr wrap="none" lIns="121899" tIns="60950" rIns="121899" bIns="60950">
              <a:spAutoFit/>
            </a:bodyPr>
            <a:lstStyle/>
            <a:p>
              <a:pPr algn="ctr">
                <a:lnSpc>
                  <a:spcPct val="75000"/>
                </a:lnSpc>
              </a:pPr>
              <a:r>
                <a:rPr lang="en-US" sz="3600" b="1" dirty="0">
                  <a:solidFill>
                    <a:schemeClr val="bg1"/>
                  </a:solidFill>
                  <a:latin typeface="Lato Light"/>
                  <a:cs typeface="Lato Light"/>
                </a:rPr>
                <a:t>3</a:t>
              </a:r>
              <a:endParaRPr lang="en-US" sz="2800" b="1" dirty="0">
                <a:solidFill>
                  <a:schemeClr val="bg1"/>
                </a:solidFill>
                <a:latin typeface="Lato Light"/>
                <a:cs typeface="Lato Light"/>
              </a:endParaRPr>
            </a:p>
          </p:txBody>
        </p:sp>
      </p:grpSp>
      <p:sp>
        <p:nvSpPr>
          <p:cNvPr id="70" name="TextBox 69">
            <a:extLst>
              <a:ext uri="{FF2B5EF4-FFF2-40B4-BE49-F238E27FC236}">
                <a16:creationId xmlns:a16="http://schemas.microsoft.com/office/drawing/2014/main" id="{D41F611E-2D0E-4970-A604-B8B03F6E78DA}"/>
              </a:ext>
            </a:extLst>
          </p:cNvPr>
          <p:cNvSpPr txBox="1"/>
          <p:nvPr/>
        </p:nvSpPr>
        <p:spPr>
          <a:xfrm>
            <a:off x="6578685" y="2619309"/>
            <a:ext cx="2825197" cy="243656"/>
          </a:xfrm>
          <a:prstGeom prst="rect">
            <a:avLst/>
          </a:prstGeom>
          <a:noFill/>
        </p:spPr>
        <p:txBody>
          <a:bodyPr wrap="none" lIns="0" tIns="0" rIns="0" bIns="0" rtlCol="0">
            <a:spAutoFit/>
          </a:bodyPr>
          <a:lstStyle/>
          <a:p>
            <a:pPr>
              <a:lnSpc>
                <a:spcPts val="1867"/>
              </a:lnSpc>
              <a:spcAft>
                <a:spcPts val="1600"/>
              </a:spcAft>
            </a:pPr>
            <a:r>
              <a:rPr lang="en-US" sz="1600" b="1" dirty="0">
                <a:latin typeface="Lato" panose="020F0502020204030203" pitchFamily="34" charset="0"/>
              </a:rPr>
              <a:t>Casual Understanding on CLV</a:t>
            </a:r>
          </a:p>
        </p:txBody>
      </p:sp>
      <p:sp>
        <p:nvSpPr>
          <p:cNvPr id="71" name="TextBox 70">
            <a:extLst>
              <a:ext uri="{FF2B5EF4-FFF2-40B4-BE49-F238E27FC236}">
                <a16:creationId xmlns:a16="http://schemas.microsoft.com/office/drawing/2014/main" id="{D945903A-110A-42C4-B545-ACB3DCB66DBE}"/>
              </a:ext>
            </a:extLst>
          </p:cNvPr>
          <p:cNvSpPr txBox="1"/>
          <p:nvPr/>
        </p:nvSpPr>
        <p:spPr>
          <a:xfrm>
            <a:off x="6586984" y="2947782"/>
            <a:ext cx="3732828" cy="413190"/>
          </a:xfrm>
          <a:prstGeom prst="rect">
            <a:avLst/>
          </a:prstGeom>
          <a:noFill/>
        </p:spPr>
        <p:txBody>
          <a:bodyPr wrap="square" lIns="0" tIns="0" rIns="0" bIns="0" rtlCol="0">
            <a:spAutoFit/>
          </a:bodyPr>
          <a:lstStyle/>
          <a:p>
            <a:pPr>
              <a:lnSpc>
                <a:spcPts val="1600"/>
              </a:lnSpc>
              <a:spcAft>
                <a:spcPts val="1600"/>
              </a:spcAft>
            </a:pPr>
            <a:r>
              <a:rPr lang="en-US" sz="1600" dirty="0">
                <a:cs typeface="Lato Light"/>
              </a:rPr>
              <a:t>Collect detailed data to understand the casual relationship between CLV and service</a:t>
            </a:r>
          </a:p>
        </p:txBody>
      </p:sp>
      <p:grpSp>
        <p:nvGrpSpPr>
          <p:cNvPr id="84" name="Group 83">
            <a:extLst>
              <a:ext uri="{FF2B5EF4-FFF2-40B4-BE49-F238E27FC236}">
                <a16:creationId xmlns:a16="http://schemas.microsoft.com/office/drawing/2014/main" id="{CA5CE0C2-9757-4BC0-A2D3-60CCAAD93D2B}"/>
              </a:ext>
            </a:extLst>
          </p:cNvPr>
          <p:cNvGrpSpPr/>
          <p:nvPr/>
        </p:nvGrpSpPr>
        <p:grpSpPr>
          <a:xfrm>
            <a:off x="5929365" y="3634006"/>
            <a:ext cx="315972" cy="258060"/>
            <a:chOff x="11707403" y="7861444"/>
            <a:chExt cx="953415" cy="778672"/>
          </a:xfrm>
        </p:grpSpPr>
        <p:sp>
          <p:nvSpPr>
            <p:cNvPr id="85" name="Freeform 457">
              <a:extLst>
                <a:ext uri="{FF2B5EF4-FFF2-40B4-BE49-F238E27FC236}">
                  <a16:creationId xmlns:a16="http://schemas.microsoft.com/office/drawing/2014/main" id="{CEC2CE70-1C0B-4B75-9C34-F58E66FA2B25}"/>
                </a:ext>
              </a:extLst>
            </p:cNvPr>
            <p:cNvSpPr>
              <a:spLocks noChangeArrowheads="1"/>
            </p:cNvSpPr>
            <p:nvPr/>
          </p:nvSpPr>
          <p:spPr bwMode="auto">
            <a:xfrm>
              <a:off x="11707403" y="7861444"/>
              <a:ext cx="953415" cy="435420"/>
            </a:xfrm>
            <a:custGeom>
              <a:avLst/>
              <a:gdLst>
                <a:gd name="T0" fmla="*/ 664 w 1324"/>
                <a:gd name="T1" fmla="*/ 0 h 603"/>
                <a:gd name="T2" fmla="*/ 0 w 1324"/>
                <a:gd name="T3" fmla="*/ 301 h 603"/>
                <a:gd name="T4" fmla="*/ 664 w 1324"/>
                <a:gd name="T5" fmla="*/ 602 h 603"/>
                <a:gd name="T6" fmla="*/ 1323 w 1324"/>
                <a:gd name="T7" fmla="*/ 301 h 603"/>
                <a:gd name="T8" fmla="*/ 664 w 1324"/>
                <a:gd name="T9" fmla="*/ 0 h 603"/>
              </a:gdLst>
              <a:ahLst/>
              <a:cxnLst>
                <a:cxn ang="0">
                  <a:pos x="T0" y="T1"/>
                </a:cxn>
                <a:cxn ang="0">
                  <a:pos x="T2" y="T3"/>
                </a:cxn>
                <a:cxn ang="0">
                  <a:pos x="T4" y="T5"/>
                </a:cxn>
                <a:cxn ang="0">
                  <a:pos x="T6" y="T7"/>
                </a:cxn>
                <a:cxn ang="0">
                  <a:pos x="T8" y="T9"/>
                </a:cxn>
              </a:cxnLst>
              <a:rect l="0" t="0" r="r" b="b"/>
              <a:pathLst>
                <a:path w="1324" h="603">
                  <a:moveTo>
                    <a:pt x="664" y="0"/>
                  </a:moveTo>
                  <a:lnTo>
                    <a:pt x="0" y="301"/>
                  </a:lnTo>
                  <a:lnTo>
                    <a:pt x="664" y="602"/>
                  </a:lnTo>
                  <a:lnTo>
                    <a:pt x="1323" y="301"/>
                  </a:lnTo>
                  <a:lnTo>
                    <a:pt x="664" y="0"/>
                  </a:lnTo>
                </a:path>
              </a:pathLst>
            </a:custGeom>
            <a:noFill/>
            <a:ln w="9525" cap="flat">
              <a:solidFill>
                <a:schemeClr val="bg1"/>
              </a:solidFill>
              <a:bevel/>
              <a:headEnd/>
              <a:tailEnd/>
            </a:ln>
            <a:effectLst/>
          </p:spPr>
          <p:txBody>
            <a:bodyPr wrap="none" anchor="ctr"/>
            <a:lstStyle/>
            <a:p>
              <a:endParaRPr lang="en-US" sz="1600"/>
            </a:p>
          </p:txBody>
        </p:sp>
        <p:sp>
          <p:nvSpPr>
            <p:cNvPr id="86" name="Freeform 458">
              <a:extLst>
                <a:ext uri="{FF2B5EF4-FFF2-40B4-BE49-F238E27FC236}">
                  <a16:creationId xmlns:a16="http://schemas.microsoft.com/office/drawing/2014/main" id="{56470D76-55F5-4DD9-AC61-B251D2CA2083}"/>
                </a:ext>
              </a:extLst>
            </p:cNvPr>
            <p:cNvSpPr>
              <a:spLocks noChangeArrowheads="1"/>
            </p:cNvSpPr>
            <p:nvPr/>
          </p:nvSpPr>
          <p:spPr bwMode="auto">
            <a:xfrm>
              <a:off x="11707403" y="8338183"/>
              <a:ext cx="953415" cy="301933"/>
            </a:xfrm>
            <a:custGeom>
              <a:avLst/>
              <a:gdLst>
                <a:gd name="T0" fmla="*/ 1054 w 1324"/>
                <a:gd name="T1" fmla="*/ 0 h 421"/>
                <a:gd name="T2" fmla="*/ 1323 w 1324"/>
                <a:gd name="T3" fmla="*/ 121 h 421"/>
                <a:gd name="T4" fmla="*/ 664 w 1324"/>
                <a:gd name="T5" fmla="*/ 420 h 421"/>
                <a:gd name="T6" fmla="*/ 0 w 1324"/>
                <a:gd name="T7" fmla="*/ 121 h 421"/>
                <a:gd name="T8" fmla="*/ 262 w 1324"/>
                <a:gd name="T9" fmla="*/ 0 h 421"/>
              </a:gdLst>
              <a:ahLst/>
              <a:cxnLst>
                <a:cxn ang="0">
                  <a:pos x="T0" y="T1"/>
                </a:cxn>
                <a:cxn ang="0">
                  <a:pos x="T2" y="T3"/>
                </a:cxn>
                <a:cxn ang="0">
                  <a:pos x="T4" y="T5"/>
                </a:cxn>
                <a:cxn ang="0">
                  <a:pos x="T6" y="T7"/>
                </a:cxn>
                <a:cxn ang="0">
                  <a:pos x="T8" y="T9"/>
                </a:cxn>
              </a:cxnLst>
              <a:rect l="0" t="0" r="r" b="b"/>
              <a:pathLst>
                <a:path w="1324" h="421">
                  <a:moveTo>
                    <a:pt x="1054" y="0"/>
                  </a:moveTo>
                  <a:lnTo>
                    <a:pt x="1323" y="121"/>
                  </a:lnTo>
                  <a:lnTo>
                    <a:pt x="664" y="420"/>
                  </a:lnTo>
                  <a:lnTo>
                    <a:pt x="0" y="121"/>
                  </a:lnTo>
                  <a:lnTo>
                    <a:pt x="262" y="0"/>
                  </a:lnTo>
                </a:path>
              </a:pathLst>
            </a:custGeom>
            <a:noFill/>
            <a:ln w="4680" cap="flat">
              <a:solidFill>
                <a:schemeClr val="bg1"/>
              </a:solidFill>
              <a:round/>
              <a:headEnd/>
              <a:tailEnd/>
            </a:ln>
            <a:effectLst/>
          </p:spPr>
          <p:txBody>
            <a:bodyPr/>
            <a:lstStyle/>
            <a:p>
              <a:endParaRPr lang="en-US" sz="1600"/>
            </a:p>
          </p:txBody>
        </p:sp>
        <p:sp>
          <p:nvSpPr>
            <p:cNvPr id="87" name="Freeform 459">
              <a:extLst>
                <a:ext uri="{FF2B5EF4-FFF2-40B4-BE49-F238E27FC236}">
                  <a16:creationId xmlns:a16="http://schemas.microsoft.com/office/drawing/2014/main" id="{47721CBA-C594-444A-9A99-676858828652}"/>
                </a:ext>
              </a:extLst>
            </p:cNvPr>
            <p:cNvSpPr>
              <a:spLocks noChangeArrowheads="1"/>
            </p:cNvSpPr>
            <p:nvPr/>
          </p:nvSpPr>
          <p:spPr bwMode="auto">
            <a:xfrm>
              <a:off x="11707403" y="8166558"/>
              <a:ext cx="953415" cy="305113"/>
            </a:xfrm>
            <a:custGeom>
              <a:avLst/>
              <a:gdLst>
                <a:gd name="T0" fmla="*/ 1054 w 1324"/>
                <a:gd name="T1" fmla="*/ 0 h 423"/>
                <a:gd name="T2" fmla="*/ 1323 w 1324"/>
                <a:gd name="T3" fmla="*/ 121 h 423"/>
                <a:gd name="T4" fmla="*/ 1054 w 1324"/>
                <a:gd name="T5" fmla="*/ 241 h 423"/>
                <a:gd name="T6" fmla="*/ 664 w 1324"/>
                <a:gd name="T7" fmla="*/ 422 h 423"/>
                <a:gd name="T8" fmla="*/ 262 w 1324"/>
                <a:gd name="T9" fmla="*/ 241 h 423"/>
                <a:gd name="T10" fmla="*/ 0 w 1324"/>
                <a:gd name="T11" fmla="*/ 121 h 423"/>
                <a:gd name="T12" fmla="*/ 262 w 1324"/>
                <a:gd name="T13" fmla="*/ 0 h 423"/>
              </a:gdLst>
              <a:ahLst/>
              <a:cxnLst>
                <a:cxn ang="0">
                  <a:pos x="T0" y="T1"/>
                </a:cxn>
                <a:cxn ang="0">
                  <a:pos x="T2" y="T3"/>
                </a:cxn>
                <a:cxn ang="0">
                  <a:pos x="T4" y="T5"/>
                </a:cxn>
                <a:cxn ang="0">
                  <a:pos x="T6" y="T7"/>
                </a:cxn>
                <a:cxn ang="0">
                  <a:pos x="T8" y="T9"/>
                </a:cxn>
                <a:cxn ang="0">
                  <a:pos x="T10" y="T11"/>
                </a:cxn>
                <a:cxn ang="0">
                  <a:pos x="T12" y="T13"/>
                </a:cxn>
              </a:cxnLst>
              <a:rect l="0" t="0" r="r" b="b"/>
              <a:pathLst>
                <a:path w="1324" h="423">
                  <a:moveTo>
                    <a:pt x="1054" y="0"/>
                  </a:moveTo>
                  <a:lnTo>
                    <a:pt x="1323" y="121"/>
                  </a:lnTo>
                  <a:lnTo>
                    <a:pt x="1054" y="241"/>
                  </a:lnTo>
                  <a:lnTo>
                    <a:pt x="664" y="422"/>
                  </a:lnTo>
                  <a:lnTo>
                    <a:pt x="262" y="241"/>
                  </a:lnTo>
                  <a:lnTo>
                    <a:pt x="0" y="121"/>
                  </a:lnTo>
                  <a:lnTo>
                    <a:pt x="262" y="0"/>
                  </a:lnTo>
                </a:path>
              </a:pathLst>
            </a:custGeom>
            <a:noFill/>
            <a:ln w="4680" cap="flat">
              <a:solidFill>
                <a:schemeClr val="bg1"/>
              </a:solidFill>
              <a:round/>
              <a:headEnd/>
              <a:tailEnd/>
            </a:ln>
            <a:effectLst/>
          </p:spPr>
          <p:txBody>
            <a:bodyPr/>
            <a:lstStyle/>
            <a:p>
              <a:endParaRPr lang="en-US" sz="1600"/>
            </a:p>
          </p:txBody>
        </p:sp>
      </p:grpSp>
      <p:sp>
        <p:nvSpPr>
          <p:cNvPr id="89" name="TextBox 88">
            <a:extLst>
              <a:ext uri="{FF2B5EF4-FFF2-40B4-BE49-F238E27FC236}">
                <a16:creationId xmlns:a16="http://schemas.microsoft.com/office/drawing/2014/main" id="{E82C8990-D6BB-4E05-A5B1-675EE90E9BCC}"/>
              </a:ext>
            </a:extLst>
          </p:cNvPr>
          <p:cNvSpPr txBox="1"/>
          <p:nvPr/>
        </p:nvSpPr>
        <p:spPr>
          <a:xfrm>
            <a:off x="6580246" y="4009151"/>
            <a:ext cx="3513847" cy="692497"/>
          </a:xfrm>
          <a:prstGeom prst="rect">
            <a:avLst/>
          </a:prstGeom>
          <a:noFill/>
        </p:spPr>
        <p:txBody>
          <a:bodyPr wrap="none" lIns="0" tIns="0" rIns="0" bIns="0" rtlCol="0">
            <a:spAutoFit/>
          </a:bodyPr>
          <a:lstStyle/>
          <a:p>
            <a:pPr>
              <a:lnSpc>
                <a:spcPts val="1867"/>
              </a:lnSpc>
              <a:spcAft>
                <a:spcPts val="1600"/>
              </a:spcAft>
            </a:pPr>
            <a:r>
              <a:rPr lang="en-US" sz="1600" b="1" dirty="0">
                <a:latin typeface="Lato" panose="020F0502020204030203" pitchFamily="34" charset="0"/>
              </a:rPr>
              <a:t>More Personalized Customer Service</a:t>
            </a:r>
          </a:p>
          <a:p>
            <a:pPr>
              <a:spcAft>
                <a:spcPts val="1600"/>
              </a:spcAft>
            </a:pPr>
            <a:endParaRPr lang="en-US" sz="1600" b="1" dirty="0">
              <a:latin typeface="Lato" panose="020F0502020204030203" pitchFamily="34" charset="0"/>
            </a:endParaRPr>
          </a:p>
        </p:txBody>
      </p:sp>
      <p:sp>
        <p:nvSpPr>
          <p:cNvPr id="90" name="TextBox 89">
            <a:extLst>
              <a:ext uri="{FF2B5EF4-FFF2-40B4-BE49-F238E27FC236}">
                <a16:creationId xmlns:a16="http://schemas.microsoft.com/office/drawing/2014/main" id="{9FBC1DEA-10E8-4A10-861C-99D2DC2162B1}"/>
              </a:ext>
            </a:extLst>
          </p:cNvPr>
          <p:cNvSpPr txBox="1"/>
          <p:nvPr/>
        </p:nvSpPr>
        <p:spPr>
          <a:xfrm>
            <a:off x="6580246" y="4282429"/>
            <a:ext cx="3732828" cy="208006"/>
          </a:xfrm>
          <a:prstGeom prst="rect">
            <a:avLst/>
          </a:prstGeom>
          <a:noFill/>
        </p:spPr>
        <p:txBody>
          <a:bodyPr wrap="square" lIns="0" tIns="0" rIns="0" bIns="0" rtlCol="0">
            <a:spAutoFit/>
          </a:bodyPr>
          <a:lstStyle/>
          <a:p>
            <a:pPr>
              <a:lnSpc>
                <a:spcPts val="1600"/>
              </a:lnSpc>
              <a:spcAft>
                <a:spcPts val="1600"/>
              </a:spcAft>
            </a:pPr>
            <a:r>
              <a:rPr lang="en-US" sz="1600" dirty="0">
                <a:ea typeface="Open Sans" panose="020B0606030504020204" pitchFamily="34" charset="0"/>
                <a:cs typeface="Lato Light"/>
              </a:rPr>
              <a:t>Knowledgeable and friendly employees</a:t>
            </a:r>
            <a:endParaRPr lang="en-US" sz="1600" dirty="0">
              <a:cs typeface="Lato Light"/>
            </a:endParaRPr>
          </a:p>
        </p:txBody>
      </p:sp>
    </p:spTree>
    <p:extLst>
      <p:ext uri="{BB962C8B-B14F-4D97-AF65-F5344CB8AC3E}">
        <p14:creationId xmlns:p14="http://schemas.microsoft.com/office/powerpoint/2010/main" val="37996765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156277" y="1733167"/>
            <a:ext cx="3888573" cy="3897801"/>
            <a:chOff x="8532179" y="3310374"/>
            <a:chExt cx="7165168" cy="7182172"/>
          </a:xfrm>
        </p:grpSpPr>
        <p:sp>
          <p:nvSpPr>
            <p:cNvPr id="73" name="Freeform 6"/>
            <p:cNvSpPr>
              <a:spLocks/>
            </p:cNvSpPr>
            <p:nvPr/>
          </p:nvSpPr>
          <p:spPr bwMode="auto">
            <a:xfrm>
              <a:off x="12099627" y="3310374"/>
              <a:ext cx="3586367" cy="4287355"/>
            </a:xfrm>
            <a:custGeom>
              <a:avLst/>
              <a:gdLst/>
              <a:ahLst/>
              <a:cxnLst>
                <a:cxn ang="0">
                  <a:pos x="0" y="196"/>
                </a:cxn>
                <a:cxn ang="0">
                  <a:pos x="0" y="61"/>
                </a:cxn>
                <a:cxn ang="0">
                  <a:pos x="1" y="61"/>
                </a:cxn>
                <a:cxn ang="0">
                  <a:pos x="32" y="62"/>
                </a:cxn>
                <a:cxn ang="0">
                  <a:pos x="67" y="0"/>
                </a:cxn>
                <a:cxn ang="0">
                  <a:pos x="126" y="15"/>
                </a:cxn>
                <a:cxn ang="0">
                  <a:pos x="126" y="86"/>
                </a:cxn>
                <a:cxn ang="0">
                  <a:pos x="185" y="120"/>
                </a:cxn>
                <a:cxn ang="0">
                  <a:pos x="186" y="120"/>
                </a:cxn>
                <a:cxn ang="0">
                  <a:pos x="246" y="84"/>
                </a:cxn>
                <a:cxn ang="0">
                  <a:pos x="269" y="106"/>
                </a:cxn>
                <a:cxn ang="0">
                  <a:pos x="283" y="120"/>
                </a:cxn>
                <a:cxn ang="0">
                  <a:pos x="288" y="126"/>
                </a:cxn>
                <a:cxn ang="0">
                  <a:pos x="252" y="186"/>
                </a:cxn>
                <a:cxn ang="0">
                  <a:pos x="287" y="244"/>
                </a:cxn>
                <a:cxn ang="0">
                  <a:pos x="359" y="244"/>
                </a:cxn>
                <a:cxn ang="0">
                  <a:pos x="374" y="301"/>
                </a:cxn>
                <a:cxn ang="0">
                  <a:pos x="313" y="341"/>
                </a:cxn>
                <a:cxn ang="0">
                  <a:pos x="314" y="374"/>
                </a:cxn>
                <a:cxn ang="0">
                  <a:pos x="314" y="376"/>
                </a:cxn>
                <a:cxn ang="0">
                  <a:pos x="175" y="376"/>
                </a:cxn>
                <a:cxn ang="0">
                  <a:pos x="174" y="376"/>
                </a:cxn>
                <a:cxn ang="0">
                  <a:pos x="175" y="377"/>
                </a:cxn>
                <a:cxn ang="0">
                  <a:pos x="187" y="406"/>
                </a:cxn>
                <a:cxn ang="0">
                  <a:pos x="175" y="434"/>
                </a:cxn>
                <a:cxn ang="0">
                  <a:pos x="146" y="446"/>
                </a:cxn>
                <a:cxn ang="0">
                  <a:pos x="117" y="434"/>
                </a:cxn>
                <a:cxn ang="0">
                  <a:pos x="106" y="406"/>
                </a:cxn>
                <a:cxn ang="0">
                  <a:pos x="117" y="377"/>
                </a:cxn>
                <a:cxn ang="0">
                  <a:pos x="118" y="376"/>
                </a:cxn>
                <a:cxn ang="0">
                  <a:pos x="117" y="376"/>
                </a:cxn>
                <a:cxn ang="0">
                  <a:pos x="0" y="376"/>
                </a:cxn>
                <a:cxn ang="0">
                  <a:pos x="0" y="253"/>
                </a:cxn>
                <a:cxn ang="0">
                  <a:pos x="3" y="253"/>
                </a:cxn>
                <a:cxn ang="0">
                  <a:pos x="32" y="265"/>
                </a:cxn>
                <a:cxn ang="0">
                  <a:pos x="61" y="253"/>
                </a:cxn>
                <a:cxn ang="0">
                  <a:pos x="73" y="224"/>
                </a:cxn>
                <a:cxn ang="0">
                  <a:pos x="61" y="196"/>
                </a:cxn>
                <a:cxn ang="0">
                  <a:pos x="32" y="184"/>
                </a:cxn>
                <a:cxn ang="0">
                  <a:pos x="3" y="196"/>
                </a:cxn>
                <a:cxn ang="0">
                  <a:pos x="0" y="196"/>
                </a:cxn>
              </a:cxnLst>
              <a:rect l="0" t="0" r="r" b="b"/>
              <a:pathLst>
                <a:path w="374" h="446">
                  <a:moveTo>
                    <a:pt x="0" y="196"/>
                  </a:moveTo>
                  <a:cubicBezTo>
                    <a:pt x="0" y="61"/>
                    <a:pt x="0" y="61"/>
                    <a:pt x="0" y="61"/>
                  </a:cubicBezTo>
                  <a:cubicBezTo>
                    <a:pt x="0" y="61"/>
                    <a:pt x="1" y="61"/>
                    <a:pt x="1" y="61"/>
                  </a:cubicBezTo>
                  <a:cubicBezTo>
                    <a:pt x="12" y="61"/>
                    <a:pt x="22" y="61"/>
                    <a:pt x="32" y="62"/>
                  </a:cubicBezTo>
                  <a:cubicBezTo>
                    <a:pt x="67" y="0"/>
                    <a:pt x="67" y="0"/>
                    <a:pt x="67" y="0"/>
                  </a:cubicBezTo>
                  <a:cubicBezTo>
                    <a:pt x="87" y="4"/>
                    <a:pt x="107" y="8"/>
                    <a:pt x="126" y="15"/>
                  </a:cubicBezTo>
                  <a:cubicBezTo>
                    <a:pt x="126" y="86"/>
                    <a:pt x="126" y="86"/>
                    <a:pt x="126" y="86"/>
                  </a:cubicBezTo>
                  <a:cubicBezTo>
                    <a:pt x="146" y="95"/>
                    <a:pt x="166" y="106"/>
                    <a:pt x="185" y="120"/>
                  </a:cubicBezTo>
                  <a:cubicBezTo>
                    <a:pt x="185" y="120"/>
                    <a:pt x="185" y="120"/>
                    <a:pt x="186" y="120"/>
                  </a:cubicBezTo>
                  <a:cubicBezTo>
                    <a:pt x="246" y="84"/>
                    <a:pt x="246" y="84"/>
                    <a:pt x="246" y="84"/>
                  </a:cubicBezTo>
                  <a:cubicBezTo>
                    <a:pt x="254" y="91"/>
                    <a:pt x="262" y="98"/>
                    <a:pt x="269" y="106"/>
                  </a:cubicBezTo>
                  <a:cubicBezTo>
                    <a:pt x="274" y="111"/>
                    <a:pt x="278" y="115"/>
                    <a:pt x="283" y="120"/>
                  </a:cubicBezTo>
                  <a:cubicBezTo>
                    <a:pt x="284" y="122"/>
                    <a:pt x="286" y="124"/>
                    <a:pt x="288" y="126"/>
                  </a:cubicBezTo>
                  <a:cubicBezTo>
                    <a:pt x="252" y="186"/>
                    <a:pt x="252" y="186"/>
                    <a:pt x="252" y="186"/>
                  </a:cubicBezTo>
                  <a:cubicBezTo>
                    <a:pt x="266" y="204"/>
                    <a:pt x="278" y="224"/>
                    <a:pt x="287"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ubicBezTo>
                    <a:pt x="175" y="376"/>
                    <a:pt x="175" y="376"/>
                    <a:pt x="175" y="376"/>
                  </a:cubicBezTo>
                  <a:cubicBezTo>
                    <a:pt x="174" y="376"/>
                    <a:pt x="174" y="376"/>
                    <a:pt x="174" y="376"/>
                  </a:cubicBezTo>
                  <a:cubicBezTo>
                    <a:pt x="174" y="376"/>
                    <a:pt x="175" y="377"/>
                    <a:pt x="175" y="377"/>
                  </a:cubicBezTo>
                  <a:cubicBezTo>
                    <a:pt x="183" y="385"/>
                    <a:pt x="187" y="395"/>
                    <a:pt x="187" y="406"/>
                  </a:cubicBezTo>
                  <a:cubicBezTo>
                    <a:pt x="187" y="417"/>
                    <a:pt x="183" y="427"/>
                    <a:pt x="175" y="434"/>
                  </a:cubicBezTo>
                  <a:cubicBezTo>
                    <a:pt x="167" y="442"/>
                    <a:pt x="157" y="446"/>
                    <a:pt x="146" y="446"/>
                  </a:cubicBezTo>
                  <a:cubicBezTo>
                    <a:pt x="135" y="446"/>
                    <a:pt x="125" y="442"/>
                    <a:pt x="117" y="434"/>
                  </a:cubicBezTo>
                  <a:cubicBezTo>
                    <a:pt x="110" y="427"/>
                    <a:pt x="106" y="417"/>
                    <a:pt x="106" y="406"/>
                  </a:cubicBezTo>
                  <a:cubicBezTo>
                    <a:pt x="106" y="395"/>
                    <a:pt x="110" y="385"/>
                    <a:pt x="117" y="377"/>
                  </a:cubicBezTo>
                  <a:cubicBezTo>
                    <a:pt x="118" y="377"/>
                    <a:pt x="118" y="376"/>
                    <a:pt x="118" y="376"/>
                  </a:cubicBezTo>
                  <a:cubicBezTo>
                    <a:pt x="117" y="376"/>
                    <a:pt x="117" y="376"/>
                    <a:pt x="117" y="376"/>
                  </a:cubicBezTo>
                  <a:cubicBezTo>
                    <a:pt x="0" y="376"/>
                    <a:pt x="0" y="376"/>
                    <a:pt x="0" y="376"/>
                  </a:cubicBezTo>
                  <a:cubicBezTo>
                    <a:pt x="0" y="253"/>
                    <a:pt x="0" y="253"/>
                    <a:pt x="0" y="253"/>
                  </a:cubicBezTo>
                  <a:cubicBezTo>
                    <a:pt x="3" y="253"/>
                    <a:pt x="3" y="253"/>
                    <a:pt x="3" y="253"/>
                  </a:cubicBezTo>
                  <a:cubicBezTo>
                    <a:pt x="11" y="261"/>
                    <a:pt x="21" y="265"/>
                    <a:pt x="32" y="265"/>
                  </a:cubicBezTo>
                  <a:cubicBezTo>
                    <a:pt x="43" y="265"/>
                    <a:pt x="53" y="261"/>
                    <a:pt x="61" y="253"/>
                  </a:cubicBezTo>
                  <a:cubicBezTo>
                    <a:pt x="69" y="245"/>
                    <a:pt x="73" y="236"/>
                    <a:pt x="73" y="224"/>
                  </a:cubicBezTo>
                  <a:cubicBezTo>
                    <a:pt x="73" y="213"/>
                    <a:pt x="69" y="204"/>
                    <a:pt x="61" y="196"/>
                  </a:cubicBezTo>
                  <a:cubicBezTo>
                    <a:pt x="53" y="188"/>
                    <a:pt x="43" y="184"/>
                    <a:pt x="32" y="184"/>
                  </a:cubicBezTo>
                  <a:cubicBezTo>
                    <a:pt x="21" y="184"/>
                    <a:pt x="11" y="188"/>
                    <a:pt x="3" y="196"/>
                  </a:cubicBezTo>
                  <a:lnTo>
                    <a:pt x="0" y="196"/>
                  </a:lnTo>
                  <a:close/>
                </a:path>
              </a:pathLst>
            </a:custGeom>
            <a:solidFill>
              <a:srgbClr val="B6B6B6"/>
            </a:solidFill>
            <a:ln w="19050">
              <a:solidFill>
                <a:schemeClr val="bg1"/>
              </a:solidFill>
              <a:round/>
              <a:headEnd/>
              <a:tailEnd/>
            </a:ln>
          </p:spPr>
          <p:txBody>
            <a:bodyPr vert="horz" wrap="square" lIns="45720" tIns="22860" rIns="45720" bIns="22860" numCol="1" anchor="t" anchorCtr="0" compatLnSpc="1">
              <a:prstTxWarp prst="textNoShape">
                <a:avLst/>
              </a:prstTxWarp>
            </a:bodyPr>
            <a:lstStyle/>
            <a:p>
              <a:endParaRPr lang="en-US" sz="900" dirty="0"/>
            </a:p>
          </p:txBody>
        </p:sp>
        <p:sp>
          <p:nvSpPr>
            <p:cNvPr id="74" name="Freeform 7"/>
            <p:cNvSpPr>
              <a:spLocks/>
            </p:cNvSpPr>
            <p:nvPr/>
          </p:nvSpPr>
          <p:spPr bwMode="auto">
            <a:xfrm>
              <a:off x="11380842" y="6924165"/>
              <a:ext cx="4316505" cy="3568381"/>
            </a:xfrm>
            <a:custGeom>
              <a:avLst/>
              <a:gdLst/>
              <a:ahLst/>
              <a:cxnLst>
                <a:cxn ang="0">
                  <a:pos x="75" y="311"/>
                </a:cxn>
                <a:cxn ang="0">
                  <a:pos x="75" y="166"/>
                </a:cxn>
                <a:cxn ang="0">
                  <a:pos x="70" y="172"/>
                </a:cxn>
                <a:cxn ang="0">
                  <a:pos x="41" y="184"/>
                </a:cxn>
                <a:cxn ang="0">
                  <a:pos x="12" y="172"/>
                </a:cxn>
                <a:cxn ang="0">
                  <a:pos x="0" y="144"/>
                </a:cxn>
                <a:cxn ang="0">
                  <a:pos x="12" y="115"/>
                </a:cxn>
                <a:cxn ang="0">
                  <a:pos x="41" y="103"/>
                </a:cxn>
                <a:cxn ang="0">
                  <a:pos x="70" y="115"/>
                </a:cxn>
                <a:cxn ang="0">
                  <a:pos x="75" y="121"/>
                </a:cxn>
                <a:cxn ang="0">
                  <a:pos x="75" y="0"/>
                </a:cxn>
                <a:cxn ang="0">
                  <a:pos x="192" y="0"/>
                </a:cxn>
                <a:cxn ang="0">
                  <a:pos x="192" y="1"/>
                </a:cxn>
                <a:cxn ang="0">
                  <a:pos x="181" y="30"/>
                </a:cxn>
                <a:cxn ang="0">
                  <a:pos x="192" y="58"/>
                </a:cxn>
                <a:cxn ang="0">
                  <a:pos x="221" y="70"/>
                </a:cxn>
                <a:cxn ang="0">
                  <a:pos x="250" y="58"/>
                </a:cxn>
                <a:cxn ang="0">
                  <a:pos x="262" y="30"/>
                </a:cxn>
                <a:cxn ang="0">
                  <a:pos x="250" y="1"/>
                </a:cxn>
                <a:cxn ang="0">
                  <a:pos x="250" y="0"/>
                </a:cxn>
                <a:cxn ang="0">
                  <a:pos x="389" y="0"/>
                </a:cxn>
                <a:cxn ang="0">
                  <a:pos x="388" y="32"/>
                </a:cxn>
                <a:cxn ang="0">
                  <a:pos x="450" y="66"/>
                </a:cxn>
                <a:cxn ang="0">
                  <a:pos x="436" y="121"/>
                </a:cxn>
                <a:cxn ang="0">
                  <a:pos x="363" y="125"/>
                </a:cxn>
                <a:cxn ang="0">
                  <a:pos x="329" y="183"/>
                </a:cxn>
                <a:cxn ang="0">
                  <a:pos x="366" y="243"/>
                </a:cxn>
                <a:cxn ang="0">
                  <a:pos x="344" y="266"/>
                </a:cxn>
                <a:cxn ang="0">
                  <a:pos x="322" y="287"/>
                </a:cxn>
                <a:cxn ang="0">
                  <a:pos x="260" y="251"/>
                </a:cxn>
                <a:cxn ang="0">
                  <a:pos x="203" y="285"/>
                </a:cxn>
                <a:cxn ang="0">
                  <a:pos x="203" y="356"/>
                </a:cxn>
                <a:cxn ang="0">
                  <a:pos x="145" y="371"/>
                </a:cxn>
                <a:cxn ang="0">
                  <a:pos x="108" y="309"/>
                </a:cxn>
                <a:cxn ang="0">
                  <a:pos x="76" y="311"/>
                </a:cxn>
                <a:cxn ang="0">
                  <a:pos x="75" y="311"/>
                </a:cxn>
              </a:cxnLst>
              <a:rect l="0" t="0" r="r" b="b"/>
              <a:pathLst>
                <a:path w="450" h="371">
                  <a:moveTo>
                    <a:pt x="75" y="311"/>
                  </a:moveTo>
                  <a:cubicBezTo>
                    <a:pt x="75" y="166"/>
                    <a:pt x="75" y="166"/>
                    <a:pt x="75" y="166"/>
                  </a:cubicBezTo>
                  <a:cubicBezTo>
                    <a:pt x="73" y="168"/>
                    <a:pt x="72" y="170"/>
                    <a:pt x="70" y="172"/>
                  </a:cubicBezTo>
                  <a:cubicBezTo>
                    <a:pt x="62" y="180"/>
                    <a:pt x="52" y="184"/>
                    <a:pt x="41" y="184"/>
                  </a:cubicBezTo>
                  <a:cubicBezTo>
                    <a:pt x="30" y="184"/>
                    <a:pt x="20" y="180"/>
                    <a:pt x="12" y="172"/>
                  </a:cubicBezTo>
                  <a:cubicBezTo>
                    <a:pt x="4" y="165"/>
                    <a:pt x="0" y="155"/>
                    <a:pt x="0" y="144"/>
                  </a:cubicBezTo>
                  <a:cubicBezTo>
                    <a:pt x="0" y="133"/>
                    <a:pt x="4" y="123"/>
                    <a:pt x="12" y="115"/>
                  </a:cubicBezTo>
                  <a:cubicBezTo>
                    <a:pt x="20" y="107"/>
                    <a:pt x="30" y="103"/>
                    <a:pt x="41" y="103"/>
                  </a:cubicBezTo>
                  <a:cubicBezTo>
                    <a:pt x="52" y="103"/>
                    <a:pt x="62" y="107"/>
                    <a:pt x="70" y="115"/>
                  </a:cubicBezTo>
                  <a:cubicBezTo>
                    <a:pt x="72" y="117"/>
                    <a:pt x="73" y="119"/>
                    <a:pt x="75" y="121"/>
                  </a:cubicBezTo>
                  <a:cubicBezTo>
                    <a:pt x="75" y="0"/>
                    <a:pt x="75" y="0"/>
                    <a:pt x="75" y="0"/>
                  </a:cubicBezTo>
                  <a:cubicBezTo>
                    <a:pt x="192" y="0"/>
                    <a:pt x="192" y="0"/>
                    <a:pt x="192" y="0"/>
                  </a:cubicBezTo>
                  <a:cubicBezTo>
                    <a:pt x="192" y="1"/>
                    <a:pt x="192" y="1"/>
                    <a:pt x="192" y="1"/>
                  </a:cubicBezTo>
                  <a:cubicBezTo>
                    <a:pt x="185" y="9"/>
                    <a:pt x="181" y="19"/>
                    <a:pt x="181" y="30"/>
                  </a:cubicBezTo>
                  <a:cubicBezTo>
                    <a:pt x="181" y="41"/>
                    <a:pt x="185" y="51"/>
                    <a:pt x="192" y="58"/>
                  </a:cubicBezTo>
                  <a:cubicBezTo>
                    <a:pt x="200" y="66"/>
                    <a:pt x="210" y="70"/>
                    <a:pt x="221" y="70"/>
                  </a:cubicBezTo>
                  <a:cubicBezTo>
                    <a:pt x="232" y="70"/>
                    <a:pt x="242" y="66"/>
                    <a:pt x="250" y="58"/>
                  </a:cubicBezTo>
                  <a:cubicBezTo>
                    <a:pt x="258" y="51"/>
                    <a:pt x="262" y="41"/>
                    <a:pt x="262" y="30"/>
                  </a:cubicBezTo>
                  <a:cubicBezTo>
                    <a:pt x="262" y="19"/>
                    <a:pt x="258" y="9"/>
                    <a:pt x="250" y="1"/>
                  </a:cubicBezTo>
                  <a:cubicBezTo>
                    <a:pt x="250" y="0"/>
                    <a:pt x="250" y="0"/>
                    <a:pt x="250" y="0"/>
                  </a:cubicBezTo>
                  <a:cubicBezTo>
                    <a:pt x="389" y="0"/>
                    <a:pt x="389" y="0"/>
                    <a:pt x="389" y="0"/>
                  </a:cubicBezTo>
                  <a:cubicBezTo>
                    <a:pt x="389" y="11"/>
                    <a:pt x="389" y="22"/>
                    <a:pt x="388" y="32"/>
                  </a:cubicBezTo>
                  <a:cubicBezTo>
                    <a:pt x="450" y="66"/>
                    <a:pt x="450" y="66"/>
                    <a:pt x="450" y="66"/>
                  </a:cubicBezTo>
                  <a:cubicBezTo>
                    <a:pt x="446" y="85"/>
                    <a:pt x="442" y="103"/>
                    <a:pt x="436" y="121"/>
                  </a:cubicBezTo>
                  <a:cubicBezTo>
                    <a:pt x="363" y="125"/>
                    <a:pt x="363" y="125"/>
                    <a:pt x="363" y="125"/>
                  </a:cubicBezTo>
                  <a:cubicBezTo>
                    <a:pt x="354" y="145"/>
                    <a:pt x="343" y="164"/>
                    <a:pt x="329" y="183"/>
                  </a:cubicBezTo>
                  <a:cubicBezTo>
                    <a:pt x="366" y="243"/>
                    <a:pt x="366" y="243"/>
                    <a:pt x="366" y="243"/>
                  </a:cubicBezTo>
                  <a:cubicBezTo>
                    <a:pt x="359" y="251"/>
                    <a:pt x="352" y="258"/>
                    <a:pt x="344" y="266"/>
                  </a:cubicBezTo>
                  <a:cubicBezTo>
                    <a:pt x="337" y="273"/>
                    <a:pt x="329" y="280"/>
                    <a:pt x="322" y="287"/>
                  </a:cubicBezTo>
                  <a:cubicBezTo>
                    <a:pt x="260" y="251"/>
                    <a:pt x="260" y="251"/>
                    <a:pt x="260" y="251"/>
                  </a:cubicBezTo>
                  <a:cubicBezTo>
                    <a:pt x="242" y="265"/>
                    <a:pt x="223" y="276"/>
                    <a:pt x="203" y="285"/>
                  </a:cubicBezTo>
                  <a:cubicBezTo>
                    <a:pt x="203" y="356"/>
                    <a:pt x="203" y="356"/>
                    <a:pt x="203" y="356"/>
                  </a:cubicBezTo>
                  <a:cubicBezTo>
                    <a:pt x="184" y="363"/>
                    <a:pt x="165" y="368"/>
                    <a:pt x="145" y="371"/>
                  </a:cubicBezTo>
                  <a:cubicBezTo>
                    <a:pt x="108" y="309"/>
                    <a:pt x="108" y="309"/>
                    <a:pt x="108" y="309"/>
                  </a:cubicBezTo>
                  <a:cubicBezTo>
                    <a:pt x="98" y="310"/>
                    <a:pt x="87" y="311"/>
                    <a:pt x="76" y="311"/>
                  </a:cubicBezTo>
                  <a:cubicBezTo>
                    <a:pt x="76" y="311"/>
                    <a:pt x="75" y="311"/>
                    <a:pt x="75" y="311"/>
                  </a:cubicBezTo>
                  <a:close/>
                </a:path>
              </a:pathLst>
            </a:custGeom>
            <a:solidFill>
              <a:srgbClr val="F7945F"/>
            </a:solidFill>
            <a:ln w="19050">
              <a:solidFill>
                <a:schemeClr val="bg1"/>
              </a:solidFill>
              <a:round/>
              <a:headEnd/>
              <a:tailEnd/>
            </a:ln>
          </p:spPr>
          <p:txBody>
            <a:bodyPr vert="horz" wrap="square" lIns="45720" tIns="22860" rIns="45720" bIns="22860" numCol="1" anchor="t" anchorCtr="0" compatLnSpc="1">
              <a:prstTxWarp prst="textNoShape">
                <a:avLst/>
              </a:prstTxWarp>
            </a:bodyPr>
            <a:lstStyle/>
            <a:p>
              <a:endParaRPr lang="en-US" sz="900" dirty="0"/>
            </a:p>
          </p:txBody>
        </p:sp>
        <p:sp>
          <p:nvSpPr>
            <p:cNvPr id="75" name="Freeform 5"/>
            <p:cNvSpPr>
              <a:spLocks/>
            </p:cNvSpPr>
            <p:nvPr/>
          </p:nvSpPr>
          <p:spPr bwMode="auto">
            <a:xfrm>
              <a:off x="8532179" y="3317942"/>
              <a:ext cx="4267323" cy="3606224"/>
            </a:xfrm>
            <a:custGeom>
              <a:avLst/>
              <a:gdLst/>
              <a:ahLst/>
              <a:cxnLst>
                <a:cxn ang="0">
                  <a:pos x="372" y="375"/>
                </a:cxn>
                <a:cxn ang="0">
                  <a:pos x="239" y="375"/>
                </a:cxn>
                <a:cxn ang="0">
                  <a:pos x="248" y="368"/>
                </a:cxn>
                <a:cxn ang="0">
                  <a:pos x="260" y="340"/>
                </a:cxn>
                <a:cxn ang="0">
                  <a:pos x="248" y="311"/>
                </a:cxn>
                <a:cxn ang="0">
                  <a:pos x="220" y="299"/>
                </a:cxn>
                <a:cxn ang="0">
                  <a:pos x="191" y="311"/>
                </a:cxn>
                <a:cxn ang="0">
                  <a:pos x="179" y="340"/>
                </a:cxn>
                <a:cxn ang="0">
                  <a:pos x="191" y="368"/>
                </a:cxn>
                <a:cxn ang="0">
                  <a:pos x="200" y="375"/>
                </a:cxn>
                <a:cxn ang="0">
                  <a:pos x="61" y="375"/>
                </a:cxn>
                <a:cxn ang="0">
                  <a:pos x="61" y="375"/>
                </a:cxn>
                <a:cxn ang="0">
                  <a:pos x="61" y="373"/>
                </a:cxn>
                <a:cxn ang="0">
                  <a:pos x="61" y="367"/>
                </a:cxn>
                <a:cxn ang="0">
                  <a:pos x="62" y="342"/>
                </a:cxn>
                <a:cxn ang="0">
                  <a:pos x="0" y="307"/>
                </a:cxn>
                <a:cxn ang="0">
                  <a:pos x="16" y="243"/>
                </a:cxn>
                <a:cxn ang="0">
                  <a:pos x="86" y="247"/>
                </a:cxn>
                <a:cxn ang="0">
                  <a:pos x="119" y="191"/>
                </a:cxn>
                <a:cxn ang="0">
                  <a:pos x="85" y="127"/>
                </a:cxn>
                <a:cxn ang="0">
                  <a:pos x="92" y="119"/>
                </a:cxn>
                <a:cxn ang="0">
                  <a:pos x="106" y="105"/>
                </a:cxn>
                <a:cxn ang="0">
                  <a:pos x="128" y="84"/>
                </a:cxn>
                <a:cxn ang="0">
                  <a:pos x="188" y="120"/>
                </a:cxn>
                <a:cxn ang="0">
                  <a:pos x="190" y="119"/>
                </a:cxn>
                <a:cxn ang="0">
                  <a:pos x="243" y="88"/>
                </a:cxn>
                <a:cxn ang="0">
                  <a:pos x="243" y="16"/>
                </a:cxn>
                <a:cxn ang="0">
                  <a:pos x="303" y="0"/>
                </a:cxn>
                <a:cxn ang="0">
                  <a:pos x="339" y="62"/>
                </a:cxn>
                <a:cxn ang="0">
                  <a:pos x="372" y="60"/>
                </a:cxn>
                <a:cxn ang="0">
                  <a:pos x="372" y="195"/>
                </a:cxn>
                <a:cxn ang="0">
                  <a:pos x="372" y="199"/>
                </a:cxn>
                <a:cxn ang="0">
                  <a:pos x="375" y="195"/>
                </a:cxn>
                <a:cxn ang="0">
                  <a:pos x="404" y="183"/>
                </a:cxn>
                <a:cxn ang="0">
                  <a:pos x="433" y="195"/>
                </a:cxn>
                <a:cxn ang="0">
                  <a:pos x="445" y="223"/>
                </a:cxn>
                <a:cxn ang="0">
                  <a:pos x="433" y="252"/>
                </a:cxn>
                <a:cxn ang="0">
                  <a:pos x="404" y="264"/>
                </a:cxn>
                <a:cxn ang="0">
                  <a:pos x="375" y="252"/>
                </a:cxn>
                <a:cxn ang="0">
                  <a:pos x="372" y="248"/>
                </a:cxn>
                <a:cxn ang="0">
                  <a:pos x="372" y="252"/>
                </a:cxn>
                <a:cxn ang="0">
                  <a:pos x="372" y="375"/>
                </a:cxn>
              </a:cxnLst>
              <a:rect l="0" t="0" r="r" b="b"/>
              <a:pathLst>
                <a:path w="445" h="375">
                  <a:moveTo>
                    <a:pt x="372" y="375"/>
                  </a:moveTo>
                  <a:cubicBezTo>
                    <a:pt x="239" y="375"/>
                    <a:pt x="239" y="375"/>
                    <a:pt x="239" y="375"/>
                  </a:cubicBezTo>
                  <a:cubicBezTo>
                    <a:pt x="243" y="373"/>
                    <a:pt x="246" y="371"/>
                    <a:pt x="248" y="368"/>
                  </a:cubicBezTo>
                  <a:cubicBezTo>
                    <a:pt x="256" y="360"/>
                    <a:pt x="260" y="351"/>
                    <a:pt x="260" y="340"/>
                  </a:cubicBezTo>
                  <a:cubicBezTo>
                    <a:pt x="260" y="328"/>
                    <a:pt x="256" y="319"/>
                    <a:pt x="248" y="311"/>
                  </a:cubicBezTo>
                  <a:cubicBezTo>
                    <a:pt x="241" y="303"/>
                    <a:pt x="231" y="299"/>
                    <a:pt x="220" y="299"/>
                  </a:cubicBezTo>
                  <a:cubicBezTo>
                    <a:pt x="209" y="299"/>
                    <a:pt x="199" y="303"/>
                    <a:pt x="191" y="311"/>
                  </a:cubicBezTo>
                  <a:cubicBezTo>
                    <a:pt x="183" y="319"/>
                    <a:pt x="179" y="328"/>
                    <a:pt x="179" y="340"/>
                  </a:cubicBezTo>
                  <a:cubicBezTo>
                    <a:pt x="179" y="351"/>
                    <a:pt x="183" y="360"/>
                    <a:pt x="191" y="368"/>
                  </a:cubicBezTo>
                  <a:cubicBezTo>
                    <a:pt x="194" y="371"/>
                    <a:pt x="197" y="373"/>
                    <a:pt x="200" y="375"/>
                  </a:cubicBezTo>
                  <a:cubicBezTo>
                    <a:pt x="61" y="375"/>
                    <a:pt x="61" y="375"/>
                    <a:pt x="61" y="375"/>
                  </a:cubicBezTo>
                  <a:cubicBezTo>
                    <a:pt x="61" y="375"/>
                    <a:pt x="61" y="375"/>
                    <a:pt x="61" y="375"/>
                  </a:cubicBezTo>
                  <a:cubicBezTo>
                    <a:pt x="61" y="374"/>
                    <a:pt x="61" y="374"/>
                    <a:pt x="61" y="373"/>
                  </a:cubicBezTo>
                  <a:cubicBezTo>
                    <a:pt x="61" y="371"/>
                    <a:pt x="61" y="369"/>
                    <a:pt x="61" y="367"/>
                  </a:cubicBezTo>
                  <a:cubicBezTo>
                    <a:pt x="61" y="359"/>
                    <a:pt x="61" y="350"/>
                    <a:pt x="62" y="342"/>
                  </a:cubicBezTo>
                  <a:cubicBezTo>
                    <a:pt x="0" y="307"/>
                    <a:pt x="0" y="307"/>
                    <a:pt x="0" y="307"/>
                  </a:cubicBezTo>
                  <a:cubicBezTo>
                    <a:pt x="4" y="285"/>
                    <a:pt x="9" y="263"/>
                    <a:pt x="16" y="243"/>
                  </a:cubicBezTo>
                  <a:cubicBezTo>
                    <a:pt x="86" y="247"/>
                    <a:pt x="86" y="247"/>
                    <a:pt x="86" y="247"/>
                  </a:cubicBezTo>
                  <a:cubicBezTo>
                    <a:pt x="95" y="227"/>
                    <a:pt x="106" y="209"/>
                    <a:pt x="119" y="191"/>
                  </a:cubicBezTo>
                  <a:cubicBezTo>
                    <a:pt x="85" y="127"/>
                    <a:pt x="85" y="127"/>
                    <a:pt x="85" y="127"/>
                  </a:cubicBezTo>
                  <a:cubicBezTo>
                    <a:pt x="87" y="124"/>
                    <a:pt x="90" y="122"/>
                    <a:pt x="92" y="119"/>
                  </a:cubicBezTo>
                  <a:cubicBezTo>
                    <a:pt x="97" y="114"/>
                    <a:pt x="101" y="110"/>
                    <a:pt x="106" y="105"/>
                  </a:cubicBezTo>
                  <a:cubicBezTo>
                    <a:pt x="113" y="98"/>
                    <a:pt x="120" y="91"/>
                    <a:pt x="128" y="84"/>
                  </a:cubicBezTo>
                  <a:cubicBezTo>
                    <a:pt x="188" y="120"/>
                    <a:pt x="188" y="120"/>
                    <a:pt x="188" y="120"/>
                  </a:cubicBezTo>
                  <a:cubicBezTo>
                    <a:pt x="189" y="120"/>
                    <a:pt x="190" y="119"/>
                    <a:pt x="190" y="119"/>
                  </a:cubicBezTo>
                  <a:cubicBezTo>
                    <a:pt x="207" y="106"/>
                    <a:pt x="225" y="96"/>
                    <a:pt x="243" y="88"/>
                  </a:cubicBezTo>
                  <a:cubicBezTo>
                    <a:pt x="243" y="16"/>
                    <a:pt x="243" y="16"/>
                    <a:pt x="243" y="16"/>
                  </a:cubicBezTo>
                  <a:cubicBezTo>
                    <a:pt x="262" y="9"/>
                    <a:pt x="282" y="4"/>
                    <a:pt x="303" y="0"/>
                  </a:cubicBezTo>
                  <a:cubicBezTo>
                    <a:pt x="339" y="62"/>
                    <a:pt x="339" y="62"/>
                    <a:pt x="339" y="62"/>
                  </a:cubicBezTo>
                  <a:cubicBezTo>
                    <a:pt x="350" y="61"/>
                    <a:pt x="361" y="60"/>
                    <a:pt x="372" y="60"/>
                  </a:cubicBezTo>
                  <a:cubicBezTo>
                    <a:pt x="372" y="195"/>
                    <a:pt x="372" y="195"/>
                    <a:pt x="372" y="195"/>
                  </a:cubicBezTo>
                  <a:cubicBezTo>
                    <a:pt x="372" y="199"/>
                    <a:pt x="372" y="199"/>
                    <a:pt x="372" y="199"/>
                  </a:cubicBezTo>
                  <a:cubicBezTo>
                    <a:pt x="373" y="197"/>
                    <a:pt x="374" y="196"/>
                    <a:pt x="375" y="195"/>
                  </a:cubicBezTo>
                  <a:cubicBezTo>
                    <a:pt x="383" y="187"/>
                    <a:pt x="393" y="183"/>
                    <a:pt x="404" y="183"/>
                  </a:cubicBezTo>
                  <a:cubicBezTo>
                    <a:pt x="415" y="183"/>
                    <a:pt x="425" y="187"/>
                    <a:pt x="433" y="195"/>
                  </a:cubicBezTo>
                  <a:cubicBezTo>
                    <a:pt x="441" y="203"/>
                    <a:pt x="445" y="212"/>
                    <a:pt x="445" y="223"/>
                  </a:cubicBezTo>
                  <a:cubicBezTo>
                    <a:pt x="445" y="235"/>
                    <a:pt x="441" y="244"/>
                    <a:pt x="433" y="252"/>
                  </a:cubicBezTo>
                  <a:cubicBezTo>
                    <a:pt x="425" y="260"/>
                    <a:pt x="415" y="264"/>
                    <a:pt x="404" y="264"/>
                  </a:cubicBezTo>
                  <a:cubicBezTo>
                    <a:pt x="393" y="264"/>
                    <a:pt x="383" y="260"/>
                    <a:pt x="375" y="252"/>
                  </a:cubicBezTo>
                  <a:cubicBezTo>
                    <a:pt x="374" y="251"/>
                    <a:pt x="373" y="250"/>
                    <a:pt x="372" y="248"/>
                  </a:cubicBezTo>
                  <a:cubicBezTo>
                    <a:pt x="372" y="252"/>
                    <a:pt x="372" y="252"/>
                    <a:pt x="372" y="252"/>
                  </a:cubicBezTo>
                  <a:lnTo>
                    <a:pt x="372" y="375"/>
                  </a:lnTo>
                  <a:close/>
                </a:path>
              </a:pathLst>
            </a:custGeom>
            <a:solidFill>
              <a:srgbClr val="F7945F"/>
            </a:solidFill>
            <a:ln w="19050">
              <a:solidFill>
                <a:schemeClr val="bg1"/>
              </a:solidFill>
              <a:round/>
              <a:headEnd/>
              <a:tailEnd/>
            </a:ln>
          </p:spPr>
          <p:txBody>
            <a:bodyPr vert="horz" wrap="square" lIns="45720" tIns="22860" rIns="45720" bIns="22860" numCol="1" anchor="t" anchorCtr="0" compatLnSpc="1">
              <a:prstTxWarp prst="textNoShape">
                <a:avLst/>
              </a:prstTxWarp>
            </a:bodyPr>
            <a:lstStyle/>
            <a:p>
              <a:endParaRPr lang="en-US" sz="900"/>
            </a:p>
          </p:txBody>
        </p:sp>
        <p:sp>
          <p:nvSpPr>
            <p:cNvPr id="76" name="Freeform 8"/>
            <p:cNvSpPr>
              <a:spLocks/>
            </p:cNvSpPr>
            <p:nvPr/>
          </p:nvSpPr>
          <p:spPr bwMode="auto">
            <a:xfrm>
              <a:off x="8552704" y="6190598"/>
              <a:ext cx="3567452" cy="4287355"/>
            </a:xfrm>
            <a:custGeom>
              <a:avLst/>
              <a:gdLst/>
              <a:ahLst/>
              <a:cxnLst>
                <a:cxn ang="0">
                  <a:pos x="61" y="76"/>
                </a:cxn>
                <a:cxn ang="0">
                  <a:pos x="200" y="76"/>
                </a:cxn>
                <a:cxn ang="0">
                  <a:pos x="191" y="69"/>
                </a:cxn>
                <a:cxn ang="0">
                  <a:pos x="179" y="41"/>
                </a:cxn>
                <a:cxn ang="0">
                  <a:pos x="191" y="12"/>
                </a:cxn>
                <a:cxn ang="0">
                  <a:pos x="220" y="0"/>
                </a:cxn>
                <a:cxn ang="0">
                  <a:pos x="248" y="12"/>
                </a:cxn>
                <a:cxn ang="0">
                  <a:pos x="260" y="41"/>
                </a:cxn>
                <a:cxn ang="0">
                  <a:pos x="248" y="69"/>
                </a:cxn>
                <a:cxn ang="0">
                  <a:pos x="239" y="76"/>
                </a:cxn>
                <a:cxn ang="0">
                  <a:pos x="372" y="76"/>
                </a:cxn>
                <a:cxn ang="0">
                  <a:pos x="372" y="197"/>
                </a:cxn>
                <a:cxn ang="0">
                  <a:pos x="367" y="191"/>
                </a:cxn>
                <a:cxn ang="0">
                  <a:pos x="338" y="179"/>
                </a:cxn>
                <a:cxn ang="0">
                  <a:pos x="309" y="191"/>
                </a:cxn>
                <a:cxn ang="0">
                  <a:pos x="297" y="220"/>
                </a:cxn>
                <a:cxn ang="0">
                  <a:pos x="309" y="248"/>
                </a:cxn>
                <a:cxn ang="0">
                  <a:pos x="338" y="260"/>
                </a:cxn>
                <a:cxn ang="0">
                  <a:pos x="367" y="248"/>
                </a:cxn>
                <a:cxn ang="0">
                  <a:pos x="372" y="242"/>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Lst>
              <a:rect l="0" t="0" r="r" b="b"/>
              <a:pathLst>
                <a:path w="372" h="446">
                  <a:moveTo>
                    <a:pt x="61" y="76"/>
                  </a:moveTo>
                  <a:cubicBezTo>
                    <a:pt x="200" y="76"/>
                    <a:pt x="200" y="76"/>
                    <a:pt x="200" y="76"/>
                  </a:cubicBezTo>
                  <a:cubicBezTo>
                    <a:pt x="197" y="74"/>
                    <a:pt x="194" y="72"/>
                    <a:pt x="191" y="69"/>
                  </a:cubicBezTo>
                  <a:cubicBezTo>
                    <a:pt x="183" y="61"/>
                    <a:pt x="179" y="52"/>
                    <a:pt x="179" y="41"/>
                  </a:cubicBezTo>
                  <a:cubicBezTo>
                    <a:pt x="179" y="29"/>
                    <a:pt x="183" y="20"/>
                    <a:pt x="191" y="12"/>
                  </a:cubicBezTo>
                  <a:cubicBezTo>
                    <a:pt x="199" y="4"/>
                    <a:pt x="209" y="0"/>
                    <a:pt x="220" y="0"/>
                  </a:cubicBezTo>
                  <a:cubicBezTo>
                    <a:pt x="231" y="0"/>
                    <a:pt x="241" y="4"/>
                    <a:pt x="248" y="12"/>
                  </a:cubicBezTo>
                  <a:cubicBezTo>
                    <a:pt x="256" y="20"/>
                    <a:pt x="260" y="29"/>
                    <a:pt x="260" y="41"/>
                  </a:cubicBezTo>
                  <a:cubicBezTo>
                    <a:pt x="260" y="52"/>
                    <a:pt x="256" y="61"/>
                    <a:pt x="248" y="69"/>
                  </a:cubicBezTo>
                  <a:cubicBezTo>
                    <a:pt x="246" y="72"/>
                    <a:pt x="243" y="74"/>
                    <a:pt x="239" y="76"/>
                  </a:cubicBezTo>
                  <a:cubicBezTo>
                    <a:pt x="372" y="76"/>
                    <a:pt x="372" y="76"/>
                    <a:pt x="372" y="76"/>
                  </a:cubicBezTo>
                  <a:cubicBezTo>
                    <a:pt x="372" y="197"/>
                    <a:pt x="372" y="197"/>
                    <a:pt x="372" y="197"/>
                  </a:cubicBezTo>
                  <a:cubicBezTo>
                    <a:pt x="370" y="195"/>
                    <a:pt x="369" y="193"/>
                    <a:pt x="367" y="191"/>
                  </a:cubicBezTo>
                  <a:cubicBezTo>
                    <a:pt x="359" y="183"/>
                    <a:pt x="349" y="179"/>
                    <a:pt x="338" y="179"/>
                  </a:cubicBezTo>
                  <a:cubicBezTo>
                    <a:pt x="327" y="179"/>
                    <a:pt x="317" y="183"/>
                    <a:pt x="309" y="191"/>
                  </a:cubicBezTo>
                  <a:cubicBezTo>
                    <a:pt x="301" y="199"/>
                    <a:pt x="297" y="209"/>
                    <a:pt x="297" y="220"/>
                  </a:cubicBezTo>
                  <a:cubicBezTo>
                    <a:pt x="297" y="231"/>
                    <a:pt x="301" y="241"/>
                    <a:pt x="309" y="248"/>
                  </a:cubicBezTo>
                  <a:cubicBezTo>
                    <a:pt x="317" y="256"/>
                    <a:pt x="327" y="260"/>
                    <a:pt x="338" y="260"/>
                  </a:cubicBezTo>
                  <a:cubicBezTo>
                    <a:pt x="349" y="260"/>
                    <a:pt x="359" y="256"/>
                    <a:pt x="367" y="248"/>
                  </a:cubicBezTo>
                  <a:cubicBezTo>
                    <a:pt x="369" y="246"/>
                    <a:pt x="370" y="244"/>
                    <a:pt x="372" y="242"/>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4" y="219"/>
                    <a:pt x="86" y="199"/>
                  </a:cubicBezTo>
                  <a:cubicBezTo>
                    <a:pt x="15" y="199"/>
                    <a:pt x="15" y="199"/>
                    <a:pt x="15" y="199"/>
                  </a:cubicBezTo>
                  <a:cubicBezTo>
                    <a:pt x="8" y="180"/>
                    <a:pt x="3" y="161"/>
                    <a:pt x="0" y="141"/>
                  </a:cubicBezTo>
                  <a:cubicBezTo>
                    <a:pt x="62" y="104"/>
                    <a:pt x="62" y="104"/>
                    <a:pt x="62" y="104"/>
                  </a:cubicBezTo>
                  <a:cubicBezTo>
                    <a:pt x="62" y="98"/>
                    <a:pt x="61" y="91"/>
                    <a:pt x="61" y="84"/>
                  </a:cubicBezTo>
                  <a:lnTo>
                    <a:pt x="61" y="76"/>
                  </a:lnTo>
                  <a:close/>
                </a:path>
              </a:pathLst>
            </a:custGeom>
            <a:solidFill>
              <a:srgbClr val="B6B6B6"/>
            </a:solidFill>
            <a:ln w="19050">
              <a:solidFill>
                <a:schemeClr val="bg1"/>
              </a:solidFill>
              <a:round/>
              <a:headEnd/>
              <a:tailEnd/>
            </a:ln>
          </p:spPr>
          <p:txBody>
            <a:bodyPr vert="horz" wrap="square" lIns="45720" tIns="22860" rIns="45720" bIns="22860" numCol="1" anchor="t" anchorCtr="0" compatLnSpc="1">
              <a:prstTxWarp prst="textNoShape">
                <a:avLst/>
              </a:prstTxWarp>
            </a:bodyPr>
            <a:lstStyle/>
            <a:p>
              <a:endParaRPr lang="en-US" sz="900" dirty="0"/>
            </a:p>
          </p:txBody>
        </p:sp>
      </p:grpSp>
      <p:sp>
        <p:nvSpPr>
          <p:cNvPr id="84" name="TextBox 83"/>
          <p:cNvSpPr txBox="1"/>
          <p:nvPr/>
        </p:nvSpPr>
        <p:spPr>
          <a:xfrm>
            <a:off x="8729463" y="2991434"/>
            <a:ext cx="3220262" cy="883640"/>
          </a:xfrm>
          <a:prstGeom prst="rect">
            <a:avLst/>
          </a:prstGeom>
          <a:noFill/>
        </p:spPr>
        <p:txBody>
          <a:bodyPr wrap="square" rtlCol="0">
            <a:spAutoFit/>
          </a:bodyPr>
          <a:lstStyle/>
          <a:p>
            <a:pPr>
              <a:lnSpc>
                <a:spcPct val="110000"/>
              </a:lnSpc>
            </a:pPr>
            <a:r>
              <a:rPr lang="en-US" sz="1600" dirty="0">
                <a:latin typeface="Lato Light"/>
                <a:ea typeface="Open Sans" panose="020B0606030504020204" pitchFamily="34" charset="0"/>
                <a:cs typeface="Lato Light"/>
              </a:rPr>
              <a:t>- Compatibility</a:t>
            </a:r>
          </a:p>
          <a:p>
            <a:pPr>
              <a:lnSpc>
                <a:spcPct val="110000"/>
              </a:lnSpc>
            </a:pPr>
            <a:r>
              <a:rPr lang="en-US" sz="1600" dirty="0">
                <a:latin typeface="Lato Light"/>
                <a:ea typeface="Open Sans" panose="020B0606030504020204" pitchFamily="34" charset="0"/>
                <a:cs typeface="Lato Light"/>
              </a:rPr>
              <a:t>- Reliability</a:t>
            </a:r>
          </a:p>
          <a:p>
            <a:pPr algn="r">
              <a:lnSpc>
                <a:spcPct val="110000"/>
              </a:lnSpc>
            </a:pPr>
            <a:r>
              <a:rPr lang="en-US" sz="1600" dirty="0">
                <a:latin typeface="Lato Light"/>
                <a:ea typeface="Open Sans" panose="020B0606030504020204" pitchFamily="34" charset="0"/>
                <a:cs typeface="Lato Light"/>
              </a:rPr>
              <a:t>.</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86" name="Rectangle 85"/>
          <p:cNvSpPr/>
          <p:nvPr/>
        </p:nvSpPr>
        <p:spPr>
          <a:xfrm>
            <a:off x="8778063" y="2496106"/>
            <a:ext cx="1688284" cy="400110"/>
          </a:xfrm>
          <a:prstGeom prst="rect">
            <a:avLst/>
          </a:prstGeom>
        </p:spPr>
        <p:txBody>
          <a:bodyPr wrap="none">
            <a:spAutoFit/>
          </a:bodyPr>
          <a:lstStyle/>
          <a:p>
            <a:pPr algn="r"/>
            <a:r>
              <a:rPr lang="en-US" sz="2000" b="1" dirty="0">
                <a:latin typeface="Lato Regular"/>
                <a:cs typeface="Lato Regular"/>
              </a:rPr>
              <a:t>Quality Data</a:t>
            </a:r>
          </a:p>
        </p:txBody>
      </p:sp>
      <p:sp>
        <p:nvSpPr>
          <p:cNvPr id="89" name="TextBox 88"/>
          <p:cNvSpPr txBox="1"/>
          <p:nvPr/>
        </p:nvSpPr>
        <p:spPr>
          <a:xfrm>
            <a:off x="1922619" y="2903432"/>
            <a:ext cx="2953562" cy="612796"/>
          </a:xfrm>
          <a:prstGeom prst="rect">
            <a:avLst/>
          </a:prstGeom>
          <a:noFill/>
        </p:spPr>
        <p:txBody>
          <a:bodyPr wrap="square" rtlCol="0">
            <a:spAutoFit/>
          </a:bodyPr>
          <a:lstStyle/>
          <a:p>
            <a:pPr>
              <a:lnSpc>
                <a:spcPct val="110000"/>
              </a:lnSpc>
            </a:pPr>
            <a:r>
              <a:rPr lang="en-US" sz="1600" dirty="0">
                <a:latin typeface="Lato Light"/>
                <a:ea typeface="Open Sans" panose="020B0606030504020204" pitchFamily="34" charset="0"/>
                <a:cs typeface="Lato Light"/>
              </a:rPr>
              <a:t>- Clear goal</a:t>
            </a:r>
          </a:p>
          <a:p>
            <a:pPr>
              <a:lnSpc>
                <a:spcPct val="110000"/>
              </a:lnSpc>
            </a:pPr>
            <a:r>
              <a:rPr lang="en-US" sz="1600" dirty="0">
                <a:latin typeface="Lato Light"/>
                <a:ea typeface="Open Sans" panose="020B0606030504020204" pitchFamily="34" charset="0"/>
                <a:cs typeface="Lato Light"/>
              </a:rPr>
              <a:t>- Alignment</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90" name="Rectangle 89"/>
          <p:cNvSpPr/>
          <p:nvPr/>
        </p:nvSpPr>
        <p:spPr>
          <a:xfrm>
            <a:off x="1250350" y="2473674"/>
            <a:ext cx="2230675" cy="400110"/>
          </a:xfrm>
          <a:prstGeom prst="rect">
            <a:avLst/>
          </a:prstGeom>
        </p:spPr>
        <p:txBody>
          <a:bodyPr wrap="none">
            <a:spAutoFit/>
          </a:bodyPr>
          <a:lstStyle/>
          <a:p>
            <a:pPr algn="r"/>
            <a:r>
              <a:rPr lang="en-US" sz="2000" b="1" dirty="0">
                <a:latin typeface="Lato Regular"/>
                <a:cs typeface="Lato Regular"/>
              </a:rPr>
              <a:t>Business Context</a:t>
            </a:r>
          </a:p>
        </p:txBody>
      </p:sp>
      <p:sp>
        <p:nvSpPr>
          <p:cNvPr id="92" name="TextBox 91"/>
          <p:cNvSpPr txBox="1"/>
          <p:nvPr/>
        </p:nvSpPr>
        <p:spPr>
          <a:xfrm>
            <a:off x="2075563" y="4475095"/>
            <a:ext cx="2476227" cy="341953"/>
          </a:xfrm>
          <a:prstGeom prst="rect">
            <a:avLst/>
          </a:prstGeom>
          <a:noFill/>
        </p:spPr>
        <p:txBody>
          <a:bodyPr wrap="square" rtlCol="0">
            <a:spAutoFit/>
          </a:bodyPr>
          <a:lstStyle/>
          <a:p>
            <a:pPr>
              <a:lnSpc>
                <a:spcPct val="110000"/>
              </a:lnSpc>
            </a:pPr>
            <a:r>
              <a:rPr lang="en-US" sz="1600" dirty="0">
                <a:latin typeface="Lato Light"/>
                <a:ea typeface="Open Sans" panose="020B0606030504020204" pitchFamily="34" charset="0"/>
                <a:cs typeface="Lato Light"/>
              </a:rPr>
              <a:t>- Suitability</a:t>
            </a:r>
          </a:p>
        </p:txBody>
      </p:sp>
      <p:sp>
        <p:nvSpPr>
          <p:cNvPr id="94" name="Rectangle 93"/>
          <p:cNvSpPr/>
          <p:nvPr/>
        </p:nvSpPr>
        <p:spPr>
          <a:xfrm>
            <a:off x="2069845" y="4073548"/>
            <a:ext cx="1332416" cy="400110"/>
          </a:xfrm>
          <a:prstGeom prst="rect">
            <a:avLst/>
          </a:prstGeom>
        </p:spPr>
        <p:txBody>
          <a:bodyPr wrap="none">
            <a:spAutoFit/>
          </a:bodyPr>
          <a:lstStyle/>
          <a:p>
            <a:r>
              <a:rPr lang="en-US" sz="2000" b="1" dirty="0">
                <a:latin typeface="Lato Regular"/>
                <a:cs typeface="Lato Regular"/>
              </a:rPr>
              <a:t>Model Fit</a:t>
            </a:r>
          </a:p>
        </p:txBody>
      </p:sp>
      <p:sp>
        <p:nvSpPr>
          <p:cNvPr id="96" name="TextBox 95"/>
          <p:cNvSpPr txBox="1"/>
          <p:nvPr/>
        </p:nvSpPr>
        <p:spPr>
          <a:xfrm>
            <a:off x="8778063" y="4554254"/>
            <a:ext cx="3236768" cy="1154483"/>
          </a:xfrm>
          <a:prstGeom prst="rect">
            <a:avLst/>
          </a:prstGeom>
          <a:noFill/>
        </p:spPr>
        <p:txBody>
          <a:bodyPr wrap="square" rtlCol="0">
            <a:spAutoFit/>
          </a:bodyPr>
          <a:lstStyle/>
          <a:p>
            <a:pPr lvl="0">
              <a:lnSpc>
                <a:spcPct val="110000"/>
              </a:lnSpc>
            </a:pPr>
            <a:r>
              <a:rPr lang="en-US" sz="1600" dirty="0">
                <a:latin typeface="Lato Light"/>
                <a:ea typeface="Open Sans" panose="020B0606030504020204" pitchFamily="34" charset="0"/>
                <a:cs typeface="Lato Light"/>
              </a:rPr>
              <a:t>- Data &amp; Model</a:t>
            </a:r>
          </a:p>
          <a:p>
            <a:pPr lvl="0">
              <a:lnSpc>
                <a:spcPct val="110000"/>
              </a:lnSpc>
            </a:pPr>
            <a:r>
              <a:rPr lang="en-US" sz="1600" dirty="0">
                <a:latin typeface="Lato Light"/>
                <a:ea typeface="Open Sans" panose="020B0606030504020204" pitchFamily="34" charset="0"/>
                <a:cs typeface="Lato Light"/>
              </a:rPr>
              <a:t>- Analysis Process</a:t>
            </a:r>
          </a:p>
          <a:p>
            <a:pPr lvl="0">
              <a:lnSpc>
                <a:spcPct val="110000"/>
              </a:lnSpc>
            </a:pPr>
            <a:r>
              <a:rPr lang="en-US" sz="1600" dirty="0">
                <a:latin typeface="Lato Light"/>
                <a:ea typeface="Open Sans" panose="020B0606030504020204" pitchFamily="34" charset="0"/>
                <a:cs typeface="Lato Light"/>
              </a:rPr>
              <a:t>- Business Strategy</a:t>
            </a:r>
          </a:p>
          <a:p>
            <a:pPr lvl="0">
              <a:lnSpc>
                <a:spcPct val="110000"/>
              </a:lnSpc>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97" name="Rectangle 96"/>
          <p:cNvSpPr/>
          <p:nvPr/>
        </p:nvSpPr>
        <p:spPr>
          <a:xfrm>
            <a:off x="8778063" y="4110767"/>
            <a:ext cx="1526380" cy="400110"/>
          </a:xfrm>
          <a:prstGeom prst="rect">
            <a:avLst/>
          </a:prstGeom>
        </p:spPr>
        <p:txBody>
          <a:bodyPr wrap="none">
            <a:spAutoFit/>
          </a:bodyPr>
          <a:lstStyle/>
          <a:p>
            <a:r>
              <a:rPr lang="en-US" sz="2000" b="1" dirty="0">
                <a:latin typeface="Lato Regular"/>
                <a:cs typeface="Lato Regular"/>
              </a:rPr>
              <a:t>Optimizing</a:t>
            </a:r>
          </a:p>
        </p:txBody>
      </p:sp>
      <p:sp>
        <p:nvSpPr>
          <p:cNvPr id="100" name="Freeform 1"/>
          <p:cNvSpPr>
            <a:spLocks noChangeArrowheads="1"/>
          </p:cNvSpPr>
          <p:nvPr/>
        </p:nvSpPr>
        <p:spPr bwMode="auto">
          <a:xfrm>
            <a:off x="6649568" y="2653496"/>
            <a:ext cx="414311" cy="382588"/>
          </a:xfrm>
          <a:custGeom>
            <a:avLst/>
            <a:gdLst>
              <a:gd name="T0" fmla="*/ 2300 w 2301"/>
              <a:gd name="T1" fmla="*/ 910 h 2125"/>
              <a:gd name="T2" fmla="*/ 1812 w 2301"/>
              <a:gd name="T3" fmla="*/ 703 h 2125"/>
              <a:gd name="T4" fmla="*/ 1453 w 2301"/>
              <a:gd name="T5" fmla="*/ 413 h 2125"/>
              <a:gd name="T6" fmla="*/ 1177 w 2301"/>
              <a:gd name="T7" fmla="*/ 0 h 2125"/>
              <a:gd name="T8" fmla="*/ 948 w 2301"/>
              <a:gd name="T9" fmla="*/ 230 h 2125"/>
              <a:gd name="T10" fmla="*/ 352 w 2301"/>
              <a:gd name="T11" fmla="*/ 1040 h 2125"/>
              <a:gd name="T12" fmla="*/ 16 w 2301"/>
              <a:gd name="T13" fmla="*/ 1108 h 2125"/>
              <a:gd name="T14" fmla="*/ 0 w 2301"/>
              <a:gd name="T15" fmla="*/ 1949 h 2125"/>
              <a:gd name="T16" fmla="*/ 452 w 2301"/>
              <a:gd name="T17" fmla="*/ 1971 h 2125"/>
              <a:gd name="T18" fmla="*/ 712 w 2301"/>
              <a:gd name="T19" fmla="*/ 2124 h 2125"/>
              <a:gd name="T20" fmla="*/ 1773 w 2301"/>
              <a:gd name="T21" fmla="*/ 2124 h 2125"/>
              <a:gd name="T22" fmla="*/ 2048 w 2301"/>
              <a:gd name="T23" fmla="*/ 1826 h 2125"/>
              <a:gd name="T24" fmla="*/ 2186 w 2301"/>
              <a:gd name="T25" fmla="*/ 1482 h 2125"/>
              <a:gd name="T26" fmla="*/ 2294 w 2301"/>
              <a:gd name="T27" fmla="*/ 1262 h 2125"/>
              <a:gd name="T28" fmla="*/ 2300 w 2301"/>
              <a:gd name="T29" fmla="*/ 910 h 2125"/>
              <a:gd name="T30" fmla="*/ 2024 w 2301"/>
              <a:gd name="T31" fmla="*/ 1719 h 2125"/>
              <a:gd name="T32" fmla="*/ 1627 w 2301"/>
              <a:gd name="T33" fmla="*/ 1704 h 2125"/>
              <a:gd name="T34" fmla="*/ 1627 w 2301"/>
              <a:gd name="T35" fmla="*/ 1812 h 2125"/>
              <a:gd name="T36" fmla="*/ 1934 w 2301"/>
              <a:gd name="T37" fmla="*/ 1818 h 2125"/>
              <a:gd name="T38" fmla="*/ 1773 w 2301"/>
              <a:gd name="T39" fmla="*/ 2016 h 2125"/>
              <a:gd name="T40" fmla="*/ 712 w 2301"/>
              <a:gd name="T41" fmla="*/ 2016 h 2125"/>
              <a:gd name="T42" fmla="*/ 452 w 2301"/>
              <a:gd name="T43" fmla="*/ 1865 h 2125"/>
              <a:gd name="T44" fmla="*/ 101 w 2301"/>
              <a:gd name="T45" fmla="*/ 1201 h 2125"/>
              <a:gd name="T46" fmla="*/ 1056 w 2301"/>
              <a:gd name="T47" fmla="*/ 421 h 2125"/>
              <a:gd name="T48" fmla="*/ 1056 w 2301"/>
              <a:gd name="T49" fmla="*/ 161 h 2125"/>
              <a:gd name="T50" fmla="*/ 1177 w 2301"/>
              <a:gd name="T51" fmla="*/ 108 h 2125"/>
              <a:gd name="T52" fmla="*/ 1315 w 2301"/>
              <a:gd name="T53" fmla="*/ 733 h 2125"/>
              <a:gd name="T54" fmla="*/ 1360 w 2301"/>
              <a:gd name="T55" fmla="*/ 802 h 2125"/>
              <a:gd name="T56" fmla="*/ 2072 w 2301"/>
              <a:gd name="T57" fmla="*/ 810 h 2125"/>
              <a:gd name="T58" fmla="*/ 2125 w 2301"/>
              <a:gd name="T59" fmla="*/ 1024 h 2125"/>
              <a:gd name="T60" fmla="*/ 2093 w 2301"/>
              <a:gd name="T61" fmla="*/ 1069 h 2125"/>
              <a:gd name="T62" fmla="*/ 1567 w 2301"/>
              <a:gd name="T63" fmla="*/ 1124 h 2125"/>
              <a:gd name="T64" fmla="*/ 2140 w 2301"/>
              <a:gd name="T65" fmla="*/ 1177 h 2125"/>
              <a:gd name="T66" fmla="*/ 2186 w 2301"/>
              <a:gd name="T67" fmla="*/ 1262 h 2125"/>
              <a:gd name="T68" fmla="*/ 1620 w 2301"/>
              <a:gd name="T69" fmla="*/ 1391 h 2125"/>
              <a:gd name="T70" fmla="*/ 1620 w 2301"/>
              <a:gd name="T71" fmla="*/ 1490 h 2125"/>
              <a:gd name="T72" fmla="*/ 2093 w 2301"/>
              <a:gd name="T73" fmla="*/ 1574 h 2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01" h="2125">
                <a:moveTo>
                  <a:pt x="2300" y="910"/>
                </a:moveTo>
                <a:lnTo>
                  <a:pt x="2300" y="910"/>
                </a:lnTo>
                <a:cubicBezTo>
                  <a:pt x="2300" y="788"/>
                  <a:pt x="2193" y="703"/>
                  <a:pt x="2072" y="703"/>
                </a:cubicBezTo>
                <a:cubicBezTo>
                  <a:pt x="1812" y="703"/>
                  <a:pt x="1812" y="703"/>
                  <a:pt x="1812" y="703"/>
                </a:cubicBezTo>
                <a:cubicBezTo>
                  <a:pt x="1429" y="703"/>
                  <a:pt x="1429" y="703"/>
                  <a:pt x="1429" y="703"/>
                </a:cubicBezTo>
                <a:cubicBezTo>
                  <a:pt x="1437" y="650"/>
                  <a:pt x="1445" y="534"/>
                  <a:pt x="1453" y="413"/>
                </a:cubicBezTo>
                <a:lnTo>
                  <a:pt x="1453" y="405"/>
                </a:lnTo>
                <a:cubicBezTo>
                  <a:pt x="1429" y="53"/>
                  <a:pt x="1276" y="0"/>
                  <a:pt x="1177" y="0"/>
                </a:cubicBezTo>
                <a:cubicBezTo>
                  <a:pt x="1093" y="0"/>
                  <a:pt x="1008" y="47"/>
                  <a:pt x="979" y="77"/>
                </a:cubicBezTo>
                <a:cubicBezTo>
                  <a:pt x="940" y="122"/>
                  <a:pt x="940" y="145"/>
                  <a:pt x="948" y="230"/>
                </a:cubicBezTo>
                <a:cubicBezTo>
                  <a:pt x="948" y="275"/>
                  <a:pt x="948" y="328"/>
                  <a:pt x="948" y="421"/>
                </a:cubicBezTo>
                <a:cubicBezTo>
                  <a:pt x="955" y="664"/>
                  <a:pt x="596" y="963"/>
                  <a:pt x="352" y="1040"/>
                </a:cubicBezTo>
                <a:cubicBezTo>
                  <a:pt x="207" y="1093"/>
                  <a:pt x="77" y="1093"/>
                  <a:pt x="53" y="1093"/>
                </a:cubicBezTo>
                <a:cubicBezTo>
                  <a:pt x="40" y="1093"/>
                  <a:pt x="24" y="1100"/>
                  <a:pt x="16" y="1108"/>
                </a:cubicBezTo>
                <a:cubicBezTo>
                  <a:pt x="0" y="1116"/>
                  <a:pt x="0" y="1132"/>
                  <a:pt x="0" y="1146"/>
                </a:cubicBezTo>
                <a:cubicBezTo>
                  <a:pt x="0" y="1949"/>
                  <a:pt x="0" y="1949"/>
                  <a:pt x="0" y="1949"/>
                </a:cubicBezTo>
                <a:cubicBezTo>
                  <a:pt x="0" y="1971"/>
                  <a:pt x="24" y="1971"/>
                  <a:pt x="53" y="1971"/>
                </a:cubicBezTo>
                <a:cubicBezTo>
                  <a:pt x="53" y="1971"/>
                  <a:pt x="307" y="1971"/>
                  <a:pt x="452" y="1971"/>
                </a:cubicBezTo>
                <a:cubicBezTo>
                  <a:pt x="505" y="1971"/>
                  <a:pt x="535" y="1995"/>
                  <a:pt x="574" y="2040"/>
                </a:cubicBezTo>
                <a:cubicBezTo>
                  <a:pt x="611" y="2087"/>
                  <a:pt x="651" y="2124"/>
                  <a:pt x="712" y="2124"/>
                </a:cubicBezTo>
                <a:cubicBezTo>
                  <a:pt x="796" y="2124"/>
                  <a:pt x="1620" y="2124"/>
                  <a:pt x="1620" y="2124"/>
                </a:cubicBezTo>
                <a:cubicBezTo>
                  <a:pt x="1773" y="2124"/>
                  <a:pt x="1773" y="2124"/>
                  <a:pt x="1773" y="2124"/>
                </a:cubicBezTo>
                <a:cubicBezTo>
                  <a:pt x="1926" y="2124"/>
                  <a:pt x="2056" y="2032"/>
                  <a:pt x="2056" y="1881"/>
                </a:cubicBezTo>
                <a:cubicBezTo>
                  <a:pt x="2056" y="1849"/>
                  <a:pt x="2056" y="1849"/>
                  <a:pt x="2048" y="1826"/>
                </a:cubicBezTo>
                <a:cubicBezTo>
                  <a:pt x="2140" y="1780"/>
                  <a:pt x="2201" y="1680"/>
                  <a:pt x="2201" y="1574"/>
                </a:cubicBezTo>
                <a:cubicBezTo>
                  <a:pt x="2201" y="1545"/>
                  <a:pt x="2193" y="1513"/>
                  <a:pt x="2186" y="1482"/>
                </a:cubicBezTo>
                <a:cubicBezTo>
                  <a:pt x="2193" y="1482"/>
                  <a:pt x="2193" y="1476"/>
                  <a:pt x="2193" y="1476"/>
                </a:cubicBezTo>
                <a:cubicBezTo>
                  <a:pt x="2254" y="1421"/>
                  <a:pt x="2294" y="1344"/>
                  <a:pt x="2294" y="1262"/>
                </a:cubicBezTo>
                <a:cubicBezTo>
                  <a:pt x="2294" y="1193"/>
                  <a:pt x="2270" y="1132"/>
                  <a:pt x="2223" y="1077"/>
                </a:cubicBezTo>
                <a:cubicBezTo>
                  <a:pt x="2270" y="1032"/>
                  <a:pt x="2300" y="979"/>
                  <a:pt x="2300" y="910"/>
                </a:cubicBezTo>
                <a:close/>
                <a:moveTo>
                  <a:pt x="2024" y="1719"/>
                </a:moveTo>
                <a:lnTo>
                  <a:pt x="2024" y="1719"/>
                </a:lnTo>
                <a:cubicBezTo>
                  <a:pt x="2019" y="1712"/>
                  <a:pt x="2003" y="1704"/>
                  <a:pt x="1995" y="1704"/>
                </a:cubicBezTo>
                <a:cubicBezTo>
                  <a:pt x="1627" y="1704"/>
                  <a:pt x="1627" y="1704"/>
                  <a:pt x="1627" y="1704"/>
                </a:cubicBezTo>
                <a:cubicBezTo>
                  <a:pt x="1598" y="1704"/>
                  <a:pt x="1574" y="1727"/>
                  <a:pt x="1574" y="1757"/>
                </a:cubicBezTo>
                <a:cubicBezTo>
                  <a:pt x="1574" y="1788"/>
                  <a:pt x="1598" y="1812"/>
                  <a:pt x="1627" y="1812"/>
                </a:cubicBezTo>
                <a:cubicBezTo>
                  <a:pt x="1934" y="1812"/>
                  <a:pt x="1934" y="1812"/>
                  <a:pt x="1934" y="1812"/>
                </a:cubicBezTo>
                <a:lnTo>
                  <a:pt x="1934" y="1818"/>
                </a:lnTo>
                <a:cubicBezTo>
                  <a:pt x="1950" y="1849"/>
                  <a:pt x="1958" y="1849"/>
                  <a:pt x="1958" y="1881"/>
                </a:cubicBezTo>
                <a:cubicBezTo>
                  <a:pt x="1958" y="1979"/>
                  <a:pt x="1873" y="2016"/>
                  <a:pt x="1773" y="2016"/>
                </a:cubicBezTo>
                <a:cubicBezTo>
                  <a:pt x="1620" y="2016"/>
                  <a:pt x="1620" y="2016"/>
                  <a:pt x="1620" y="2016"/>
                </a:cubicBezTo>
                <a:cubicBezTo>
                  <a:pt x="1620" y="2016"/>
                  <a:pt x="796" y="2016"/>
                  <a:pt x="712" y="2016"/>
                </a:cubicBezTo>
                <a:cubicBezTo>
                  <a:pt x="696" y="2016"/>
                  <a:pt x="672" y="1995"/>
                  <a:pt x="659" y="1971"/>
                </a:cubicBezTo>
                <a:cubicBezTo>
                  <a:pt x="611" y="1918"/>
                  <a:pt x="558" y="1865"/>
                  <a:pt x="452" y="1865"/>
                </a:cubicBezTo>
                <a:cubicBezTo>
                  <a:pt x="352" y="1865"/>
                  <a:pt x="183" y="1865"/>
                  <a:pt x="101" y="1865"/>
                </a:cubicBezTo>
                <a:cubicBezTo>
                  <a:pt x="101" y="1201"/>
                  <a:pt x="101" y="1201"/>
                  <a:pt x="101" y="1201"/>
                </a:cubicBezTo>
                <a:cubicBezTo>
                  <a:pt x="161" y="1193"/>
                  <a:pt x="275" y="1177"/>
                  <a:pt x="389" y="1146"/>
                </a:cubicBezTo>
                <a:cubicBezTo>
                  <a:pt x="665" y="1055"/>
                  <a:pt x="1063" y="727"/>
                  <a:pt x="1056" y="421"/>
                </a:cubicBezTo>
                <a:cubicBezTo>
                  <a:pt x="1048" y="328"/>
                  <a:pt x="1056" y="267"/>
                  <a:pt x="1056" y="230"/>
                </a:cubicBezTo>
                <a:cubicBezTo>
                  <a:pt x="1048" y="191"/>
                  <a:pt x="1048" y="169"/>
                  <a:pt x="1056" y="161"/>
                </a:cubicBezTo>
                <a:cubicBezTo>
                  <a:pt x="1056" y="153"/>
                  <a:pt x="1056" y="153"/>
                  <a:pt x="1063" y="145"/>
                </a:cubicBezTo>
                <a:cubicBezTo>
                  <a:pt x="1071" y="138"/>
                  <a:pt x="1124" y="108"/>
                  <a:pt x="1177" y="108"/>
                </a:cubicBezTo>
                <a:cubicBezTo>
                  <a:pt x="1299" y="108"/>
                  <a:pt x="1339" y="267"/>
                  <a:pt x="1344" y="413"/>
                </a:cubicBezTo>
                <a:cubicBezTo>
                  <a:pt x="1339" y="627"/>
                  <a:pt x="1315" y="733"/>
                  <a:pt x="1315" y="733"/>
                </a:cubicBezTo>
                <a:cubicBezTo>
                  <a:pt x="1307" y="749"/>
                  <a:pt x="1315" y="764"/>
                  <a:pt x="1323" y="780"/>
                </a:cubicBezTo>
                <a:cubicBezTo>
                  <a:pt x="1331" y="794"/>
                  <a:pt x="1344" y="802"/>
                  <a:pt x="1360" y="802"/>
                </a:cubicBezTo>
                <a:cubicBezTo>
                  <a:pt x="1812" y="810"/>
                  <a:pt x="1812" y="810"/>
                  <a:pt x="1812" y="810"/>
                </a:cubicBezTo>
                <a:cubicBezTo>
                  <a:pt x="2072" y="810"/>
                  <a:pt x="2072" y="810"/>
                  <a:pt x="2072" y="810"/>
                </a:cubicBezTo>
                <a:cubicBezTo>
                  <a:pt x="2140" y="810"/>
                  <a:pt x="2193" y="841"/>
                  <a:pt x="2193" y="910"/>
                </a:cubicBezTo>
                <a:cubicBezTo>
                  <a:pt x="2193" y="955"/>
                  <a:pt x="2162" y="1000"/>
                  <a:pt x="2125" y="1024"/>
                </a:cubicBezTo>
                <a:cubicBezTo>
                  <a:pt x="2101" y="1032"/>
                  <a:pt x="2093" y="1047"/>
                  <a:pt x="2093" y="1063"/>
                </a:cubicBezTo>
                <a:cubicBezTo>
                  <a:pt x="2093" y="1069"/>
                  <a:pt x="2093" y="1069"/>
                  <a:pt x="2093" y="1069"/>
                </a:cubicBezTo>
                <a:cubicBezTo>
                  <a:pt x="1620" y="1069"/>
                  <a:pt x="1620" y="1069"/>
                  <a:pt x="1620" y="1069"/>
                </a:cubicBezTo>
                <a:cubicBezTo>
                  <a:pt x="1590" y="1069"/>
                  <a:pt x="1567" y="1093"/>
                  <a:pt x="1567" y="1124"/>
                </a:cubicBezTo>
                <a:cubicBezTo>
                  <a:pt x="1567" y="1153"/>
                  <a:pt x="1590" y="1177"/>
                  <a:pt x="1620" y="1177"/>
                </a:cubicBezTo>
                <a:cubicBezTo>
                  <a:pt x="2140" y="1177"/>
                  <a:pt x="2140" y="1177"/>
                  <a:pt x="2140" y="1177"/>
                </a:cubicBezTo>
                <a:cubicBezTo>
                  <a:pt x="2148" y="1177"/>
                  <a:pt x="2156" y="1169"/>
                  <a:pt x="2162" y="1169"/>
                </a:cubicBezTo>
                <a:cubicBezTo>
                  <a:pt x="2178" y="1193"/>
                  <a:pt x="2186" y="1230"/>
                  <a:pt x="2186" y="1262"/>
                </a:cubicBezTo>
                <a:cubicBezTo>
                  <a:pt x="2186" y="1307"/>
                  <a:pt x="2170" y="1352"/>
                  <a:pt x="2132" y="1391"/>
                </a:cubicBezTo>
                <a:cubicBezTo>
                  <a:pt x="1620" y="1391"/>
                  <a:pt x="1620" y="1391"/>
                  <a:pt x="1620" y="1391"/>
                </a:cubicBezTo>
                <a:cubicBezTo>
                  <a:pt x="1590" y="1391"/>
                  <a:pt x="1567" y="1413"/>
                  <a:pt x="1567" y="1436"/>
                </a:cubicBezTo>
                <a:cubicBezTo>
                  <a:pt x="1567" y="1468"/>
                  <a:pt x="1590" y="1490"/>
                  <a:pt x="1620" y="1490"/>
                </a:cubicBezTo>
                <a:cubicBezTo>
                  <a:pt x="2079" y="1490"/>
                  <a:pt x="2079" y="1490"/>
                  <a:pt x="2079" y="1490"/>
                </a:cubicBezTo>
                <a:cubicBezTo>
                  <a:pt x="2087" y="1521"/>
                  <a:pt x="2093" y="1545"/>
                  <a:pt x="2093" y="1574"/>
                </a:cubicBezTo>
                <a:cubicBezTo>
                  <a:pt x="2093" y="1627"/>
                  <a:pt x="2072" y="1680"/>
                  <a:pt x="2024" y="1719"/>
                </a:cubicBezTo>
                <a:close/>
              </a:path>
            </a:pathLst>
          </a:custGeom>
          <a:solidFill>
            <a:schemeClr val="bg1"/>
          </a:solidFill>
          <a:ln>
            <a:noFill/>
          </a:ln>
          <a:effectLst/>
          <a:extLst/>
        </p:spPr>
        <p:txBody>
          <a:bodyPr wrap="none" anchor="ctr"/>
          <a:lstStyle/>
          <a:p>
            <a:endParaRPr lang="en-US" sz="900"/>
          </a:p>
        </p:txBody>
      </p:sp>
      <p:sp>
        <p:nvSpPr>
          <p:cNvPr id="112" name="Oval 111"/>
          <p:cNvSpPr/>
          <p:nvPr/>
        </p:nvSpPr>
        <p:spPr>
          <a:xfrm>
            <a:off x="3514629" y="2574294"/>
            <a:ext cx="464255" cy="464376"/>
          </a:xfrm>
          <a:prstGeom prst="ellipse">
            <a:avLst/>
          </a:prstGeom>
          <a:solidFill>
            <a:srgbClr val="F7945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900"/>
          </a:p>
        </p:txBody>
      </p:sp>
      <p:sp>
        <p:nvSpPr>
          <p:cNvPr id="113" name="TextBox 112"/>
          <p:cNvSpPr txBox="1"/>
          <p:nvPr/>
        </p:nvSpPr>
        <p:spPr>
          <a:xfrm>
            <a:off x="3559772" y="2658071"/>
            <a:ext cx="365462" cy="274685"/>
          </a:xfrm>
          <a:prstGeom prst="rect">
            <a:avLst/>
          </a:prstGeom>
          <a:noFill/>
          <a:ln>
            <a:noFill/>
          </a:ln>
        </p:spPr>
        <p:txBody>
          <a:bodyPr wrap="square" lIns="0" tIns="0" rIns="0" bIns="0" rtlCol="1" anchor="t" anchorCtr="0">
            <a:noAutofit/>
          </a:bodyPr>
          <a:lstStyle/>
          <a:p>
            <a:pPr algn="ctr" rtl="0"/>
            <a:r>
              <a:rPr lang="en-US" sz="2000" b="1" dirty="0">
                <a:solidFill>
                  <a:schemeClr val="bg1"/>
                </a:solidFill>
                <a:latin typeface="Lato Bold"/>
                <a:ea typeface="Open Sans" pitchFamily="34" charset="0"/>
                <a:cs typeface="Lato Bold"/>
              </a:rPr>
              <a:t>1</a:t>
            </a:r>
            <a:endParaRPr lang="x-none" sz="2000" b="1" dirty="0">
              <a:solidFill>
                <a:schemeClr val="bg1"/>
              </a:solidFill>
              <a:latin typeface="Lato Bold"/>
              <a:ea typeface="Open Sans" pitchFamily="34" charset="0"/>
              <a:cs typeface="Lato Bold"/>
            </a:endParaRPr>
          </a:p>
        </p:txBody>
      </p:sp>
      <p:sp>
        <p:nvSpPr>
          <p:cNvPr id="115" name="Oval 114"/>
          <p:cNvSpPr/>
          <p:nvPr/>
        </p:nvSpPr>
        <p:spPr>
          <a:xfrm>
            <a:off x="8235828" y="2574294"/>
            <a:ext cx="464255" cy="464376"/>
          </a:xfrm>
          <a:prstGeom prst="ellipse">
            <a:avLst/>
          </a:prstGeom>
          <a:solidFill>
            <a:srgbClr val="B6B6B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nl-NL" sz="2000" dirty="0"/>
              <a:t>2</a:t>
            </a:r>
            <a:endParaRPr lang="x-none" sz="2000" dirty="0"/>
          </a:p>
        </p:txBody>
      </p:sp>
      <p:sp>
        <p:nvSpPr>
          <p:cNvPr id="117" name="Oval 116"/>
          <p:cNvSpPr/>
          <p:nvPr/>
        </p:nvSpPr>
        <p:spPr>
          <a:xfrm>
            <a:off x="3514629" y="4125416"/>
            <a:ext cx="464255" cy="464376"/>
          </a:xfrm>
          <a:prstGeom prst="ellipse">
            <a:avLst/>
          </a:prstGeom>
          <a:solidFill>
            <a:srgbClr val="B6B6B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900"/>
          </a:p>
        </p:txBody>
      </p:sp>
      <p:sp>
        <p:nvSpPr>
          <p:cNvPr id="118" name="TextBox 117"/>
          <p:cNvSpPr txBox="1"/>
          <p:nvPr/>
        </p:nvSpPr>
        <p:spPr>
          <a:xfrm>
            <a:off x="3550891" y="4207464"/>
            <a:ext cx="365462" cy="274685"/>
          </a:xfrm>
          <a:prstGeom prst="rect">
            <a:avLst/>
          </a:prstGeom>
          <a:noFill/>
          <a:ln>
            <a:noFill/>
          </a:ln>
        </p:spPr>
        <p:txBody>
          <a:bodyPr wrap="square" lIns="0" tIns="0" rIns="0" bIns="0" rtlCol="1" anchor="t" anchorCtr="0">
            <a:noAutofit/>
          </a:bodyPr>
          <a:lstStyle/>
          <a:p>
            <a:pPr algn="ctr" rtl="0"/>
            <a:r>
              <a:rPr lang="en-US" sz="2000" b="1" dirty="0">
                <a:solidFill>
                  <a:schemeClr val="bg1"/>
                </a:solidFill>
                <a:latin typeface="Lato Bold"/>
                <a:ea typeface="Open Sans" pitchFamily="34" charset="0"/>
                <a:cs typeface="Lato Bold"/>
              </a:rPr>
              <a:t>3</a:t>
            </a:r>
            <a:endParaRPr lang="x-none" sz="2000" b="1" dirty="0">
              <a:solidFill>
                <a:schemeClr val="bg1"/>
              </a:solidFill>
              <a:latin typeface="Lato Bold"/>
              <a:ea typeface="Open Sans" pitchFamily="34" charset="0"/>
              <a:cs typeface="Lato Bold"/>
            </a:endParaRPr>
          </a:p>
        </p:txBody>
      </p:sp>
      <p:sp>
        <p:nvSpPr>
          <p:cNvPr id="120" name="Oval 119"/>
          <p:cNvSpPr/>
          <p:nvPr/>
        </p:nvSpPr>
        <p:spPr>
          <a:xfrm>
            <a:off x="8235828" y="4122812"/>
            <a:ext cx="464255" cy="464376"/>
          </a:xfrm>
          <a:prstGeom prst="ellipse">
            <a:avLst/>
          </a:prstGeom>
          <a:solidFill>
            <a:srgbClr val="F7945F"/>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nl-NL" sz="2000" dirty="0"/>
              <a:t>4</a:t>
            </a:r>
            <a:endParaRPr lang="x-none" sz="2000" dirty="0"/>
          </a:p>
        </p:txBody>
      </p:sp>
      <p:sp>
        <p:nvSpPr>
          <p:cNvPr id="30" name="Rectangle 1">
            <a:extLst>
              <a:ext uri="{FF2B5EF4-FFF2-40B4-BE49-F238E27FC236}">
                <a16:creationId xmlns:a16="http://schemas.microsoft.com/office/drawing/2014/main" id="{ABC0E3D7-BA3E-EC4E-B1EB-6B5C3B6D3ADB}"/>
              </a:ext>
            </a:extLst>
          </p:cNvPr>
          <p:cNvSpPr>
            <a:spLocks/>
          </p:cNvSpPr>
          <p:nvPr/>
        </p:nvSpPr>
        <p:spPr bwMode="auto">
          <a:xfrm>
            <a:off x="846614" y="530938"/>
            <a:ext cx="5889369"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GB" sz="3200" dirty="0"/>
              <a:t>Factors For Better Decision Making </a:t>
            </a:r>
            <a:endParaRPr lang="en-US" sz="2900" dirty="0">
              <a:solidFill>
                <a:schemeClr val="tx2"/>
              </a:solidFill>
              <a:latin typeface="Lato Regular"/>
              <a:ea typeface="ＭＳ Ｐゴシック" charset="0"/>
              <a:cs typeface="Lato Regular"/>
              <a:sym typeface="Bebas Neue" charset="0"/>
            </a:endParaRPr>
          </a:p>
        </p:txBody>
      </p:sp>
      <p:sp>
        <p:nvSpPr>
          <p:cNvPr id="31" name="Rectangle 30">
            <a:extLst>
              <a:ext uri="{FF2B5EF4-FFF2-40B4-BE49-F238E27FC236}">
                <a16:creationId xmlns:a16="http://schemas.microsoft.com/office/drawing/2014/main" id="{71186C6A-35F9-094F-AB73-E9EBBD08596C}"/>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36" name="Freeform 76">
            <a:extLst>
              <a:ext uri="{FF2B5EF4-FFF2-40B4-BE49-F238E27FC236}">
                <a16:creationId xmlns:a16="http://schemas.microsoft.com/office/drawing/2014/main" id="{E5CFF13B-EA55-B04A-B16D-A7B05E4C8B1A}"/>
              </a:ext>
            </a:extLst>
          </p:cNvPr>
          <p:cNvSpPr>
            <a:spLocks noChangeArrowheads="1"/>
          </p:cNvSpPr>
          <p:nvPr/>
        </p:nvSpPr>
        <p:spPr bwMode="auto">
          <a:xfrm>
            <a:off x="5124314" y="2584144"/>
            <a:ext cx="447395" cy="407290"/>
          </a:xfrm>
          <a:custGeom>
            <a:avLst/>
            <a:gdLst>
              <a:gd name="T0" fmla="*/ 75622837 w 601"/>
              <a:gd name="T1" fmla="*/ 23076884 h 510"/>
              <a:gd name="T2" fmla="*/ 75622837 w 601"/>
              <a:gd name="T3" fmla="*/ 23076884 h 510"/>
              <a:gd name="T4" fmla="*/ 75622837 w 601"/>
              <a:gd name="T5" fmla="*/ 23076884 h 510"/>
              <a:gd name="T6" fmla="*/ 75622837 w 601"/>
              <a:gd name="T7" fmla="*/ 23076884 h 510"/>
              <a:gd name="T8" fmla="*/ 44651066 w 601"/>
              <a:gd name="T9" fmla="*/ 45240961 h 510"/>
              <a:gd name="T10" fmla="*/ 44651066 w 601"/>
              <a:gd name="T11" fmla="*/ 45240961 h 510"/>
              <a:gd name="T12" fmla="*/ 41941000 w 601"/>
              <a:gd name="T13" fmla="*/ 46153767 h 510"/>
              <a:gd name="T14" fmla="*/ 40134409 w 601"/>
              <a:gd name="T15" fmla="*/ 45240961 h 510"/>
              <a:gd name="T16" fmla="*/ 40134409 w 601"/>
              <a:gd name="T17" fmla="*/ 45240961 h 510"/>
              <a:gd name="T18" fmla="*/ 40134409 w 601"/>
              <a:gd name="T19" fmla="*/ 45240961 h 510"/>
              <a:gd name="T20" fmla="*/ 40134409 w 601"/>
              <a:gd name="T21" fmla="*/ 45240961 h 510"/>
              <a:gd name="T22" fmla="*/ 23616083 w 601"/>
              <a:gd name="T23" fmla="*/ 34159103 h 510"/>
              <a:gd name="T24" fmla="*/ 7226723 w 601"/>
              <a:gd name="T25" fmla="*/ 44198166 h 510"/>
              <a:gd name="T26" fmla="*/ 7226723 w 601"/>
              <a:gd name="T27" fmla="*/ 58930528 h 510"/>
              <a:gd name="T28" fmla="*/ 73816246 w 601"/>
              <a:gd name="T29" fmla="*/ 58930528 h 510"/>
              <a:gd name="T30" fmla="*/ 77429787 w 601"/>
              <a:gd name="T31" fmla="*/ 62711741 h 510"/>
              <a:gd name="T32" fmla="*/ 73816246 w 601"/>
              <a:gd name="T33" fmla="*/ 66362244 h 510"/>
              <a:gd name="T34" fmla="*/ 3613541 w 601"/>
              <a:gd name="T35" fmla="*/ 66362244 h 510"/>
              <a:gd name="T36" fmla="*/ 0 w 601"/>
              <a:gd name="T37" fmla="*/ 62711741 h 510"/>
              <a:gd name="T38" fmla="*/ 0 w 601"/>
              <a:gd name="T39" fmla="*/ 3650503 h 510"/>
              <a:gd name="T40" fmla="*/ 3613541 w 601"/>
              <a:gd name="T41" fmla="*/ 0 h 510"/>
              <a:gd name="T42" fmla="*/ 7226723 w 601"/>
              <a:gd name="T43" fmla="*/ 3650503 h 510"/>
              <a:gd name="T44" fmla="*/ 7226723 w 601"/>
              <a:gd name="T45" fmla="*/ 35984354 h 510"/>
              <a:gd name="T46" fmla="*/ 21809492 w 601"/>
              <a:gd name="T47" fmla="*/ 26727387 h 510"/>
              <a:gd name="T48" fmla="*/ 21809492 w 601"/>
              <a:gd name="T49" fmla="*/ 26727387 h 510"/>
              <a:gd name="T50" fmla="*/ 23616083 w 601"/>
              <a:gd name="T51" fmla="*/ 25814941 h 510"/>
              <a:gd name="T52" fmla="*/ 26455114 w 601"/>
              <a:gd name="T53" fmla="*/ 26727387 h 510"/>
              <a:gd name="T54" fmla="*/ 26455114 w 601"/>
              <a:gd name="T55" fmla="*/ 26727387 h 510"/>
              <a:gd name="T56" fmla="*/ 26455114 w 601"/>
              <a:gd name="T57" fmla="*/ 26727387 h 510"/>
              <a:gd name="T58" fmla="*/ 26455114 w 601"/>
              <a:gd name="T59" fmla="*/ 26727387 h 510"/>
              <a:gd name="T60" fmla="*/ 41941000 w 601"/>
              <a:gd name="T61" fmla="*/ 37809606 h 510"/>
              <a:gd name="T62" fmla="*/ 72009655 w 601"/>
              <a:gd name="T63" fmla="*/ 16557974 h 510"/>
              <a:gd name="T64" fmla="*/ 72009655 w 601"/>
              <a:gd name="T65" fmla="*/ 16557974 h 510"/>
              <a:gd name="T66" fmla="*/ 73816246 w 601"/>
              <a:gd name="T67" fmla="*/ 16557974 h 510"/>
              <a:gd name="T68" fmla="*/ 77429787 w 601"/>
              <a:gd name="T69" fmla="*/ 20338826 h 510"/>
              <a:gd name="T70" fmla="*/ 75622837 w 601"/>
              <a:gd name="T71" fmla="*/ 23076884 h 5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1" h="51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38" name="Freeform 57">
            <a:extLst>
              <a:ext uri="{FF2B5EF4-FFF2-40B4-BE49-F238E27FC236}">
                <a16:creationId xmlns:a16="http://schemas.microsoft.com/office/drawing/2014/main" id="{A3DD341B-80DA-1A46-A03A-92B18E57C4B9}"/>
              </a:ext>
            </a:extLst>
          </p:cNvPr>
          <p:cNvSpPr>
            <a:spLocks noChangeArrowheads="1"/>
          </p:cNvSpPr>
          <p:nvPr/>
        </p:nvSpPr>
        <p:spPr bwMode="auto">
          <a:xfrm>
            <a:off x="6543136" y="4307439"/>
            <a:ext cx="522383" cy="371397"/>
          </a:xfrm>
          <a:custGeom>
            <a:avLst/>
            <a:gdLst>
              <a:gd name="T0" fmla="*/ 530 w 545"/>
              <a:gd name="T1" fmla="*/ 0 h 545"/>
              <a:gd name="T2" fmla="*/ 530 w 545"/>
              <a:gd name="T3" fmla="*/ 0 h 545"/>
              <a:gd name="T4" fmla="*/ 382 w 545"/>
              <a:gd name="T5" fmla="*/ 0 h 545"/>
              <a:gd name="T6" fmla="*/ 368 w 545"/>
              <a:gd name="T7" fmla="*/ 14 h 545"/>
              <a:gd name="T8" fmla="*/ 382 w 545"/>
              <a:gd name="T9" fmla="*/ 29 h 545"/>
              <a:gd name="T10" fmla="*/ 471 w 545"/>
              <a:gd name="T11" fmla="*/ 29 h 545"/>
              <a:gd name="T12" fmla="*/ 177 w 545"/>
              <a:gd name="T13" fmla="*/ 309 h 545"/>
              <a:gd name="T14" fmla="*/ 177 w 545"/>
              <a:gd name="T15" fmla="*/ 339 h 545"/>
              <a:gd name="T16" fmla="*/ 206 w 545"/>
              <a:gd name="T17" fmla="*/ 339 h 545"/>
              <a:gd name="T18" fmla="*/ 500 w 545"/>
              <a:gd name="T19" fmla="*/ 59 h 545"/>
              <a:gd name="T20" fmla="*/ 500 w 545"/>
              <a:gd name="T21" fmla="*/ 147 h 545"/>
              <a:gd name="T22" fmla="*/ 530 w 545"/>
              <a:gd name="T23" fmla="*/ 177 h 545"/>
              <a:gd name="T24" fmla="*/ 544 w 545"/>
              <a:gd name="T25" fmla="*/ 147 h 545"/>
              <a:gd name="T26" fmla="*/ 544 w 545"/>
              <a:gd name="T27" fmla="*/ 14 h 545"/>
              <a:gd name="T28" fmla="*/ 530 w 545"/>
              <a:gd name="T29" fmla="*/ 0 h 545"/>
              <a:gd name="T30" fmla="*/ 500 w 545"/>
              <a:gd name="T31" fmla="*/ 471 h 545"/>
              <a:gd name="T32" fmla="*/ 500 w 545"/>
              <a:gd name="T33" fmla="*/ 471 h 545"/>
              <a:gd name="T34" fmla="*/ 471 w 545"/>
              <a:gd name="T35" fmla="*/ 500 h 545"/>
              <a:gd name="T36" fmla="*/ 73 w 545"/>
              <a:gd name="T37" fmla="*/ 500 h 545"/>
              <a:gd name="T38" fmla="*/ 29 w 545"/>
              <a:gd name="T39" fmla="*/ 471 h 545"/>
              <a:gd name="T40" fmla="*/ 29 w 545"/>
              <a:gd name="T41" fmla="*/ 73 h 545"/>
              <a:gd name="T42" fmla="*/ 73 w 545"/>
              <a:gd name="T43" fmla="*/ 29 h 545"/>
              <a:gd name="T44" fmla="*/ 294 w 545"/>
              <a:gd name="T45" fmla="*/ 29 h 545"/>
              <a:gd name="T46" fmla="*/ 294 w 545"/>
              <a:gd name="T47" fmla="*/ 0 h 545"/>
              <a:gd name="T48" fmla="*/ 73 w 545"/>
              <a:gd name="T49" fmla="*/ 0 h 545"/>
              <a:gd name="T50" fmla="*/ 0 w 545"/>
              <a:gd name="T51" fmla="*/ 88 h 545"/>
              <a:gd name="T52" fmla="*/ 0 w 545"/>
              <a:gd name="T53" fmla="*/ 471 h 545"/>
              <a:gd name="T54" fmla="*/ 73 w 545"/>
              <a:gd name="T55" fmla="*/ 544 h 545"/>
              <a:gd name="T56" fmla="*/ 456 w 545"/>
              <a:gd name="T57" fmla="*/ 544 h 545"/>
              <a:gd name="T58" fmla="*/ 544 w 545"/>
              <a:gd name="T59" fmla="*/ 471 h 545"/>
              <a:gd name="T60" fmla="*/ 544 w 545"/>
              <a:gd name="T61" fmla="*/ 250 h 545"/>
              <a:gd name="T62" fmla="*/ 500 w 545"/>
              <a:gd name="T63" fmla="*/ 250 h 545"/>
              <a:gd name="T64" fmla="*/ 500 w 545"/>
              <a:gd name="T65" fmla="*/ 471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5" h="545">
                <a:moveTo>
                  <a:pt x="530" y="0"/>
                </a:moveTo>
                <a:lnTo>
                  <a:pt x="530" y="0"/>
                </a:lnTo>
                <a:cubicBezTo>
                  <a:pt x="382" y="0"/>
                  <a:pt x="382" y="0"/>
                  <a:pt x="382" y="0"/>
                </a:cubicBezTo>
                <a:cubicBezTo>
                  <a:pt x="382" y="0"/>
                  <a:pt x="368" y="0"/>
                  <a:pt x="368" y="14"/>
                </a:cubicBezTo>
                <a:cubicBezTo>
                  <a:pt x="368" y="29"/>
                  <a:pt x="382" y="29"/>
                  <a:pt x="382" y="29"/>
                </a:cubicBezTo>
                <a:cubicBezTo>
                  <a:pt x="471" y="29"/>
                  <a:pt x="471" y="29"/>
                  <a:pt x="471" y="29"/>
                </a:cubicBezTo>
                <a:cubicBezTo>
                  <a:pt x="177" y="309"/>
                  <a:pt x="177" y="309"/>
                  <a:pt x="177" y="309"/>
                </a:cubicBezTo>
                <a:cubicBezTo>
                  <a:pt x="177" y="324"/>
                  <a:pt x="177" y="339"/>
                  <a:pt x="177" y="339"/>
                </a:cubicBezTo>
                <a:cubicBezTo>
                  <a:pt x="191" y="353"/>
                  <a:pt x="191" y="353"/>
                  <a:pt x="206" y="339"/>
                </a:cubicBezTo>
                <a:cubicBezTo>
                  <a:pt x="500" y="59"/>
                  <a:pt x="500" y="59"/>
                  <a:pt x="500" y="59"/>
                </a:cubicBezTo>
                <a:cubicBezTo>
                  <a:pt x="500" y="147"/>
                  <a:pt x="500" y="147"/>
                  <a:pt x="500" y="147"/>
                </a:cubicBezTo>
                <a:cubicBezTo>
                  <a:pt x="500" y="162"/>
                  <a:pt x="515" y="177"/>
                  <a:pt x="530" y="177"/>
                </a:cubicBezTo>
                <a:cubicBezTo>
                  <a:pt x="530" y="177"/>
                  <a:pt x="544" y="162"/>
                  <a:pt x="544" y="147"/>
                </a:cubicBezTo>
                <a:cubicBezTo>
                  <a:pt x="544" y="14"/>
                  <a:pt x="544" y="14"/>
                  <a:pt x="544" y="14"/>
                </a:cubicBezTo>
                <a:cubicBezTo>
                  <a:pt x="544" y="0"/>
                  <a:pt x="530" y="0"/>
                  <a:pt x="530" y="0"/>
                </a:cubicBezTo>
                <a:close/>
                <a:moveTo>
                  <a:pt x="500" y="471"/>
                </a:moveTo>
                <a:lnTo>
                  <a:pt x="500" y="471"/>
                </a:lnTo>
                <a:cubicBezTo>
                  <a:pt x="500" y="486"/>
                  <a:pt x="486" y="500"/>
                  <a:pt x="471" y="500"/>
                </a:cubicBezTo>
                <a:cubicBezTo>
                  <a:pt x="73" y="500"/>
                  <a:pt x="73" y="500"/>
                  <a:pt x="73" y="500"/>
                </a:cubicBezTo>
                <a:cubicBezTo>
                  <a:pt x="44" y="500"/>
                  <a:pt x="29" y="486"/>
                  <a:pt x="29" y="471"/>
                </a:cubicBezTo>
                <a:cubicBezTo>
                  <a:pt x="29" y="73"/>
                  <a:pt x="29" y="73"/>
                  <a:pt x="29" y="73"/>
                </a:cubicBezTo>
                <a:cubicBezTo>
                  <a:pt x="29" y="59"/>
                  <a:pt x="59" y="29"/>
                  <a:pt x="73" y="29"/>
                </a:cubicBezTo>
                <a:cubicBezTo>
                  <a:pt x="294" y="29"/>
                  <a:pt x="294" y="29"/>
                  <a:pt x="294" y="29"/>
                </a:cubicBezTo>
                <a:cubicBezTo>
                  <a:pt x="294" y="0"/>
                  <a:pt x="294" y="0"/>
                  <a:pt x="294" y="0"/>
                </a:cubicBezTo>
                <a:cubicBezTo>
                  <a:pt x="73" y="0"/>
                  <a:pt x="73" y="0"/>
                  <a:pt x="73" y="0"/>
                </a:cubicBezTo>
                <a:cubicBezTo>
                  <a:pt x="29" y="0"/>
                  <a:pt x="0" y="44"/>
                  <a:pt x="0" y="88"/>
                </a:cubicBezTo>
                <a:cubicBezTo>
                  <a:pt x="0" y="471"/>
                  <a:pt x="0" y="471"/>
                  <a:pt x="0" y="471"/>
                </a:cubicBezTo>
                <a:cubicBezTo>
                  <a:pt x="0" y="515"/>
                  <a:pt x="29" y="544"/>
                  <a:pt x="73" y="544"/>
                </a:cubicBezTo>
                <a:cubicBezTo>
                  <a:pt x="456" y="544"/>
                  <a:pt x="456" y="544"/>
                  <a:pt x="456" y="544"/>
                </a:cubicBezTo>
                <a:cubicBezTo>
                  <a:pt x="500" y="544"/>
                  <a:pt x="544" y="515"/>
                  <a:pt x="544" y="471"/>
                </a:cubicBezTo>
                <a:cubicBezTo>
                  <a:pt x="544" y="250"/>
                  <a:pt x="544" y="250"/>
                  <a:pt x="544" y="250"/>
                </a:cubicBezTo>
                <a:cubicBezTo>
                  <a:pt x="500" y="250"/>
                  <a:pt x="500" y="250"/>
                  <a:pt x="500" y="250"/>
                </a:cubicBezTo>
                <a:lnTo>
                  <a:pt x="500" y="471"/>
                </a:lnTo>
                <a:close/>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mn-lt"/>
              <a:ea typeface="+mn-ea"/>
              <a:cs typeface="+mn-cs"/>
            </a:endParaRPr>
          </a:p>
        </p:txBody>
      </p:sp>
      <p:sp>
        <p:nvSpPr>
          <p:cNvPr id="41" name="Freeform 29">
            <a:extLst>
              <a:ext uri="{FF2B5EF4-FFF2-40B4-BE49-F238E27FC236}">
                <a16:creationId xmlns:a16="http://schemas.microsoft.com/office/drawing/2014/main" id="{6BFF685B-C777-544C-B0C8-F2A016B704AC}"/>
              </a:ext>
            </a:extLst>
          </p:cNvPr>
          <p:cNvSpPr>
            <a:spLocks noChangeArrowheads="1"/>
          </p:cNvSpPr>
          <p:nvPr/>
        </p:nvSpPr>
        <p:spPr bwMode="auto">
          <a:xfrm>
            <a:off x="4963329" y="4207464"/>
            <a:ext cx="547954" cy="455215"/>
          </a:xfrm>
          <a:custGeom>
            <a:avLst/>
            <a:gdLst>
              <a:gd name="T0" fmla="*/ 75172271 w 608"/>
              <a:gd name="T1" fmla="*/ 61754124 h 475"/>
              <a:gd name="T2" fmla="*/ 75172271 w 608"/>
              <a:gd name="T3" fmla="*/ 61754124 h 475"/>
              <a:gd name="T4" fmla="*/ 3635276 w 608"/>
              <a:gd name="T5" fmla="*/ 61754124 h 475"/>
              <a:gd name="T6" fmla="*/ 0 w 608"/>
              <a:gd name="T7" fmla="*/ 57976088 h 475"/>
              <a:gd name="T8" fmla="*/ 0 w 608"/>
              <a:gd name="T9" fmla="*/ 53415879 h 475"/>
              <a:gd name="T10" fmla="*/ 0 w 608"/>
              <a:gd name="T11" fmla="*/ 46901862 h 475"/>
              <a:gd name="T12" fmla="*/ 0 w 608"/>
              <a:gd name="T13" fmla="*/ 42342014 h 475"/>
              <a:gd name="T14" fmla="*/ 0 w 608"/>
              <a:gd name="T15" fmla="*/ 35957938 h 475"/>
              <a:gd name="T16" fmla="*/ 0 w 608"/>
              <a:gd name="T17" fmla="*/ 31267788 h 475"/>
              <a:gd name="T18" fmla="*/ 0 w 608"/>
              <a:gd name="T19" fmla="*/ 18370055 h 475"/>
              <a:gd name="T20" fmla="*/ 78807547 w 608"/>
              <a:gd name="T21" fmla="*/ 18370055 h 475"/>
              <a:gd name="T22" fmla="*/ 78807547 w 608"/>
              <a:gd name="T23" fmla="*/ 31267788 h 475"/>
              <a:gd name="T24" fmla="*/ 78807547 w 608"/>
              <a:gd name="T25" fmla="*/ 35957938 h 475"/>
              <a:gd name="T26" fmla="*/ 78807547 w 608"/>
              <a:gd name="T27" fmla="*/ 42342014 h 475"/>
              <a:gd name="T28" fmla="*/ 78807547 w 608"/>
              <a:gd name="T29" fmla="*/ 46901862 h 475"/>
              <a:gd name="T30" fmla="*/ 78807547 w 608"/>
              <a:gd name="T31" fmla="*/ 53415879 h 475"/>
              <a:gd name="T32" fmla="*/ 78807547 w 608"/>
              <a:gd name="T33" fmla="*/ 57976088 h 475"/>
              <a:gd name="T34" fmla="*/ 75172271 w 608"/>
              <a:gd name="T35" fmla="*/ 61754124 h 475"/>
              <a:gd name="T36" fmla="*/ 0 w 608"/>
              <a:gd name="T37" fmla="*/ 11074226 h 475"/>
              <a:gd name="T38" fmla="*/ 0 w 608"/>
              <a:gd name="T39" fmla="*/ 11074226 h 475"/>
              <a:gd name="T40" fmla="*/ 0 w 608"/>
              <a:gd name="T41" fmla="*/ 9249998 h 475"/>
              <a:gd name="T42" fmla="*/ 0 w 608"/>
              <a:gd name="T43" fmla="*/ 3648095 h 475"/>
              <a:gd name="T44" fmla="*/ 3635276 w 608"/>
              <a:gd name="T45" fmla="*/ 0 h 475"/>
              <a:gd name="T46" fmla="*/ 9088009 w 608"/>
              <a:gd name="T47" fmla="*/ 0 h 475"/>
              <a:gd name="T48" fmla="*/ 10905827 w 608"/>
              <a:gd name="T49" fmla="*/ 0 h 475"/>
              <a:gd name="T50" fmla="*/ 14670819 w 608"/>
              <a:gd name="T51" fmla="*/ 0 h 475"/>
              <a:gd name="T52" fmla="*/ 21941370 w 608"/>
              <a:gd name="T53" fmla="*/ 0 h 475"/>
              <a:gd name="T54" fmla="*/ 29341637 w 608"/>
              <a:gd name="T55" fmla="*/ 7295829 h 475"/>
              <a:gd name="T56" fmla="*/ 75172271 w 608"/>
              <a:gd name="T57" fmla="*/ 7295829 h 475"/>
              <a:gd name="T58" fmla="*/ 78807547 w 608"/>
              <a:gd name="T59" fmla="*/ 11074226 h 475"/>
              <a:gd name="T60" fmla="*/ 78807547 w 608"/>
              <a:gd name="T61" fmla="*/ 14721960 h 475"/>
              <a:gd name="T62" fmla="*/ 0 w 608"/>
              <a:gd name="T63" fmla="*/ 14721960 h 475"/>
              <a:gd name="T64" fmla="*/ 0 w 608"/>
              <a:gd name="T65" fmla="*/ 11074226 h 4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8" h="475">
                <a:moveTo>
                  <a:pt x="579" y="474"/>
                </a:moveTo>
                <a:lnTo>
                  <a:pt x="579" y="474"/>
                </a:lnTo>
                <a:cubicBezTo>
                  <a:pt x="28" y="474"/>
                  <a:pt x="28" y="474"/>
                  <a:pt x="28" y="474"/>
                </a:cubicBezTo>
                <a:cubicBezTo>
                  <a:pt x="14"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7" y="141"/>
                  <a:pt x="607" y="141"/>
                  <a:pt x="607" y="141"/>
                </a:cubicBezTo>
                <a:cubicBezTo>
                  <a:pt x="607" y="240"/>
                  <a:pt x="607" y="240"/>
                  <a:pt x="607" y="240"/>
                </a:cubicBezTo>
                <a:cubicBezTo>
                  <a:pt x="607" y="276"/>
                  <a:pt x="607" y="276"/>
                  <a:pt x="607" y="276"/>
                </a:cubicBezTo>
                <a:cubicBezTo>
                  <a:pt x="607" y="325"/>
                  <a:pt x="607" y="325"/>
                  <a:pt x="607" y="325"/>
                </a:cubicBezTo>
                <a:cubicBezTo>
                  <a:pt x="607" y="360"/>
                  <a:pt x="607" y="360"/>
                  <a:pt x="607" y="360"/>
                </a:cubicBezTo>
                <a:cubicBezTo>
                  <a:pt x="607" y="410"/>
                  <a:pt x="607" y="410"/>
                  <a:pt x="607" y="410"/>
                </a:cubicBezTo>
                <a:cubicBezTo>
                  <a:pt x="607" y="445"/>
                  <a:pt x="607" y="445"/>
                  <a:pt x="607" y="445"/>
                </a:cubicBezTo>
                <a:cubicBezTo>
                  <a:pt x="607" y="459"/>
                  <a:pt x="593" y="474"/>
                  <a:pt x="579" y="474"/>
                </a:cubicBezTo>
                <a:close/>
                <a:moveTo>
                  <a:pt x="0" y="85"/>
                </a:moveTo>
                <a:lnTo>
                  <a:pt x="0" y="85"/>
                </a:lnTo>
                <a:cubicBezTo>
                  <a:pt x="0" y="71"/>
                  <a:pt x="0" y="71"/>
                  <a:pt x="0" y="71"/>
                </a:cubicBezTo>
                <a:cubicBezTo>
                  <a:pt x="0" y="28"/>
                  <a:pt x="0" y="28"/>
                  <a:pt x="0" y="28"/>
                </a:cubicBezTo>
                <a:cubicBezTo>
                  <a:pt x="0" y="14"/>
                  <a:pt x="14" y="0"/>
                  <a:pt x="28" y="0"/>
                </a:cubicBezTo>
                <a:cubicBezTo>
                  <a:pt x="70" y="0"/>
                  <a:pt x="70" y="0"/>
                  <a:pt x="70" y="0"/>
                </a:cubicBezTo>
                <a:cubicBezTo>
                  <a:pt x="84" y="0"/>
                  <a:pt x="84" y="0"/>
                  <a:pt x="84" y="0"/>
                </a:cubicBezTo>
                <a:cubicBezTo>
                  <a:pt x="113" y="0"/>
                  <a:pt x="113" y="0"/>
                  <a:pt x="113" y="0"/>
                </a:cubicBezTo>
                <a:cubicBezTo>
                  <a:pt x="169" y="0"/>
                  <a:pt x="169" y="0"/>
                  <a:pt x="169" y="0"/>
                </a:cubicBezTo>
                <a:cubicBezTo>
                  <a:pt x="226" y="56"/>
                  <a:pt x="226" y="56"/>
                  <a:pt x="226" y="56"/>
                </a:cubicBezTo>
                <a:cubicBezTo>
                  <a:pt x="579" y="56"/>
                  <a:pt x="579" y="56"/>
                  <a:pt x="579" y="56"/>
                </a:cubicBezTo>
                <a:cubicBezTo>
                  <a:pt x="593" y="56"/>
                  <a:pt x="607" y="71"/>
                  <a:pt x="607" y="85"/>
                </a:cubicBezTo>
                <a:cubicBezTo>
                  <a:pt x="607" y="113"/>
                  <a:pt x="607" y="113"/>
                  <a:pt x="607" y="113"/>
                </a:cubicBezTo>
                <a:cubicBezTo>
                  <a:pt x="0" y="113"/>
                  <a:pt x="0" y="113"/>
                  <a:pt x="0" y="113"/>
                </a:cubicBezTo>
                <a:lnTo>
                  <a:pt x="0" y="85"/>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pic>
        <p:nvPicPr>
          <p:cNvPr id="43" name="Picture 42">
            <a:extLst>
              <a:ext uri="{FF2B5EF4-FFF2-40B4-BE49-F238E27FC236}">
                <a16:creationId xmlns:a16="http://schemas.microsoft.com/office/drawing/2014/main" id="{EBD16E90-955E-484E-91B0-7777E22AC10D}"/>
              </a:ext>
            </a:extLst>
          </p:cNvPr>
          <p:cNvPicPr>
            <a:picLocks noChangeAspect="1"/>
          </p:cNvPicPr>
          <p:nvPr/>
        </p:nvPicPr>
        <p:blipFill>
          <a:blip r:embed="rId3"/>
          <a:stretch>
            <a:fillRect/>
          </a:stretch>
        </p:blipFill>
        <p:spPr>
          <a:xfrm>
            <a:off x="11232711" y="0"/>
            <a:ext cx="816767" cy="816767"/>
          </a:xfrm>
          <a:prstGeom prst="rect">
            <a:avLst/>
          </a:prstGeom>
        </p:spPr>
      </p:pic>
      <p:sp>
        <p:nvSpPr>
          <p:cNvPr id="7" name="Rectangle: Rounded Corners 6">
            <a:extLst>
              <a:ext uri="{FF2B5EF4-FFF2-40B4-BE49-F238E27FC236}">
                <a16:creationId xmlns:a16="http://schemas.microsoft.com/office/drawing/2014/main" id="{366DEFB5-23FE-4807-A855-3E06867AD74C}"/>
              </a:ext>
            </a:extLst>
          </p:cNvPr>
          <p:cNvSpPr/>
          <p:nvPr/>
        </p:nvSpPr>
        <p:spPr>
          <a:xfrm>
            <a:off x="5025299" y="3217986"/>
            <a:ext cx="2110358" cy="914400"/>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Decision</a:t>
            </a:r>
          </a:p>
          <a:p>
            <a:pPr algn="ctr"/>
            <a:r>
              <a:rPr lang="en-US" sz="2800" dirty="0">
                <a:ln w="0"/>
                <a:solidFill>
                  <a:schemeClr val="tx1"/>
                </a:solidFill>
                <a:effectLst>
                  <a:outerShdw blurRad="38100" dist="19050" dir="2700000" algn="tl" rotWithShape="0">
                    <a:schemeClr val="dk1">
                      <a:alpha val="40000"/>
                    </a:schemeClr>
                  </a:outerShdw>
                </a:effectLst>
              </a:rPr>
              <a:t>Making</a:t>
            </a:r>
          </a:p>
        </p:txBody>
      </p:sp>
    </p:spTree>
    <p:extLst>
      <p:ext uri="{BB962C8B-B14F-4D97-AF65-F5344CB8AC3E}">
        <p14:creationId xmlns:p14="http://schemas.microsoft.com/office/powerpoint/2010/main" val="8123602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0CAA43-92EC-D34B-A228-08E31CB980AF}"/>
              </a:ext>
            </a:extLst>
          </p:cNvPr>
          <p:cNvSpPr>
            <a:spLocks/>
          </p:cNvSpPr>
          <p:nvPr/>
        </p:nvSpPr>
        <p:spPr bwMode="auto">
          <a:xfrm>
            <a:off x="846614" y="284717"/>
            <a:ext cx="6017353"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Lst>
        </p:spPr>
        <p:txBody>
          <a:bodyPr wrap="none" lIns="0" tIns="0" rIns="0" bIns="0" anchor="ctr">
            <a:spAutoFit/>
          </a:bodyPr>
          <a:lstStyle/>
          <a:p>
            <a:r>
              <a:rPr lang="en-US" sz="3200" dirty="0"/>
              <a:t> Data Analysis Suggestions</a:t>
            </a:r>
            <a:r>
              <a:rPr lang="en-US" sz="3200" dirty="0">
                <a:solidFill>
                  <a:srgbClr val="FF0000"/>
                </a:solidFill>
              </a:rPr>
              <a:t> </a:t>
            </a:r>
            <a:r>
              <a:rPr lang="en-US" sz="3200" dirty="0"/>
              <a:t>for Banks</a:t>
            </a:r>
          </a:p>
          <a:p>
            <a:r>
              <a:rPr lang="en-GB" sz="3200" dirty="0"/>
              <a:t> </a:t>
            </a:r>
            <a:r>
              <a:rPr lang="en-GB" dirty="0"/>
              <a:t> </a:t>
            </a:r>
            <a:endParaRPr lang="en-US" sz="2900" dirty="0">
              <a:solidFill>
                <a:schemeClr val="tx2"/>
              </a:solidFill>
              <a:latin typeface="Lato Regular"/>
              <a:ea typeface="ＭＳ Ｐゴシック" charset="0"/>
              <a:cs typeface="Lato Regular"/>
              <a:sym typeface="Bebas Neue" charset="0"/>
            </a:endParaRPr>
          </a:p>
        </p:txBody>
      </p:sp>
      <p:sp>
        <p:nvSpPr>
          <p:cNvPr id="3" name="Rectangle 2">
            <a:extLst>
              <a:ext uri="{FF2B5EF4-FFF2-40B4-BE49-F238E27FC236}">
                <a16:creationId xmlns:a16="http://schemas.microsoft.com/office/drawing/2014/main" id="{F5024995-47D6-C048-8F9F-4784F7B0AACC}"/>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72" name="Rectangle 71">
            <a:extLst>
              <a:ext uri="{FF2B5EF4-FFF2-40B4-BE49-F238E27FC236}">
                <a16:creationId xmlns:a16="http://schemas.microsoft.com/office/drawing/2014/main" id="{EBC9E8C9-0B54-9C47-89EC-BB62F1738770}"/>
              </a:ext>
            </a:extLst>
          </p:cNvPr>
          <p:cNvSpPr/>
          <p:nvPr/>
        </p:nvSpPr>
        <p:spPr>
          <a:xfrm>
            <a:off x="8697939" y="1822891"/>
            <a:ext cx="2360590" cy="3791618"/>
          </a:xfrm>
          <a:prstGeom prst="rect">
            <a:avLst/>
          </a:prstGeom>
          <a:noFill/>
          <a:ln w="1270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lIns="121899" tIns="60950" rIns="121899" bIns="60950" rtlCol="0" anchor="ctr"/>
          <a:lstStyle/>
          <a:p>
            <a:pPr algn="ctr"/>
            <a:endParaRPr lang="en-US" sz="900"/>
          </a:p>
        </p:txBody>
      </p:sp>
      <p:sp>
        <p:nvSpPr>
          <p:cNvPr id="73" name="TextBox 72">
            <a:extLst>
              <a:ext uri="{FF2B5EF4-FFF2-40B4-BE49-F238E27FC236}">
                <a16:creationId xmlns:a16="http://schemas.microsoft.com/office/drawing/2014/main" id="{1954A40C-2083-7F47-9280-C74747C5B4A9}"/>
              </a:ext>
            </a:extLst>
          </p:cNvPr>
          <p:cNvSpPr txBox="1"/>
          <p:nvPr/>
        </p:nvSpPr>
        <p:spPr>
          <a:xfrm>
            <a:off x="9090007" y="3205221"/>
            <a:ext cx="1576458" cy="243656"/>
          </a:xfrm>
          <a:prstGeom prst="rect">
            <a:avLst/>
          </a:prstGeom>
          <a:noFill/>
        </p:spPr>
        <p:txBody>
          <a:bodyPr wrap="none" lIns="0" tIns="0" rIns="0" bIns="0" rtlCol="0">
            <a:spAutoFit/>
          </a:bodyPr>
          <a:lstStyle/>
          <a:p>
            <a:pPr algn="ctr">
              <a:lnSpc>
                <a:spcPts val="1867"/>
              </a:lnSpc>
              <a:spcAft>
                <a:spcPts val="1600"/>
              </a:spcAft>
            </a:pPr>
            <a:r>
              <a:rPr lang="en-US" sz="1600" b="1" dirty="0">
                <a:latin typeface="Lato Regular"/>
                <a:cs typeface="Lato Regular"/>
              </a:rPr>
              <a:t>Risk Management </a:t>
            </a:r>
          </a:p>
        </p:txBody>
      </p:sp>
      <p:sp>
        <p:nvSpPr>
          <p:cNvPr id="74" name="Oval 73">
            <a:extLst>
              <a:ext uri="{FF2B5EF4-FFF2-40B4-BE49-F238E27FC236}">
                <a16:creationId xmlns:a16="http://schemas.microsoft.com/office/drawing/2014/main" id="{554A494C-33E6-8D44-9D38-9BE3BDE86D70}"/>
              </a:ext>
            </a:extLst>
          </p:cNvPr>
          <p:cNvSpPr/>
          <p:nvPr/>
        </p:nvSpPr>
        <p:spPr>
          <a:xfrm>
            <a:off x="9414983" y="2057809"/>
            <a:ext cx="907159" cy="907396"/>
          </a:xfrm>
          <a:prstGeom prst="ellipse">
            <a:avLst/>
          </a:prstGeom>
          <a:solidFill>
            <a:srgbClr val="F7945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5" name="TextBox 74">
            <a:extLst>
              <a:ext uri="{FF2B5EF4-FFF2-40B4-BE49-F238E27FC236}">
                <a16:creationId xmlns:a16="http://schemas.microsoft.com/office/drawing/2014/main" id="{2577A519-6716-5F4A-B9C6-22074B4F3955}"/>
              </a:ext>
            </a:extLst>
          </p:cNvPr>
          <p:cNvSpPr txBox="1"/>
          <p:nvPr/>
        </p:nvSpPr>
        <p:spPr>
          <a:xfrm>
            <a:off x="9093238" y="3867339"/>
            <a:ext cx="2011452" cy="224420"/>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Credit risk </a:t>
            </a:r>
          </a:p>
        </p:txBody>
      </p:sp>
      <p:sp>
        <p:nvSpPr>
          <p:cNvPr id="76" name="TextBox 75">
            <a:extLst>
              <a:ext uri="{FF2B5EF4-FFF2-40B4-BE49-F238E27FC236}">
                <a16:creationId xmlns:a16="http://schemas.microsoft.com/office/drawing/2014/main" id="{DC47DDC9-C3DC-5C4B-AC80-2B7BD85D0014}"/>
              </a:ext>
            </a:extLst>
          </p:cNvPr>
          <p:cNvSpPr txBox="1"/>
          <p:nvPr/>
        </p:nvSpPr>
        <p:spPr>
          <a:xfrm>
            <a:off x="9090007" y="4437609"/>
            <a:ext cx="2011452" cy="224420"/>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Leverage level </a:t>
            </a:r>
          </a:p>
        </p:txBody>
      </p:sp>
      <p:sp>
        <p:nvSpPr>
          <p:cNvPr id="77" name="TextBox 76">
            <a:extLst>
              <a:ext uri="{FF2B5EF4-FFF2-40B4-BE49-F238E27FC236}">
                <a16:creationId xmlns:a16="http://schemas.microsoft.com/office/drawing/2014/main" id="{3EEA4ED4-A114-F94B-AE0C-E904ED9CB3A5}"/>
              </a:ext>
            </a:extLst>
          </p:cNvPr>
          <p:cNvSpPr txBox="1"/>
          <p:nvPr/>
        </p:nvSpPr>
        <p:spPr>
          <a:xfrm>
            <a:off x="9082565" y="5050379"/>
            <a:ext cx="2011452" cy="224420"/>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Cashflow</a:t>
            </a:r>
          </a:p>
        </p:txBody>
      </p:sp>
      <p:cxnSp>
        <p:nvCxnSpPr>
          <p:cNvPr id="78" name="Straight Connector 77">
            <a:extLst>
              <a:ext uri="{FF2B5EF4-FFF2-40B4-BE49-F238E27FC236}">
                <a16:creationId xmlns:a16="http://schemas.microsoft.com/office/drawing/2014/main" id="{27A04641-3DFE-2945-88C7-958E864F0054}"/>
              </a:ext>
            </a:extLst>
          </p:cNvPr>
          <p:cNvCxnSpPr/>
          <p:nvPr/>
        </p:nvCxnSpPr>
        <p:spPr>
          <a:xfrm>
            <a:off x="8904145" y="3676856"/>
            <a:ext cx="1943051" cy="0"/>
          </a:xfrm>
          <a:prstGeom prst="line">
            <a:avLst/>
          </a:prstGeom>
          <a:ln w="12700">
            <a:solidFill>
              <a:srgbClr val="B6B6B6"/>
            </a:solidFill>
          </a:ln>
        </p:spPr>
        <p:style>
          <a:lnRef idx="1">
            <a:schemeClr val="accent1"/>
          </a:lnRef>
          <a:fillRef idx="0">
            <a:schemeClr val="accent1"/>
          </a:fillRef>
          <a:effectRef idx="0">
            <a:schemeClr val="accent1"/>
          </a:effectRef>
          <a:fontRef idx="minor">
            <a:schemeClr val="tx1"/>
          </a:fontRef>
        </p:style>
      </p:cxnSp>
      <p:sp>
        <p:nvSpPr>
          <p:cNvPr id="79" name="Freeform 33">
            <a:extLst>
              <a:ext uri="{FF2B5EF4-FFF2-40B4-BE49-F238E27FC236}">
                <a16:creationId xmlns:a16="http://schemas.microsoft.com/office/drawing/2014/main" id="{38F28EFE-732B-2741-820C-0E1D5ACE3D57}"/>
              </a:ext>
            </a:extLst>
          </p:cNvPr>
          <p:cNvSpPr>
            <a:spLocks noChangeArrowheads="1"/>
          </p:cNvSpPr>
          <p:nvPr/>
        </p:nvSpPr>
        <p:spPr bwMode="auto">
          <a:xfrm>
            <a:off x="8791685" y="4504937"/>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80" name="Freeform 33">
            <a:extLst>
              <a:ext uri="{FF2B5EF4-FFF2-40B4-BE49-F238E27FC236}">
                <a16:creationId xmlns:a16="http://schemas.microsoft.com/office/drawing/2014/main" id="{6F591898-7B5C-464E-998B-E3847825DFA3}"/>
              </a:ext>
            </a:extLst>
          </p:cNvPr>
          <p:cNvSpPr>
            <a:spLocks noChangeArrowheads="1"/>
          </p:cNvSpPr>
          <p:nvPr/>
        </p:nvSpPr>
        <p:spPr bwMode="auto">
          <a:xfrm>
            <a:off x="8791685" y="5118417"/>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81" name="Freeform 33">
            <a:extLst>
              <a:ext uri="{FF2B5EF4-FFF2-40B4-BE49-F238E27FC236}">
                <a16:creationId xmlns:a16="http://schemas.microsoft.com/office/drawing/2014/main" id="{9946C0C4-E366-934F-A91C-75E618BF874D}"/>
              </a:ext>
            </a:extLst>
          </p:cNvPr>
          <p:cNvSpPr>
            <a:spLocks noChangeArrowheads="1"/>
          </p:cNvSpPr>
          <p:nvPr/>
        </p:nvSpPr>
        <p:spPr bwMode="auto">
          <a:xfrm>
            <a:off x="8791685" y="3914523"/>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82" name="Rectangle 81">
            <a:extLst>
              <a:ext uri="{FF2B5EF4-FFF2-40B4-BE49-F238E27FC236}">
                <a16:creationId xmlns:a16="http://schemas.microsoft.com/office/drawing/2014/main" id="{1C1660D3-E51D-6043-9CFE-1175C4347AC3}"/>
              </a:ext>
            </a:extLst>
          </p:cNvPr>
          <p:cNvSpPr/>
          <p:nvPr/>
        </p:nvSpPr>
        <p:spPr>
          <a:xfrm>
            <a:off x="6180242" y="1822891"/>
            <a:ext cx="2360590" cy="3791618"/>
          </a:xfrm>
          <a:prstGeom prst="rect">
            <a:avLst/>
          </a:prstGeom>
          <a:noFill/>
          <a:ln w="1270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lIns="121899" tIns="60950" rIns="121899" bIns="60950" rtlCol="0" anchor="ctr"/>
          <a:lstStyle/>
          <a:p>
            <a:pPr algn="ctr"/>
            <a:endParaRPr lang="en-US" sz="900"/>
          </a:p>
        </p:txBody>
      </p:sp>
      <p:sp>
        <p:nvSpPr>
          <p:cNvPr id="83" name="TextBox 82">
            <a:extLst>
              <a:ext uri="{FF2B5EF4-FFF2-40B4-BE49-F238E27FC236}">
                <a16:creationId xmlns:a16="http://schemas.microsoft.com/office/drawing/2014/main" id="{A6654874-0A47-8E4E-BD9C-81830DAAE67D}"/>
              </a:ext>
            </a:extLst>
          </p:cNvPr>
          <p:cNvSpPr txBox="1"/>
          <p:nvPr/>
        </p:nvSpPr>
        <p:spPr>
          <a:xfrm>
            <a:off x="6493027" y="3205221"/>
            <a:ext cx="1735027" cy="243656"/>
          </a:xfrm>
          <a:prstGeom prst="rect">
            <a:avLst/>
          </a:prstGeom>
          <a:noFill/>
        </p:spPr>
        <p:txBody>
          <a:bodyPr wrap="none" lIns="0" tIns="0" rIns="0" bIns="0" rtlCol="0">
            <a:spAutoFit/>
          </a:bodyPr>
          <a:lstStyle/>
          <a:p>
            <a:pPr algn="ctr">
              <a:lnSpc>
                <a:spcPts val="1867"/>
              </a:lnSpc>
              <a:spcAft>
                <a:spcPts val="1600"/>
              </a:spcAft>
            </a:pPr>
            <a:r>
              <a:rPr lang="en-US" sz="1600" b="1" dirty="0">
                <a:latin typeface="Lato Regular"/>
                <a:cs typeface="Lato Regular"/>
              </a:rPr>
              <a:t>Economic Prediction</a:t>
            </a:r>
          </a:p>
        </p:txBody>
      </p:sp>
      <p:sp>
        <p:nvSpPr>
          <p:cNvPr id="84" name="Oval 83">
            <a:extLst>
              <a:ext uri="{FF2B5EF4-FFF2-40B4-BE49-F238E27FC236}">
                <a16:creationId xmlns:a16="http://schemas.microsoft.com/office/drawing/2014/main" id="{47193F56-E6FC-2144-8026-3CDF2A02D750}"/>
              </a:ext>
            </a:extLst>
          </p:cNvPr>
          <p:cNvSpPr/>
          <p:nvPr/>
        </p:nvSpPr>
        <p:spPr>
          <a:xfrm>
            <a:off x="6897286" y="2057809"/>
            <a:ext cx="907159" cy="907396"/>
          </a:xfrm>
          <a:prstGeom prst="ellipse">
            <a:avLst/>
          </a:prstGeom>
          <a:solidFill>
            <a:srgbClr val="B6B6B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5" name="TextBox 84">
            <a:extLst>
              <a:ext uri="{FF2B5EF4-FFF2-40B4-BE49-F238E27FC236}">
                <a16:creationId xmlns:a16="http://schemas.microsoft.com/office/drawing/2014/main" id="{D2CF15A6-1FAF-4F45-A6F8-F0D36E10A996}"/>
              </a:ext>
            </a:extLst>
          </p:cNvPr>
          <p:cNvSpPr txBox="1"/>
          <p:nvPr/>
        </p:nvSpPr>
        <p:spPr>
          <a:xfrm>
            <a:off x="6566396" y="3857913"/>
            <a:ext cx="2011452" cy="224420"/>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Inflation </a:t>
            </a:r>
          </a:p>
        </p:txBody>
      </p:sp>
      <p:sp>
        <p:nvSpPr>
          <p:cNvPr id="86" name="TextBox 85">
            <a:extLst>
              <a:ext uri="{FF2B5EF4-FFF2-40B4-BE49-F238E27FC236}">
                <a16:creationId xmlns:a16="http://schemas.microsoft.com/office/drawing/2014/main" id="{C5000AE0-C6CC-C848-B48A-BFF3AA6582D3}"/>
              </a:ext>
            </a:extLst>
          </p:cNvPr>
          <p:cNvSpPr txBox="1"/>
          <p:nvPr/>
        </p:nvSpPr>
        <p:spPr>
          <a:xfrm>
            <a:off x="6547933" y="4455775"/>
            <a:ext cx="2011452" cy="224420"/>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Interest rate</a:t>
            </a:r>
          </a:p>
        </p:txBody>
      </p:sp>
      <p:sp>
        <p:nvSpPr>
          <p:cNvPr id="87" name="TextBox 86">
            <a:extLst>
              <a:ext uri="{FF2B5EF4-FFF2-40B4-BE49-F238E27FC236}">
                <a16:creationId xmlns:a16="http://schemas.microsoft.com/office/drawing/2014/main" id="{57D173F8-3759-514E-BFF1-18103EA94F0F}"/>
              </a:ext>
            </a:extLst>
          </p:cNvPr>
          <p:cNvSpPr txBox="1"/>
          <p:nvPr/>
        </p:nvSpPr>
        <p:spPr>
          <a:xfrm>
            <a:off x="6562587" y="5059462"/>
            <a:ext cx="2011452" cy="224420"/>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Economic cycle </a:t>
            </a:r>
          </a:p>
        </p:txBody>
      </p:sp>
      <p:cxnSp>
        <p:nvCxnSpPr>
          <p:cNvPr id="88" name="Straight Connector 87">
            <a:extLst>
              <a:ext uri="{FF2B5EF4-FFF2-40B4-BE49-F238E27FC236}">
                <a16:creationId xmlns:a16="http://schemas.microsoft.com/office/drawing/2014/main" id="{E03ECED8-01FD-BE46-80BD-B1CCB6B75E03}"/>
              </a:ext>
            </a:extLst>
          </p:cNvPr>
          <p:cNvCxnSpPr/>
          <p:nvPr/>
        </p:nvCxnSpPr>
        <p:spPr>
          <a:xfrm>
            <a:off x="6386448" y="3676856"/>
            <a:ext cx="1943051" cy="0"/>
          </a:xfrm>
          <a:prstGeom prst="line">
            <a:avLst/>
          </a:prstGeom>
          <a:ln w="12700">
            <a:solidFill>
              <a:srgbClr val="B6B6B6"/>
            </a:solidFill>
          </a:ln>
        </p:spPr>
        <p:style>
          <a:lnRef idx="1">
            <a:schemeClr val="accent1"/>
          </a:lnRef>
          <a:fillRef idx="0">
            <a:schemeClr val="accent1"/>
          </a:fillRef>
          <a:effectRef idx="0">
            <a:schemeClr val="accent1"/>
          </a:effectRef>
          <a:fontRef idx="minor">
            <a:schemeClr val="tx1"/>
          </a:fontRef>
        </p:style>
      </p:cxnSp>
      <p:sp>
        <p:nvSpPr>
          <p:cNvPr id="89" name="Freeform 33">
            <a:extLst>
              <a:ext uri="{FF2B5EF4-FFF2-40B4-BE49-F238E27FC236}">
                <a16:creationId xmlns:a16="http://schemas.microsoft.com/office/drawing/2014/main" id="{9E1CF313-8B7D-604C-90BF-4DED62024618}"/>
              </a:ext>
            </a:extLst>
          </p:cNvPr>
          <p:cNvSpPr>
            <a:spLocks noChangeArrowheads="1"/>
          </p:cNvSpPr>
          <p:nvPr/>
        </p:nvSpPr>
        <p:spPr bwMode="auto">
          <a:xfrm>
            <a:off x="6273988" y="4504937"/>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90" name="Freeform 33">
            <a:extLst>
              <a:ext uri="{FF2B5EF4-FFF2-40B4-BE49-F238E27FC236}">
                <a16:creationId xmlns:a16="http://schemas.microsoft.com/office/drawing/2014/main" id="{B06A3698-A742-9444-8D37-465CA9F94026}"/>
              </a:ext>
            </a:extLst>
          </p:cNvPr>
          <p:cNvSpPr>
            <a:spLocks noChangeArrowheads="1"/>
          </p:cNvSpPr>
          <p:nvPr/>
        </p:nvSpPr>
        <p:spPr bwMode="auto">
          <a:xfrm>
            <a:off x="6273988" y="5118417"/>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91" name="Freeform 33">
            <a:extLst>
              <a:ext uri="{FF2B5EF4-FFF2-40B4-BE49-F238E27FC236}">
                <a16:creationId xmlns:a16="http://schemas.microsoft.com/office/drawing/2014/main" id="{72FC979B-5FAF-5E41-9B9D-FBE4FD7A5533}"/>
              </a:ext>
            </a:extLst>
          </p:cNvPr>
          <p:cNvSpPr>
            <a:spLocks noChangeArrowheads="1"/>
          </p:cNvSpPr>
          <p:nvPr/>
        </p:nvSpPr>
        <p:spPr bwMode="auto">
          <a:xfrm>
            <a:off x="6273988" y="3914523"/>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92" name="Rectangle 91">
            <a:extLst>
              <a:ext uri="{FF2B5EF4-FFF2-40B4-BE49-F238E27FC236}">
                <a16:creationId xmlns:a16="http://schemas.microsoft.com/office/drawing/2014/main" id="{0F7CB82C-3E6E-454D-9263-5CFB5969CF87}"/>
              </a:ext>
            </a:extLst>
          </p:cNvPr>
          <p:cNvSpPr/>
          <p:nvPr/>
        </p:nvSpPr>
        <p:spPr>
          <a:xfrm>
            <a:off x="3653562" y="1822891"/>
            <a:ext cx="2360590" cy="3791618"/>
          </a:xfrm>
          <a:prstGeom prst="rect">
            <a:avLst/>
          </a:prstGeom>
          <a:noFill/>
          <a:ln w="1270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lIns="121899" tIns="60950" rIns="121899" bIns="60950" rtlCol="0" anchor="ctr"/>
          <a:lstStyle/>
          <a:p>
            <a:pPr algn="ctr"/>
            <a:endParaRPr lang="en-US" sz="900"/>
          </a:p>
        </p:txBody>
      </p:sp>
      <p:sp>
        <p:nvSpPr>
          <p:cNvPr id="93" name="TextBox 92">
            <a:extLst>
              <a:ext uri="{FF2B5EF4-FFF2-40B4-BE49-F238E27FC236}">
                <a16:creationId xmlns:a16="http://schemas.microsoft.com/office/drawing/2014/main" id="{F62A8F6B-A31D-1C46-AC80-BE1A280E0EB6}"/>
              </a:ext>
            </a:extLst>
          </p:cNvPr>
          <p:cNvSpPr txBox="1"/>
          <p:nvPr/>
        </p:nvSpPr>
        <p:spPr>
          <a:xfrm>
            <a:off x="3566813" y="3070609"/>
            <a:ext cx="2534085" cy="738664"/>
          </a:xfrm>
          <a:prstGeom prst="rect">
            <a:avLst/>
          </a:prstGeom>
          <a:noFill/>
        </p:spPr>
        <p:txBody>
          <a:bodyPr wrap="square" lIns="0" tIns="0" rIns="0" bIns="0" rtlCol="0">
            <a:spAutoFit/>
          </a:bodyPr>
          <a:lstStyle/>
          <a:p>
            <a:pPr algn="ctr"/>
            <a:r>
              <a:rPr lang="en-US" sz="1600" b="1" dirty="0">
                <a:latin typeface="Lato Regular"/>
                <a:cs typeface="Lato Regular"/>
              </a:rPr>
              <a:t>Profitability</a:t>
            </a:r>
          </a:p>
          <a:p>
            <a:pPr algn="ctr"/>
            <a:r>
              <a:rPr lang="en-US" sz="1600" b="1" dirty="0">
                <a:latin typeface="Lato Regular"/>
                <a:cs typeface="Lato Regular"/>
              </a:rPr>
              <a:t>Improvement</a:t>
            </a:r>
          </a:p>
          <a:p>
            <a:endParaRPr lang="en-US" sz="1600" b="1" dirty="0">
              <a:latin typeface="Lato Regular"/>
              <a:cs typeface="Lato Regular"/>
            </a:endParaRPr>
          </a:p>
        </p:txBody>
      </p:sp>
      <p:sp>
        <p:nvSpPr>
          <p:cNvPr id="94" name="Oval 93">
            <a:extLst>
              <a:ext uri="{FF2B5EF4-FFF2-40B4-BE49-F238E27FC236}">
                <a16:creationId xmlns:a16="http://schemas.microsoft.com/office/drawing/2014/main" id="{58D289C6-8D78-DC46-871A-37FD3D3634C1}"/>
              </a:ext>
            </a:extLst>
          </p:cNvPr>
          <p:cNvSpPr/>
          <p:nvPr/>
        </p:nvSpPr>
        <p:spPr>
          <a:xfrm>
            <a:off x="4380277" y="2033464"/>
            <a:ext cx="907159" cy="907396"/>
          </a:xfrm>
          <a:prstGeom prst="ellipse">
            <a:avLst/>
          </a:prstGeom>
          <a:solidFill>
            <a:srgbClr val="F7945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5" name="TextBox 94">
            <a:extLst>
              <a:ext uri="{FF2B5EF4-FFF2-40B4-BE49-F238E27FC236}">
                <a16:creationId xmlns:a16="http://schemas.microsoft.com/office/drawing/2014/main" id="{C194C516-BC3D-1A44-AA40-26FFA6D7360E}"/>
              </a:ext>
            </a:extLst>
          </p:cNvPr>
          <p:cNvSpPr txBox="1"/>
          <p:nvPr/>
        </p:nvSpPr>
        <p:spPr>
          <a:xfrm>
            <a:off x="4011683" y="3857913"/>
            <a:ext cx="2011452" cy="442429"/>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Product Development </a:t>
            </a:r>
          </a:p>
        </p:txBody>
      </p:sp>
      <p:sp>
        <p:nvSpPr>
          <p:cNvPr id="96" name="TextBox 95">
            <a:extLst>
              <a:ext uri="{FF2B5EF4-FFF2-40B4-BE49-F238E27FC236}">
                <a16:creationId xmlns:a16="http://schemas.microsoft.com/office/drawing/2014/main" id="{F8145DDF-8A5A-484B-A461-84B134C747C6}"/>
              </a:ext>
            </a:extLst>
          </p:cNvPr>
          <p:cNvSpPr txBox="1"/>
          <p:nvPr/>
        </p:nvSpPr>
        <p:spPr>
          <a:xfrm>
            <a:off x="4002700" y="4398933"/>
            <a:ext cx="2011452" cy="442429"/>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Price (Interest) Determination</a:t>
            </a:r>
          </a:p>
        </p:txBody>
      </p:sp>
      <p:sp>
        <p:nvSpPr>
          <p:cNvPr id="97" name="TextBox 96">
            <a:extLst>
              <a:ext uri="{FF2B5EF4-FFF2-40B4-BE49-F238E27FC236}">
                <a16:creationId xmlns:a16="http://schemas.microsoft.com/office/drawing/2014/main" id="{77B2F53B-60B7-504C-B271-E6970A1E4DEA}"/>
              </a:ext>
            </a:extLst>
          </p:cNvPr>
          <p:cNvSpPr txBox="1"/>
          <p:nvPr/>
        </p:nvSpPr>
        <p:spPr>
          <a:xfrm>
            <a:off x="4002700" y="5077422"/>
            <a:ext cx="2011452" cy="276999"/>
          </a:xfrm>
          <a:prstGeom prst="rect">
            <a:avLst/>
          </a:prstGeom>
          <a:noFill/>
        </p:spPr>
        <p:txBody>
          <a:bodyPr wrap="square" lIns="0" tIns="0" rIns="0" bIns="0" rtlCol="0">
            <a:spAutoFit/>
          </a:bodyPr>
          <a:lstStyle/>
          <a:p>
            <a:pPr lvl="0"/>
            <a:r>
              <a:rPr lang="en-US" dirty="0"/>
              <a:t>Profitability Analysis</a:t>
            </a:r>
          </a:p>
        </p:txBody>
      </p:sp>
      <p:cxnSp>
        <p:nvCxnSpPr>
          <p:cNvPr id="98" name="Straight Connector 97">
            <a:extLst>
              <a:ext uri="{FF2B5EF4-FFF2-40B4-BE49-F238E27FC236}">
                <a16:creationId xmlns:a16="http://schemas.microsoft.com/office/drawing/2014/main" id="{4CF27947-FBA2-044E-909E-69DCBA3D4408}"/>
              </a:ext>
            </a:extLst>
          </p:cNvPr>
          <p:cNvCxnSpPr/>
          <p:nvPr/>
        </p:nvCxnSpPr>
        <p:spPr>
          <a:xfrm>
            <a:off x="3859768" y="3676856"/>
            <a:ext cx="1943051" cy="0"/>
          </a:xfrm>
          <a:prstGeom prst="line">
            <a:avLst/>
          </a:prstGeom>
          <a:ln w="12700">
            <a:solidFill>
              <a:srgbClr val="B6B6B6"/>
            </a:solidFill>
          </a:ln>
        </p:spPr>
        <p:style>
          <a:lnRef idx="1">
            <a:schemeClr val="accent1"/>
          </a:lnRef>
          <a:fillRef idx="0">
            <a:schemeClr val="accent1"/>
          </a:fillRef>
          <a:effectRef idx="0">
            <a:schemeClr val="accent1"/>
          </a:effectRef>
          <a:fontRef idx="minor">
            <a:schemeClr val="tx1"/>
          </a:fontRef>
        </p:style>
      </p:cxnSp>
      <p:sp>
        <p:nvSpPr>
          <p:cNvPr id="106" name="Freeform 33">
            <a:extLst>
              <a:ext uri="{FF2B5EF4-FFF2-40B4-BE49-F238E27FC236}">
                <a16:creationId xmlns:a16="http://schemas.microsoft.com/office/drawing/2014/main" id="{73A14441-861A-A245-BEB7-A6B413754DE7}"/>
              </a:ext>
            </a:extLst>
          </p:cNvPr>
          <p:cNvSpPr>
            <a:spLocks noChangeArrowheads="1"/>
          </p:cNvSpPr>
          <p:nvPr/>
        </p:nvSpPr>
        <p:spPr bwMode="auto">
          <a:xfrm>
            <a:off x="3747308" y="4504937"/>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107" name="Freeform 33">
            <a:extLst>
              <a:ext uri="{FF2B5EF4-FFF2-40B4-BE49-F238E27FC236}">
                <a16:creationId xmlns:a16="http://schemas.microsoft.com/office/drawing/2014/main" id="{368F0C7B-4AF7-854F-BAA9-6585086A7BF9}"/>
              </a:ext>
            </a:extLst>
          </p:cNvPr>
          <p:cNvSpPr>
            <a:spLocks noChangeArrowheads="1"/>
          </p:cNvSpPr>
          <p:nvPr/>
        </p:nvSpPr>
        <p:spPr bwMode="auto">
          <a:xfrm>
            <a:off x="3747308" y="5118417"/>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108" name="Freeform 33">
            <a:extLst>
              <a:ext uri="{FF2B5EF4-FFF2-40B4-BE49-F238E27FC236}">
                <a16:creationId xmlns:a16="http://schemas.microsoft.com/office/drawing/2014/main" id="{B4724499-63BA-6245-AB90-883DB4B1B88C}"/>
              </a:ext>
            </a:extLst>
          </p:cNvPr>
          <p:cNvSpPr>
            <a:spLocks noChangeArrowheads="1"/>
          </p:cNvSpPr>
          <p:nvPr/>
        </p:nvSpPr>
        <p:spPr bwMode="auto">
          <a:xfrm>
            <a:off x="3747308" y="3914523"/>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109" name="Rectangle 108">
            <a:extLst>
              <a:ext uri="{FF2B5EF4-FFF2-40B4-BE49-F238E27FC236}">
                <a16:creationId xmlns:a16="http://schemas.microsoft.com/office/drawing/2014/main" id="{30A7EE78-3A9A-414C-936D-17DC06F4F1F2}"/>
              </a:ext>
            </a:extLst>
          </p:cNvPr>
          <p:cNvSpPr/>
          <p:nvPr/>
        </p:nvSpPr>
        <p:spPr>
          <a:xfrm>
            <a:off x="1139656" y="1822891"/>
            <a:ext cx="2360590" cy="3791618"/>
          </a:xfrm>
          <a:prstGeom prst="rect">
            <a:avLst/>
          </a:prstGeom>
          <a:noFill/>
          <a:ln w="12700">
            <a:solidFill>
              <a:srgbClr val="B6B6B6"/>
            </a:solidFill>
          </a:ln>
        </p:spPr>
        <p:style>
          <a:lnRef idx="2">
            <a:schemeClr val="accent1">
              <a:shade val="50000"/>
            </a:schemeClr>
          </a:lnRef>
          <a:fillRef idx="1">
            <a:schemeClr val="accent1"/>
          </a:fillRef>
          <a:effectRef idx="0">
            <a:schemeClr val="accent1"/>
          </a:effectRef>
          <a:fontRef idx="minor">
            <a:schemeClr val="lt1"/>
          </a:fontRef>
        </p:style>
        <p:txBody>
          <a:bodyPr lIns="121899" tIns="60950" rIns="121899" bIns="60950" rtlCol="0" anchor="ctr"/>
          <a:lstStyle/>
          <a:p>
            <a:pPr algn="ctr"/>
            <a:endParaRPr lang="en-US" sz="900"/>
          </a:p>
        </p:txBody>
      </p:sp>
      <p:sp>
        <p:nvSpPr>
          <p:cNvPr id="110" name="TextBox 109">
            <a:extLst>
              <a:ext uri="{FF2B5EF4-FFF2-40B4-BE49-F238E27FC236}">
                <a16:creationId xmlns:a16="http://schemas.microsoft.com/office/drawing/2014/main" id="{34EAC741-B3C3-1646-BFCB-C39553CCD4A0}"/>
              </a:ext>
            </a:extLst>
          </p:cNvPr>
          <p:cNvSpPr txBox="1"/>
          <p:nvPr/>
        </p:nvSpPr>
        <p:spPr>
          <a:xfrm>
            <a:off x="1518742" y="3205221"/>
            <a:ext cx="1602426" cy="243656"/>
          </a:xfrm>
          <a:prstGeom prst="rect">
            <a:avLst/>
          </a:prstGeom>
          <a:noFill/>
        </p:spPr>
        <p:txBody>
          <a:bodyPr wrap="none" lIns="0" tIns="0" rIns="0" bIns="0" rtlCol="0">
            <a:spAutoFit/>
          </a:bodyPr>
          <a:lstStyle/>
          <a:p>
            <a:pPr algn="ctr">
              <a:lnSpc>
                <a:spcPts val="1867"/>
              </a:lnSpc>
              <a:spcAft>
                <a:spcPts val="1600"/>
              </a:spcAft>
            </a:pPr>
            <a:r>
              <a:rPr lang="en-US" sz="1600" b="1" dirty="0">
                <a:latin typeface="Lato Regular"/>
                <a:cs typeface="Lato Regular"/>
              </a:rPr>
              <a:t>CRM Optimization </a:t>
            </a:r>
          </a:p>
        </p:txBody>
      </p:sp>
      <p:sp>
        <p:nvSpPr>
          <p:cNvPr id="111" name="Oval 110">
            <a:extLst>
              <a:ext uri="{FF2B5EF4-FFF2-40B4-BE49-F238E27FC236}">
                <a16:creationId xmlns:a16="http://schemas.microsoft.com/office/drawing/2014/main" id="{DED2669A-198E-C349-9F01-B9FC6497F9A6}"/>
              </a:ext>
            </a:extLst>
          </p:cNvPr>
          <p:cNvSpPr/>
          <p:nvPr/>
        </p:nvSpPr>
        <p:spPr>
          <a:xfrm>
            <a:off x="1856700" y="2057809"/>
            <a:ext cx="907159" cy="907396"/>
          </a:xfrm>
          <a:prstGeom prst="ellipse">
            <a:avLst/>
          </a:prstGeom>
          <a:solidFill>
            <a:srgbClr val="B6B6B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2" name="TextBox 111">
            <a:extLst>
              <a:ext uri="{FF2B5EF4-FFF2-40B4-BE49-F238E27FC236}">
                <a16:creationId xmlns:a16="http://schemas.microsoft.com/office/drawing/2014/main" id="{486F2BFD-251D-4947-94CE-8922875198A7}"/>
              </a:ext>
            </a:extLst>
          </p:cNvPr>
          <p:cNvSpPr txBox="1"/>
          <p:nvPr/>
        </p:nvSpPr>
        <p:spPr>
          <a:xfrm>
            <a:off x="1493108" y="3850625"/>
            <a:ext cx="2177542" cy="442429"/>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Targeting and segmentation </a:t>
            </a:r>
          </a:p>
        </p:txBody>
      </p:sp>
      <p:sp>
        <p:nvSpPr>
          <p:cNvPr id="113" name="TextBox 112">
            <a:extLst>
              <a:ext uri="{FF2B5EF4-FFF2-40B4-BE49-F238E27FC236}">
                <a16:creationId xmlns:a16="http://schemas.microsoft.com/office/drawing/2014/main" id="{A3C3C5A0-13DD-834E-8AE1-6951CD2B4F7E}"/>
              </a:ext>
            </a:extLst>
          </p:cNvPr>
          <p:cNvSpPr txBox="1"/>
          <p:nvPr/>
        </p:nvSpPr>
        <p:spPr>
          <a:xfrm>
            <a:off x="1488794" y="4531006"/>
            <a:ext cx="2011452" cy="224420"/>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Service improvement </a:t>
            </a:r>
          </a:p>
        </p:txBody>
      </p:sp>
      <p:sp>
        <p:nvSpPr>
          <p:cNvPr id="114" name="TextBox 113">
            <a:extLst>
              <a:ext uri="{FF2B5EF4-FFF2-40B4-BE49-F238E27FC236}">
                <a16:creationId xmlns:a16="http://schemas.microsoft.com/office/drawing/2014/main" id="{91E18F62-FD5E-FA4E-9758-EF7B39ED4B09}"/>
              </a:ext>
            </a:extLst>
          </p:cNvPr>
          <p:cNvSpPr txBox="1"/>
          <p:nvPr/>
        </p:nvSpPr>
        <p:spPr>
          <a:xfrm>
            <a:off x="1467541" y="5135192"/>
            <a:ext cx="2011452" cy="224420"/>
          </a:xfrm>
          <a:prstGeom prst="rect">
            <a:avLst/>
          </a:prstGeom>
          <a:noFill/>
        </p:spPr>
        <p:txBody>
          <a:bodyPr wrap="square" lIns="0" tIns="0" rIns="0" bIns="0" rtlCol="0">
            <a:spAutoFit/>
          </a:bodyPr>
          <a:lstStyle/>
          <a:p>
            <a:pPr>
              <a:lnSpc>
                <a:spcPts val="1733"/>
              </a:lnSpc>
            </a:pPr>
            <a:r>
              <a:rPr lang="en-US" dirty="0">
                <a:ea typeface="Open Sans" panose="020B0606030504020204" pitchFamily="34" charset="0"/>
                <a:cs typeface="Lato Light"/>
              </a:rPr>
              <a:t>Personalization </a:t>
            </a:r>
          </a:p>
        </p:txBody>
      </p:sp>
      <p:cxnSp>
        <p:nvCxnSpPr>
          <p:cNvPr id="115" name="Straight Connector 114">
            <a:extLst>
              <a:ext uri="{FF2B5EF4-FFF2-40B4-BE49-F238E27FC236}">
                <a16:creationId xmlns:a16="http://schemas.microsoft.com/office/drawing/2014/main" id="{C773B7B4-80AB-1848-AC08-319C20254019}"/>
              </a:ext>
            </a:extLst>
          </p:cNvPr>
          <p:cNvCxnSpPr/>
          <p:nvPr/>
        </p:nvCxnSpPr>
        <p:spPr>
          <a:xfrm>
            <a:off x="1345862" y="3628216"/>
            <a:ext cx="1943051" cy="0"/>
          </a:xfrm>
          <a:prstGeom prst="line">
            <a:avLst/>
          </a:prstGeom>
          <a:ln w="12700">
            <a:solidFill>
              <a:srgbClr val="B6B6B6"/>
            </a:solidFill>
          </a:ln>
        </p:spPr>
        <p:style>
          <a:lnRef idx="1">
            <a:schemeClr val="accent1"/>
          </a:lnRef>
          <a:fillRef idx="0">
            <a:schemeClr val="accent1"/>
          </a:fillRef>
          <a:effectRef idx="0">
            <a:schemeClr val="accent1"/>
          </a:effectRef>
          <a:fontRef idx="minor">
            <a:schemeClr val="tx1"/>
          </a:fontRef>
        </p:style>
      </p:cxnSp>
      <p:sp>
        <p:nvSpPr>
          <p:cNvPr id="116" name="Freeform 33">
            <a:extLst>
              <a:ext uri="{FF2B5EF4-FFF2-40B4-BE49-F238E27FC236}">
                <a16:creationId xmlns:a16="http://schemas.microsoft.com/office/drawing/2014/main" id="{75FDE286-75D3-A049-AC6B-8C224F8B6AF8}"/>
              </a:ext>
            </a:extLst>
          </p:cNvPr>
          <p:cNvSpPr>
            <a:spLocks noChangeArrowheads="1"/>
          </p:cNvSpPr>
          <p:nvPr/>
        </p:nvSpPr>
        <p:spPr bwMode="auto">
          <a:xfrm>
            <a:off x="1233402" y="4553574"/>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117" name="Freeform 33">
            <a:extLst>
              <a:ext uri="{FF2B5EF4-FFF2-40B4-BE49-F238E27FC236}">
                <a16:creationId xmlns:a16="http://schemas.microsoft.com/office/drawing/2014/main" id="{3A211A54-AA2F-2E4B-905B-59EF4D5E99E8}"/>
              </a:ext>
            </a:extLst>
          </p:cNvPr>
          <p:cNvSpPr>
            <a:spLocks noChangeArrowheads="1"/>
          </p:cNvSpPr>
          <p:nvPr/>
        </p:nvSpPr>
        <p:spPr bwMode="auto">
          <a:xfrm>
            <a:off x="1233402" y="5167054"/>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sp>
        <p:nvSpPr>
          <p:cNvPr id="118" name="Freeform 33">
            <a:extLst>
              <a:ext uri="{FF2B5EF4-FFF2-40B4-BE49-F238E27FC236}">
                <a16:creationId xmlns:a16="http://schemas.microsoft.com/office/drawing/2014/main" id="{5DCB49E6-9544-A849-A270-D8E95A4DD27F}"/>
              </a:ext>
            </a:extLst>
          </p:cNvPr>
          <p:cNvSpPr>
            <a:spLocks noChangeArrowheads="1"/>
          </p:cNvSpPr>
          <p:nvPr/>
        </p:nvSpPr>
        <p:spPr bwMode="auto">
          <a:xfrm>
            <a:off x="1233402" y="3963160"/>
            <a:ext cx="163069" cy="133454"/>
          </a:xfrm>
          <a:custGeom>
            <a:avLst/>
            <a:gdLst>
              <a:gd name="T0" fmla="*/ 604 w 649"/>
              <a:gd name="T1" fmla="*/ 30 h 531"/>
              <a:gd name="T2" fmla="*/ 604 w 649"/>
              <a:gd name="T3" fmla="*/ 30 h 531"/>
              <a:gd name="T4" fmla="*/ 501 w 649"/>
              <a:gd name="T5" fmla="*/ 30 h 531"/>
              <a:gd name="T6" fmla="*/ 207 w 649"/>
              <a:gd name="T7" fmla="*/ 324 h 531"/>
              <a:gd name="T8" fmla="*/ 148 w 649"/>
              <a:gd name="T9" fmla="*/ 251 h 531"/>
              <a:gd name="T10" fmla="*/ 30 w 649"/>
              <a:gd name="T11" fmla="*/ 251 h 531"/>
              <a:gd name="T12" fmla="*/ 30 w 649"/>
              <a:gd name="T13" fmla="*/ 369 h 531"/>
              <a:gd name="T14" fmla="*/ 162 w 649"/>
              <a:gd name="T15" fmla="*/ 486 h 531"/>
              <a:gd name="T16" fmla="*/ 266 w 649"/>
              <a:gd name="T17" fmla="*/ 486 h 531"/>
              <a:gd name="T18" fmla="*/ 604 w 649"/>
              <a:gd name="T19" fmla="*/ 148 h 531"/>
              <a:gd name="T20" fmla="*/ 604 w 649"/>
              <a:gd name="T21" fmla="*/ 30 h 531"/>
              <a:gd name="T22" fmla="*/ 575 w 649"/>
              <a:gd name="T23" fmla="*/ 118 h 531"/>
              <a:gd name="T24" fmla="*/ 575 w 649"/>
              <a:gd name="T25" fmla="*/ 118 h 531"/>
              <a:gd name="T26" fmla="*/ 236 w 649"/>
              <a:gd name="T27" fmla="*/ 457 h 531"/>
              <a:gd name="T28" fmla="*/ 192 w 649"/>
              <a:gd name="T29" fmla="*/ 457 h 531"/>
              <a:gd name="T30" fmla="*/ 59 w 649"/>
              <a:gd name="T31" fmla="*/ 324 h 531"/>
              <a:gd name="T32" fmla="*/ 59 w 649"/>
              <a:gd name="T33" fmla="*/ 280 h 531"/>
              <a:gd name="T34" fmla="*/ 118 w 649"/>
              <a:gd name="T35" fmla="*/ 280 h 531"/>
              <a:gd name="T36" fmla="*/ 207 w 649"/>
              <a:gd name="T37" fmla="*/ 369 h 531"/>
              <a:gd name="T38" fmla="*/ 530 w 649"/>
              <a:gd name="T39" fmla="*/ 59 h 531"/>
              <a:gd name="T40" fmla="*/ 575 w 649"/>
              <a:gd name="T41" fmla="*/ 59 h 531"/>
              <a:gd name="T42" fmla="*/ 575 w 649"/>
              <a:gd name="T43" fmla="*/ 11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9" h="531">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rgbClr val="F7945F"/>
          </a:solidFill>
          <a:ln>
            <a:noFill/>
          </a:ln>
          <a:effectLst/>
          <a:extLst/>
        </p:spPr>
        <p:txBody>
          <a:bodyPr wrap="none" anchor="ctr"/>
          <a:lstStyle/>
          <a:p>
            <a:pPr>
              <a:defRPr/>
            </a:pPr>
            <a:endParaRPr lang="en-US"/>
          </a:p>
        </p:txBody>
      </p:sp>
      <p:grpSp>
        <p:nvGrpSpPr>
          <p:cNvPr id="119" name="Group 118">
            <a:extLst>
              <a:ext uri="{FF2B5EF4-FFF2-40B4-BE49-F238E27FC236}">
                <a16:creationId xmlns:a16="http://schemas.microsoft.com/office/drawing/2014/main" id="{A8D03EA7-4EBA-3E4C-9E35-8B5299D6669B}"/>
              </a:ext>
            </a:extLst>
          </p:cNvPr>
          <p:cNvGrpSpPr>
            <a:grpSpLocks noChangeAspect="1"/>
          </p:cNvGrpSpPr>
          <p:nvPr/>
        </p:nvGrpSpPr>
        <p:grpSpPr>
          <a:xfrm>
            <a:off x="2084356" y="2313246"/>
            <a:ext cx="410164" cy="410191"/>
            <a:chOff x="17999941" y="1609812"/>
            <a:chExt cx="829472" cy="829526"/>
          </a:xfrm>
        </p:grpSpPr>
        <p:sp>
          <p:nvSpPr>
            <p:cNvPr id="120" name="Line 287">
              <a:extLst>
                <a:ext uri="{FF2B5EF4-FFF2-40B4-BE49-F238E27FC236}">
                  <a16:creationId xmlns:a16="http://schemas.microsoft.com/office/drawing/2014/main" id="{CB1911C8-3F38-F04D-8838-0CEB65F3227C}"/>
                </a:ext>
              </a:extLst>
            </p:cNvPr>
            <p:cNvSpPr>
              <a:spLocks noChangeShapeType="1"/>
            </p:cNvSpPr>
            <p:nvPr/>
          </p:nvSpPr>
          <p:spPr bwMode="auto">
            <a:xfrm flipH="1">
              <a:off x="18692756" y="2003916"/>
              <a:ext cx="136657" cy="130310"/>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121" name="Line 288">
              <a:extLst>
                <a:ext uri="{FF2B5EF4-FFF2-40B4-BE49-F238E27FC236}">
                  <a16:creationId xmlns:a16="http://schemas.microsoft.com/office/drawing/2014/main" id="{5ECC0695-6873-C443-B1B3-B660D4AA073F}"/>
                </a:ext>
              </a:extLst>
            </p:cNvPr>
            <p:cNvSpPr>
              <a:spLocks noChangeShapeType="1"/>
            </p:cNvSpPr>
            <p:nvPr/>
          </p:nvSpPr>
          <p:spPr bwMode="auto">
            <a:xfrm flipH="1" flipV="1">
              <a:off x="18692756" y="1870429"/>
              <a:ext cx="136657"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122" name="Line 289">
              <a:extLst>
                <a:ext uri="{FF2B5EF4-FFF2-40B4-BE49-F238E27FC236}">
                  <a16:creationId xmlns:a16="http://schemas.microsoft.com/office/drawing/2014/main" id="{A7B2C5EB-F4AB-D241-A5DF-6B0157DC5264}"/>
                </a:ext>
              </a:extLst>
            </p:cNvPr>
            <p:cNvSpPr>
              <a:spLocks noChangeShapeType="1"/>
            </p:cNvSpPr>
            <p:nvPr/>
          </p:nvSpPr>
          <p:spPr bwMode="auto">
            <a:xfrm flipV="1">
              <a:off x="18003120" y="1870429"/>
              <a:ext cx="130300"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123" name="Line 290">
              <a:extLst>
                <a:ext uri="{FF2B5EF4-FFF2-40B4-BE49-F238E27FC236}">
                  <a16:creationId xmlns:a16="http://schemas.microsoft.com/office/drawing/2014/main" id="{EB71FA8C-F985-4D40-891E-4F37A9F246A3}"/>
                </a:ext>
              </a:extLst>
            </p:cNvPr>
            <p:cNvSpPr>
              <a:spLocks noChangeShapeType="1"/>
            </p:cNvSpPr>
            <p:nvPr/>
          </p:nvSpPr>
          <p:spPr bwMode="auto">
            <a:xfrm>
              <a:off x="18003120" y="2003916"/>
              <a:ext cx="130300" cy="130310"/>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124" name="Line 291">
              <a:extLst>
                <a:ext uri="{FF2B5EF4-FFF2-40B4-BE49-F238E27FC236}">
                  <a16:creationId xmlns:a16="http://schemas.microsoft.com/office/drawing/2014/main" id="{E64CBB11-365E-2B4B-8725-5191BCFE4422}"/>
                </a:ext>
              </a:extLst>
            </p:cNvPr>
            <p:cNvSpPr>
              <a:spLocks noChangeShapeType="1"/>
            </p:cNvSpPr>
            <p:nvPr/>
          </p:nvSpPr>
          <p:spPr bwMode="auto">
            <a:xfrm flipH="1">
              <a:off x="17999941" y="2003917"/>
              <a:ext cx="829472" cy="3179"/>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125" name="Line 292">
              <a:extLst>
                <a:ext uri="{FF2B5EF4-FFF2-40B4-BE49-F238E27FC236}">
                  <a16:creationId xmlns:a16="http://schemas.microsoft.com/office/drawing/2014/main" id="{C0E0ACF1-FCAB-9043-B577-2DC07F9FD433}"/>
                </a:ext>
              </a:extLst>
            </p:cNvPr>
            <p:cNvSpPr>
              <a:spLocks noChangeShapeType="1"/>
            </p:cNvSpPr>
            <p:nvPr/>
          </p:nvSpPr>
          <p:spPr bwMode="auto">
            <a:xfrm flipH="1" flipV="1">
              <a:off x="18301857" y="2302672"/>
              <a:ext cx="136655"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126" name="Line 293">
              <a:extLst>
                <a:ext uri="{FF2B5EF4-FFF2-40B4-BE49-F238E27FC236}">
                  <a16:creationId xmlns:a16="http://schemas.microsoft.com/office/drawing/2014/main" id="{9263CF12-1D8C-C246-8399-0B46CBC27DC5}"/>
                </a:ext>
              </a:extLst>
            </p:cNvPr>
            <p:cNvSpPr>
              <a:spLocks noChangeShapeType="1"/>
            </p:cNvSpPr>
            <p:nvPr/>
          </p:nvSpPr>
          <p:spPr bwMode="auto">
            <a:xfrm flipV="1">
              <a:off x="18435335" y="2302672"/>
              <a:ext cx="130300" cy="13666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127" name="Line 294">
              <a:extLst>
                <a:ext uri="{FF2B5EF4-FFF2-40B4-BE49-F238E27FC236}">
                  <a16:creationId xmlns:a16="http://schemas.microsoft.com/office/drawing/2014/main" id="{9993F623-7C5B-D344-BC03-44CC51D191F5}"/>
                </a:ext>
              </a:extLst>
            </p:cNvPr>
            <p:cNvSpPr>
              <a:spLocks noChangeShapeType="1"/>
            </p:cNvSpPr>
            <p:nvPr/>
          </p:nvSpPr>
          <p:spPr bwMode="auto">
            <a:xfrm>
              <a:off x="18435335" y="1612991"/>
              <a:ext cx="130300" cy="130308"/>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128" name="Line 295">
              <a:extLst>
                <a:ext uri="{FF2B5EF4-FFF2-40B4-BE49-F238E27FC236}">
                  <a16:creationId xmlns:a16="http://schemas.microsoft.com/office/drawing/2014/main" id="{0E5D19B1-0AFF-6145-8DE9-52C265267D33}"/>
                </a:ext>
              </a:extLst>
            </p:cNvPr>
            <p:cNvSpPr>
              <a:spLocks noChangeShapeType="1"/>
            </p:cNvSpPr>
            <p:nvPr/>
          </p:nvSpPr>
          <p:spPr bwMode="auto">
            <a:xfrm flipH="1">
              <a:off x="18301857" y="1612991"/>
              <a:ext cx="136655" cy="130308"/>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sp>
          <p:nvSpPr>
            <p:cNvPr id="129" name="Line 296">
              <a:extLst>
                <a:ext uri="{FF2B5EF4-FFF2-40B4-BE49-F238E27FC236}">
                  <a16:creationId xmlns:a16="http://schemas.microsoft.com/office/drawing/2014/main" id="{8852C3A3-AAF5-104F-B9E9-A36E9D31B79B}"/>
                </a:ext>
              </a:extLst>
            </p:cNvPr>
            <p:cNvSpPr>
              <a:spLocks noChangeShapeType="1"/>
            </p:cNvSpPr>
            <p:nvPr/>
          </p:nvSpPr>
          <p:spPr bwMode="auto">
            <a:xfrm flipV="1">
              <a:off x="18435335" y="1609812"/>
              <a:ext cx="3177" cy="82952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sz="900"/>
            </a:p>
          </p:txBody>
        </p:sp>
      </p:grpSp>
      <p:grpSp>
        <p:nvGrpSpPr>
          <p:cNvPr id="130" name="Group 129">
            <a:extLst>
              <a:ext uri="{FF2B5EF4-FFF2-40B4-BE49-F238E27FC236}">
                <a16:creationId xmlns:a16="http://schemas.microsoft.com/office/drawing/2014/main" id="{6EE99B11-4876-DA4C-8F1B-B1E08751BE51}"/>
              </a:ext>
            </a:extLst>
          </p:cNvPr>
          <p:cNvGrpSpPr>
            <a:grpSpLocks noChangeAspect="1"/>
          </p:cNvGrpSpPr>
          <p:nvPr/>
        </p:nvGrpSpPr>
        <p:grpSpPr>
          <a:xfrm>
            <a:off x="4539206" y="2201014"/>
            <a:ext cx="570358" cy="572296"/>
            <a:chOff x="1600773" y="3432059"/>
            <a:chExt cx="917567" cy="920686"/>
          </a:xfrm>
        </p:grpSpPr>
        <p:sp>
          <p:nvSpPr>
            <p:cNvPr id="131" name="Freeform 826">
              <a:extLst>
                <a:ext uri="{FF2B5EF4-FFF2-40B4-BE49-F238E27FC236}">
                  <a16:creationId xmlns:a16="http://schemas.microsoft.com/office/drawing/2014/main" id="{A33A61DF-A35B-F744-967B-35074BBA3088}"/>
                </a:ext>
              </a:extLst>
            </p:cNvPr>
            <p:cNvSpPr>
              <a:spLocks noChangeArrowheads="1"/>
            </p:cNvSpPr>
            <p:nvPr/>
          </p:nvSpPr>
          <p:spPr bwMode="auto">
            <a:xfrm>
              <a:off x="1726175" y="3557469"/>
              <a:ext cx="669823" cy="666809"/>
            </a:xfrm>
            <a:custGeom>
              <a:avLst/>
              <a:gdLst>
                <a:gd name="T0" fmla="*/ 481 w 964"/>
                <a:gd name="T1" fmla="*/ 0 h 963"/>
                <a:gd name="T2" fmla="*/ 481 w 964"/>
                <a:gd name="T3" fmla="*/ 0 h 963"/>
                <a:gd name="T4" fmla="*/ 0 w 964"/>
                <a:gd name="T5" fmla="*/ 481 h 963"/>
                <a:gd name="T6" fmla="*/ 481 w 964"/>
                <a:gd name="T7" fmla="*/ 962 h 963"/>
                <a:gd name="T8" fmla="*/ 963 w 964"/>
                <a:gd name="T9" fmla="*/ 481 h 963"/>
                <a:gd name="T10" fmla="*/ 481 w 964"/>
                <a:gd name="T11" fmla="*/ 0 h 963"/>
              </a:gdLst>
              <a:ahLst/>
              <a:cxnLst>
                <a:cxn ang="0">
                  <a:pos x="T0" y="T1"/>
                </a:cxn>
                <a:cxn ang="0">
                  <a:pos x="T2" y="T3"/>
                </a:cxn>
                <a:cxn ang="0">
                  <a:pos x="T4" y="T5"/>
                </a:cxn>
                <a:cxn ang="0">
                  <a:pos x="T6" y="T7"/>
                </a:cxn>
                <a:cxn ang="0">
                  <a:pos x="T8" y="T9"/>
                </a:cxn>
                <a:cxn ang="0">
                  <a:pos x="T10" y="T11"/>
                </a:cxn>
              </a:cxnLst>
              <a:rect l="0" t="0" r="r" b="b"/>
              <a:pathLst>
                <a:path w="964" h="963">
                  <a:moveTo>
                    <a:pt x="481" y="0"/>
                  </a:moveTo>
                  <a:lnTo>
                    <a:pt x="481" y="0"/>
                  </a:lnTo>
                  <a:cubicBezTo>
                    <a:pt x="210" y="0"/>
                    <a:pt x="0" y="221"/>
                    <a:pt x="0" y="481"/>
                  </a:cubicBezTo>
                  <a:cubicBezTo>
                    <a:pt x="0" y="752"/>
                    <a:pt x="210" y="962"/>
                    <a:pt x="481" y="962"/>
                  </a:cubicBezTo>
                  <a:cubicBezTo>
                    <a:pt x="741" y="962"/>
                    <a:pt x="963" y="752"/>
                    <a:pt x="963" y="481"/>
                  </a:cubicBezTo>
                  <a:cubicBezTo>
                    <a:pt x="963" y="221"/>
                    <a:pt x="741" y="0"/>
                    <a:pt x="481" y="0"/>
                  </a:cubicBezTo>
                </a:path>
              </a:pathLst>
            </a:custGeom>
            <a:noFill/>
            <a:ln w="4680" cap="flat">
              <a:solidFill>
                <a:schemeClr val="bg1"/>
              </a:solidFill>
              <a:round/>
              <a:headEnd/>
              <a:tailEnd/>
            </a:ln>
            <a:effectLst/>
          </p:spPr>
          <p:txBody>
            <a:bodyPr wrap="none" anchor="ctr"/>
            <a:lstStyle/>
            <a:p>
              <a:endParaRPr lang="en-US" sz="900"/>
            </a:p>
          </p:txBody>
        </p:sp>
        <p:sp>
          <p:nvSpPr>
            <p:cNvPr id="132" name="Freeform 827">
              <a:extLst>
                <a:ext uri="{FF2B5EF4-FFF2-40B4-BE49-F238E27FC236}">
                  <a16:creationId xmlns:a16="http://schemas.microsoft.com/office/drawing/2014/main" id="{7823DCA3-8980-EE4B-99BB-F943A0056F78}"/>
                </a:ext>
              </a:extLst>
            </p:cNvPr>
            <p:cNvSpPr>
              <a:spLocks noChangeArrowheads="1"/>
            </p:cNvSpPr>
            <p:nvPr/>
          </p:nvSpPr>
          <p:spPr bwMode="auto">
            <a:xfrm>
              <a:off x="1934156" y="3765463"/>
              <a:ext cx="250802" cy="250818"/>
            </a:xfrm>
            <a:custGeom>
              <a:avLst/>
              <a:gdLst>
                <a:gd name="T0" fmla="*/ 180 w 361"/>
                <a:gd name="T1" fmla="*/ 360 h 361"/>
                <a:gd name="T2" fmla="*/ 180 w 361"/>
                <a:gd name="T3" fmla="*/ 360 h 361"/>
                <a:gd name="T4" fmla="*/ 0 w 361"/>
                <a:gd name="T5" fmla="*/ 180 h 361"/>
                <a:gd name="T6" fmla="*/ 180 w 361"/>
                <a:gd name="T7" fmla="*/ 0 h 361"/>
                <a:gd name="T8" fmla="*/ 360 w 361"/>
                <a:gd name="T9" fmla="*/ 180 h 361"/>
                <a:gd name="T10" fmla="*/ 180 w 361"/>
                <a:gd name="T11" fmla="*/ 360 h 361"/>
              </a:gdLst>
              <a:ahLst/>
              <a:cxnLst>
                <a:cxn ang="0">
                  <a:pos x="T0" y="T1"/>
                </a:cxn>
                <a:cxn ang="0">
                  <a:pos x="T2" y="T3"/>
                </a:cxn>
                <a:cxn ang="0">
                  <a:pos x="T4" y="T5"/>
                </a:cxn>
                <a:cxn ang="0">
                  <a:pos x="T6" y="T7"/>
                </a:cxn>
                <a:cxn ang="0">
                  <a:pos x="T8" y="T9"/>
                </a:cxn>
                <a:cxn ang="0">
                  <a:pos x="T10" y="T11"/>
                </a:cxn>
              </a:cxnLst>
              <a:rect l="0" t="0" r="r" b="b"/>
              <a:pathLst>
                <a:path w="361" h="361">
                  <a:moveTo>
                    <a:pt x="180" y="360"/>
                  </a:moveTo>
                  <a:lnTo>
                    <a:pt x="180" y="360"/>
                  </a:lnTo>
                  <a:cubicBezTo>
                    <a:pt x="80" y="360"/>
                    <a:pt x="0" y="280"/>
                    <a:pt x="0" y="180"/>
                  </a:cubicBezTo>
                  <a:cubicBezTo>
                    <a:pt x="0" y="80"/>
                    <a:pt x="80" y="0"/>
                    <a:pt x="180" y="0"/>
                  </a:cubicBezTo>
                  <a:cubicBezTo>
                    <a:pt x="281" y="0"/>
                    <a:pt x="360" y="80"/>
                    <a:pt x="360" y="180"/>
                  </a:cubicBezTo>
                  <a:cubicBezTo>
                    <a:pt x="360" y="280"/>
                    <a:pt x="281" y="360"/>
                    <a:pt x="180" y="360"/>
                  </a:cubicBezTo>
                </a:path>
              </a:pathLst>
            </a:custGeom>
            <a:noFill/>
            <a:ln w="4680" cap="flat">
              <a:solidFill>
                <a:schemeClr val="bg1"/>
              </a:solidFill>
              <a:round/>
              <a:headEnd/>
              <a:tailEnd/>
            </a:ln>
            <a:effectLst/>
          </p:spPr>
          <p:txBody>
            <a:bodyPr wrap="none" anchor="ctr"/>
            <a:lstStyle/>
            <a:p>
              <a:endParaRPr lang="en-US" sz="900"/>
            </a:p>
          </p:txBody>
        </p:sp>
        <p:sp>
          <p:nvSpPr>
            <p:cNvPr id="133" name="Freeform 828">
              <a:extLst>
                <a:ext uri="{FF2B5EF4-FFF2-40B4-BE49-F238E27FC236}">
                  <a16:creationId xmlns:a16="http://schemas.microsoft.com/office/drawing/2014/main" id="{7F8E103E-A3ED-A844-9D14-92A430E27FBA}"/>
                </a:ext>
              </a:extLst>
            </p:cNvPr>
            <p:cNvSpPr>
              <a:spLocks noChangeArrowheads="1"/>
            </p:cNvSpPr>
            <p:nvPr/>
          </p:nvSpPr>
          <p:spPr bwMode="auto">
            <a:xfrm>
              <a:off x="2059556" y="4016282"/>
              <a:ext cx="3060" cy="336463"/>
            </a:xfrm>
            <a:custGeom>
              <a:avLst/>
              <a:gdLst>
                <a:gd name="T0" fmla="*/ 0 w 1"/>
                <a:gd name="T1" fmla="*/ 482 h 483"/>
                <a:gd name="T2" fmla="*/ 0 w 1"/>
                <a:gd name="T3" fmla="*/ 301 h 483"/>
                <a:gd name="T4" fmla="*/ 0 w 1"/>
                <a:gd name="T5" fmla="*/ 0 h 483"/>
              </a:gdLst>
              <a:ahLst/>
              <a:cxnLst>
                <a:cxn ang="0">
                  <a:pos x="T0" y="T1"/>
                </a:cxn>
                <a:cxn ang="0">
                  <a:pos x="T2" y="T3"/>
                </a:cxn>
                <a:cxn ang="0">
                  <a:pos x="T4" y="T5"/>
                </a:cxn>
              </a:cxnLst>
              <a:rect l="0" t="0" r="r" b="b"/>
              <a:pathLst>
                <a:path w="1" h="483">
                  <a:moveTo>
                    <a:pt x="0" y="482"/>
                  </a:moveTo>
                  <a:lnTo>
                    <a:pt x="0" y="301"/>
                  </a:lnTo>
                  <a:lnTo>
                    <a:pt x="0" y="0"/>
                  </a:lnTo>
                </a:path>
              </a:pathLst>
            </a:custGeom>
            <a:noFill/>
            <a:ln w="4680" cap="flat">
              <a:solidFill>
                <a:schemeClr val="bg1"/>
              </a:solidFill>
              <a:round/>
              <a:headEnd/>
              <a:tailEnd/>
            </a:ln>
            <a:effectLst/>
          </p:spPr>
          <p:txBody>
            <a:bodyPr/>
            <a:lstStyle/>
            <a:p>
              <a:endParaRPr lang="en-US" sz="900"/>
            </a:p>
          </p:txBody>
        </p:sp>
        <p:sp>
          <p:nvSpPr>
            <p:cNvPr id="134" name="Freeform 829">
              <a:extLst>
                <a:ext uri="{FF2B5EF4-FFF2-40B4-BE49-F238E27FC236}">
                  <a16:creationId xmlns:a16="http://schemas.microsoft.com/office/drawing/2014/main" id="{07CDED1B-98D1-B94D-88E4-4B3DE6BB57D0}"/>
                </a:ext>
              </a:extLst>
            </p:cNvPr>
            <p:cNvSpPr>
              <a:spLocks noChangeArrowheads="1"/>
            </p:cNvSpPr>
            <p:nvPr/>
          </p:nvSpPr>
          <p:spPr bwMode="auto">
            <a:xfrm>
              <a:off x="2059556" y="3432059"/>
              <a:ext cx="3060" cy="336463"/>
            </a:xfrm>
            <a:custGeom>
              <a:avLst/>
              <a:gdLst>
                <a:gd name="T0" fmla="*/ 0 w 1"/>
                <a:gd name="T1" fmla="*/ 0 h 483"/>
                <a:gd name="T2" fmla="*/ 0 w 1"/>
                <a:gd name="T3" fmla="*/ 181 h 483"/>
                <a:gd name="T4" fmla="*/ 0 w 1"/>
                <a:gd name="T5" fmla="*/ 482 h 483"/>
              </a:gdLst>
              <a:ahLst/>
              <a:cxnLst>
                <a:cxn ang="0">
                  <a:pos x="T0" y="T1"/>
                </a:cxn>
                <a:cxn ang="0">
                  <a:pos x="T2" y="T3"/>
                </a:cxn>
                <a:cxn ang="0">
                  <a:pos x="T4" y="T5"/>
                </a:cxn>
              </a:cxnLst>
              <a:rect l="0" t="0" r="r" b="b"/>
              <a:pathLst>
                <a:path w="1" h="483">
                  <a:moveTo>
                    <a:pt x="0" y="0"/>
                  </a:moveTo>
                  <a:lnTo>
                    <a:pt x="0" y="181"/>
                  </a:lnTo>
                  <a:lnTo>
                    <a:pt x="0" y="482"/>
                  </a:lnTo>
                </a:path>
              </a:pathLst>
            </a:custGeom>
            <a:noFill/>
            <a:ln w="4680" cap="flat">
              <a:solidFill>
                <a:schemeClr val="bg1"/>
              </a:solidFill>
              <a:round/>
              <a:headEnd/>
              <a:tailEnd/>
            </a:ln>
            <a:effectLst/>
          </p:spPr>
          <p:txBody>
            <a:bodyPr/>
            <a:lstStyle/>
            <a:p>
              <a:endParaRPr lang="en-US" sz="900"/>
            </a:p>
          </p:txBody>
        </p:sp>
        <p:sp>
          <p:nvSpPr>
            <p:cNvPr id="135" name="Freeform 830">
              <a:extLst>
                <a:ext uri="{FF2B5EF4-FFF2-40B4-BE49-F238E27FC236}">
                  <a16:creationId xmlns:a16="http://schemas.microsoft.com/office/drawing/2014/main" id="{D89150B7-9DA2-D54F-9DC0-BB712A793908}"/>
                </a:ext>
              </a:extLst>
            </p:cNvPr>
            <p:cNvSpPr>
              <a:spLocks noChangeArrowheads="1"/>
            </p:cNvSpPr>
            <p:nvPr/>
          </p:nvSpPr>
          <p:spPr bwMode="auto">
            <a:xfrm>
              <a:off x="1600773" y="3890871"/>
              <a:ext cx="333383" cy="3060"/>
            </a:xfrm>
            <a:custGeom>
              <a:avLst/>
              <a:gdLst>
                <a:gd name="T0" fmla="*/ 0 w 482"/>
                <a:gd name="T1" fmla="*/ 0 h 1"/>
                <a:gd name="T2" fmla="*/ 180 w 482"/>
                <a:gd name="T3" fmla="*/ 0 h 1"/>
                <a:gd name="T4" fmla="*/ 481 w 482"/>
                <a:gd name="T5" fmla="*/ 0 h 1"/>
              </a:gdLst>
              <a:ahLst/>
              <a:cxnLst>
                <a:cxn ang="0">
                  <a:pos x="T0" y="T1"/>
                </a:cxn>
                <a:cxn ang="0">
                  <a:pos x="T2" y="T3"/>
                </a:cxn>
                <a:cxn ang="0">
                  <a:pos x="T4" y="T5"/>
                </a:cxn>
              </a:cxnLst>
              <a:rect l="0" t="0" r="r" b="b"/>
              <a:pathLst>
                <a:path w="482" h="1">
                  <a:moveTo>
                    <a:pt x="0" y="0"/>
                  </a:moveTo>
                  <a:lnTo>
                    <a:pt x="180" y="0"/>
                  </a:lnTo>
                  <a:lnTo>
                    <a:pt x="481" y="0"/>
                  </a:lnTo>
                </a:path>
              </a:pathLst>
            </a:custGeom>
            <a:noFill/>
            <a:ln w="4680" cap="flat">
              <a:solidFill>
                <a:schemeClr val="bg1"/>
              </a:solidFill>
              <a:round/>
              <a:headEnd/>
              <a:tailEnd/>
            </a:ln>
            <a:effectLst/>
          </p:spPr>
          <p:txBody>
            <a:bodyPr/>
            <a:lstStyle/>
            <a:p>
              <a:endParaRPr lang="en-US" sz="900"/>
            </a:p>
          </p:txBody>
        </p:sp>
        <p:sp>
          <p:nvSpPr>
            <p:cNvPr id="136" name="Freeform 831">
              <a:extLst>
                <a:ext uri="{FF2B5EF4-FFF2-40B4-BE49-F238E27FC236}">
                  <a16:creationId xmlns:a16="http://schemas.microsoft.com/office/drawing/2014/main" id="{372BC1ED-C62A-DD42-BD3A-17D46025C386}"/>
                </a:ext>
              </a:extLst>
            </p:cNvPr>
            <p:cNvSpPr>
              <a:spLocks noChangeArrowheads="1"/>
            </p:cNvSpPr>
            <p:nvPr/>
          </p:nvSpPr>
          <p:spPr bwMode="auto">
            <a:xfrm>
              <a:off x="2181899" y="3890871"/>
              <a:ext cx="336441" cy="3060"/>
            </a:xfrm>
            <a:custGeom>
              <a:avLst/>
              <a:gdLst>
                <a:gd name="T0" fmla="*/ 0 w 483"/>
                <a:gd name="T1" fmla="*/ 0 h 1"/>
                <a:gd name="T2" fmla="*/ 302 w 483"/>
                <a:gd name="T3" fmla="*/ 0 h 1"/>
                <a:gd name="T4" fmla="*/ 482 w 483"/>
                <a:gd name="T5" fmla="*/ 0 h 1"/>
              </a:gdLst>
              <a:ahLst/>
              <a:cxnLst>
                <a:cxn ang="0">
                  <a:pos x="T0" y="T1"/>
                </a:cxn>
                <a:cxn ang="0">
                  <a:pos x="T2" y="T3"/>
                </a:cxn>
                <a:cxn ang="0">
                  <a:pos x="T4" y="T5"/>
                </a:cxn>
              </a:cxnLst>
              <a:rect l="0" t="0" r="r" b="b"/>
              <a:pathLst>
                <a:path w="483" h="1">
                  <a:moveTo>
                    <a:pt x="0" y="0"/>
                  </a:moveTo>
                  <a:lnTo>
                    <a:pt x="302" y="0"/>
                  </a:lnTo>
                  <a:lnTo>
                    <a:pt x="482" y="0"/>
                  </a:lnTo>
                </a:path>
              </a:pathLst>
            </a:custGeom>
            <a:noFill/>
            <a:ln w="4680" cap="flat">
              <a:solidFill>
                <a:schemeClr val="bg1"/>
              </a:solidFill>
              <a:round/>
              <a:headEnd/>
              <a:tailEnd/>
            </a:ln>
            <a:effectLst/>
          </p:spPr>
          <p:txBody>
            <a:bodyPr/>
            <a:lstStyle/>
            <a:p>
              <a:endParaRPr lang="en-US" sz="900"/>
            </a:p>
          </p:txBody>
        </p:sp>
      </p:grpSp>
      <p:grpSp>
        <p:nvGrpSpPr>
          <p:cNvPr id="137" name="Group 136">
            <a:extLst>
              <a:ext uri="{FF2B5EF4-FFF2-40B4-BE49-F238E27FC236}">
                <a16:creationId xmlns:a16="http://schemas.microsoft.com/office/drawing/2014/main" id="{5960BBB6-EE3E-3A48-A3ED-02AD4287D645}"/>
              </a:ext>
            </a:extLst>
          </p:cNvPr>
          <p:cNvGrpSpPr>
            <a:grpSpLocks noChangeAspect="1"/>
          </p:cNvGrpSpPr>
          <p:nvPr/>
        </p:nvGrpSpPr>
        <p:grpSpPr>
          <a:xfrm>
            <a:off x="9674503" y="2305735"/>
            <a:ext cx="422370" cy="425214"/>
            <a:chOff x="1521520" y="5017638"/>
            <a:chExt cx="940330" cy="946660"/>
          </a:xfrm>
        </p:grpSpPr>
        <p:sp>
          <p:nvSpPr>
            <p:cNvPr id="138" name="Freeform 70">
              <a:extLst>
                <a:ext uri="{FF2B5EF4-FFF2-40B4-BE49-F238E27FC236}">
                  <a16:creationId xmlns:a16="http://schemas.microsoft.com/office/drawing/2014/main" id="{66D010DF-7CD5-4947-AA3C-2BB2DF7CFBDE}"/>
                </a:ext>
              </a:extLst>
            </p:cNvPr>
            <p:cNvSpPr>
              <a:spLocks noChangeArrowheads="1"/>
            </p:cNvSpPr>
            <p:nvPr/>
          </p:nvSpPr>
          <p:spPr bwMode="auto">
            <a:xfrm>
              <a:off x="1521520" y="5017638"/>
              <a:ext cx="940330" cy="946660"/>
            </a:xfrm>
            <a:custGeom>
              <a:avLst/>
              <a:gdLst>
                <a:gd name="T0" fmla="*/ 1323 w 1324"/>
                <a:gd name="T1" fmla="*/ 1142 h 1333"/>
                <a:gd name="T2" fmla="*/ 1323 w 1324"/>
                <a:gd name="T3" fmla="*/ 1142 h 1333"/>
                <a:gd name="T4" fmla="*/ 1143 w 1324"/>
                <a:gd name="T5" fmla="*/ 1332 h 1333"/>
                <a:gd name="T6" fmla="*/ 180 w 1324"/>
                <a:gd name="T7" fmla="*/ 1332 h 1333"/>
                <a:gd name="T8" fmla="*/ 0 w 1324"/>
                <a:gd name="T9" fmla="*/ 1142 h 1333"/>
                <a:gd name="T10" fmla="*/ 0 w 1324"/>
                <a:gd name="T11" fmla="*/ 180 h 1333"/>
                <a:gd name="T12" fmla="*/ 180 w 1324"/>
                <a:gd name="T13" fmla="*/ 0 h 1333"/>
                <a:gd name="T14" fmla="*/ 1143 w 1324"/>
                <a:gd name="T15" fmla="*/ 0 h 1333"/>
                <a:gd name="T16" fmla="*/ 1323 w 1324"/>
                <a:gd name="T17" fmla="*/ 180 h 1333"/>
                <a:gd name="T18" fmla="*/ 1323 w 1324"/>
                <a:gd name="T19" fmla="*/ 1142 h 1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4" h="1333">
                  <a:moveTo>
                    <a:pt x="1323" y="1142"/>
                  </a:moveTo>
                  <a:lnTo>
                    <a:pt x="1323" y="1142"/>
                  </a:lnTo>
                  <a:cubicBezTo>
                    <a:pt x="1323" y="1243"/>
                    <a:pt x="1243" y="1332"/>
                    <a:pt x="1143" y="1332"/>
                  </a:cubicBezTo>
                  <a:cubicBezTo>
                    <a:pt x="180" y="1332"/>
                    <a:pt x="180" y="1332"/>
                    <a:pt x="180" y="1332"/>
                  </a:cubicBezTo>
                  <a:cubicBezTo>
                    <a:pt x="80" y="1332"/>
                    <a:pt x="0" y="1243"/>
                    <a:pt x="0" y="1142"/>
                  </a:cubicBezTo>
                  <a:cubicBezTo>
                    <a:pt x="0" y="180"/>
                    <a:pt x="0" y="180"/>
                    <a:pt x="0" y="180"/>
                  </a:cubicBezTo>
                  <a:cubicBezTo>
                    <a:pt x="0" y="79"/>
                    <a:pt x="80" y="0"/>
                    <a:pt x="180" y="0"/>
                  </a:cubicBezTo>
                  <a:cubicBezTo>
                    <a:pt x="1143" y="0"/>
                    <a:pt x="1143" y="0"/>
                    <a:pt x="1143" y="0"/>
                  </a:cubicBezTo>
                  <a:cubicBezTo>
                    <a:pt x="1243" y="0"/>
                    <a:pt x="1323" y="79"/>
                    <a:pt x="1323" y="180"/>
                  </a:cubicBezTo>
                  <a:lnTo>
                    <a:pt x="1323" y="1142"/>
                  </a:lnTo>
                </a:path>
              </a:pathLst>
            </a:custGeom>
            <a:noFill/>
            <a:ln w="4680" cap="flat">
              <a:solidFill>
                <a:schemeClr val="bg1"/>
              </a:solidFill>
              <a:round/>
              <a:headEnd/>
              <a:tailEnd/>
            </a:ln>
            <a:effectLst/>
          </p:spPr>
          <p:txBody>
            <a:bodyPr wrap="none" anchor="ctr"/>
            <a:lstStyle/>
            <a:p>
              <a:endParaRPr lang="en-US" sz="900"/>
            </a:p>
          </p:txBody>
        </p:sp>
        <p:sp>
          <p:nvSpPr>
            <p:cNvPr id="139" name="Freeform 71">
              <a:extLst>
                <a:ext uri="{FF2B5EF4-FFF2-40B4-BE49-F238E27FC236}">
                  <a16:creationId xmlns:a16="http://schemas.microsoft.com/office/drawing/2014/main" id="{2A391C73-50DC-CC4F-A6D8-BD09C1830E8F}"/>
                </a:ext>
              </a:extLst>
            </p:cNvPr>
            <p:cNvSpPr>
              <a:spLocks noChangeArrowheads="1"/>
            </p:cNvSpPr>
            <p:nvPr/>
          </p:nvSpPr>
          <p:spPr bwMode="auto">
            <a:xfrm>
              <a:off x="1863172" y="5318563"/>
              <a:ext cx="297772" cy="341676"/>
            </a:xfrm>
            <a:custGeom>
              <a:avLst/>
              <a:gdLst>
                <a:gd name="T0" fmla="*/ 0 w 421"/>
                <a:gd name="T1" fmla="*/ 0 h 480"/>
                <a:gd name="T2" fmla="*/ 420 w 421"/>
                <a:gd name="T3" fmla="*/ 239 h 480"/>
                <a:gd name="T4" fmla="*/ 0 w 421"/>
                <a:gd name="T5" fmla="*/ 479 h 480"/>
                <a:gd name="T6" fmla="*/ 0 w 421"/>
                <a:gd name="T7" fmla="*/ 0 h 480"/>
              </a:gdLst>
              <a:ahLst/>
              <a:cxnLst>
                <a:cxn ang="0">
                  <a:pos x="T0" y="T1"/>
                </a:cxn>
                <a:cxn ang="0">
                  <a:pos x="T2" y="T3"/>
                </a:cxn>
                <a:cxn ang="0">
                  <a:pos x="T4" y="T5"/>
                </a:cxn>
                <a:cxn ang="0">
                  <a:pos x="T6" y="T7"/>
                </a:cxn>
              </a:cxnLst>
              <a:rect l="0" t="0" r="r" b="b"/>
              <a:pathLst>
                <a:path w="421" h="480">
                  <a:moveTo>
                    <a:pt x="0" y="0"/>
                  </a:moveTo>
                  <a:lnTo>
                    <a:pt x="420" y="239"/>
                  </a:lnTo>
                  <a:lnTo>
                    <a:pt x="0" y="479"/>
                  </a:lnTo>
                  <a:lnTo>
                    <a:pt x="0" y="0"/>
                  </a:lnTo>
                </a:path>
              </a:pathLst>
            </a:custGeom>
            <a:noFill/>
            <a:ln w="9525" cap="flat">
              <a:solidFill>
                <a:schemeClr val="bg1"/>
              </a:solidFill>
              <a:bevel/>
              <a:headEnd/>
              <a:tailEnd/>
            </a:ln>
            <a:effectLst/>
          </p:spPr>
          <p:txBody>
            <a:bodyPr wrap="none" anchor="ctr"/>
            <a:lstStyle/>
            <a:p>
              <a:endParaRPr lang="en-US" sz="900"/>
            </a:p>
          </p:txBody>
        </p:sp>
      </p:grpSp>
      <p:pic>
        <p:nvPicPr>
          <p:cNvPr id="140" name="Picture 139">
            <a:extLst>
              <a:ext uri="{FF2B5EF4-FFF2-40B4-BE49-F238E27FC236}">
                <a16:creationId xmlns:a16="http://schemas.microsoft.com/office/drawing/2014/main" id="{BD7E3912-3EA0-8F45-A2AE-24573F7563E5}"/>
              </a:ext>
            </a:extLst>
          </p:cNvPr>
          <p:cNvPicPr>
            <a:picLocks noChangeAspect="1"/>
          </p:cNvPicPr>
          <p:nvPr/>
        </p:nvPicPr>
        <p:blipFill>
          <a:blip r:embed="rId3"/>
          <a:stretch>
            <a:fillRect/>
          </a:stretch>
        </p:blipFill>
        <p:spPr>
          <a:xfrm>
            <a:off x="11232711" y="0"/>
            <a:ext cx="816767" cy="816767"/>
          </a:xfrm>
          <a:prstGeom prst="rect">
            <a:avLst/>
          </a:prstGeom>
        </p:spPr>
      </p:pic>
      <p:sp>
        <p:nvSpPr>
          <p:cNvPr id="141" name="Freeform 111">
            <a:extLst>
              <a:ext uri="{FF2B5EF4-FFF2-40B4-BE49-F238E27FC236}">
                <a16:creationId xmlns:a16="http://schemas.microsoft.com/office/drawing/2014/main" id="{AB599027-A792-4C02-A353-C02208CD1337}"/>
              </a:ext>
            </a:extLst>
          </p:cNvPr>
          <p:cNvSpPr>
            <a:spLocks noChangeAspect="1" noChangeArrowheads="1"/>
          </p:cNvSpPr>
          <p:nvPr/>
        </p:nvSpPr>
        <p:spPr bwMode="auto">
          <a:xfrm>
            <a:off x="7183487" y="2305735"/>
            <a:ext cx="334756" cy="425715"/>
          </a:xfrm>
          <a:custGeom>
            <a:avLst/>
            <a:gdLst>
              <a:gd name="T0" fmla="*/ 346 w 355"/>
              <a:gd name="T1" fmla="*/ 283 h 435"/>
              <a:gd name="T2" fmla="*/ 346 w 355"/>
              <a:gd name="T3" fmla="*/ 283 h 435"/>
              <a:gd name="T4" fmla="*/ 178 w 355"/>
              <a:gd name="T5" fmla="*/ 345 h 435"/>
              <a:gd name="T6" fmla="*/ 9 w 355"/>
              <a:gd name="T7" fmla="*/ 283 h 435"/>
              <a:gd name="T8" fmla="*/ 0 w 355"/>
              <a:gd name="T9" fmla="*/ 283 h 435"/>
              <a:gd name="T10" fmla="*/ 0 w 355"/>
              <a:gd name="T11" fmla="*/ 336 h 435"/>
              <a:gd name="T12" fmla="*/ 178 w 355"/>
              <a:gd name="T13" fmla="*/ 434 h 435"/>
              <a:gd name="T14" fmla="*/ 354 w 355"/>
              <a:gd name="T15" fmla="*/ 336 h 435"/>
              <a:gd name="T16" fmla="*/ 354 w 355"/>
              <a:gd name="T17" fmla="*/ 283 h 435"/>
              <a:gd name="T18" fmla="*/ 346 w 355"/>
              <a:gd name="T19" fmla="*/ 283 h 435"/>
              <a:gd name="T20" fmla="*/ 346 w 355"/>
              <a:gd name="T21" fmla="*/ 160 h 435"/>
              <a:gd name="T22" fmla="*/ 346 w 355"/>
              <a:gd name="T23" fmla="*/ 160 h 435"/>
              <a:gd name="T24" fmla="*/ 178 w 355"/>
              <a:gd name="T25" fmla="*/ 213 h 435"/>
              <a:gd name="T26" fmla="*/ 9 w 355"/>
              <a:gd name="T27" fmla="*/ 160 h 435"/>
              <a:gd name="T28" fmla="*/ 0 w 355"/>
              <a:gd name="T29" fmla="*/ 160 h 435"/>
              <a:gd name="T30" fmla="*/ 0 w 355"/>
              <a:gd name="T31" fmla="*/ 222 h 435"/>
              <a:gd name="T32" fmla="*/ 178 w 355"/>
              <a:gd name="T33" fmla="*/ 292 h 435"/>
              <a:gd name="T34" fmla="*/ 354 w 355"/>
              <a:gd name="T35" fmla="*/ 222 h 435"/>
              <a:gd name="T36" fmla="*/ 354 w 355"/>
              <a:gd name="T37" fmla="*/ 160 h 435"/>
              <a:gd name="T38" fmla="*/ 346 w 355"/>
              <a:gd name="T39" fmla="*/ 160 h 435"/>
              <a:gd name="T40" fmla="*/ 178 w 355"/>
              <a:gd name="T41" fmla="*/ 0 h 435"/>
              <a:gd name="T42" fmla="*/ 178 w 355"/>
              <a:gd name="T43" fmla="*/ 0 h 435"/>
              <a:gd name="T44" fmla="*/ 0 w 355"/>
              <a:gd name="T45" fmla="*/ 62 h 435"/>
              <a:gd name="T46" fmla="*/ 0 w 355"/>
              <a:gd name="T47" fmla="*/ 97 h 435"/>
              <a:gd name="T48" fmla="*/ 178 w 355"/>
              <a:gd name="T49" fmla="*/ 160 h 435"/>
              <a:gd name="T50" fmla="*/ 354 w 355"/>
              <a:gd name="T51" fmla="*/ 97 h 435"/>
              <a:gd name="T52" fmla="*/ 354 w 355"/>
              <a:gd name="T53" fmla="*/ 62 h 435"/>
              <a:gd name="T54" fmla="*/ 178 w 355"/>
              <a:gd name="T55"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5" h="435">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chemeClr val="bg1"/>
          </a:solidFill>
          <a:ln>
            <a:solidFill>
              <a:schemeClr val="bg1"/>
            </a:solid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spTree>
    <p:extLst>
      <p:ext uri="{BB962C8B-B14F-4D97-AF65-F5344CB8AC3E}">
        <p14:creationId xmlns:p14="http://schemas.microsoft.com/office/powerpoint/2010/main" val="13727571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9B6F7CF-FAAF-1D46-BA39-67C26AD7B8BD}"/>
              </a:ext>
            </a:extLst>
          </p:cNvPr>
          <p:cNvPicPr>
            <a:picLocks noChangeAspect="1"/>
          </p:cNvPicPr>
          <p:nvPr/>
        </p:nvPicPr>
        <p:blipFill>
          <a:blip r:embed="rId2"/>
          <a:stretch>
            <a:fillRect/>
          </a:stretch>
        </p:blipFill>
        <p:spPr>
          <a:xfrm>
            <a:off x="2222061" y="5406365"/>
            <a:ext cx="1111689" cy="1111689"/>
          </a:xfrm>
          <a:prstGeom prst="rect">
            <a:avLst/>
          </a:prstGeom>
        </p:spPr>
      </p:pic>
      <p:pic>
        <p:nvPicPr>
          <p:cNvPr id="18" name="Picture 17">
            <a:extLst>
              <a:ext uri="{FF2B5EF4-FFF2-40B4-BE49-F238E27FC236}">
                <a16:creationId xmlns:a16="http://schemas.microsoft.com/office/drawing/2014/main" id="{74AF1790-8793-3744-B31A-9A3DC68C36D8}"/>
              </a:ext>
            </a:extLst>
          </p:cNvPr>
          <p:cNvPicPr>
            <a:picLocks noChangeAspect="1"/>
          </p:cNvPicPr>
          <p:nvPr/>
        </p:nvPicPr>
        <p:blipFill rotWithShape="1">
          <a:blip r:embed="rId3"/>
          <a:srcRect l="3770" r="6881"/>
          <a:stretch/>
        </p:blipFill>
        <p:spPr>
          <a:xfrm>
            <a:off x="8191501" y="5437675"/>
            <a:ext cx="1905000" cy="1118479"/>
          </a:xfrm>
          <a:prstGeom prst="rect">
            <a:avLst/>
          </a:prstGeom>
        </p:spPr>
      </p:pic>
      <p:sp>
        <p:nvSpPr>
          <p:cNvPr id="5" name="TextBox 4">
            <a:extLst>
              <a:ext uri="{FF2B5EF4-FFF2-40B4-BE49-F238E27FC236}">
                <a16:creationId xmlns:a16="http://schemas.microsoft.com/office/drawing/2014/main" id="{DA61C3AA-1F25-2D45-B04F-525E775AC89B}"/>
              </a:ext>
            </a:extLst>
          </p:cNvPr>
          <p:cNvSpPr txBox="1"/>
          <p:nvPr/>
        </p:nvSpPr>
        <p:spPr>
          <a:xfrm>
            <a:off x="1584101" y="862885"/>
            <a:ext cx="9028091" cy="369332"/>
          </a:xfrm>
          <a:prstGeom prst="rect">
            <a:avLst/>
          </a:prstGeom>
          <a:noFill/>
        </p:spPr>
        <p:txBody>
          <a:bodyPr wrap="square" rtlCol="0">
            <a:spAutoFit/>
          </a:bodyPr>
          <a:lstStyle/>
          <a:p>
            <a:r>
              <a:rPr lang="en-US" dirty="0"/>
              <a:t>Appendices</a:t>
            </a:r>
          </a:p>
        </p:txBody>
      </p:sp>
    </p:spTree>
    <p:extLst>
      <p:ext uri="{BB962C8B-B14F-4D97-AF65-F5344CB8AC3E}">
        <p14:creationId xmlns:p14="http://schemas.microsoft.com/office/powerpoint/2010/main" val="348675291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C57D86-F190-2248-989C-61411CDAC64A}"/>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pic>
        <p:nvPicPr>
          <p:cNvPr id="4" name="Picture 3">
            <a:extLst>
              <a:ext uri="{FF2B5EF4-FFF2-40B4-BE49-F238E27FC236}">
                <a16:creationId xmlns:a16="http://schemas.microsoft.com/office/drawing/2014/main" id="{26C081E0-CDCB-FE4C-A676-154034672F59}"/>
              </a:ext>
            </a:extLst>
          </p:cNvPr>
          <p:cNvPicPr>
            <a:picLocks noChangeAspect="1"/>
          </p:cNvPicPr>
          <p:nvPr/>
        </p:nvPicPr>
        <p:blipFill>
          <a:blip r:embed="rId2"/>
          <a:stretch>
            <a:fillRect/>
          </a:stretch>
        </p:blipFill>
        <p:spPr>
          <a:xfrm>
            <a:off x="11232711" y="0"/>
            <a:ext cx="816767" cy="816767"/>
          </a:xfrm>
          <a:prstGeom prst="rect">
            <a:avLst/>
          </a:prstGeom>
        </p:spPr>
      </p:pic>
      <p:pic>
        <p:nvPicPr>
          <p:cNvPr id="66" name="Picture 2" descr="https://lh3.googleusercontent.com/TXjZLWpbHuZsEe6c_sH3txAxGo9jQqGnYQtiODwjvEjyr9VRAjj1Y-iPom6FyqVYnpR9noX3jp2X7lYfCSgef8F0iEuw_zRwvhAWSNslN5H6IZCaXu58mc5mCi4pyxhLmo9sKsLOnFc">
            <a:extLst>
              <a:ext uri="{FF2B5EF4-FFF2-40B4-BE49-F238E27FC236}">
                <a16:creationId xmlns:a16="http://schemas.microsoft.com/office/drawing/2014/main" id="{02FE0119-4326-4BBD-B61F-B274709A1B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98"/>
          <a:stretch/>
        </p:blipFill>
        <p:spPr bwMode="auto">
          <a:xfrm>
            <a:off x="6984950" y="1201487"/>
            <a:ext cx="4019908" cy="36238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7A1B979-4FEA-4EB5-8056-54C3C24DCE31}"/>
              </a:ext>
            </a:extLst>
          </p:cNvPr>
          <p:cNvGraphicFramePr>
            <a:graphicFrameLocks noGrp="1"/>
          </p:cNvGraphicFramePr>
          <p:nvPr>
            <p:extLst>
              <p:ext uri="{D42A27DB-BD31-4B8C-83A1-F6EECF244321}">
                <p14:modId xmlns:p14="http://schemas.microsoft.com/office/powerpoint/2010/main" val="4251302603"/>
              </p:ext>
            </p:extLst>
          </p:nvPr>
        </p:nvGraphicFramePr>
        <p:xfrm>
          <a:off x="7873365" y="5027863"/>
          <a:ext cx="2560320" cy="1257300"/>
        </p:xfrm>
        <a:graphic>
          <a:graphicData uri="http://schemas.openxmlformats.org/drawingml/2006/table">
            <a:tbl>
              <a:tblPr/>
              <a:tblGrid>
                <a:gridCol w="1158240">
                  <a:extLst>
                    <a:ext uri="{9D8B030D-6E8A-4147-A177-3AD203B41FA5}">
                      <a16:colId xmlns:a16="http://schemas.microsoft.com/office/drawing/2014/main" val="1974605229"/>
                    </a:ext>
                  </a:extLst>
                </a:gridCol>
                <a:gridCol w="1402080">
                  <a:extLst>
                    <a:ext uri="{9D8B030D-6E8A-4147-A177-3AD203B41FA5}">
                      <a16:colId xmlns:a16="http://schemas.microsoft.com/office/drawing/2014/main" val="3059912004"/>
                    </a:ext>
                  </a:extLst>
                </a:gridCol>
              </a:tblGrid>
              <a:tr h="0">
                <a:tc gridSpan="2">
                  <a:txBody>
                    <a:bodyPr/>
                    <a:lstStyle/>
                    <a:p>
                      <a:pPr algn="ctr" rtl="0" fontAlgn="t">
                        <a:spcBef>
                          <a:spcPts val="0"/>
                        </a:spcBef>
                        <a:spcAft>
                          <a:spcPts val="0"/>
                        </a:spcAft>
                      </a:pPr>
                      <a:r>
                        <a:rPr lang="en-US" sz="2000" b="0" i="0" u="none" strike="noStrike" dirty="0">
                          <a:solidFill>
                            <a:schemeClr val="bg1"/>
                          </a:solidFill>
                          <a:effectLst/>
                          <a:latin typeface="Arial" panose="020B0604020202020204" pitchFamily="34" charset="0"/>
                        </a:rPr>
                        <a:t>Training Dataset</a:t>
                      </a:r>
                      <a:endParaRPr lang="en-US" sz="2800" dirty="0">
                        <a:solidFill>
                          <a:schemeClr val="bg1"/>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B6B6B6"/>
                    </a:solidFill>
                  </a:tcPr>
                </a:tc>
                <a:tc hMerge="1">
                  <a:txBody>
                    <a:bodyPr/>
                    <a:lstStyle/>
                    <a:p>
                      <a:endParaRPr lang="en-US"/>
                    </a:p>
                  </a:txBody>
                  <a:tcPr/>
                </a:tc>
                <a:extLst>
                  <a:ext uri="{0D108BD9-81ED-4DB2-BD59-A6C34878D82A}">
                    <a16:rowId xmlns:a16="http://schemas.microsoft.com/office/drawing/2014/main" val="2282745763"/>
                  </a:ext>
                </a:extLst>
              </a:tr>
              <a:tr h="251460">
                <a:tc>
                  <a:txBody>
                    <a:bodyPr/>
                    <a:lstStyle/>
                    <a:p>
                      <a:pPr algn="ctr" rtl="0" fontAlgn="t">
                        <a:spcBef>
                          <a:spcPts val="0"/>
                        </a:spcBef>
                        <a:spcAft>
                          <a:spcPts val="0"/>
                        </a:spcAft>
                      </a:pPr>
                      <a:r>
                        <a:rPr lang="en-US" sz="1400" b="0" i="0" u="none" strike="noStrike" dirty="0">
                          <a:solidFill>
                            <a:schemeClr val="bg1"/>
                          </a:solidFill>
                          <a:effectLst/>
                          <a:latin typeface="Arial" panose="020B0604020202020204" pitchFamily="34" charset="0"/>
                        </a:rPr>
                        <a:t>0=Satisfied</a:t>
                      </a:r>
                      <a:endParaRPr lang="en-US" sz="1800" dirty="0">
                        <a:solidFill>
                          <a:schemeClr val="bg1"/>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B6B6B6"/>
                    </a:solidFill>
                  </a:tcPr>
                </a:tc>
                <a:tc>
                  <a:txBody>
                    <a:bodyPr/>
                    <a:lstStyle/>
                    <a:p>
                      <a:pPr algn="ctr" rtl="0" fontAlgn="t">
                        <a:spcBef>
                          <a:spcPts val="0"/>
                        </a:spcBef>
                        <a:spcAft>
                          <a:spcPts val="0"/>
                        </a:spcAft>
                      </a:pPr>
                      <a:r>
                        <a:rPr lang="en-US" sz="1400" b="0" i="0" u="none" strike="noStrike" dirty="0">
                          <a:solidFill>
                            <a:schemeClr val="bg1"/>
                          </a:solidFill>
                          <a:effectLst/>
                          <a:latin typeface="Arial" panose="020B0604020202020204" pitchFamily="34" charset="0"/>
                        </a:rPr>
                        <a:t>1=Unsatisfied</a:t>
                      </a:r>
                      <a:endParaRPr lang="en-US" sz="1800" dirty="0">
                        <a:solidFill>
                          <a:schemeClr val="bg1"/>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B6B6B6"/>
                    </a:solidFill>
                  </a:tcPr>
                </a:tc>
                <a:extLst>
                  <a:ext uri="{0D108BD9-81ED-4DB2-BD59-A6C34878D82A}">
                    <a16:rowId xmlns:a16="http://schemas.microsoft.com/office/drawing/2014/main" val="1497625215"/>
                  </a:ext>
                </a:extLst>
              </a:tr>
              <a:tr h="434340">
                <a:tc>
                  <a:txBody>
                    <a:bodyPr/>
                    <a:lstStyle/>
                    <a:p>
                      <a:pPr algn="ctr" rtl="0" fontAlgn="t">
                        <a:spcBef>
                          <a:spcPts val="0"/>
                        </a:spcBef>
                        <a:spcAft>
                          <a:spcPts val="1600"/>
                        </a:spcAft>
                      </a:pPr>
                      <a:r>
                        <a:rPr lang="en-US" sz="1800" b="0" i="0" u="none" strike="noStrike" dirty="0">
                          <a:solidFill>
                            <a:schemeClr val="bg1"/>
                          </a:solidFill>
                          <a:effectLst/>
                          <a:latin typeface="Old Standard TT"/>
                        </a:rPr>
                        <a:t>73012</a:t>
                      </a:r>
                      <a:endParaRPr lang="en-US" dirty="0">
                        <a:solidFill>
                          <a:schemeClr val="bg1"/>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F7945F"/>
                    </a:solidFill>
                  </a:tcPr>
                </a:tc>
                <a:tc>
                  <a:txBody>
                    <a:bodyPr/>
                    <a:lstStyle/>
                    <a:p>
                      <a:pPr algn="ctr" rtl="0" fontAlgn="t">
                        <a:spcBef>
                          <a:spcPts val="0"/>
                        </a:spcBef>
                        <a:spcAft>
                          <a:spcPts val="1600"/>
                        </a:spcAft>
                      </a:pPr>
                      <a:r>
                        <a:rPr lang="en-US" sz="1800" b="0" i="0" u="none" strike="noStrike" dirty="0">
                          <a:solidFill>
                            <a:schemeClr val="bg1"/>
                          </a:solidFill>
                          <a:effectLst/>
                          <a:latin typeface="Old Standard TT"/>
                        </a:rPr>
                        <a:t>3008</a:t>
                      </a:r>
                      <a:endParaRPr lang="en-US" dirty="0">
                        <a:solidFill>
                          <a:schemeClr val="bg1"/>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solidFill>
                      <a:srgbClr val="F7945F"/>
                    </a:solidFill>
                  </a:tcPr>
                </a:tc>
                <a:extLst>
                  <a:ext uri="{0D108BD9-81ED-4DB2-BD59-A6C34878D82A}">
                    <a16:rowId xmlns:a16="http://schemas.microsoft.com/office/drawing/2014/main" val="1853973615"/>
                  </a:ext>
                </a:extLst>
              </a:tr>
            </a:tbl>
          </a:graphicData>
        </a:graphic>
      </p:graphicFrame>
      <p:sp>
        <p:nvSpPr>
          <p:cNvPr id="6" name="Rectangle 1">
            <a:extLst>
              <a:ext uri="{FF2B5EF4-FFF2-40B4-BE49-F238E27FC236}">
                <a16:creationId xmlns:a16="http://schemas.microsoft.com/office/drawing/2014/main" id="{6AD16391-65B0-4D33-B4D8-369BABA03600}"/>
              </a:ext>
            </a:extLst>
          </p:cNvPr>
          <p:cNvSpPr>
            <a:spLocks noChangeArrowheads="1"/>
          </p:cNvSpPr>
          <p:nvPr/>
        </p:nvSpPr>
        <p:spPr bwMode="auto">
          <a:xfrm>
            <a:off x="2387600" y="25320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40507D41-7A26-4A90-A39A-11BE3090F9B4}"/>
              </a:ext>
            </a:extLst>
          </p:cNvPr>
          <p:cNvSpPr/>
          <p:nvPr/>
        </p:nvSpPr>
        <p:spPr>
          <a:xfrm>
            <a:off x="678663" y="2139968"/>
            <a:ext cx="6096000" cy="3313728"/>
          </a:xfrm>
          <a:prstGeom prst="rect">
            <a:avLst/>
          </a:prstGeom>
        </p:spPr>
        <p:txBody>
          <a:bodyPr>
            <a:spAutoFit/>
          </a:bodyPr>
          <a:lstStyle/>
          <a:p>
            <a:pPr fontAlgn="base">
              <a:buFont typeface="Arial" panose="020B0604020202020204" pitchFamily="34" charset="0"/>
              <a:buChar char="•"/>
            </a:pPr>
            <a:r>
              <a:rPr lang="en-US" sz="2800" dirty="0">
                <a:solidFill>
                  <a:srgbClr val="000000"/>
                </a:solidFill>
                <a:latin typeface="Old Standard TT"/>
              </a:rPr>
              <a:t> </a:t>
            </a:r>
            <a:r>
              <a:rPr lang="en-US" sz="2800" dirty="0" err="1">
                <a:solidFill>
                  <a:srgbClr val="000000"/>
                </a:solidFill>
                <a:latin typeface="Old Standard TT"/>
              </a:rPr>
              <a:t>Undersampling</a:t>
            </a:r>
            <a:r>
              <a:rPr lang="en-US" sz="2800" dirty="0">
                <a:solidFill>
                  <a:srgbClr val="000000"/>
                </a:solidFill>
                <a:latin typeface="Old Standard TT"/>
              </a:rPr>
              <a:t> : reducing satisfied</a:t>
            </a:r>
          </a:p>
          <a:p>
            <a:pPr fontAlgn="base">
              <a:buFont typeface="Arial" panose="020B0604020202020204" pitchFamily="34" charset="0"/>
              <a:buChar char="•"/>
            </a:pPr>
            <a:r>
              <a:rPr lang="en-US" sz="2800" dirty="0">
                <a:solidFill>
                  <a:srgbClr val="000000"/>
                </a:solidFill>
                <a:latin typeface="Old Standard TT"/>
              </a:rPr>
              <a:t> Oversampling: duplicating unsatisfied</a:t>
            </a:r>
          </a:p>
          <a:p>
            <a:pPr fontAlgn="base">
              <a:buFont typeface="Arial" panose="020B0604020202020204" pitchFamily="34" charset="0"/>
              <a:buChar char="•"/>
            </a:pPr>
            <a:r>
              <a:rPr lang="en-US" sz="2800" dirty="0">
                <a:solidFill>
                  <a:srgbClr val="000000"/>
                </a:solidFill>
                <a:latin typeface="Old Standard TT"/>
              </a:rPr>
              <a:t> Hybrid method with package “Smote”</a:t>
            </a:r>
          </a:p>
          <a:p>
            <a:pPr fontAlgn="base">
              <a:spcAft>
                <a:spcPts val="1600"/>
              </a:spcAft>
              <a:buFont typeface="Arial" panose="020B0604020202020204" pitchFamily="34" charset="0"/>
              <a:buChar char="•"/>
            </a:pPr>
            <a:r>
              <a:rPr lang="en-US" sz="2800" dirty="0">
                <a:solidFill>
                  <a:srgbClr val="000000"/>
                </a:solidFill>
                <a:latin typeface="Old Standard TT"/>
              </a:rPr>
              <a:t> Control for imbalanced groups with </a:t>
            </a:r>
            <a:r>
              <a:rPr lang="en-US" sz="2800" dirty="0" err="1">
                <a:solidFill>
                  <a:srgbClr val="000000"/>
                </a:solidFill>
                <a:latin typeface="Old Standard TT"/>
              </a:rPr>
              <a:t>scale_pos_weight</a:t>
            </a:r>
            <a:r>
              <a:rPr lang="en-US" sz="2800" dirty="0">
                <a:solidFill>
                  <a:srgbClr val="000000"/>
                </a:solidFill>
                <a:latin typeface="Old Standard TT"/>
              </a:rPr>
              <a:t> as a parameter in </a:t>
            </a:r>
            <a:r>
              <a:rPr lang="en-US" sz="2800" dirty="0" err="1">
                <a:solidFill>
                  <a:srgbClr val="000000"/>
                </a:solidFill>
                <a:latin typeface="Old Standard TT"/>
              </a:rPr>
              <a:t>xgb</a:t>
            </a:r>
            <a:endParaRPr lang="en-US" sz="2800" dirty="0">
              <a:solidFill>
                <a:srgbClr val="000000"/>
              </a:solidFill>
              <a:latin typeface="Old Standard TT"/>
            </a:endParaRPr>
          </a:p>
          <a:p>
            <a:br>
              <a:rPr lang="en-US" sz="2800" dirty="0"/>
            </a:br>
            <a:endParaRPr lang="en-US" sz="2800" dirty="0"/>
          </a:p>
        </p:txBody>
      </p:sp>
      <p:sp>
        <p:nvSpPr>
          <p:cNvPr id="67" name="Rectangle 66">
            <a:extLst>
              <a:ext uri="{FF2B5EF4-FFF2-40B4-BE49-F238E27FC236}">
                <a16:creationId xmlns:a16="http://schemas.microsoft.com/office/drawing/2014/main" id="{6D9A7A6D-1CC2-412A-AB07-FA56086CDB01}"/>
              </a:ext>
            </a:extLst>
          </p:cNvPr>
          <p:cNvSpPr>
            <a:spLocks/>
          </p:cNvSpPr>
          <p:nvPr/>
        </p:nvSpPr>
        <p:spPr bwMode="auto">
          <a:xfrm>
            <a:off x="678663" y="432046"/>
            <a:ext cx="6686959"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Appendix 1 – </a:t>
            </a:r>
            <a:r>
              <a:rPr lang="en-US" sz="3200" dirty="0">
                <a:sym typeface="Bebas Neue" charset="0"/>
              </a:rPr>
              <a:t>Imbalanced</a:t>
            </a:r>
            <a:r>
              <a:rPr lang="en-US" sz="3200" dirty="0">
                <a:solidFill>
                  <a:schemeClr val="tx2"/>
                </a:solidFill>
                <a:latin typeface="Lato Regular"/>
                <a:ea typeface="ＭＳ Ｐゴシック" charset="0"/>
                <a:cs typeface="Lato Regular"/>
                <a:sym typeface="Bebas Neue" charset="0"/>
              </a:rPr>
              <a:t> </a:t>
            </a:r>
            <a:r>
              <a:rPr lang="en-US" sz="3200" dirty="0">
                <a:sym typeface="Bebas Neue" charset="0"/>
              </a:rPr>
              <a:t>Data Handling</a:t>
            </a:r>
          </a:p>
          <a:p>
            <a:r>
              <a:rPr lang="en-GB" dirty="0"/>
              <a:t> </a:t>
            </a:r>
            <a:endParaRPr lang="en-US" sz="2900" dirty="0">
              <a:solidFill>
                <a:schemeClr val="tx2"/>
              </a:solidFill>
              <a:latin typeface="Lato Regular"/>
              <a:ea typeface="ＭＳ Ｐゴシック" charset="0"/>
              <a:cs typeface="Lato Regular"/>
              <a:sym typeface="Bebas Neue" charset="0"/>
            </a:endParaRPr>
          </a:p>
        </p:txBody>
      </p:sp>
    </p:spTree>
    <p:extLst>
      <p:ext uri="{BB962C8B-B14F-4D97-AF65-F5344CB8AC3E}">
        <p14:creationId xmlns:p14="http://schemas.microsoft.com/office/powerpoint/2010/main" val="379574104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74EB7C-8518-4647-B9A8-0FA121361FE6}"/>
              </a:ext>
            </a:extLst>
          </p:cNvPr>
          <p:cNvSpPr>
            <a:spLocks/>
          </p:cNvSpPr>
          <p:nvPr/>
        </p:nvSpPr>
        <p:spPr bwMode="auto">
          <a:xfrm>
            <a:off x="846614" y="530938"/>
            <a:ext cx="6681573"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Appendix 2 – Most Important Features  </a:t>
            </a:r>
            <a:r>
              <a:rPr lang="en-GB" dirty="0"/>
              <a:t> </a:t>
            </a:r>
            <a:endParaRPr lang="en-US" sz="2900" dirty="0">
              <a:solidFill>
                <a:schemeClr val="tx2"/>
              </a:solidFill>
              <a:latin typeface="Lato Regular"/>
              <a:ea typeface="ＭＳ Ｐゴシック" charset="0"/>
              <a:cs typeface="Lato Regular"/>
              <a:sym typeface="Bebas Neue" charset="0"/>
            </a:endParaRPr>
          </a:p>
        </p:txBody>
      </p:sp>
      <p:sp>
        <p:nvSpPr>
          <p:cNvPr id="3" name="Rectangle 2">
            <a:extLst>
              <a:ext uri="{FF2B5EF4-FFF2-40B4-BE49-F238E27FC236}">
                <a16:creationId xmlns:a16="http://schemas.microsoft.com/office/drawing/2014/main" id="{624A9434-709A-A746-8B62-59B036FFA6C0}"/>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pic>
        <p:nvPicPr>
          <p:cNvPr id="4" name="Picture 4" descr="https://lh4.googleusercontent.com/Hcvtc9MbXChRWPuimMZUZOqyw9t3wzOgg48h_DvKiRlRZA3Q8GXlT9dDob4ruYplkENAq6HK0PZ3rK2DAa1xFxk7i3-EFput_WssRv_s9cQPseVZXKDnZKrn65-8EFYNqGee-LrPCY8">
            <a:extLst>
              <a:ext uri="{FF2B5EF4-FFF2-40B4-BE49-F238E27FC236}">
                <a16:creationId xmlns:a16="http://schemas.microsoft.com/office/drawing/2014/main" id="{E575CC98-94FC-064A-85A4-7F4F4276C8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182"/>
          <a:stretch/>
        </p:blipFill>
        <p:spPr bwMode="auto">
          <a:xfrm>
            <a:off x="1501325" y="1498918"/>
            <a:ext cx="7141779" cy="19177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95B73187-CE91-3043-8080-F0E3659DCCC8}"/>
              </a:ext>
            </a:extLst>
          </p:cNvPr>
          <p:cNvSpPr/>
          <p:nvPr/>
        </p:nvSpPr>
        <p:spPr>
          <a:xfrm>
            <a:off x="1398689" y="4507417"/>
            <a:ext cx="513160" cy="513294"/>
          </a:xfrm>
          <a:prstGeom prst="ellipse">
            <a:avLst/>
          </a:prstGeom>
          <a:solidFill>
            <a:srgbClr val="B6B6B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a:t>
            </a:r>
          </a:p>
        </p:txBody>
      </p:sp>
      <p:sp>
        <p:nvSpPr>
          <p:cNvPr id="7" name="Oval 6">
            <a:extLst>
              <a:ext uri="{FF2B5EF4-FFF2-40B4-BE49-F238E27FC236}">
                <a16:creationId xmlns:a16="http://schemas.microsoft.com/office/drawing/2014/main" id="{2CABBA63-8C0F-4F43-B611-2CC501ACF21C}"/>
              </a:ext>
            </a:extLst>
          </p:cNvPr>
          <p:cNvSpPr/>
          <p:nvPr/>
        </p:nvSpPr>
        <p:spPr>
          <a:xfrm>
            <a:off x="1398689" y="5208813"/>
            <a:ext cx="513160" cy="513294"/>
          </a:xfrm>
          <a:prstGeom prst="ellipse">
            <a:avLst/>
          </a:prstGeom>
          <a:solidFill>
            <a:srgbClr val="B6B6B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a:t>
            </a:r>
          </a:p>
        </p:txBody>
      </p:sp>
      <p:sp>
        <p:nvSpPr>
          <p:cNvPr id="8" name="Oval 7">
            <a:extLst>
              <a:ext uri="{FF2B5EF4-FFF2-40B4-BE49-F238E27FC236}">
                <a16:creationId xmlns:a16="http://schemas.microsoft.com/office/drawing/2014/main" id="{6ABFA0E4-7A0F-8349-A0B3-F5A52665EAB0}"/>
              </a:ext>
            </a:extLst>
          </p:cNvPr>
          <p:cNvSpPr/>
          <p:nvPr/>
        </p:nvSpPr>
        <p:spPr>
          <a:xfrm>
            <a:off x="1398689" y="5957387"/>
            <a:ext cx="513160" cy="513294"/>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a:t>
            </a:r>
          </a:p>
        </p:txBody>
      </p:sp>
      <p:sp>
        <p:nvSpPr>
          <p:cNvPr id="9" name="TextBox 8">
            <a:extLst>
              <a:ext uri="{FF2B5EF4-FFF2-40B4-BE49-F238E27FC236}">
                <a16:creationId xmlns:a16="http://schemas.microsoft.com/office/drawing/2014/main" id="{0401EB60-7CDC-EC48-AAB1-500C4BB18CD1}"/>
              </a:ext>
            </a:extLst>
          </p:cNvPr>
          <p:cNvSpPr txBox="1"/>
          <p:nvPr/>
        </p:nvSpPr>
        <p:spPr>
          <a:xfrm>
            <a:off x="2101036" y="4681781"/>
            <a:ext cx="2875595" cy="677301"/>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Contribution of a feature to the model </a:t>
            </a:r>
          </a:p>
          <a:p>
            <a:pPr>
              <a:lnSpc>
                <a:spcPts val="1867"/>
              </a:lnSpc>
              <a:spcAft>
                <a:spcPts val="1600"/>
              </a:spcAft>
            </a:pPr>
            <a:endParaRPr lang="en-US" sz="1350" b="1" dirty="0">
              <a:latin typeface="Lato" panose="020F0502020204030203" pitchFamily="34" charset="0"/>
            </a:endParaRPr>
          </a:p>
        </p:txBody>
      </p:sp>
      <p:sp>
        <p:nvSpPr>
          <p:cNvPr id="10" name="TextBox 9">
            <a:extLst>
              <a:ext uri="{FF2B5EF4-FFF2-40B4-BE49-F238E27FC236}">
                <a16:creationId xmlns:a16="http://schemas.microsoft.com/office/drawing/2014/main" id="{7635A3FF-203B-744A-ABCC-A574EC5EF43A}"/>
              </a:ext>
            </a:extLst>
          </p:cNvPr>
          <p:cNvSpPr txBox="1"/>
          <p:nvPr/>
        </p:nvSpPr>
        <p:spPr>
          <a:xfrm>
            <a:off x="2101036" y="5340189"/>
            <a:ext cx="3153427" cy="228460"/>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Number of observations related to a feature</a:t>
            </a:r>
          </a:p>
        </p:txBody>
      </p:sp>
      <p:sp>
        <p:nvSpPr>
          <p:cNvPr id="11" name="TextBox 10">
            <a:extLst>
              <a:ext uri="{FF2B5EF4-FFF2-40B4-BE49-F238E27FC236}">
                <a16:creationId xmlns:a16="http://schemas.microsoft.com/office/drawing/2014/main" id="{39D81EC4-025A-E542-BA80-F3F854111652}"/>
              </a:ext>
            </a:extLst>
          </p:cNvPr>
          <p:cNvSpPr txBox="1"/>
          <p:nvPr/>
        </p:nvSpPr>
        <p:spPr>
          <a:xfrm>
            <a:off x="2101036" y="5340189"/>
            <a:ext cx="3153427" cy="228460"/>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Number of observations related to a feature</a:t>
            </a:r>
          </a:p>
        </p:txBody>
      </p:sp>
      <p:sp>
        <p:nvSpPr>
          <p:cNvPr id="12" name="TextBox 11">
            <a:extLst>
              <a:ext uri="{FF2B5EF4-FFF2-40B4-BE49-F238E27FC236}">
                <a16:creationId xmlns:a16="http://schemas.microsoft.com/office/drawing/2014/main" id="{BCA0540E-C4F6-AF4B-9864-D40061B0C729}"/>
              </a:ext>
            </a:extLst>
          </p:cNvPr>
          <p:cNvSpPr txBox="1"/>
          <p:nvPr/>
        </p:nvSpPr>
        <p:spPr>
          <a:xfrm>
            <a:off x="2101036" y="5340189"/>
            <a:ext cx="3153427" cy="228460"/>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Number of observations related to a feature</a:t>
            </a:r>
          </a:p>
        </p:txBody>
      </p:sp>
      <p:sp>
        <p:nvSpPr>
          <p:cNvPr id="13" name="TextBox 12">
            <a:extLst>
              <a:ext uri="{FF2B5EF4-FFF2-40B4-BE49-F238E27FC236}">
                <a16:creationId xmlns:a16="http://schemas.microsoft.com/office/drawing/2014/main" id="{216FE56B-AB72-C24A-9B22-34695892E1D6}"/>
              </a:ext>
            </a:extLst>
          </p:cNvPr>
          <p:cNvSpPr txBox="1"/>
          <p:nvPr/>
        </p:nvSpPr>
        <p:spPr>
          <a:xfrm>
            <a:off x="2101036" y="6086084"/>
            <a:ext cx="5067285" cy="228460"/>
          </a:xfrm>
          <a:prstGeom prst="rect">
            <a:avLst/>
          </a:prstGeom>
          <a:noFill/>
        </p:spPr>
        <p:txBody>
          <a:bodyPr wrap="none" lIns="0" tIns="0" rIns="0" bIns="0" rtlCol="0">
            <a:spAutoFit/>
          </a:bodyPr>
          <a:lstStyle/>
          <a:p>
            <a:pPr>
              <a:lnSpc>
                <a:spcPts val="1867"/>
              </a:lnSpc>
              <a:spcAft>
                <a:spcPts val="1600"/>
              </a:spcAft>
            </a:pPr>
            <a:r>
              <a:rPr lang="en-US" sz="1350" b="1" dirty="0">
                <a:latin typeface="Lato" panose="020F0502020204030203" pitchFamily="34" charset="0"/>
              </a:rPr>
              <a:t>Percentage of number of times a particular feature occurs in the model</a:t>
            </a:r>
          </a:p>
        </p:txBody>
      </p:sp>
      <p:sp>
        <p:nvSpPr>
          <p:cNvPr id="14" name="TextBox 13">
            <a:extLst>
              <a:ext uri="{FF2B5EF4-FFF2-40B4-BE49-F238E27FC236}">
                <a16:creationId xmlns:a16="http://schemas.microsoft.com/office/drawing/2014/main" id="{F5313494-E55A-8A48-93CD-7B10C1C878F3}"/>
              </a:ext>
            </a:extLst>
          </p:cNvPr>
          <p:cNvSpPr txBox="1"/>
          <p:nvPr/>
        </p:nvSpPr>
        <p:spPr>
          <a:xfrm>
            <a:off x="7908266" y="5231901"/>
            <a:ext cx="3732828" cy="208070"/>
          </a:xfrm>
          <a:prstGeom prst="rect">
            <a:avLst/>
          </a:prstGeom>
          <a:noFill/>
        </p:spPr>
        <p:txBody>
          <a:bodyPr wrap="square" lIns="0" tIns="0" rIns="0" bIns="0" rtlCol="0">
            <a:spAutoFit/>
          </a:bodyPr>
          <a:lstStyle/>
          <a:p>
            <a:pPr>
              <a:lnSpc>
                <a:spcPts val="1600"/>
              </a:lnSpc>
              <a:spcAft>
                <a:spcPts val="1600"/>
              </a:spcAft>
            </a:pPr>
            <a:r>
              <a:rPr lang="en-US" sz="1600" i="1" dirty="0">
                <a:cs typeface="Lato Light"/>
              </a:rPr>
              <a:t>Feature Importance Alternative Graph</a:t>
            </a:r>
          </a:p>
        </p:txBody>
      </p:sp>
      <p:pic>
        <p:nvPicPr>
          <p:cNvPr id="15" name="Picture 14">
            <a:extLst>
              <a:ext uri="{FF2B5EF4-FFF2-40B4-BE49-F238E27FC236}">
                <a16:creationId xmlns:a16="http://schemas.microsoft.com/office/drawing/2014/main" id="{BB922047-BCDC-A144-BAEE-CAE5FDBBDE67}"/>
              </a:ext>
            </a:extLst>
          </p:cNvPr>
          <p:cNvPicPr>
            <a:picLocks noChangeAspect="1"/>
          </p:cNvPicPr>
          <p:nvPr/>
        </p:nvPicPr>
        <p:blipFill>
          <a:blip r:embed="rId3"/>
          <a:stretch>
            <a:fillRect/>
          </a:stretch>
        </p:blipFill>
        <p:spPr>
          <a:xfrm>
            <a:off x="11232711" y="0"/>
            <a:ext cx="816767" cy="816767"/>
          </a:xfrm>
          <a:prstGeom prst="rect">
            <a:avLst/>
          </a:prstGeom>
        </p:spPr>
      </p:pic>
      <p:pic>
        <p:nvPicPr>
          <p:cNvPr id="5" name="Picture 2" descr="https://lh4.googleusercontent.com/9SXaa_9gZwcvIjCCgAYx5GFR8DRvGmH-0-g2Q65MdN5GbdJ1islhil_mnHrSNowTlpZdVPEMF0_7B_55tyftsPge011CWSrI8ZS5usRFjAlq-mErGTw9qRvjhZHbedJWVXolBK3NwUU">
            <a:extLst>
              <a:ext uri="{FF2B5EF4-FFF2-40B4-BE49-F238E27FC236}">
                <a16:creationId xmlns:a16="http://schemas.microsoft.com/office/drawing/2014/main" id="{B565B5EF-9D09-D04F-9AD0-258207D655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696" y="1774338"/>
            <a:ext cx="3812648" cy="345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467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C909DD-C382-5E41-A7D1-3C3C9422EDA6}"/>
              </a:ext>
            </a:extLst>
          </p:cNvPr>
          <p:cNvSpPr>
            <a:spLocks/>
          </p:cNvSpPr>
          <p:nvPr/>
        </p:nvSpPr>
        <p:spPr bwMode="auto">
          <a:xfrm>
            <a:off x="846614" y="530939"/>
            <a:ext cx="2922916"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dirty="0">
                <a:solidFill>
                  <a:prstClr val="black"/>
                </a:solidFill>
                <a:ea typeface="+mj-ea"/>
                <a:cs typeface="+mj-cs"/>
              </a:rPr>
              <a:t>Data Description </a:t>
            </a:r>
            <a:r>
              <a:rPr lang="en-GB" dirty="0"/>
              <a:t> </a:t>
            </a:r>
            <a:endParaRPr lang="en-US" sz="2900" dirty="0">
              <a:solidFill>
                <a:schemeClr val="tx2"/>
              </a:solidFill>
              <a:latin typeface="Lato Regular"/>
              <a:ea typeface="ＭＳ Ｐゴシック" charset="0"/>
              <a:cs typeface="Lato Regular"/>
              <a:sym typeface="Bebas Neue" charset="0"/>
            </a:endParaRPr>
          </a:p>
        </p:txBody>
      </p:sp>
      <p:sp>
        <p:nvSpPr>
          <p:cNvPr id="3" name="Rectangle 2">
            <a:extLst>
              <a:ext uri="{FF2B5EF4-FFF2-40B4-BE49-F238E27FC236}">
                <a16:creationId xmlns:a16="http://schemas.microsoft.com/office/drawing/2014/main" id="{8A401024-9F68-9046-A0C1-12595E45AAB6}"/>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pic>
        <p:nvPicPr>
          <p:cNvPr id="4" name="Picture 3">
            <a:extLst>
              <a:ext uri="{FF2B5EF4-FFF2-40B4-BE49-F238E27FC236}">
                <a16:creationId xmlns:a16="http://schemas.microsoft.com/office/drawing/2014/main" id="{1F2079CC-981E-5F42-8EC0-B5A330E071AB}"/>
              </a:ext>
            </a:extLst>
          </p:cNvPr>
          <p:cNvPicPr>
            <a:picLocks noChangeAspect="1"/>
          </p:cNvPicPr>
          <p:nvPr/>
        </p:nvPicPr>
        <p:blipFill>
          <a:blip r:embed="rId2"/>
          <a:stretch>
            <a:fillRect/>
          </a:stretch>
        </p:blipFill>
        <p:spPr>
          <a:xfrm>
            <a:off x="11232711" y="0"/>
            <a:ext cx="816767" cy="816767"/>
          </a:xfrm>
          <a:prstGeom prst="rect">
            <a:avLst/>
          </a:prstGeom>
        </p:spPr>
      </p:pic>
      <p:sp>
        <p:nvSpPr>
          <p:cNvPr id="5" name="Rectangle 4">
            <a:extLst>
              <a:ext uri="{FF2B5EF4-FFF2-40B4-BE49-F238E27FC236}">
                <a16:creationId xmlns:a16="http://schemas.microsoft.com/office/drawing/2014/main" id="{FCC0F4A3-F2D6-B24F-B524-02D50525D9BF}"/>
              </a:ext>
            </a:extLst>
          </p:cNvPr>
          <p:cNvSpPr/>
          <p:nvPr/>
        </p:nvSpPr>
        <p:spPr>
          <a:xfrm>
            <a:off x="5482538" y="4222186"/>
            <a:ext cx="6096000" cy="1005403"/>
          </a:xfrm>
          <a:prstGeom prst="rect">
            <a:avLst/>
          </a:prstGeom>
        </p:spPr>
        <p:txBody>
          <a:bodyPr>
            <a:spAutoFit/>
          </a:bodyPr>
          <a:lstStyle/>
          <a:p>
            <a:pPr algn="ctr">
              <a:spcAft>
                <a:spcPts val="1600"/>
              </a:spcAft>
            </a:pPr>
            <a:r>
              <a:rPr lang="en-GB" sz="2800" b="1" dirty="0">
                <a:solidFill>
                  <a:srgbClr val="000000"/>
                </a:solidFill>
              </a:rPr>
              <a:t>Observations</a:t>
            </a:r>
          </a:p>
          <a:p>
            <a:pPr algn="ctr">
              <a:spcAft>
                <a:spcPts val="1600"/>
              </a:spcAft>
            </a:pPr>
            <a:r>
              <a:rPr lang="en-GB" dirty="0">
                <a:solidFill>
                  <a:srgbClr val="000000"/>
                </a:solidFill>
              </a:rPr>
              <a:t>76,020 in training set / 75,818 in test set</a:t>
            </a:r>
          </a:p>
        </p:txBody>
      </p:sp>
      <p:sp>
        <p:nvSpPr>
          <p:cNvPr id="6" name="Freeform 123">
            <a:extLst>
              <a:ext uri="{FF2B5EF4-FFF2-40B4-BE49-F238E27FC236}">
                <a16:creationId xmlns:a16="http://schemas.microsoft.com/office/drawing/2014/main" id="{AA4A13E2-BEF5-3546-A616-2B692C8D9732}"/>
              </a:ext>
            </a:extLst>
          </p:cNvPr>
          <p:cNvSpPr>
            <a:spLocks noChangeArrowheads="1"/>
          </p:cNvSpPr>
          <p:nvPr/>
        </p:nvSpPr>
        <p:spPr bwMode="auto">
          <a:xfrm>
            <a:off x="2590450" y="2510904"/>
            <a:ext cx="1501752" cy="1441206"/>
          </a:xfrm>
          <a:custGeom>
            <a:avLst/>
            <a:gdLst>
              <a:gd name="T0" fmla="*/ 74657633 w 602"/>
              <a:gd name="T1" fmla="*/ 42962442 h 609"/>
              <a:gd name="T2" fmla="*/ 74657633 w 602"/>
              <a:gd name="T3" fmla="*/ 42962442 h 609"/>
              <a:gd name="T4" fmla="*/ 71002968 w 602"/>
              <a:gd name="T5" fmla="*/ 42962442 h 609"/>
              <a:gd name="T6" fmla="*/ 43332858 w 602"/>
              <a:gd name="T7" fmla="*/ 70396460 h 609"/>
              <a:gd name="T8" fmla="*/ 43332858 w 602"/>
              <a:gd name="T9" fmla="*/ 75054951 h 609"/>
              <a:gd name="T10" fmla="*/ 39678193 w 602"/>
              <a:gd name="T11" fmla="*/ 78678142 h 609"/>
              <a:gd name="T12" fmla="*/ 36023527 w 602"/>
              <a:gd name="T13" fmla="*/ 75054951 h 609"/>
              <a:gd name="T14" fmla="*/ 36023527 w 602"/>
              <a:gd name="T15" fmla="*/ 70396460 h 609"/>
              <a:gd name="T16" fmla="*/ 7308970 w 602"/>
              <a:gd name="T17" fmla="*/ 42962442 h 609"/>
              <a:gd name="T18" fmla="*/ 3654665 w 602"/>
              <a:gd name="T19" fmla="*/ 42962442 h 609"/>
              <a:gd name="T20" fmla="*/ 0 w 602"/>
              <a:gd name="T21" fmla="*/ 39339251 h 609"/>
              <a:gd name="T22" fmla="*/ 3654665 w 602"/>
              <a:gd name="T23" fmla="*/ 35715700 h 609"/>
              <a:gd name="T24" fmla="*/ 7308970 w 602"/>
              <a:gd name="T25" fmla="*/ 35715700 h 609"/>
              <a:gd name="T26" fmla="*/ 36023527 w 602"/>
              <a:gd name="T27" fmla="*/ 8282042 h 609"/>
              <a:gd name="T28" fmla="*/ 36023527 w 602"/>
              <a:gd name="T29" fmla="*/ 3623191 h 609"/>
              <a:gd name="T30" fmla="*/ 39678193 w 602"/>
              <a:gd name="T31" fmla="*/ 0 h 609"/>
              <a:gd name="T32" fmla="*/ 43332858 w 602"/>
              <a:gd name="T33" fmla="*/ 3623191 h 609"/>
              <a:gd name="T34" fmla="*/ 43332858 w 602"/>
              <a:gd name="T35" fmla="*/ 8282042 h 609"/>
              <a:gd name="T36" fmla="*/ 71002968 w 602"/>
              <a:gd name="T37" fmla="*/ 35715700 h 609"/>
              <a:gd name="T38" fmla="*/ 74657633 w 602"/>
              <a:gd name="T39" fmla="*/ 35715700 h 609"/>
              <a:gd name="T40" fmla="*/ 78442719 w 602"/>
              <a:gd name="T41" fmla="*/ 39339251 h 609"/>
              <a:gd name="T42" fmla="*/ 74657633 w 602"/>
              <a:gd name="T43" fmla="*/ 42962442 h 609"/>
              <a:gd name="T44" fmla="*/ 56254247 w 602"/>
              <a:gd name="T45" fmla="*/ 35715700 h 609"/>
              <a:gd name="T46" fmla="*/ 56254247 w 602"/>
              <a:gd name="T47" fmla="*/ 35715700 h 609"/>
              <a:gd name="T48" fmla="*/ 63563216 w 602"/>
              <a:gd name="T49" fmla="*/ 35715700 h 609"/>
              <a:gd name="T50" fmla="*/ 43332858 w 602"/>
              <a:gd name="T51" fmla="*/ 15528425 h 609"/>
              <a:gd name="T52" fmla="*/ 43332858 w 602"/>
              <a:gd name="T53" fmla="*/ 21998871 h 609"/>
              <a:gd name="T54" fmla="*/ 39678193 w 602"/>
              <a:gd name="T55" fmla="*/ 25622062 h 609"/>
              <a:gd name="T56" fmla="*/ 36023527 w 602"/>
              <a:gd name="T57" fmla="*/ 21998871 h 609"/>
              <a:gd name="T58" fmla="*/ 36023527 w 602"/>
              <a:gd name="T59" fmla="*/ 15528425 h 609"/>
              <a:gd name="T60" fmla="*/ 14748721 w 602"/>
              <a:gd name="T61" fmla="*/ 35715700 h 609"/>
              <a:gd name="T62" fmla="*/ 22058052 w 602"/>
              <a:gd name="T63" fmla="*/ 35715700 h 609"/>
              <a:gd name="T64" fmla="*/ 25843138 w 602"/>
              <a:gd name="T65" fmla="*/ 39339251 h 609"/>
              <a:gd name="T66" fmla="*/ 22058052 w 602"/>
              <a:gd name="T67" fmla="*/ 42962442 h 609"/>
              <a:gd name="T68" fmla="*/ 14748721 w 602"/>
              <a:gd name="T69" fmla="*/ 42962442 h 609"/>
              <a:gd name="T70" fmla="*/ 36023527 w 602"/>
              <a:gd name="T71" fmla="*/ 63149718 h 609"/>
              <a:gd name="T72" fmla="*/ 36023527 w 602"/>
              <a:gd name="T73" fmla="*/ 56679271 h 609"/>
              <a:gd name="T74" fmla="*/ 39678193 w 602"/>
              <a:gd name="T75" fmla="*/ 53056080 h 609"/>
              <a:gd name="T76" fmla="*/ 43332858 w 602"/>
              <a:gd name="T77" fmla="*/ 56679271 h 609"/>
              <a:gd name="T78" fmla="*/ 43332858 w 602"/>
              <a:gd name="T79" fmla="*/ 63149718 h 609"/>
              <a:gd name="T80" fmla="*/ 63563216 w 602"/>
              <a:gd name="T81" fmla="*/ 42962442 h 609"/>
              <a:gd name="T82" fmla="*/ 56254247 w 602"/>
              <a:gd name="T83" fmla="*/ 42962442 h 609"/>
              <a:gd name="T84" fmla="*/ 52599581 w 602"/>
              <a:gd name="T85" fmla="*/ 39339251 h 609"/>
              <a:gd name="T86" fmla="*/ 56254247 w 602"/>
              <a:gd name="T87" fmla="*/ 35715700 h 609"/>
              <a:gd name="T88" fmla="*/ 39678193 w 602"/>
              <a:gd name="T89" fmla="*/ 42962442 h 609"/>
              <a:gd name="T90" fmla="*/ 39678193 w 602"/>
              <a:gd name="T91" fmla="*/ 42962442 h 609"/>
              <a:gd name="T92" fmla="*/ 36023527 w 602"/>
              <a:gd name="T93" fmla="*/ 39339251 h 609"/>
              <a:gd name="T94" fmla="*/ 39678193 w 602"/>
              <a:gd name="T95" fmla="*/ 35715700 h 609"/>
              <a:gd name="T96" fmla="*/ 43332858 w 602"/>
              <a:gd name="T97" fmla="*/ 39339251 h 609"/>
              <a:gd name="T98" fmla="*/ 39678193 w 602"/>
              <a:gd name="T99" fmla="*/ 42962442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02" h="609">
                <a:moveTo>
                  <a:pt x="572" y="332"/>
                </a:moveTo>
                <a:lnTo>
                  <a:pt x="572" y="332"/>
                </a:lnTo>
                <a:cubicBezTo>
                  <a:pt x="544" y="332"/>
                  <a:pt x="544" y="332"/>
                  <a:pt x="544" y="332"/>
                </a:cubicBezTo>
                <a:cubicBezTo>
                  <a:pt x="530" y="445"/>
                  <a:pt x="445" y="537"/>
                  <a:pt x="332" y="544"/>
                </a:cubicBezTo>
                <a:cubicBezTo>
                  <a:pt x="332" y="580"/>
                  <a:pt x="332" y="580"/>
                  <a:pt x="332" y="580"/>
                </a:cubicBezTo>
                <a:cubicBezTo>
                  <a:pt x="332" y="594"/>
                  <a:pt x="318" y="608"/>
                  <a:pt x="304" y="608"/>
                </a:cubicBezTo>
                <a:cubicBezTo>
                  <a:pt x="283" y="608"/>
                  <a:pt x="276" y="594"/>
                  <a:pt x="276" y="580"/>
                </a:cubicBezTo>
                <a:cubicBezTo>
                  <a:pt x="276" y="544"/>
                  <a:pt x="276" y="544"/>
                  <a:pt x="276" y="544"/>
                </a:cubicBezTo>
                <a:cubicBezTo>
                  <a:pt x="162" y="537"/>
                  <a:pt x="71" y="445"/>
                  <a:pt x="56" y="332"/>
                </a:cubicBezTo>
                <a:cubicBezTo>
                  <a:pt x="28" y="332"/>
                  <a:pt x="28" y="332"/>
                  <a:pt x="28" y="332"/>
                </a:cubicBezTo>
                <a:cubicBezTo>
                  <a:pt x="14" y="332"/>
                  <a:pt x="0" y="318"/>
                  <a:pt x="0" y="304"/>
                </a:cubicBezTo>
                <a:cubicBezTo>
                  <a:pt x="0" y="290"/>
                  <a:pt x="14" y="276"/>
                  <a:pt x="28" y="276"/>
                </a:cubicBezTo>
                <a:cubicBezTo>
                  <a:pt x="56" y="276"/>
                  <a:pt x="56" y="276"/>
                  <a:pt x="56" y="276"/>
                </a:cubicBezTo>
                <a:cubicBezTo>
                  <a:pt x="71" y="163"/>
                  <a:pt x="162" y="71"/>
                  <a:pt x="276" y="64"/>
                </a:cubicBezTo>
                <a:cubicBezTo>
                  <a:pt x="276" y="28"/>
                  <a:pt x="276" y="28"/>
                  <a:pt x="276" y="28"/>
                </a:cubicBezTo>
                <a:cubicBezTo>
                  <a:pt x="276" y="14"/>
                  <a:pt x="283" y="0"/>
                  <a:pt x="304" y="0"/>
                </a:cubicBezTo>
                <a:cubicBezTo>
                  <a:pt x="318" y="0"/>
                  <a:pt x="332" y="14"/>
                  <a:pt x="332" y="28"/>
                </a:cubicBezTo>
                <a:cubicBezTo>
                  <a:pt x="332" y="64"/>
                  <a:pt x="332" y="64"/>
                  <a:pt x="332" y="64"/>
                </a:cubicBezTo>
                <a:cubicBezTo>
                  <a:pt x="445" y="71"/>
                  <a:pt x="530" y="163"/>
                  <a:pt x="544" y="276"/>
                </a:cubicBezTo>
                <a:cubicBezTo>
                  <a:pt x="572" y="276"/>
                  <a:pt x="572" y="276"/>
                  <a:pt x="572" y="276"/>
                </a:cubicBezTo>
                <a:cubicBezTo>
                  <a:pt x="594" y="276"/>
                  <a:pt x="601" y="290"/>
                  <a:pt x="601" y="304"/>
                </a:cubicBezTo>
                <a:cubicBezTo>
                  <a:pt x="601" y="318"/>
                  <a:pt x="594" y="332"/>
                  <a:pt x="572" y="332"/>
                </a:cubicBezTo>
                <a:close/>
                <a:moveTo>
                  <a:pt x="431" y="276"/>
                </a:moveTo>
                <a:lnTo>
                  <a:pt x="431" y="276"/>
                </a:lnTo>
                <a:cubicBezTo>
                  <a:pt x="487" y="276"/>
                  <a:pt x="487" y="276"/>
                  <a:pt x="487" y="276"/>
                </a:cubicBezTo>
                <a:cubicBezTo>
                  <a:pt x="473" y="191"/>
                  <a:pt x="410" y="127"/>
                  <a:pt x="332" y="120"/>
                </a:cubicBezTo>
                <a:cubicBezTo>
                  <a:pt x="332" y="170"/>
                  <a:pt x="332" y="170"/>
                  <a:pt x="332" y="170"/>
                </a:cubicBezTo>
                <a:cubicBezTo>
                  <a:pt x="332" y="191"/>
                  <a:pt x="318" y="198"/>
                  <a:pt x="304" y="198"/>
                </a:cubicBezTo>
                <a:cubicBezTo>
                  <a:pt x="283" y="198"/>
                  <a:pt x="276" y="191"/>
                  <a:pt x="276" y="170"/>
                </a:cubicBezTo>
                <a:cubicBezTo>
                  <a:pt x="276" y="120"/>
                  <a:pt x="276" y="120"/>
                  <a:pt x="276" y="120"/>
                </a:cubicBezTo>
                <a:cubicBezTo>
                  <a:pt x="191" y="127"/>
                  <a:pt x="127" y="191"/>
                  <a:pt x="113" y="276"/>
                </a:cubicBezTo>
                <a:cubicBezTo>
                  <a:pt x="169" y="276"/>
                  <a:pt x="169" y="276"/>
                  <a:pt x="169" y="276"/>
                </a:cubicBezTo>
                <a:cubicBezTo>
                  <a:pt x="184" y="276"/>
                  <a:pt x="198" y="290"/>
                  <a:pt x="198" y="304"/>
                </a:cubicBezTo>
                <a:cubicBezTo>
                  <a:pt x="198" y="318"/>
                  <a:pt x="184" y="332"/>
                  <a:pt x="169" y="332"/>
                </a:cubicBezTo>
                <a:cubicBezTo>
                  <a:pt x="113" y="332"/>
                  <a:pt x="113" y="332"/>
                  <a:pt x="113" y="332"/>
                </a:cubicBezTo>
                <a:cubicBezTo>
                  <a:pt x="127" y="417"/>
                  <a:pt x="191" y="481"/>
                  <a:pt x="276" y="488"/>
                </a:cubicBezTo>
                <a:cubicBezTo>
                  <a:pt x="276" y="438"/>
                  <a:pt x="276" y="438"/>
                  <a:pt x="276" y="438"/>
                </a:cubicBezTo>
                <a:cubicBezTo>
                  <a:pt x="276" y="417"/>
                  <a:pt x="283" y="410"/>
                  <a:pt x="304" y="410"/>
                </a:cubicBezTo>
                <a:cubicBezTo>
                  <a:pt x="318" y="410"/>
                  <a:pt x="332" y="417"/>
                  <a:pt x="332" y="438"/>
                </a:cubicBezTo>
                <a:cubicBezTo>
                  <a:pt x="332" y="488"/>
                  <a:pt x="332" y="488"/>
                  <a:pt x="332" y="488"/>
                </a:cubicBezTo>
                <a:cubicBezTo>
                  <a:pt x="410" y="481"/>
                  <a:pt x="473" y="417"/>
                  <a:pt x="487" y="332"/>
                </a:cubicBezTo>
                <a:cubicBezTo>
                  <a:pt x="431" y="332"/>
                  <a:pt x="431" y="332"/>
                  <a:pt x="431" y="332"/>
                </a:cubicBezTo>
                <a:cubicBezTo>
                  <a:pt x="417" y="332"/>
                  <a:pt x="403" y="318"/>
                  <a:pt x="403" y="304"/>
                </a:cubicBezTo>
                <a:cubicBezTo>
                  <a:pt x="403" y="290"/>
                  <a:pt x="417" y="276"/>
                  <a:pt x="431" y="276"/>
                </a:cubicBezTo>
                <a:close/>
                <a:moveTo>
                  <a:pt x="304" y="332"/>
                </a:moveTo>
                <a:lnTo>
                  <a:pt x="304" y="332"/>
                </a:lnTo>
                <a:cubicBezTo>
                  <a:pt x="283" y="332"/>
                  <a:pt x="276" y="318"/>
                  <a:pt x="276" y="304"/>
                </a:cubicBezTo>
                <a:cubicBezTo>
                  <a:pt x="276" y="290"/>
                  <a:pt x="283" y="276"/>
                  <a:pt x="304" y="276"/>
                </a:cubicBezTo>
                <a:cubicBezTo>
                  <a:pt x="318" y="276"/>
                  <a:pt x="332" y="290"/>
                  <a:pt x="332" y="304"/>
                </a:cubicBezTo>
                <a:cubicBezTo>
                  <a:pt x="332" y="318"/>
                  <a:pt x="318" y="332"/>
                  <a:pt x="304" y="332"/>
                </a:cubicBezTo>
                <a:close/>
              </a:path>
            </a:pathLst>
          </a:custGeom>
          <a:solidFill>
            <a:srgbClr val="F7945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 name="Rectangle 6">
            <a:extLst>
              <a:ext uri="{FF2B5EF4-FFF2-40B4-BE49-F238E27FC236}">
                <a16:creationId xmlns:a16="http://schemas.microsoft.com/office/drawing/2014/main" id="{DF9143FE-2DAF-D34C-A0EB-BA6B4C990DFB}"/>
              </a:ext>
            </a:extLst>
          </p:cNvPr>
          <p:cNvSpPr/>
          <p:nvPr/>
        </p:nvSpPr>
        <p:spPr>
          <a:xfrm>
            <a:off x="293326" y="4222186"/>
            <a:ext cx="6096000" cy="2021066"/>
          </a:xfrm>
          <a:prstGeom prst="rect">
            <a:avLst/>
          </a:prstGeom>
        </p:spPr>
        <p:txBody>
          <a:bodyPr>
            <a:spAutoFit/>
          </a:bodyPr>
          <a:lstStyle/>
          <a:p>
            <a:pPr algn="ctr" fontAlgn="base"/>
            <a:r>
              <a:rPr lang="en-GB" sz="2800" b="1" dirty="0">
                <a:solidFill>
                  <a:srgbClr val="000000"/>
                </a:solidFill>
              </a:rPr>
              <a:t>Target Variable</a:t>
            </a:r>
          </a:p>
          <a:p>
            <a:pPr algn="ctr" fontAlgn="base"/>
            <a:endParaRPr lang="en-GB" dirty="0">
              <a:solidFill>
                <a:srgbClr val="000000"/>
              </a:solidFill>
            </a:endParaRPr>
          </a:p>
          <a:p>
            <a:pPr algn="ctr" fontAlgn="base">
              <a:spcAft>
                <a:spcPts val="1600"/>
              </a:spcAft>
            </a:pPr>
            <a:r>
              <a:rPr lang="en-GB" dirty="0">
                <a:solidFill>
                  <a:srgbClr val="000000"/>
                </a:solidFill>
              </a:rPr>
              <a:t>Binary – 0 (Satisfied) vs 1 (Unsatisfied)</a:t>
            </a:r>
          </a:p>
          <a:p>
            <a:br>
              <a:rPr lang="en-GB" sz="2400" dirty="0"/>
            </a:br>
            <a:endParaRPr lang="en-US" sz="2400" dirty="0"/>
          </a:p>
        </p:txBody>
      </p:sp>
      <p:sp>
        <p:nvSpPr>
          <p:cNvPr id="8" name="Freeform 111">
            <a:extLst>
              <a:ext uri="{FF2B5EF4-FFF2-40B4-BE49-F238E27FC236}">
                <a16:creationId xmlns:a16="http://schemas.microsoft.com/office/drawing/2014/main" id="{B689D953-90F1-8E4C-8588-3411C2957E0E}"/>
              </a:ext>
            </a:extLst>
          </p:cNvPr>
          <p:cNvSpPr>
            <a:spLocks noChangeArrowheads="1"/>
          </p:cNvSpPr>
          <p:nvPr/>
        </p:nvSpPr>
        <p:spPr bwMode="auto">
          <a:xfrm>
            <a:off x="7847395" y="2667473"/>
            <a:ext cx="1056767" cy="1128069"/>
          </a:xfrm>
          <a:custGeom>
            <a:avLst/>
            <a:gdLst>
              <a:gd name="T0" fmla="*/ 76484966 w 602"/>
              <a:gd name="T1" fmla="*/ 65520668 h 602"/>
              <a:gd name="T2" fmla="*/ 76484966 w 602"/>
              <a:gd name="T3" fmla="*/ 65520668 h 602"/>
              <a:gd name="T4" fmla="*/ 78442719 w 602"/>
              <a:gd name="T5" fmla="*/ 71002280 h 602"/>
              <a:gd name="T6" fmla="*/ 71002968 w 602"/>
              <a:gd name="T7" fmla="*/ 78441997 h 602"/>
              <a:gd name="T8" fmla="*/ 66434636 w 602"/>
              <a:gd name="T9" fmla="*/ 76614673 h 602"/>
              <a:gd name="T10" fmla="*/ 66434636 w 602"/>
              <a:gd name="T11" fmla="*/ 76614673 h 602"/>
              <a:gd name="T12" fmla="*/ 44246163 w 602"/>
              <a:gd name="T13" fmla="*/ 54426302 h 602"/>
              <a:gd name="T14" fmla="*/ 29497442 w 602"/>
              <a:gd name="T15" fmla="*/ 59125033 h 602"/>
              <a:gd name="T16" fmla="*/ 0 w 602"/>
              <a:gd name="T17" fmla="*/ 29497307 h 602"/>
              <a:gd name="T18" fmla="*/ 29497442 w 602"/>
              <a:gd name="T19" fmla="*/ 0 h 602"/>
              <a:gd name="T20" fmla="*/ 58995246 w 602"/>
              <a:gd name="T21" fmla="*/ 29497307 h 602"/>
              <a:gd name="T22" fmla="*/ 55340580 w 602"/>
              <a:gd name="T23" fmla="*/ 44376380 h 602"/>
              <a:gd name="T24" fmla="*/ 76484966 w 602"/>
              <a:gd name="T25" fmla="*/ 65520668 h 602"/>
              <a:gd name="T26" fmla="*/ 29497442 w 602"/>
              <a:gd name="T27" fmla="*/ 7439717 h 602"/>
              <a:gd name="T28" fmla="*/ 29497442 w 602"/>
              <a:gd name="T29" fmla="*/ 7439717 h 602"/>
              <a:gd name="T30" fmla="*/ 7308970 w 602"/>
              <a:gd name="T31" fmla="*/ 29497307 h 602"/>
              <a:gd name="T32" fmla="*/ 29497442 w 602"/>
              <a:gd name="T33" fmla="*/ 51685677 h 602"/>
              <a:gd name="T34" fmla="*/ 51685915 w 602"/>
              <a:gd name="T35" fmla="*/ 29497307 h 602"/>
              <a:gd name="T36" fmla="*/ 29497442 w 602"/>
              <a:gd name="T37" fmla="*/ 7439717 h 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02" h="602">
                <a:moveTo>
                  <a:pt x="586" y="502"/>
                </a:moveTo>
                <a:lnTo>
                  <a:pt x="586" y="502"/>
                </a:lnTo>
                <a:cubicBezTo>
                  <a:pt x="594" y="516"/>
                  <a:pt x="601" y="530"/>
                  <a:pt x="601" y="544"/>
                </a:cubicBezTo>
                <a:cubicBezTo>
                  <a:pt x="601" y="573"/>
                  <a:pt x="579" y="601"/>
                  <a:pt x="544" y="601"/>
                </a:cubicBezTo>
                <a:cubicBezTo>
                  <a:pt x="530" y="601"/>
                  <a:pt x="516" y="594"/>
                  <a:pt x="509" y="587"/>
                </a:cubicBezTo>
                <a:cubicBezTo>
                  <a:pt x="339" y="417"/>
                  <a:pt x="339" y="417"/>
                  <a:pt x="339" y="417"/>
                </a:cubicBezTo>
                <a:cubicBezTo>
                  <a:pt x="304" y="438"/>
                  <a:pt x="269" y="453"/>
                  <a:pt x="226" y="453"/>
                </a:cubicBezTo>
                <a:cubicBezTo>
                  <a:pt x="99" y="453"/>
                  <a:pt x="0" y="347"/>
                  <a:pt x="0" y="226"/>
                </a:cubicBezTo>
                <a:cubicBezTo>
                  <a:pt x="0" y="99"/>
                  <a:pt x="99" y="0"/>
                  <a:pt x="226" y="0"/>
                </a:cubicBezTo>
                <a:cubicBezTo>
                  <a:pt x="353" y="0"/>
                  <a:pt x="452" y="99"/>
                  <a:pt x="452" y="226"/>
                </a:cubicBezTo>
                <a:cubicBezTo>
                  <a:pt x="452" y="269"/>
                  <a:pt x="438" y="304"/>
                  <a:pt x="424" y="340"/>
                </a:cubicBezTo>
                <a:cubicBezTo>
                  <a:pt x="586" y="502"/>
                  <a:pt x="586" y="502"/>
                  <a:pt x="586" y="502"/>
                </a:cubicBezTo>
                <a:close/>
                <a:moveTo>
                  <a:pt x="226" y="57"/>
                </a:moveTo>
                <a:lnTo>
                  <a:pt x="226" y="57"/>
                </a:lnTo>
                <a:cubicBezTo>
                  <a:pt x="134" y="57"/>
                  <a:pt x="56" y="127"/>
                  <a:pt x="56" y="226"/>
                </a:cubicBezTo>
                <a:cubicBezTo>
                  <a:pt x="56" y="318"/>
                  <a:pt x="134" y="396"/>
                  <a:pt x="226" y="396"/>
                </a:cubicBezTo>
                <a:cubicBezTo>
                  <a:pt x="318" y="396"/>
                  <a:pt x="396" y="318"/>
                  <a:pt x="396" y="226"/>
                </a:cubicBezTo>
                <a:cubicBezTo>
                  <a:pt x="396" y="127"/>
                  <a:pt x="318" y="57"/>
                  <a:pt x="226" y="57"/>
                </a:cubicBez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23495680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105400" cy="4351338"/>
          </a:xfrm>
        </p:spPr>
        <p:txBody>
          <a:bodyPr>
            <a:normAutofit/>
          </a:bodyPr>
          <a:lstStyle/>
          <a:p>
            <a:pPr marL="0" indent="0">
              <a:buNone/>
            </a:pPr>
            <a:r>
              <a:rPr lang="en-US" sz="1600" dirty="0"/>
              <a:t>True Positives: we correctly predicted that 555 customers are unsatisfied</a:t>
            </a:r>
          </a:p>
          <a:p>
            <a:pPr marL="0" indent="0">
              <a:buNone/>
            </a:pPr>
            <a:endParaRPr lang="en-US" sz="1600" dirty="0"/>
          </a:p>
          <a:p>
            <a:pPr marL="0" indent="0">
              <a:buNone/>
            </a:pPr>
            <a:r>
              <a:rPr lang="en-US" sz="1600" dirty="0"/>
              <a:t>True Negatives: We correctly predicted that customers are satisfied, 18776</a:t>
            </a:r>
          </a:p>
          <a:p>
            <a:pPr marL="0" indent="0">
              <a:buNone/>
            </a:pPr>
            <a:endParaRPr lang="en-US" sz="1600" dirty="0"/>
          </a:p>
          <a:p>
            <a:pPr marL="0" indent="0">
              <a:buNone/>
            </a:pPr>
            <a:r>
              <a:rPr lang="en-US" sz="1600" dirty="0"/>
              <a:t>False Positives: We incorrectly predicted 3118 customers as unsatisfied</a:t>
            </a:r>
          </a:p>
          <a:p>
            <a:pPr marL="0" indent="0">
              <a:buNone/>
            </a:pPr>
            <a:endParaRPr lang="en-US" sz="1600" dirty="0"/>
          </a:p>
          <a:p>
            <a:pPr marL="0" indent="0">
              <a:buNone/>
            </a:pPr>
            <a:r>
              <a:rPr lang="en-US" sz="1600" dirty="0"/>
              <a:t>False Negatives: We incorrectly predicted 357 customers as satisfied who are actually unsatisfied </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708819043"/>
              </p:ext>
            </p:extLst>
          </p:nvPr>
        </p:nvGraphicFramePr>
        <p:xfrm>
          <a:off x="6852462" y="1945545"/>
          <a:ext cx="4396407" cy="2348810"/>
        </p:xfrm>
        <a:graphic>
          <a:graphicData uri="http://schemas.openxmlformats.org/drawingml/2006/table">
            <a:tbl>
              <a:tblPr firstRow="1" bandRow="1">
                <a:tableStyleId>{306799F8-075E-4A3A-A7F6-7FBC6576F1A4}</a:tableStyleId>
              </a:tblPr>
              <a:tblGrid>
                <a:gridCol w="1545163">
                  <a:extLst>
                    <a:ext uri="{9D8B030D-6E8A-4147-A177-3AD203B41FA5}">
                      <a16:colId xmlns:a16="http://schemas.microsoft.com/office/drawing/2014/main" val="20000"/>
                    </a:ext>
                  </a:extLst>
                </a:gridCol>
                <a:gridCol w="1385775">
                  <a:extLst>
                    <a:ext uri="{9D8B030D-6E8A-4147-A177-3AD203B41FA5}">
                      <a16:colId xmlns:a16="http://schemas.microsoft.com/office/drawing/2014/main" val="20001"/>
                    </a:ext>
                  </a:extLst>
                </a:gridCol>
                <a:gridCol w="1465469">
                  <a:extLst>
                    <a:ext uri="{9D8B030D-6E8A-4147-A177-3AD203B41FA5}">
                      <a16:colId xmlns:a16="http://schemas.microsoft.com/office/drawing/2014/main" val="20002"/>
                    </a:ext>
                  </a:extLst>
                </a:gridCol>
              </a:tblGrid>
              <a:tr h="1088052">
                <a:tc>
                  <a:txBody>
                    <a:bodyPr/>
                    <a:lstStyle/>
                    <a:p>
                      <a:pPr algn="ctr">
                        <a:lnSpc>
                          <a:spcPct val="250000"/>
                        </a:lnSpc>
                      </a:pPr>
                      <a:r>
                        <a:rPr lang="en-US" sz="1600" b="1" dirty="0"/>
                        <a:t>n=22806</a:t>
                      </a:r>
                    </a:p>
                  </a:txBody>
                  <a:tcPr>
                    <a:solidFill>
                      <a:srgbClr val="BFBFBF"/>
                    </a:solidFill>
                  </a:tcPr>
                </a:tc>
                <a:tc>
                  <a:txBody>
                    <a:bodyPr/>
                    <a:lstStyle/>
                    <a:p>
                      <a:pPr algn="ctr"/>
                      <a:r>
                        <a:rPr lang="en-US" sz="1600" b="1" kern="1200" dirty="0">
                          <a:effectLst/>
                        </a:rPr>
                        <a:t>Predicted Satisfied (0)</a:t>
                      </a:r>
                      <a:endParaRPr lang="en-US" sz="1600" b="1" dirty="0"/>
                    </a:p>
                  </a:txBody>
                  <a:tcPr>
                    <a:solidFill>
                      <a:srgbClr val="BFBFB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a:effectLst/>
                        </a:rPr>
                        <a:t>Predicted Unsatisfied</a:t>
                      </a:r>
                      <a:r>
                        <a:rPr lang="en-US" sz="1600" b="1" dirty="0">
                          <a:effectLst/>
                        </a:rPr>
                        <a:t> (1)</a:t>
                      </a:r>
                      <a:endParaRPr lang="en-US" sz="1600" b="1" dirty="0"/>
                    </a:p>
                    <a:p>
                      <a:pPr algn="ctr"/>
                      <a:endParaRPr lang="en-US" sz="1600" b="1" dirty="0"/>
                    </a:p>
                  </a:txBody>
                  <a:tcPr>
                    <a:solidFill>
                      <a:srgbClr val="BFBFBF"/>
                    </a:solidFill>
                  </a:tcPr>
                </a:tc>
                <a:extLst>
                  <a:ext uri="{0D108BD9-81ED-4DB2-BD59-A6C34878D82A}">
                    <a16:rowId xmlns:a16="http://schemas.microsoft.com/office/drawing/2014/main" val="10000"/>
                  </a:ext>
                </a:extLst>
              </a:tr>
              <a:tr h="630379">
                <a:tc>
                  <a:txBody>
                    <a:bodyPr/>
                    <a:lstStyle/>
                    <a:p>
                      <a:pPr algn="ctr"/>
                      <a:r>
                        <a:rPr lang="en-US" sz="1600" b="1" kern="1200" dirty="0">
                          <a:effectLst/>
                        </a:rPr>
                        <a:t>Actually Satisfied(0) </a:t>
                      </a:r>
                      <a:endParaRPr lang="en-US" sz="1600" b="1" dirty="0"/>
                    </a:p>
                  </a:txBody>
                  <a:tcPr>
                    <a:solidFill>
                      <a:srgbClr val="F7945F"/>
                    </a:solidFill>
                  </a:tcPr>
                </a:tc>
                <a:tc>
                  <a:txBody>
                    <a:bodyPr/>
                    <a:lstStyle/>
                    <a:p>
                      <a:pPr algn="ctr"/>
                      <a:r>
                        <a:rPr lang="en-US" sz="1600" b="1" dirty="0"/>
                        <a:t>18776</a:t>
                      </a:r>
                    </a:p>
                  </a:txBody>
                  <a:tcPr>
                    <a:solidFill>
                      <a:srgbClr val="F7945F"/>
                    </a:solidFill>
                  </a:tcPr>
                </a:tc>
                <a:tc>
                  <a:txBody>
                    <a:bodyPr/>
                    <a:lstStyle/>
                    <a:p>
                      <a:pPr algn="ctr"/>
                      <a:r>
                        <a:rPr lang="en-US" sz="1600" b="1" dirty="0"/>
                        <a:t>3118</a:t>
                      </a:r>
                    </a:p>
                  </a:txBody>
                  <a:tcPr>
                    <a:solidFill>
                      <a:srgbClr val="F7945F"/>
                    </a:solidFill>
                  </a:tcPr>
                </a:tc>
                <a:extLst>
                  <a:ext uri="{0D108BD9-81ED-4DB2-BD59-A6C34878D82A}">
                    <a16:rowId xmlns:a16="http://schemas.microsoft.com/office/drawing/2014/main" val="10001"/>
                  </a:ext>
                </a:extLst>
              </a:tr>
              <a:tr h="630379">
                <a:tc>
                  <a:txBody>
                    <a:bodyPr/>
                    <a:lstStyle/>
                    <a:p>
                      <a:pPr algn="ctr"/>
                      <a:r>
                        <a:rPr lang="en-US" sz="1600" b="1" dirty="0"/>
                        <a:t>Actually Unsatisfied(1)</a:t>
                      </a:r>
                    </a:p>
                  </a:txBody>
                  <a:tcPr>
                    <a:solidFill>
                      <a:srgbClr val="F7945F"/>
                    </a:solidFill>
                  </a:tcPr>
                </a:tc>
                <a:tc>
                  <a:txBody>
                    <a:bodyPr/>
                    <a:lstStyle/>
                    <a:p>
                      <a:pPr algn="ctr"/>
                      <a:r>
                        <a:rPr lang="en-US" sz="1600" b="1" dirty="0"/>
                        <a:t>357</a:t>
                      </a:r>
                    </a:p>
                  </a:txBody>
                  <a:tcPr>
                    <a:solidFill>
                      <a:srgbClr val="F7945F"/>
                    </a:solidFill>
                  </a:tcPr>
                </a:tc>
                <a:tc>
                  <a:txBody>
                    <a:bodyPr/>
                    <a:lstStyle/>
                    <a:p>
                      <a:pPr algn="ctr"/>
                      <a:r>
                        <a:rPr lang="en-US" sz="1600" b="1" dirty="0"/>
                        <a:t>555</a:t>
                      </a:r>
                    </a:p>
                  </a:txBody>
                  <a:tcPr>
                    <a:solidFill>
                      <a:srgbClr val="F7945F"/>
                    </a:solidFill>
                  </a:tcPr>
                </a:tc>
                <a:extLst>
                  <a:ext uri="{0D108BD9-81ED-4DB2-BD59-A6C34878D82A}">
                    <a16:rowId xmlns:a16="http://schemas.microsoft.com/office/drawing/2014/main" val="10002"/>
                  </a:ext>
                </a:extLst>
              </a:tr>
            </a:tbl>
          </a:graphicData>
        </a:graphic>
      </p:graphicFrame>
      <p:sp>
        <p:nvSpPr>
          <p:cNvPr id="5" name="Rectangle 4">
            <a:extLst>
              <a:ext uri="{FF2B5EF4-FFF2-40B4-BE49-F238E27FC236}">
                <a16:creationId xmlns:a16="http://schemas.microsoft.com/office/drawing/2014/main" id="{6BD6922A-0EC9-1C4C-8A99-74AD3323305D}"/>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 name="Rectangle 5">
            <a:extLst>
              <a:ext uri="{FF2B5EF4-FFF2-40B4-BE49-F238E27FC236}">
                <a16:creationId xmlns:a16="http://schemas.microsoft.com/office/drawing/2014/main" id="{032B4A28-4177-D247-9F79-5776DE26D14E}"/>
              </a:ext>
            </a:extLst>
          </p:cNvPr>
          <p:cNvSpPr>
            <a:spLocks/>
          </p:cNvSpPr>
          <p:nvPr/>
        </p:nvSpPr>
        <p:spPr bwMode="auto">
          <a:xfrm>
            <a:off x="846614" y="530938"/>
            <a:ext cx="8459688"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Appendix 4 – Classification Tree Confusion Matrix  </a:t>
            </a:r>
            <a:r>
              <a:rPr lang="en-GB" dirty="0"/>
              <a:t> </a:t>
            </a:r>
            <a:endParaRPr lang="en-US" sz="2900" dirty="0">
              <a:solidFill>
                <a:schemeClr val="tx2"/>
              </a:solidFill>
              <a:latin typeface="Lato Regular"/>
              <a:ea typeface="ＭＳ Ｐゴシック" charset="0"/>
              <a:cs typeface="Lato Regular"/>
              <a:sym typeface="Bebas Neue" charset="0"/>
            </a:endParaRPr>
          </a:p>
        </p:txBody>
      </p:sp>
      <p:pic>
        <p:nvPicPr>
          <p:cNvPr id="9" name="Picture 8">
            <a:extLst>
              <a:ext uri="{FF2B5EF4-FFF2-40B4-BE49-F238E27FC236}">
                <a16:creationId xmlns:a16="http://schemas.microsoft.com/office/drawing/2014/main" id="{3500E15E-8C29-BB4D-889F-12E54635B6A2}"/>
              </a:ext>
            </a:extLst>
          </p:cNvPr>
          <p:cNvPicPr>
            <a:picLocks noChangeAspect="1"/>
          </p:cNvPicPr>
          <p:nvPr/>
        </p:nvPicPr>
        <p:blipFill>
          <a:blip r:embed="rId2"/>
          <a:stretch>
            <a:fillRect/>
          </a:stretch>
        </p:blipFill>
        <p:spPr>
          <a:xfrm>
            <a:off x="11232711" y="0"/>
            <a:ext cx="816767" cy="816767"/>
          </a:xfrm>
          <a:prstGeom prst="rect">
            <a:avLst/>
          </a:prstGeom>
        </p:spPr>
      </p:pic>
    </p:spTree>
    <p:extLst>
      <p:ext uri="{BB962C8B-B14F-4D97-AF65-F5344CB8AC3E}">
        <p14:creationId xmlns:p14="http://schemas.microsoft.com/office/powerpoint/2010/main" val="1138558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CAE870-B60D-3D44-8C15-DC682DE344F8}"/>
              </a:ext>
            </a:extLst>
          </p:cNvPr>
          <p:cNvSpPr>
            <a:spLocks/>
          </p:cNvSpPr>
          <p:nvPr/>
        </p:nvSpPr>
        <p:spPr bwMode="auto">
          <a:xfrm>
            <a:off x="846614" y="530939"/>
            <a:ext cx="7129003"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Appendix 3 - </a:t>
            </a:r>
            <a:r>
              <a:rPr lang="en-US" altLang="ko" sz="3200" dirty="0"/>
              <a:t>Classification Tree with </a:t>
            </a:r>
            <a:r>
              <a:rPr lang="en-US" altLang="ko" sz="3200" dirty="0" err="1"/>
              <a:t>rpart</a:t>
            </a:r>
            <a:r>
              <a:rPr lang="en-US" sz="3200" dirty="0">
                <a:solidFill>
                  <a:prstClr val="black"/>
                </a:solidFill>
                <a:ea typeface="+mj-ea"/>
                <a:cs typeface="+mj-cs"/>
              </a:rPr>
              <a:t>!</a:t>
            </a:r>
            <a:r>
              <a:rPr lang="en-GB" dirty="0"/>
              <a:t> </a:t>
            </a:r>
            <a:endParaRPr lang="en-US" sz="2900" dirty="0">
              <a:solidFill>
                <a:schemeClr val="tx2"/>
              </a:solidFill>
              <a:latin typeface="Lato Regular"/>
              <a:ea typeface="ＭＳ Ｐゴシック" charset="0"/>
              <a:cs typeface="Lato Regular"/>
              <a:sym typeface="Bebas Neue" charset="0"/>
            </a:endParaRPr>
          </a:p>
        </p:txBody>
      </p:sp>
      <p:sp>
        <p:nvSpPr>
          <p:cNvPr id="3" name="Rectangle 2">
            <a:extLst>
              <a:ext uri="{FF2B5EF4-FFF2-40B4-BE49-F238E27FC236}">
                <a16:creationId xmlns:a16="http://schemas.microsoft.com/office/drawing/2014/main" id="{0B465B0D-0D51-E54B-AD0B-3DA7CF08009A}"/>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 name="TextBox 5">
            <a:extLst>
              <a:ext uri="{FF2B5EF4-FFF2-40B4-BE49-F238E27FC236}">
                <a16:creationId xmlns:a16="http://schemas.microsoft.com/office/drawing/2014/main" id="{9266CC7D-10B8-E24E-B9BC-2A1D52FF8EA9}"/>
              </a:ext>
            </a:extLst>
          </p:cNvPr>
          <p:cNvSpPr txBox="1"/>
          <p:nvPr/>
        </p:nvSpPr>
        <p:spPr>
          <a:xfrm>
            <a:off x="1651057" y="1894996"/>
            <a:ext cx="3588355" cy="707886"/>
          </a:xfrm>
          <a:prstGeom prst="rect">
            <a:avLst/>
          </a:prstGeom>
          <a:noFill/>
        </p:spPr>
        <p:txBody>
          <a:bodyPr wrap="none" lIns="0" tIns="0" rIns="0" bIns="0" rtlCol="0">
            <a:spAutoFit/>
          </a:bodyPr>
          <a:lstStyle/>
          <a:p>
            <a:r>
              <a:rPr lang="en-US" altLang="ko" sz="1600" b="1" dirty="0"/>
              <a:t>Balancing the data with SMOTE algorithm </a:t>
            </a:r>
            <a:endParaRPr lang="en-US" sz="1600" b="1" dirty="0">
              <a:solidFill>
                <a:srgbClr val="FF0000"/>
              </a:solidFill>
            </a:endParaRPr>
          </a:p>
          <a:p>
            <a:endParaRPr lang="en-US" sz="1600" b="1" dirty="0"/>
          </a:p>
          <a:p>
            <a:endParaRPr lang="en-US" sz="1400" b="1" dirty="0">
              <a:latin typeface="Lato" panose="020F0502020204030203" pitchFamily="34" charset="0"/>
            </a:endParaRPr>
          </a:p>
        </p:txBody>
      </p:sp>
      <p:sp>
        <p:nvSpPr>
          <p:cNvPr id="8" name="Oval 7">
            <a:extLst>
              <a:ext uri="{FF2B5EF4-FFF2-40B4-BE49-F238E27FC236}">
                <a16:creationId xmlns:a16="http://schemas.microsoft.com/office/drawing/2014/main" id="{FC8EE670-96D6-4A49-B843-9657B2E5D23F}"/>
              </a:ext>
            </a:extLst>
          </p:cNvPr>
          <p:cNvSpPr/>
          <p:nvPr/>
        </p:nvSpPr>
        <p:spPr>
          <a:xfrm>
            <a:off x="893943" y="1829307"/>
            <a:ext cx="513160" cy="513294"/>
          </a:xfrm>
          <a:prstGeom prst="ellipse">
            <a:avLst/>
          </a:prstGeom>
          <a:solidFill>
            <a:srgbClr val="B6B6B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 name="TextBox 8">
            <a:extLst>
              <a:ext uri="{FF2B5EF4-FFF2-40B4-BE49-F238E27FC236}">
                <a16:creationId xmlns:a16="http://schemas.microsoft.com/office/drawing/2014/main" id="{6EBD15DE-A621-2244-98DE-3E2DD17DEB15}"/>
              </a:ext>
            </a:extLst>
          </p:cNvPr>
          <p:cNvSpPr txBox="1"/>
          <p:nvPr/>
        </p:nvSpPr>
        <p:spPr>
          <a:xfrm>
            <a:off x="1651057" y="2900833"/>
            <a:ext cx="4540089" cy="738664"/>
          </a:xfrm>
          <a:prstGeom prst="rect">
            <a:avLst/>
          </a:prstGeom>
          <a:noFill/>
        </p:spPr>
        <p:txBody>
          <a:bodyPr wrap="none" lIns="0" tIns="0" rIns="0" bIns="0" rtlCol="0">
            <a:spAutoFit/>
          </a:bodyPr>
          <a:lstStyle/>
          <a:p>
            <a:r>
              <a:rPr lang="en-GB" altLang="ko" sz="1600" b="1" dirty="0"/>
              <a:t>If we don’t control for the imbalance, model predicts </a:t>
            </a:r>
          </a:p>
          <a:p>
            <a:r>
              <a:rPr lang="en-GB" altLang="ko" sz="1600" b="1" dirty="0"/>
              <a:t>100% of the customers as satisfied which is wrong</a:t>
            </a:r>
            <a:endParaRPr lang="en-GB" sz="1600" b="1" dirty="0"/>
          </a:p>
          <a:p>
            <a:endParaRPr lang="en-US" sz="1600" b="1" dirty="0"/>
          </a:p>
        </p:txBody>
      </p:sp>
      <p:sp>
        <p:nvSpPr>
          <p:cNvPr id="10" name="Oval 9">
            <a:extLst>
              <a:ext uri="{FF2B5EF4-FFF2-40B4-BE49-F238E27FC236}">
                <a16:creationId xmlns:a16="http://schemas.microsoft.com/office/drawing/2014/main" id="{1562FC6A-5432-DE4A-AB06-12080B423C17}"/>
              </a:ext>
            </a:extLst>
          </p:cNvPr>
          <p:cNvSpPr/>
          <p:nvPr/>
        </p:nvSpPr>
        <p:spPr>
          <a:xfrm>
            <a:off x="893943" y="2784308"/>
            <a:ext cx="513160" cy="513294"/>
          </a:xfrm>
          <a:prstGeom prst="ellipse">
            <a:avLst/>
          </a:prstGeom>
          <a:solidFill>
            <a:srgbClr val="EDC0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Freeform 67">
            <a:extLst>
              <a:ext uri="{FF2B5EF4-FFF2-40B4-BE49-F238E27FC236}">
                <a16:creationId xmlns:a16="http://schemas.microsoft.com/office/drawing/2014/main" id="{477D6C44-E308-7C40-A991-1641F8424739}"/>
              </a:ext>
            </a:extLst>
          </p:cNvPr>
          <p:cNvSpPr>
            <a:spLocks noChangeArrowheads="1"/>
          </p:cNvSpPr>
          <p:nvPr/>
        </p:nvSpPr>
        <p:spPr bwMode="auto">
          <a:xfrm>
            <a:off x="988598" y="1922969"/>
            <a:ext cx="323849" cy="325970"/>
          </a:xfrm>
          <a:custGeom>
            <a:avLst/>
            <a:gdLst>
              <a:gd name="T0" fmla="*/ 593 w 601"/>
              <a:gd name="T1" fmla="*/ 42 h 602"/>
              <a:gd name="T2" fmla="*/ 593 w 601"/>
              <a:gd name="T3" fmla="*/ 42 h 602"/>
              <a:gd name="T4" fmla="*/ 501 w 601"/>
              <a:gd name="T5" fmla="*/ 142 h 602"/>
              <a:gd name="T6" fmla="*/ 544 w 601"/>
              <a:gd name="T7" fmla="*/ 142 h 602"/>
              <a:gd name="T8" fmla="*/ 572 w 601"/>
              <a:gd name="T9" fmla="*/ 170 h 602"/>
              <a:gd name="T10" fmla="*/ 544 w 601"/>
              <a:gd name="T11" fmla="*/ 198 h 602"/>
              <a:gd name="T12" fmla="*/ 431 w 601"/>
              <a:gd name="T13" fmla="*/ 198 h 602"/>
              <a:gd name="T14" fmla="*/ 402 w 601"/>
              <a:gd name="T15" fmla="*/ 170 h 602"/>
              <a:gd name="T16" fmla="*/ 402 w 601"/>
              <a:gd name="T17" fmla="*/ 57 h 602"/>
              <a:gd name="T18" fmla="*/ 431 w 601"/>
              <a:gd name="T19" fmla="*/ 28 h 602"/>
              <a:gd name="T20" fmla="*/ 459 w 601"/>
              <a:gd name="T21" fmla="*/ 57 h 602"/>
              <a:gd name="T22" fmla="*/ 459 w 601"/>
              <a:gd name="T23" fmla="*/ 99 h 602"/>
              <a:gd name="T24" fmla="*/ 551 w 601"/>
              <a:gd name="T25" fmla="*/ 7 h 602"/>
              <a:gd name="T26" fmla="*/ 572 w 601"/>
              <a:gd name="T27" fmla="*/ 0 h 602"/>
              <a:gd name="T28" fmla="*/ 600 w 601"/>
              <a:gd name="T29" fmla="*/ 28 h 602"/>
              <a:gd name="T30" fmla="*/ 593 w 601"/>
              <a:gd name="T31" fmla="*/ 42 h 602"/>
              <a:gd name="T32" fmla="*/ 296 w 601"/>
              <a:gd name="T33" fmla="*/ 382 h 602"/>
              <a:gd name="T34" fmla="*/ 296 w 601"/>
              <a:gd name="T35" fmla="*/ 382 h 602"/>
              <a:gd name="T36" fmla="*/ 211 w 601"/>
              <a:gd name="T37" fmla="*/ 297 h 602"/>
              <a:gd name="T38" fmla="*/ 296 w 601"/>
              <a:gd name="T39" fmla="*/ 212 h 602"/>
              <a:gd name="T40" fmla="*/ 381 w 601"/>
              <a:gd name="T41" fmla="*/ 297 h 602"/>
              <a:gd name="T42" fmla="*/ 296 w 601"/>
              <a:gd name="T43" fmla="*/ 382 h 602"/>
              <a:gd name="T44" fmla="*/ 169 w 601"/>
              <a:gd name="T45" fmla="*/ 573 h 602"/>
              <a:gd name="T46" fmla="*/ 169 w 601"/>
              <a:gd name="T47" fmla="*/ 573 h 602"/>
              <a:gd name="T48" fmla="*/ 141 w 601"/>
              <a:gd name="T49" fmla="*/ 544 h 602"/>
              <a:gd name="T50" fmla="*/ 141 w 601"/>
              <a:gd name="T51" fmla="*/ 502 h 602"/>
              <a:gd name="T52" fmla="*/ 42 w 601"/>
              <a:gd name="T53" fmla="*/ 594 h 602"/>
              <a:gd name="T54" fmla="*/ 28 w 601"/>
              <a:gd name="T55" fmla="*/ 601 h 602"/>
              <a:gd name="T56" fmla="*/ 0 w 601"/>
              <a:gd name="T57" fmla="*/ 573 h 602"/>
              <a:gd name="T58" fmla="*/ 7 w 601"/>
              <a:gd name="T59" fmla="*/ 551 h 602"/>
              <a:gd name="T60" fmla="*/ 98 w 601"/>
              <a:gd name="T61" fmla="*/ 460 h 602"/>
              <a:gd name="T62" fmla="*/ 56 w 601"/>
              <a:gd name="T63" fmla="*/ 460 h 602"/>
              <a:gd name="T64" fmla="*/ 28 w 601"/>
              <a:gd name="T65" fmla="*/ 431 h 602"/>
              <a:gd name="T66" fmla="*/ 56 w 601"/>
              <a:gd name="T67" fmla="*/ 403 h 602"/>
              <a:gd name="T68" fmla="*/ 169 w 601"/>
              <a:gd name="T69" fmla="*/ 403 h 602"/>
              <a:gd name="T70" fmla="*/ 197 w 601"/>
              <a:gd name="T71" fmla="*/ 431 h 602"/>
              <a:gd name="T72" fmla="*/ 197 w 601"/>
              <a:gd name="T73" fmla="*/ 544 h 602"/>
              <a:gd name="T74" fmla="*/ 169 w 601"/>
              <a:gd name="T75" fmla="*/ 57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602">
                <a:moveTo>
                  <a:pt x="593" y="42"/>
                </a:moveTo>
                <a:lnTo>
                  <a:pt x="593" y="42"/>
                </a:lnTo>
                <a:cubicBezTo>
                  <a:pt x="501" y="142"/>
                  <a:pt x="501" y="142"/>
                  <a:pt x="501" y="142"/>
                </a:cubicBezTo>
                <a:cubicBezTo>
                  <a:pt x="544" y="142"/>
                  <a:pt x="544" y="142"/>
                  <a:pt x="544" y="142"/>
                </a:cubicBezTo>
                <a:cubicBezTo>
                  <a:pt x="558" y="142"/>
                  <a:pt x="572" y="149"/>
                  <a:pt x="572" y="170"/>
                </a:cubicBezTo>
                <a:cubicBezTo>
                  <a:pt x="572" y="184"/>
                  <a:pt x="558" y="198"/>
                  <a:pt x="544" y="198"/>
                </a:cubicBezTo>
                <a:cubicBezTo>
                  <a:pt x="431" y="198"/>
                  <a:pt x="431" y="198"/>
                  <a:pt x="431" y="198"/>
                </a:cubicBezTo>
                <a:cubicBezTo>
                  <a:pt x="417" y="198"/>
                  <a:pt x="402" y="184"/>
                  <a:pt x="402" y="170"/>
                </a:cubicBezTo>
                <a:cubicBezTo>
                  <a:pt x="402" y="57"/>
                  <a:pt x="402" y="57"/>
                  <a:pt x="402" y="57"/>
                </a:cubicBezTo>
                <a:cubicBezTo>
                  <a:pt x="402" y="35"/>
                  <a:pt x="417" y="28"/>
                  <a:pt x="431" y="28"/>
                </a:cubicBezTo>
                <a:cubicBezTo>
                  <a:pt x="445" y="28"/>
                  <a:pt x="459" y="35"/>
                  <a:pt x="459" y="57"/>
                </a:cubicBezTo>
                <a:cubicBezTo>
                  <a:pt x="459" y="99"/>
                  <a:pt x="459" y="99"/>
                  <a:pt x="459" y="99"/>
                </a:cubicBezTo>
                <a:cubicBezTo>
                  <a:pt x="551" y="7"/>
                  <a:pt x="551" y="7"/>
                  <a:pt x="551" y="7"/>
                </a:cubicBezTo>
                <a:cubicBezTo>
                  <a:pt x="558" y="0"/>
                  <a:pt x="565" y="0"/>
                  <a:pt x="572" y="0"/>
                </a:cubicBezTo>
                <a:cubicBezTo>
                  <a:pt x="586" y="0"/>
                  <a:pt x="600" y="7"/>
                  <a:pt x="600" y="28"/>
                </a:cubicBezTo>
                <a:cubicBezTo>
                  <a:pt x="600" y="35"/>
                  <a:pt x="600" y="42"/>
                  <a:pt x="593" y="42"/>
                </a:cubicBezTo>
                <a:close/>
                <a:moveTo>
                  <a:pt x="296" y="382"/>
                </a:moveTo>
                <a:lnTo>
                  <a:pt x="296" y="382"/>
                </a:lnTo>
                <a:cubicBezTo>
                  <a:pt x="254" y="382"/>
                  <a:pt x="211" y="346"/>
                  <a:pt x="211" y="297"/>
                </a:cubicBezTo>
                <a:cubicBezTo>
                  <a:pt x="211" y="255"/>
                  <a:pt x="254" y="212"/>
                  <a:pt x="296" y="212"/>
                </a:cubicBezTo>
                <a:cubicBezTo>
                  <a:pt x="346" y="212"/>
                  <a:pt x="381" y="255"/>
                  <a:pt x="381" y="297"/>
                </a:cubicBezTo>
                <a:cubicBezTo>
                  <a:pt x="381" y="346"/>
                  <a:pt x="346" y="382"/>
                  <a:pt x="296" y="382"/>
                </a:cubicBezTo>
                <a:close/>
                <a:moveTo>
                  <a:pt x="169" y="573"/>
                </a:moveTo>
                <a:lnTo>
                  <a:pt x="169" y="573"/>
                </a:lnTo>
                <a:cubicBezTo>
                  <a:pt x="148" y="573"/>
                  <a:pt x="141" y="559"/>
                  <a:pt x="141" y="544"/>
                </a:cubicBezTo>
                <a:cubicBezTo>
                  <a:pt x="141" y="502"/>
                  <a:pt x="141" y="502"/>
                  <a:pt x="141" y="502"/>
                </a:cubicBezTo>
                <a:cubicBezTo>
                  <a:pt x="42" y="594"/>
                  <a:pt x="42" y="594"/>
                  <a:pt x="42" y="594"/>
                </a:cubicBezTo>
                <a:cubicBezTo>
                  <a:pt x="42" y="601"/>
                  <a:pt x="35" y="601"/>
                  <a:pt x="28" y="601"/>
                </a:cubicBezTo>
                <a:cubicBezTo>
                  <a:pt x="7" y="601"/>
                  <a:pt x="0" y="587"/>
                  <a:pt x="0" y="573"/>
                </a:cubicBezTo>
                <a:cubicBezTo>
                  <a:pt x="0" y="566"/>
                  <a:pt x="0" y="559"/>
                  <a:pt x="7" y="551"/>
                </a:cubicBezTo>
                <a:cubicBezTo>
                  <a:pt x="98" y="460"/>
                  <a:pt x="98" y="460"/>
                  <a:pt x="98" y="460"/>
                </a:cubicBezTo>
                <a:cubicBezTo>
                  <a:pt x="56" y="460"/>
                  <a:pt x="56" y="460"/>
                  <a:pt x="56" y="460"/>
                </a:cubicBezTo>
                <a:cubicBezTo>
                  <a:pt x="35" y="460"/>
                  <a:pt x="28" y="446"/>
                  <a:pt x="28" y="431"/>
                </a:cubicBezTo>
                <a:cubicBezTo>
                  <a:pt x="28" y="417"/>
                  <a:pt x="35" y="403"/>
                  <a:pt x="56" y="403"/>
                </a:cubicBezTo>
                <a:cubicBezTo>
                  <a:pt x="169" y="403"/>
                  <a:pt x="169" y="403"/>
                  <a:pt x="169" y="403"/>
                </a:cubicBezTo>
                <a:cubicBezTo>
                  <a:pt x="183" y="403"/>
                  <a:pt x="197" y="417"/>
                  <a:pt x="197" y="431"/>
                </a:cubicBezTo>
                <a:cubicBezTo>
                  <a:pt x="197" y="544"/>
                  <a:pt x="197" y="544"/>
                  <a:pt x="197" y="544"/>
                </a:cubicBezTo>
                <a:cubicBezTo>
                  <a:pt x="197" y="559"/>
                  <a:pt x="183" y="573"/>
                  <a:pt x="169" y="573"/>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mn-lt"/>
              <a:ea typeface="+mn-ea"/>
              <a:cs typeface="+mn-cs"/>
            </a:endParaRPr>
          </a:p>
        </p:txBody>
      </p:sp>
      <p:sp>
        <p:nvSpPr>
          <p:cNvPr id="12" name="Freeform 70">
            <a:extLst>
              <a:ext uri="{FF2B5EF4-FFF2-40B4-BE49-F238E27FC236}">
                <a16:creationId xmlns:a16="http://schemas.microsoft.com/office/drawing/2014/main" id="{96E0B386-7C5D-744F-B49E-F6C427623C60}"/>
              </a:ext>
            </a:extLst>
          </p:cNvPr>
          <p:cNvSpPr>
            <a:spLocks noChangeArrowheads="1"/>
          </p:cNvSpPr>
          <p:nvPr/>
        </p:nvSpPr>
        <p:spPr bwMode="auto">
          <a:xfrm>
            <a:off x="1014376" y="2900833"/>
            <a:ext cx="272291" cy="258235"/>
          </a:xfrm>
          <a:custGeom>
            <a:avLst/>
            <a:gdLst>
              <a:gd name="T0" fmla="*/ 544 w 545"/>
              <a:gd name="T1" fmla="*/ 142 h 546"/>
              <a:gd name="T2" fmla="*/ 544 w 545"/>
              <a:gd name="T3" fmla="*/ 142 h 546"/>
              <a:gd name="T4" fmla="*/ 544 w 545"/>
              <a:gd name="T5" fmla="*/ 142 h 546"/>
              <a:gd name="T6" fmla="*/ 515 w 545"/>
              <a:gd name="T7" fmla="*/ 170 h 546"/>
              <a:gd name="T8" fmla="*/ 487 w 545"/>
              <a:gd name="T9" fmla="*/ 142 h 546"/>
              <a:gd name="T10" fmla="*/ 487 w 545"/>
              <a:gd name="T11" fmla="*/ 142 h 546"/>
              <a:gd name="T12" fmla="*/ 487 w 545"/>
              <a:gd name="T13" fmla="*/ 92 h 546"/>
              <a:gd name="T14" fmla="*/ 346 w 545"/>
              <a:gd name="T15" fmla="*/ 234 h 546"/>
              <a:gd name="T16" fmla="*/ 325 w 545"/>
              <a:gd name="T17" fmla="*/ 241 h 546"/>
              <a:gd name="T18" fmla="*/ 296 w 545"/>
              <a:gd name="T19" fmla="*/ 212 h 546"/>
              <a:gd name="T20" fmla="*/ 311 w 545"/>
              <a:gd name="T21" fmla="*/ 198 h 546"/>
              <a:gd name="T22" fmla="*/ 311 w 545"/>
              <a:gd name="T23" fmla="*/ 198 h 546"/>
              <a:gd name="T24" fmla="*/ 445 w 545"/>
              <a:gd name="T25" fmla="*/ 57 h 546"/>
              <a:gd name="T26" fmla="*/ 402 w 545"/>
              <a:gd name="T27" fmla="*/ 57 h 546"/>
              <a:gd name="T28" fmla="*/ 402 w 545"/>
              <a:gd name="T29" fmla="*/ 57 h 546"/>
              <a:gd name="T30" fmla="*/ 374 w 545"/>
              <a:gd name="T31" fmla="*/ 29 h 546"/>
              <a:gd name="T32" fmla="*/ 402 w 545"/>
              <a:gd name="T33" fmla="*/ 0 h 546"/>
              <a:gd name="T34" fmla="*/ 402 w 545"/>
              <a:gd name="T35" fmla="*/ 0 h 546"/>
              <a:gd name="T36" fmla="*/ 515 w 545"/>
              <a:gd name="T37" fmla="*/ 0 h 546"/>
              <a:gd name="T38" fmla="*/ 515 w 545"/>
              <a:gd name="T39" fmla="*/ 0 h 546"/>
              <a:gd name="T40" fmla="*/ 544 w 545"/>
              <a:gd name="T41" fmla="*/ 29 h 546"/>
              <a:gd name="T42" fmla="*/ 544 w 545"/>
              <a:gd name="T43" fmla="*/ 29 h 546"/>
              <a:gd name="T44" fmla="*/ 544 w 545"/>
              <a:gd name="T45" fmla="*/ 142 h 546"/>
              <a:gd name="T46" fmla="*/ 233 w 545"/>
              <a:gd name="T47" fmla="*/ 347 h 546"/>
              <a:gd name="T48" fmla="*/ 233 w 545"/>
              <a:gd name="T49" fmla="*/ 347 h 546"/>
              <a:gd name="T50" fmla="*/ 91 w 545"/>
              <a:gd name="T51" fmla="*/ 488 h 546"/>
              <a:gd name="T52" fmla="*/ 141 w 545"/>
              <a:gd name="T53" fmla="*/ 488 h 546"/>
              <a:gd name="T54" fmla="*/ 141 w 545"/>
              <a:gd name="T55" fmla="*/ 488 h 546"/>
              <a:gd name="T56" fmla="*/ 169 w 545"/>
              <a:gd name="T57" fmla="*/ 516 h 546"/>
              <a:gd name="T58" fmla="*/ 141 w 545"/>
              <a:gd name="T59" fmla="*/ 545 h 546"/>
              <a:gd name="T60" fmla="*/ 141 w 545"/>
              <a:gd name="T61" fmla="*/ 545 h 546"/>
              <a:gd name="T62" fmla="*/ 28 w 545"/>
              <a:gd name="T63" fmla="*/ 545 h 546"/>
              <a:gd name="T64" fmla="*/ 28 w 545"/>
              <a:gd name="T65" fmla="*/ 545 h 546"/>
              <a:gd name="T66" fmla="*/ 0 w 545"/>
              <a:gd name="T67" fmla="*/ 516 h 546"/>
              <a:gd name="T68" fmla="*/ 0 w 545"/>
              <a:gd name="T69" fmla="*/ 516 h 546"/>
              <a:gd name="T70" fmla="*/ 0 w 545"/>
              <a:gd name="T71" fmla="*/ 403 h 546"/>
              <a:gd name="T72" fmla="*/ 0 w 545"/>
              <a:gd name="T73" fmla="*/ 403 h 546"/>
              <a:gd name="T74" fmla="*/ 28 w 545"/>
              <a:gd name="T75" fmla="*/ 375 h 546"/>
              <a:gd name="T76" fmla="*/ 56 w 545"/>
              <a:gd name="T77" fmla="*/ 403 h 546"/>
              <a:gd name="T78" fmla="*/ 56 w 545"/>
              <a:gd name="T79" fmla="*/ 403 h 546"/>
              <a:gd name="T80" fmla="*/ 56 w 545"/>
              <a:gd name="T81" fmla="*/ 446 h 546"/>
              <a:gd name="T82" fmla="*/ 197 w 545"/>
              <a:gd name="T83" fmla="*/ 311 h 546"/>
              <a:gd name="T84" fmla="*/ 211 w 545"/>
              <a:gd name="T85" fmla="*/ 297 h 546"/>
              <a:gd name="T86" fmla="*/ 240 w 545"/>
              <a:gd name="T87" fmla="*/ 325 h 546"/>
              <a:gd name="T88" fmla="*/ 233 w 545"/>
              <a:gd name="T89" fmla="*/ 34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5" h="546">
                <a:moveTo>
                  <a:pt x="544" y="142"/>
                </a:moveTo>
                <a:lnTo>
                  <a:pt x="544" y="142"/>
                </a:lnTo>
                <a:lnTo>
                  <a:pt x="544" y="142"/>
                </a:lnTo>
                <a:cubicBezTo>
                  <a:pt x="544" y="156"/>
                  <a:pt x="530" y="170"/>
                  <a:pt x="515" y="170"/>
                </a:cubicBezTo>
                <a:cubicBezTo>
                  <a:pt x="501" y="170"/>
                  <a:pt x="487" y="156"/>
                  <a:pt x="487" y="142"/>
                </a:cubicBezTo>
                <a:lnTo>
                  <a:pt x="487" y="142"/>
                </a:lnTo>
                <a:cubicBezTo>
                  <a:pt x="487" y="92"/>
                  <a:pt x="487" y="92"/>
                  <a:pt x="487" y="92"/>
                </a:cubicBezTo>
                <a:cubicBezTo>
                  <a:pt x="346" y="234"/>
                  <a:pt x="346" y="234"/>
                  <a:pt x="346" y="234"/>
                </a:cubicBezTo>
                <a:cubicBezTo>
                  <a:pt x="339" y="241"/>
                  <a:pt x="332" y="241"/>
                  <a:pt x="325" y="241"/>
                </a:cubicBezTo>
                <a:cubicBezTo>
                  <a:pt x="311" y="241"/>
                  <a:pt x="296" y="234"/>
                  <a:pt x="296" y="212"/>
                </a:cubicBezTo>
                <a:cubicBezTo>
                  <a:pt x="296" y="205"/>
                  <a:pt x="303" y="198"/>
                  <a:pt x="311" y="198"/>
                </a:cubicBezTo>
                <a:lnTo>
                  <a:pt x="311" y="198"/>
                </a:lnTo>
                <a:cubicBezTo>
                  <a:pt x="445" y="57"/>
                  <a:pt x="445" y="57"/>
                  <a:pt x="445" y="57"/>
                </a:cubicBezTo>
                <a:cubicBezTo>
                  <a:pt x="402" y="57"/>
                  <a:pt x="402" y="57"/>
                  <a:pt x="402" y="57"/>
                </a:cubicBezTo>
                <a:lnTo>
                  <a:pt x="402" y="57"/>
                </a:lnTo>
                <a:cubicBezTo>
                  <a:pt x="388" y="57"/>
                  <a:pt x="374" y="43"/>
                  <a:pt x="374" y="29"/>
                </a:cubicBezTo>
                <a:cubicBezTo>
                  <a:pt x="374" y="7"/>
                  <a:pt x="388" y="0"/>
                  <a:pt x="402" y="0"/>
                </a:cubicBezTo>
                <a:lnTo>
                  <a:pt x="402" y="0"/>
                </a:lnTo>
                <a:cubicBezTo>
                  <a:pt x="515" y="0"/>
                  <a:pt x="515" y="0"/>
                  <a:pt x="515" y="0"/>
                </a:cubicBezTo>
                <a:lnTo>
                  <a:pt x="515" y="0"/>
                </a:lnTo>
                <a:cubicBezTo>
                  <a:pt x="530" y="0"/>
                  <a:pt x="544" y="7"/>
                  <a:pt x="544" y="29"/>
                </a:cubicBezTo>
                <a:lnTo>
                  <a:pt x="544" y="29"/>
                </a:lnTo>
                <a:lnTo>
                  <a:pt x="544" y="142"/>
                </a:lnTo>
                <a:close/>
                <a:moveTo>
                  <a:pt x="233" y="347"/>
                </a:moveTo>
                <a:lnTo>
                  <a:pt x="233" y="347"/>
                </a:lnTo>
                <a:cubicBezTo>
                  <a:pt x="91" y="488"/>
                  <a:pt x="91" y="488"/>
                  <a:pt x="91" y="488"/>
                </a:cubicBezTo>
                <a:cubicBezTo>
                  <a:pt x="141" y="488"/>
                  <a:pt x="141" y="488"/>
                  <a:pt x="141" y="488"/>
                </a:cubicBezTo>
                <a:lnTo>
                  <a:pt x="141" y="488"/>
                </a:lnTo>
                <a:cubicBezTo>
                  <a:pt x="155" y="488"/>
                  <a:pt x="169" y="502"/>
                  <a:pt x="169" y="516"/>
                </a:cubicBezTo>
                <a:cubicBezTo>
                  <a:pt x="169" y="531"/>
                  <a:pt x="155" y="545"/>
                  <a:pt x="141" y="545"/>
                </a:cubicBezTo>
                <a:lnTo>
                  <a:pt x="141" y="545"/>
                </a:lnTo>
                <a:cubicBezTo>
                  <a:pt x="28" y="545"/>
                  <a:pt x="28" y="545"/>
                  <a:pt x="28" y="545"/>
                </a:cubicBezTo>
                <a:lnTo>
                  <a:pt x="28" y="545"/>
                </a:lnTo>
                <a:cubicBezTo>
                  <a:pt x="7" y="545"/>
                  <a:pt x="0" y="531"/>
                  <a:pt x="0" y="516"/>
                </a:cubicBezTo>
                <a:lnTo>
                  <a:pt x="0" y="516"/>
                </a:lnTo>
                <a:cubicBezTo>
                  <a:pt x="0" y="403"/>
                  <a:pt x="0" y="403"/>
                  <a:pt x="0" y="403"/>
                </a:cubicBezTo>
                <a:lnTo>
                  <a:pt x="0" y="403"/>
                </a:lnTo>
                <a:cubicBezTo>
                  <a:pt x="0" y="389"/>
                  <a:pt x="7" y="375"/>
                  <a:pt x="28" y="375"/>
                </a:cubicBezTo>
                <a:cubicBezTo>
                  <a:pt x="42" y="375"/>
                  <a:pt x="56" y="389"/>
                  <a:pt x="56" y="403"/>
                </a:cubicBezTo>
                <a:lnTo>
                  <a:pt x="56" y="403"/>
                </a:lnTo>
                <a:cubicBezTo>
                  <a:pt x="56" y="446"/>
                  <a:pt x="56" y="446"/>
                  <a:pt x="56" y="446"/>
                </a:cubicBezTo>
                <a:cubicBezTo>
                  <a:pt x="197" y="311"/>
                  <a:pt x="197" y="311"/>
                  <a:pt x="197" y="311"/>
                </a:cubicBezTo>
                <a:cubicBezTo>
                  <a:pt x="197" y="304"/>
                  <a:pt x="204" y="297"/>
                  <a:pt x="211" y="297"/>
                </a:cubicBezTo>
                <a:cubicBezTo>
                  <a:pt x="233" y="297"/>
                  <a:pt x="240" y="311"/>
                  <a:pt x="240" y="325"/>
                </a:cubicBezTo>
                <a:cubicBezTo>
                  <a:pt x="240" y="333"/>
                  <a:pt x="240" y="340"/>
                  <a:pt x="233" y="347"/>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mn-lt"/>
              <a:ea typeface="+mn-ea"/>
              <a:cs typeface="+mn-cs"/>
            </a:endParaRPr>
          </a:p>
        </p:txBody>
      </p:sp>
      <p:cxnSp>
        <p:nvCxnSpPr>
          <p:cNvPr id="13" name="Straight Connector 12">
            <a:extLst>
              <a:ext uri="{FF2B5EF4-FFF2-40B4-BE49-F238E27FC236}">
                <a16:creationId xmlns:a16="http://schemas.microsoft.com/office/drawing/2014/main" id="{CDBC90F3-C61C-304A-92DC-C4790A7AA30B}"/>
              </a:ext>
            </a:extLst>
          </p:cNvPr>
          <p:cNvCxnSpPr/>
          <p:nvPr/>
        </p:nvCxnSpPr>
        <p:spPr>
          <a:xfrm>
            <a:off x="6302101" y="1102475"/>
            <a:ext cx="0" cy="4788977"/>
          </a:xfrm>
          <a:prstGeom prst="line">
            <a:avLst/>
          </a:prstGeom>
          <a:ln>
            <a:solidFill>
              <a:srgbClr val="B6B6B6"/>
            </a:solidFill>
          </a:ln>
        </p:spPr>
        <p:style>
          <a:lnRef idx="1">
            <a:schemeClr val="accent1"/>
          </a:lnRef>
          <a:fillRef idx="0">
            <a:schemeClr val="accent1"/>
          </a:fillRef>
          <a:effectRef idx="0">
            <a:schemeClr val="accent1"/>
          </a:effectRef>
          <a:fontRef idx="minor">
            <a:schemeClr val="tx1"/>
          </a:fontRef>
        </p:style>
      </p:cxnSp>
      <p:pic>
        <p:nvPicPr>
          <p:cNvPr id="24" name="Google Shape;132;p23">
            <a:extLst>
              <a:ext uri="{FF2B5EF4-FFF2-40B4-BE49-F238E27FC236}">
                <a16:creationId xmlns:a16="http://schemas.microsoft.com/office/drawing/2014/main" id="{BA1A3FC5-36CC-0A48-943C-E7D54BD1418F}"/>
              </a:ext>
            </a:extLst>
          </p:cNvPr>
          <p:cNvPicPr preferRelativeResize="0"/>
          <p:nvPr/>
        </p:nvPicPr>
        <p:blipFill rotWithShape="1">
          <a:blip r:embed="rId2">
            <a:alphaModFix/>
          </a:blip>
          <a:srcRect t="8817"/>
          <a:stretch/>
        </p:blipFill>
        <p:spPr>
          <a:xfrm>
            <a:off x="6557796" y="1334278"/>
            <a:ext cx="5491677" cy="4384687"/>
          </a:xfrm>
          <a:prstGeom prst="rect">
            <a:avLst/>
          </a:prstGeom>
          <a:noFill/>
          <a:ln>
            <a:noFill/>
          </a:ln>
        </p:spPr>
      </p:pic>
      <p:pic>
        <p:nvPicPr>
          <p:cNvPr id="28" name="Picture 27">
            <a:extLst>
              <a:ext uri="{FF2B5EF4-FFF2-40B4-BE49-F238E27FC236}">
                <a16:creationId xmlns:a16="http://schemas.microsoft.com/office/drawing/2014/main" id="{DE515297-3E70-984B-84D0-745541F9FC7D}"/>
              </a:ext>
            </a:extLst>
          </p:cNvPr>
          <p:cNvPicPr>
            <a:picLocks noChangeAspect="1"/>
          </p:cNvPicPr>
          <p:nvPr/>
        </p:nvPicPr>
        <p:blipFill>
          <a:blip r:embed="rId3"/>
          <a:stretch>
            <a:fillRect/>
          </a:stretch>
        </p:blipFill>
        <p:spPr>
          <a:xfrm>
            <a:off x="11232711" y="0"/>
            <a:ext cx="816767" cy="816767"/>
          </a:xfrm>
          <a:prstGeom prst="rect">
            <a:avLst/>
          </a:prstGeom>
        </p:spPr>
      </p:pic>
      <p:graphicFrame>
        <p:nvGraphicFramePr>
          <p:cNvPr id="31" name="Google Shape;134;p23">
            <a:extLst>
              <a:ext uri="{FF2B5EF4-FFF2-40B4-BE49-F238E27FC236}">
                <a16:creationId xmlns:a16="http://schemas.microsoft.com/office/drawing/2014/main" id="{5E8C3EEE-1CEC-5149-A836-5F0892B09390}"/>
              </a:ext>
            </a:extLst>
          </p:cNvPr>
          <p:cNvGraphicFramePr/>
          <p:nvPr>
            <p:extLst>
              <p:ext uri="{D42A27DB-BD31-4B8C-83A1-F6EECF244321}">
                <p14:modId xmlns:p14="http://schemas.microsoft.com/office/powerpoint/2010/main" val="3378262374"/>
              </p:ext>
            </p:extLst>
          </p:nvPr>
        </p:nvGraphicFramePr>
        <p:xfrm>
          <a:off x="1244896" y="3880213"/>
          <a:ext cx="4397518" cy="2181516"/>
        </p:xfrm>
        <a:graphic>
          <a:graphicData uri="http://schemas.openxmlformats.org/drawingml/2006/table">
            <a:tbl>
              <a:tblPr>
                <a:tableStyleId>{69C7853C-536D-4A76-A0AE-DD22124D55A5}</a:tableStyleId>
              </a:tblPr>
              <a:tblGrid>
                <a:gridCol w="1472213">
                  <a:extLst>
                    <a:ext uri="{9D8B030D-6E8A-4147-A177-3AD203B41FA5}">
                      <a16:colId xmlns:a16="http://schemas.microsoft.com/office/drawing/2014/main" val="20000"/>
                    </a:ext>
                  </a:extLst>
                </a:gridCol>
                <a:gridCol w="1433973">
                  <a:extLst>
                    <a:ext uri="{9D8B030D-6E8A-4147-A177-3AD203B41FA5}">
                      <a16:colId xmlns:a16="http://schemas.microsoft.com/office/drawing/2014/main" val="20001"/>
                    </a:ext>
                  </a:extLst>
                </a:gridCol>
                <a:gridCol w="1491332">
                  <a:extLst>
                    <a:ext uri="{9D8B030D-6E8A-4147-A177-3AD203B41FA5}">
                      <a16:colId xmlns:a16="http://schemas.microsoft.com/office/drawing/2014/main" val="20002"/>
                    </a:ext>
                  </a:extLst>
                </a:gridCol>
              </a:tblGrid>
              <a:tr h="615226">
                <a:tc>
                  <a:txBody>
                    <a:bodyPr/>
                    <a:lstStyle/>
                    <a:p>
                      <a:pPr marL="0" lvl="0" indent="0" algn="ctr" rtl="0">
                        <a:lnSpc>
                          <a:spcPct val="250000"/>
                        </a:lnSpc>
                        <a:spcBef>
                          <a:spcPts val="0"/>
                        </a:spcBef>
                        <a:spcAft>
                          <a:spcPts val="0"/>
                        </a:spcAft>
                        <a:buNone/>
                      </a:pPr>
                      <a:r>
                        <a:rPr lang="ko" sz="1600" b="1" dirty="0">
                          <a:solidFill>
                            <a:schemeClr val="bg1"/>
                          </a:solidFill>
                          <a:latin typeface="+mn-lt"/>
                          <a:sym typeface="Calibri"/>
                        </a:rPr>
                        <a:t>n=22806</a:t>
                      </a:r>
                      <a:endParaRPr sz="1600" b="1" dirty="0">
                        <a:solidFill>
                          <a:schemeClr val="bg1"/>
                        </a:solidFill>
                        <a:latin typeface="+mn-lt"/>
                        <a:ea typeface="Calibri"/>
                        <a:cs typeface="Calibri"/>
                        <a:sym typeface="Calibri"/>
                      </a:endParaRPr>
                    </a:p>
                  </a:txBody>
                  <a:tcPr marL="91425" marR="91425" marT="91425" marB="91425" anchor="ctr">
                    <a:solidFill>
                      <a:srgbClr val="BFBFB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mn-lt"/>
                          <a:sym typeface="Calibri"/>
                        </a:rPr>
                        <a:t>Predicted Satisfied (0)</a:t>
                      </a:r>
                      <a:endParaRPr sz="1600" b="1" dirty="0">
                        <a:solidFill>
                          <a:schemeClr val="bg1"/>
                        </a:solidFill>
                        <a:latin typeface="+mn-lt"/>
                        <a:ea typeface="Calibri"/>
                        <a:cs typeface="Calibri"/>
                        <a:sym typeface="Calibri"/>
                      </a:endParaRPr>
                    </a:p>
                  </a:txBody>
                  <a:tcPr marL="91425" marR="91425" marT="91425" marB="91425" anchor="ctr">
                    <a:solidFill>
                      <a:srgbClr val="BFBFB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mn-lt"/>
                          <a:sym typeface="Calibri"/>
                        </a:rPr>
                        <a:t>Predicted Unsatisfied (1)</a:t>
                      </a:r>
                      <a:endParaRPr sz="1600" b="1" dirty="0">
                        <a:solidFill>
                          <a:schemeClr val="bg1"/>
                        </a:solidFill>
                        <a:latin typeface="+mn-lt"/>
                        <a:ea typeface="Calibri"/>
                        <a:cs typeface="Calibri"/>
                        <a:sym typeface="Calibri"/>
                      </a:endParaRPr>
                    </a:p>
                  </a:txBody>
                  <a:tcPr marL="91425" marR="91425" marT="91425" marB="91425" anchor="ctr">
                    <a:solidFill>
                      <a:srgbClr val="BFBFBF"/>
                    </a:solidFill>
                  </a:tcPr>
                </a:tc>
                <a:extLst>
                  <a:ext uri="{0D108BD9-81ED-4DB2-BD59-A6C34878D82A}">
                    <a16:rowId xmlns:a16="http://schemas.microsoft.com/office/drawing/2014/main" val="10000"/>
                  </a:ext>
                </a:extLst>
              </a:tr>
              <a:tr h="558079">
                <a:tc>
                  <a:txBody>
                    <a:bodyPr/>
                    <a:lstStyle/>
                    <a:p>
                      <a:pPr marL="0" lvl="0" indent="0" algn="ctr" rtl="0">
                        <a:lnSpc>
                          <a:spcPct val="115000"/>
                        </a:lnSpc>
                        <a:spcBef>
                          <a:spcPts val="0"/>
                        </a:spcBef>
                        <a:spcAft>
                          <a:spcPts val="0"/>
                        </a:spcAft>
                        <a:buNone/>
                      </a:pPr>
                      <a:r>
                        <a:rPr lang="ko" sz="1600" b="1" dirty="0">
                          <a:solidFill>
                            <a:schemeClr val="bg1"/>
                          </a:solidFill>
                          <a:latin typeface="+mn-lt"/>
                          <a:sym typeface="Calibri"/>
                        </a:rPr>
                        <a:t>Actually Satisfied</a:t>
                      </a:r>
                      <a:endParaRPr sz="1600" b="1" dirty="0">
                        <a:solidFill>
                          <a:schemeClr val="bg1"/>
                        </a:solidFill>
                        <a:latin typeface="+mn-lt"/>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mn-lt"/>
                          <a:sym typeface="Calibri"/>
                        </a:rPr>
                        <a:t>18776</a:t>
                      </a:r>
                      <a:endParaRPr sz="1600" b="1" dirty="0">
                        <a:solidFill>
                          <a:schemeClr val="bg1"/>
                        </a:solidFill>
                        <a:latin typeface="+mn-lt"/>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mn-lt"/>
                          <a:sym typeface="Calibri"/>
                        </a:rPr>
                        <a:t>3118</a:t>
                      </a:r>
                      <a:endParaRPr sz="1600" b="1" dirty="0">
                        <a:solidFill>
                          <a:schemeClr val="bg1"/>
                        </a:solidFill>
                        <a:latin typeface="+mn-lt"/>
                        <a:ea typeface="Calibri"/>
                        <a:cs typeface="Calibri"/>
                        <a:sym typeface="Calibri"/>
                      </a:endParaRPr>
                    </a:p>
                  </a:txBody>
                  <a:tcPr marL="91425" marR="91425" marT="91425" marB="91425" anchor="ctr">
                    <a:solidFill>
                      <a:srgbClr val="F7945F"/>
                    </a:solidFill>
                  </a:tcPr>
                </a:tc>
                <a:extLst>
                  <a:ext uri="{0D108BD9-81ED-4DB2-BD59-A6C34878D82A}">
                    <a16:rowId xmlns:a16="http://schemas.microsoft.com/office/drawing/2014/main" val="10001"/>
                  </a:ext>
                </a:extLst>
              </a:tr>
              <a:tr h="562607">
                <a:tc>
                  <a:txBody>
                    <a:bodyPr/>
                    <a:lstStyle/>
                    <a:p>
                      <a:pPr marL="0" lvl="0" indent="0" algn="ctr" rtl="0">
                        <a:lnSpc>
                          <a:spcPct val="115000"/>
                        </a:lnSpc>
                        <a:spcBef>
                          <a:spcPts val="0"/>
                        </a:spcBef>
                        <a:spcAft>
                          <a:spcPts val="0"/>
                        </a:spcAft>
                        <a:buNone/>
                      </a:pPr>
                      <a:r>
                        <a:rPr lang="ko" sz="1600" b="1">
                          <a:solidFill>
                            <a:schemeClr val="bg1"/>
                          </a:solidFill>
                          <a:latin typeface="+mn-lt"/>
                          <a:sym typeface="Calibri"/>
                        </a:rPr>
                        <a:t>Actually Unsatisfied</a:t>
                      </a:r>
                      <a:endParaRPr sz="1600" b="1">
                        <a:solidFill>
                          <a:schemeClr val="bg1"/>
                        </a:solidFill>
                        <a:latin typeface="+mn-lt"/>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mn-lt"/>
                          <a:sym typeface="Calibri"/>
                        </a:rPr>
                        <a:t>357</a:t>
                      </a:r>
                      <a:endParaRPr sz="1600" b="1" dirty="0">
                        <a:solidFill>
                          <a:schemeClr val="bg1"/>
                        </a:solidFill>
                        <a:latin typeface="+mn-lt"/>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mn-lt"/>
                          <a:sym typeface="Calibri"/>
                        </a:rPr>
                        <a:t>555</a:t>
                      </a:r>
                      <a:endParaRPr sz="1600" b="1" dirty="0">
                        <a:solidFill>
                          <a:schemeClr val="bg1"/>
                        </a:solidFill>
                        <a:latin typeface="+mn-lt"/>
                        <a:ea typeface="Calibri"/>
                        <a:cs typeface="Calibri"/>
                        <a:sym typeface="Calibri"/>
                      </a:endParaRPr>
                    </a:p>
                  </a:txBody>
                  <a:tcPr marL="91425" marR="91425" marT="91425" marB="91425" anchor="ctr">
                    <a:solidFill>
                      <a:srgbClr val="F7945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224392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711700" cy="3619832"/>
          </a:xfrm>
        </p:spPr>
        <p:txBody>
          <a:bodyPr>
            <a:normAutofit/>
          </a:bodyPr>
          <a:lstStyle/>
          <a:p>
            <a:pPr marL="0" indent="0">
              <a:buNone/>
            </a:pPr>
            <a:r>
              <a:rPr lang="en-US" sz="1600" dirty="0"/>
              <a:t>True Positives: we correctly predicted that customers are unsatisfied, 619</a:t>
            </a:r>
          </a:p>
          <a:p>
            <a:pPr marL="0" indent="0">
              <a:buNone/>
            </a:pPr>
            <a:endParaRPr lang="en-US" sz="1600" dirty="0"/>
          </a:p>
          <a:p>
            <a:pPr marL="0" indent="0">
              <a:buNone/>
            </a:pPr>
            <a:r>
              <a:rPr lang="en-US" sz="1600" dirty="0"/>
              <a:t>True Negatives: We correctly predicted that customers are satisfied, 17801</a:t>
            </a:r>
          </a:p>
          <a:p>
            <a:pPr marL="0" indent="0">
              <a:buNone/>
            </a:pPr>
            <a:endParaRPr lang="en-US" sz="1600" dirty="0"/>
          </a:p>
          <a:p>
            <a:pPr marL="0" indent="0">
              <a:buNone/>
            </a:pPr>
            <a:r>
              <a:rPr lang="en-US" sz="1600" dirty="0"/>
              <a:t>False Positives: We incorrectly predicted 4093 customers as unsatisfied</a:t>
            </a:r>
          </a:p>
          <a:p>
            <a:pPr marL="0" indent="0">
              <a:buNone/>
            </a:pPr>
            <a:endParaRPr lang="en-US" sz="1600" dirty="0"/>
          </a:p>
          <a:p>
            <a:pPr marL="0" indent="0">
              <a:buNone/>
            </a:pPr>
            <a:r>
              <a:rPr lang="en-US" sz="1600" dirty="0"/>
              <a:t>False Negatives: We incorrectly predicted 293 customers as satisfied who are actually unsatisfied </a:t>
            </a:r>
          </a:p>
        </p:txBody>
      </p:sp>
      <p:graphicFrame>
        <p:nvGraphicFramePr>
          <p:cNvPr id="4" name="Content Placeholder 3"/>
          <p:cNvGraphicFramePr>
            <a:graphicFrameLocks/>
          </p:cNvGraphicFramePr>
          <p:nvPr>
            <p:extLst>
              <p:ext uri="{D42A27DB-BD31-4B8C-83A1-F6EECF244321}">
                <p14:modId xmlns:p14="http://schemas.microsoft.com/office/powerpoint/2010/main" val="2729219725"/>
              </p:ext>
            </p:extLst>
          </p:nvPr>
        </p:nvGraphicFramePr>
        <p:xfrm>
          <a:off x="6794100" y="2050477"/>
          <a:ext cx="4396407" cy="2348810"/>
        </p:xfrm>
        <a:graphic>
          <a:graphicData uri="http://schemas.openxmlformats.org/drawingml/2006/table">
            <a:tbl>
              <a:tblPr firstRow="1" bandRow="1">
                <a:tableStyleId>{69C7853C-536D-4A76-A0AE-DD22124D55A5}</a:tableStyleId>
              </a:tblPr>
              <a:tblGrid>
                <a:gridCol w="1599754">
                  <a:extLst>
                    <a:ext uri="{9D8B030D-6E8A-4147-A177-3AD203B41FA5}">
                      <a16:colId xmlns:a16="http://schemas.microsoft.com/office/drawing/2014/main" val="20000"/>
                    </a:ext>
                  </a:extLst>
                </a:gridCol>
                <a:gridCol w="1331184">
                  <a:extLst>
                    <a:ext uri="{9D8B030D-6E8A-4147-A177-3AD203B41FA5}">
                      <a16:colId xmlns:a16="http://schemas.microsoft.com/office/drawing/2014/main" val="20001"/>
                    </a:ext>
                  </a:extLst>
                </a:gridCol>
                <a:gridCol w="1465469">
                  <a:extLst>
                    <a:ext uri="{9D8B030D-6E8A-4147-A177-3AD203B41FA5}">
                      <a16:colId xmlns:a16="http://schemas.microsoft.com/office/drawing/2014/main" val="20002"/>
                    </a:ext>
                  </a:extLst>
                </a:gridCol>
              </a:tblGrid>
              <a:tr h="1088052">
                <a:tc>
                  <a:txBody>
                    <a:bodyPr/>
                    <a:lstStyle/>
                    <a:p>
                      <a:pPr algn="ctr">
                        <a:lnSpc>
                          <a:spcPct val="250000"/>
                        </a:lnSpc>
                      </a:pPr>
                      <a:r>
                        <a:rPr lang="en-US" sz="1600" dirty="0"/>
                        <a:t>n=22806</a:t>
                      </a:r>
                      <a:endParaRPr lang="en-US" sz="1600" b="1" dirty="0">
                        <a:solidFill>
                          <a:schemeClr val="bg1"/>
                        </a:solidFill>
                      </a:endParaRPr>
                    </a:p>
                  </a:txBody>
                  <a:tcPr>
                    <a:solidFill>
                      <a:srgbClr val="BFBFBF"/>
                    </a:solidFill>
                  </a:tcPr>
                </a:tc>
                <a:tc>
                  <a:txBody>
                    <a:bodyPr/>
                    <a:lstStyle/>
                    <a:p>
                      <a:pPr algn="ctr"/>
                      <a:r>
                        <a:rPr lang="en-US" sz="1600" kern="1200" dirty="0">
                          <a:effectLst/>
                        </a:rPr>
                        <a:t>Predicted Satisfied (0)</a:t>
                      </a:r>
                      <a:endParaRPr lang="en-US" sz="1600" b="1" dirty="0">
                        <a:solidFill>
                          <a:schemeClr val="bg1"/>
                        </a:solidFill>
                      </a:endParaRPr>
                    </a:p>
                  </a:txBody>
                  <a:tcPr>
                    <a:solidFill>
                      <a:srgbClr val="BFBFB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effectLst/>
                        </a:rPr>
                        <a:t>Predicted Unsatisfied</a:t>
                      </a:r>
                      <a:r>
                        <a:rPr lang="en-US" sz="1600" dirty="0">
                          <a:effectLst/>
                        </a:rPr>
                        <a:t> (1)</a:t>
                      </a:r>
                      <a:endParaRPr lang="en-US" sz="1600" dirty="0"/>
                    </a:p>
                    <a:p>
                      <a:pPr algn="ctr"/>
                      <a:endParaRPr lang="en-US" sz="1600" b="1" dirty="0">
                        <a:solidFill>
                          <a:schemeClr val="bg1"/>
                        </a:solidFill>
                      </a:endParaRPr>
                    </a:p>
                  </a:txBody>
                  <a:tcPr>
                    <a:solidFill>
                      <a:srgbClr val="BFBFBF"/>
                    </a:solidFill>
                  </a:tcPr>
                </a:tc>
                <a:extLst>
                  <a:ext uri="{0D108BD9-81ED-4DB2-BD59-A6C34878D82A}">
                    <a16:rowId xmlns:a16="http://schemas.microsoft.com/office/drawing/2014/main" val="10000"/>
                  </a:ext>
                </a:extLst>
              </a:tr>
              <a:tr h="630379">
                <a:tc>
                  <a:txBody>
                    <a:bodyPr/>
                    <a:lstStyle/>
                    <a:p>
                      <a:pPr algn="ctr"/>
                      <a:r>
                        <a:rPr lang="en-US" sz="1600" b="1" kern="1200" dirty="0">
                          <a:solidFill>
                            <a:schemeClr val="bg1"/>
                          </a:solidFill>
                          <a:effectLst/>
                        </a:rPr>
                        <a:t>Actually Satisfied (0)</a:t>
                      </a:r>
                      <a:endParaRPr lang="en-US" sz="1600" b="1" dirty="0">
                        <a:solidFill>
                          <a:schemeClr val="bg1"/>
                        </a:solidFill>
                      </a:endParaRPr>
                    </a:p>
                  </a:txBody>
                  <a:tcPr>
                    <a:solidFill>
                      <a:srgbClr val="F7945F"/>
                    </a:solidFill>
                  </a:tcPr>
                </a:tc>
                <a:tc>
                  <a:txBody>
                    <a:bodyPr/>
                    <a:lstStyle/>
                    <a:p>
                      <a:pPr algn="ctr"/>
                      <a:r>
                        <a:rPr lang="en-US" sz="1600" b="1" dirty="0">
                          <a:solidFill>
                            <a:schemeClr val="bg1"/>
                          </a:solidFill>
                        </a:rPr>
                        <a:t>17801</a:t>
                      </a:r>
                    </a:p>
                  </a:txBody>
                  <a:tcPr>
                    <a:solidFill>
                      <a:srgbClr val="F7945F"/>
                    </a:solidFill>
                  </a:tcPr>
                </a:tc>
                <a:tc>
                  <a:txBody>
                    <a:bodyPr/>
                    <a:lstStyle/>
                    <a:p>
                      <a:pPr algn="ctr"/>
                      <a:r>
                        <a:rPr lang="en-US" sz="1600" b="1" dirty="0">
                          <a:solidFill>
                            <a:schemeClr val="bg1"/>
                          </a:solidFill>
                        </a:rPr>
                        <a:t>4093</a:t>
                      </a:r>
                    </a:p>
                  </a:txBody>
                  <a:tcPr>
                    <a:solidFill>
                      <a:srgbClr val="F7945F"/>
                    </a:solidFill>
                  </a:tcPr>
                </a:tc>
                <a:extLst>
                  <a:ext uri="{0D108BD9-81ED-4DB2-BD59-A6C34878D82A}">
                    <a16:rowId xmlns:a16="http://schemas.microsoft.com/office/drawing/2014/main" val="10001"/>
                  </a:ext>
                </a:extLst>
              </a:tr>
              <a:tr h="630379">
                <a:tc>
                  <a:txBody>
                    <a:bodyPr/>
                    <a:lstStyle/>
                    <a:p>
                      <a:pPr algn="ctr"/>
                      <a:r>
                        <a:rPr lang="en-US" sz="1600" b="1" dirty="0">
                          <a:solidFill>
                            <a:schemeClr val="bg1"/>
                          </a:solidFill>
                        </a:rPr>
                        <a:t>Actually Unsatisfied(1)</a:t>
                      </a:r>
                    </a:p>
                  </a:txBody>
                  <a:tcPr>
                    <a:solidFill>
                      <a:srgbClr val="F7945F"/>
                    </a:solidFill>
                  </a:tcPr>
                </a:tc>
                <a:tc>
                  <a:txBody>
                    <a:bodyPr/>
                    <a:lstStyle/>
                    <a:p>
                      <a:pPr algn="ctr"/>
                      <a:r>
                        <a:rPr lang="en-US" sz="1600" b="1" dirty="0">
                          <a:solidFill>
                            <a:schemeClr val="bg1"/>
                          </a:solidFill>
                        </a:rPr>
                        <a:t>293</a:t>
                      </a:r>
                    </a:p>
                  </a:txBody>
                  <a:tcPr>
                    <a:solidFill>
                      <a:srgbClr val="F7945F"/>
                    </a:solidFill>
                  </a:tcPr>
                </a:tc>
                <a:tc>
                  <a:txBody>
                    <a:bodyPr/>
                    <a:lstStyle/>
                    <a:p>
                      <a:pPr algn="ctr"/>
                      <a:r>
                        <a:rPr lang="en-US" sz="1600" b="1" dirty="0">
                          <a:solidFill>
                            <a:schemeClr val="bg1"/>
                          </a:solidFill>
                        </a:rPr>
                        <a:t>619</a:t>
                      </a:r>
                    </a:p>
                  </a:txBody>
                  <a:tcPr>
                    <a:solidFill>
                      <a:srgbClr val="F7945F"/>
                    </a:solidFill>
                  </a:tcPr>
                </a:tc>
                <a:extLst>
                  <a:ext uri="{0D108BD9-81ED-4DB2-BD59-A6C34878D82A}">
                    <a16:rowId xmlns:a16="http://schemas.microsoft.com/office/drawing/2014/main" val="10002"/>
                  </a:ext>
                </a:extLst>
              </a:tr>
            </a:tbl>
          </a:graphicData>
        </a:graphic>
      </p:graphicFrame>
      <p:sp>
        <p:nvSpPr>
          <p:cNvPr id="5" name="Rectangle 4">
            <a:extLst>
              <a:ext uri="{FF2B5EF4-FFF2-40B4-BE49-F238E27FC236}">
                <a16:creationId xmlns:a16="http://schemas.microsoft.com/office/drawing/2014/main" id="{80D3A011-49EF-304B-A1D0-8149D93386F8}"/>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 name="Rectangle 5">
            <a:extLst>
              <a:ext uri="{FF2B5EF4-FFF2-40B4-BE49-F238E27FC236}">
                <a16:creationId xmlns:a16="http://schemas.microsoft.com/office/drawing/2014/main" id="{D032AC1B-0CF3-9C49-8298-58B2FD2DBA67}"/>
              </a:ext>
            </a:extLst>
          </p:cNvPr>
          <p:cNvSpPr>
            <a:spLocks/>
          </p:cNvSpPr>
          <p:nvPr/>
        </p:nvSpPr>
        <p:spPr bwMode="auto">
          <a:xfrm>
            <a:off x="846614" y="530938"/>
            <a:ext cx="7997959"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Appendix 5 – Random Forest Confusion Matrix  </a:t>
            </a:r>
            <a:r>
              <a:rPr lang="en-GB" dirty="0"/>
              <a:t> </a:t>
            </a:r>
            <a:endParaRPr lang="en-US" sz="2900" dirty="0">
              <a:solidFill>
                <a:schemeClr val="tx2"/>
              </a:solidFill>
              <a:latin typeface="Lato Regular"/>
              <a:ea typeface="ＭＳ Ｐゴシック" charset="0"/>
              <a:cs typeface="Lato Regular"/>
              <a:sym typeface="Bebas Neue" charset="0"/>
            </a:endParaRPr>
          </a:p>
        </p:txBody>
      </p:sp>
      <p:pic>
        <p:nvPicPr>
          <p:cNvPr id="9" name="Picture 8">
            <a:extLst>
              <a:ext uri="{FF2B5EF4-FFF2-40B4-BE49-F238E27FC236}">
                <a16:creationId xmlns:a16="http://schemas.microsoft.com/office/drawing/2014/main" id="{F90058D6-3694-A041-A7C5-17889672FFA8}"/>
              </a:ext>
            </a:extLst>
          </p:cNvPr>
          <p:cNvPicPr>
            <a:picLocks noChangeAspect="1"/>
          </p:cNvPicPr>
          <p:nvPr/>
        </p:nvPicPr>
        <p:blipFill>
          <a:blip r:embed="rId2"/>
          <a:stretch>
            <a:fillRect/>
          </a:stretch>
        </p:blipFill>
        <p:spPr>
          <a:xfrm>
            <a:off x="11232711" y="0"/>
            <a:ext cx="816767" cy="816767"/>
          </a:xfrm>
          <a:prstGeom prst="rect">
            <a:avLst/>
          </a:prstGeom>
        </p:spPr>
      </p:pic>
    </p:spTree>
    <p:extLst>
      <p:ext uri="{BB962C8B-B14F-4D97-AF65-F5344CB8AC3E}">
        <p14:creationId xmlns:p14="http://schemas.microsoft.com/office/powerpoint/2010/main" val="2898447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66976077"/>
              </p:ext>
            </p:extLst>
          </p:nvPr>
        </p:nvGraphicFramePr>
        <p:xfrm>
          <a:off x="6588902" y="2030546"/>
          <a:ext cx="4396407" cy="2391712"/>
        </p:xfrm>
        <a:graphic>
          <a:graphicData uri="http://schemas.openxmlformats.org/drawingml/2006/table">
            <a:tbl>
              <a:tblPr firstRow="1" bandRow="1">
                <a:tableStyleId>{69C7853C-536D-4A76-A0AE-DD22124D55A5}</a:tableStyleId>
              </a:tblPr>
              <a:tblGrid>
                <a:gridCol w="1545164">
                  <a:extLst>
                    <a:ext uri="{9D8B030D-6E8A-4147-A177-3AD203B41FA5}">
                      <a16:colId xmlns:a16="http://schemas.microsoft.com/office/drawing/2014/main" val="20000"/>
                    </a:ext>
                  </a:extLst>
                </a:gridCol>
                <a:gridCol w="1385774">
                  <a:extLst>
                    <a:ext uri="{9D8B030D-6E8A-4147-A177-3AD203B41FA5}">
                      <a16:colId xmlns:a16="http://schemas.microsoft.com/office/drawing/2014/main" val="20001"/>
                    </a:ext>
                  </a:extLst>
                </a:gridCol>
                <a:gridCol w="1465469">
                  <a:extLst>
                    <a:ext uri="{9D8B030D-6E8A-4147-A177-3AD203B41FA5}">
                      <a16:colId xmlns:a16="http://schemas.microsoft.com/office/drawing/2014/main" val="20002"/>
                    </a:ext>
                  </a:extLst>
                </a:gridCol>
              </a:tblGrid>
              <a:tr h="1130954">
                <a:tc>
                  <a:txBody>
                    <a:bodyPr/>
                    <a:lstStyle/>
                    <a:p>
                      <a:pPr algn="ctr">
                        <a:lnSpc>
                          <a:spcPct val="250000"/>
                        </a:lnSpc>
                      </a:pPr>
                      <a:r>
                        <a:rPr lang="en-US" sz="1600" b="1" dirty="0">
                          <a:solidFill>
                            <a:schemeClr val="bg1"/>
                          </a:solidFill>
                        </a:rPr>
                        <a:t>n=22806</a:t>
                      </a:r>
                    </a:p>
                  </a:txBody>
                  <a:tcPr>
                    <a:solidFill>
                      <a:srgbClr val="BFBFBF"/>
                    </a:solidFill>
                  </a:tcPr>
                </a:tc>
                <a:tc>
                  <a:txBody>
                    <a:bodyPr/>
                    <a:lstStyle/>
                    <a:p>
                      <a:pPr algn="ctr"/>
                      <a:r>
                        <a:rPr lang="en-US" sz="1600" b="1" kern="1200" dirty="0">
                          <a:solidFill>
                            <a:schemeClr val="bg1"/>
                          </a:solidFill>
                          <a:effectLst/>
                        </a:rPr>
                        <a:t>Predicted Satisfied (0)</a:t>
                      </a:r>
                      <a:endParaRPr lang="en-US" sz="1600" b="1" dirty="0">
                        <a:solidFill>
                          <a:schemeClr val="bg1"/>
                        </a:solidFill>
                      </a:endParaRPr>
                    </a:p>
                  </a:txBody>
                  <a:tcPr>
                    <a:solidFill>
                      <a:srgbClr val="BFBFB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bg1"/>
                          </a:solidFill>
                          <a:effectLst/>
                        </a:rPr>
                        <a:t>Predicted Unsatisfied</a:t>
                      </a:r>
                      <a:r>
                        <a:rPr lang="en-US" sz="1600" b="1" dirty="0">
                          <a:solidFill>
                            <a:schemeClr val="bg1"/>
                          </a:solidFill>
                          <a:effectLst/>
                        </a:rPr>
                        <a:t> (1)</a:t>
                      </a:r>
                      <a:endParaRPr lang="en-US" sz="1600" b="1" dirty="0">
                        <a:solidFill>
                          <a:schemeClr val="bg1"/>
                        </a:solidFill>
                      </a:endParaRPr>
                    </a:p>
                    <a:p>
                      <a:pPr algn="ctr"/>
                      <a:endParaRPr lang="en-US" sz="1600" b="1" dirty="0">
                        <a:solidFill>
                          <a:schemeClr val="bg1"/>
                        </a:solidFill>
                      </a:endParaRPr>
                    </a:p>
                  </a:txBody>
                  <a:tcPr>
                    <a:solidFill>
                      <a:srgbClr val="BFBFBF"/>
                    </a:solidFill>
                  </a:tcPr>
                </a:tc>
                <a:extLst>
                  <a:ext uri="{0D108BD9-81ED-4DB2-BD59-A6C34878D82A}">
                    <a16:rowId xmlns:a16="http://schemas.microsoft.com/office/drawing/2014/main" val="10000"/>
                  </a:ext>
                </a:extLst>
              </a:tr>
              <a:tr h="630379">
                <a:tc>
                  <a:txBody>
                    <a:bodyPr/>
                    <a:lstStyle/>
                    <a:p>
                      <a:pPr algn="ctr"/>
                      <a:r>
                        <a:rPr lang="en-US" sz="1600" b="1" kern="1200" dirty="0">
                          <a:solidFill>
                            <a:schemeClr val="bg1"/>
                          </a:solidFill>
                          <a:effectLst/>
                        </a:rPr>
                        <a:t>Actually Satisfied (0)</a:t>
                      </a:r>
                      <a:endParaRPr lang="en-US" sz="1600" b="1" dirty="0">
                        <a:solidFill>
                          <a:schemeClr val="bg1"/>
                        </a:solidFill>
                      </a:endParaRPr>
                    </a:p>
                  </a:txBody>
                  <a:tcPr>
                    <a:solidFill>
                      <a:srgbClr val="F7945F"/>
                    </a:solidFill>
                  </a:tcPr>
                </a:tc>
                <a:tc>
                  <a:txBody>
                    <a:bodyPr/>
                    <a:lstStyle/>
                    <a:p>
                      <a:pPr algn="ctr"/>
                      <a:r>
                        <a:rPr lang="en-US" sz="1600" b="1" dirty="0">
                          <a:solidFill>
                            <a:schemeClr val="bg1"/>
                          </a:solidFill>
                        </a:rPr>
                        <a:t>17047</a:t>
                      </a:r>
                      <a:r>
                        <a:rPr lang="en-US" sz="1600" b="1" baseline="0" dirty="0">
                          <a:solidFill>
                            <a:schemeClr val="bg1"/>
                          </a:solidFill>
                        </a:rPr>
                        <a:t> </a:t>
                      </a:r>
                      <a:endParaRPr lang="en-US" sz="1600" b="1" dirty="0">
                        <a:solidFill>
                          <a:schemeClr val="bg1"/>
                        </a:solidFill>
                      </a:endParaRPr>
                    </a:p>
                  </a:txBody>
                  <a:tcPr>
                    <a:solidFill>
                      <a:srgbClr val="F7945F"/>
                    </a:solidFill>
                  </a:tcPr>
                </a:tc>
                <a:tc>
                  <a:txBody>
                    <a:bodyPr/>
                    <a:lstStyle/>
                    <a:p>
                      <a:pPr algn="ctr"/>
                      <a:r>
                        <a:rPr lang="en-US" sz="1600" b="1" dirty="0">
                          <a:solidFill>
                            <a:schemeClr val="bg1"/>
                          </a:solidFill>
                        </a:rPr>
                        <a:t>4847 </a:t>
                      </a:r>
                    </a:p>
                  </a:txBody>
                  <a:tcPr>
                    <a:solidFill>
                      <a:srgbClr val="F7945F"/>
                    </a:solidFill>
                  </a:tcPr>
                </a:tc>
                <a:extLst>
                  <a:ext uri="{0D108BD9-81ED-4DB2-BD59-A6C34878D82A}">
                    <a16:rowId xmlns:a16="http://schemas.microsoft.com/office/drawing/2014/main" val="10001"/>
                  </a:ext>
                </a:extLst>
              </a:tr>
              <a:tr h="630379">
                <a:tc>
                  <a:txBody>
                    <a:bodyPr/>
                    <a:lstStyle/>
                    <a:p>
                      <a:pPr algn="ctr"/>
                      <a:r>
                        <a:rPr lang="en-US" sz="1600" b="1" dirty="0">
                          <a:solidFill>
                            <a:schemeClr val="bg1"/>
                          </a:solidFill>
                        </a:rPr>
                        <a:t>Actually Unsatisfied(1)</a:t>
                      </a:r>
                    </a:p>
                  </a:txBody>
                  <a:tcPr>
                    <a:solidFill>
                      <a:srgbClr val="F7945F"/>
                    </a:solidFill>
                  </a:tcPr>
                </a:tc>
                <a:tc>
                  <a:txBody>
                    <a:bodyPr/>
                    <a:lstStyle/>
                    <a:p>
                      <a:pPr algn="ctr"/>
                      <a:r>
                        <a:rPr lang="en-US" sz="1600" b="1" dirty="0">
                          <a:solidFill>
                            <a:schemeClr val="bg1"/>
                          </a:solidFill>
                        </a:rPr>
                        <a:t>217   </a:t>
                      </a:r>
                    </a:p>
                  </a:txBody>
                  <a:tcPr>
                    <a:solidFill>
                      <a:srgbClr val="F7945F"/>
                    </a:solidFill>
                  </a:tcPr>
                </a:tc>
                <a:tc>
                  <a:txBody>
                    <a:bodyPr/>
                    <a:lstStyle/>
                    <a:p>
                      <a:pPr algn="ctr"/>
                      <a:r>
                        <a:rPr lang="en-US" sz="1600" b="1" dirty="0">
                          <a:solidFill>
                            <a:schemeClr val="bg1"/>
                          </a:solidFill>
                        </a:rPr>
                        <a:t>695  </a:t>
                      </a:r>
                    </a:p>
                  </a:txBody>
                  <a:tcPr>
                    <a:solidFill>
                      <a:srgbClr val="F7945F"/>
                    </a:solidFill>
                  </a:tcPr>
                </a:tc>
                <a:extLst>
                  <a:ext uri="{0D108BD9-81ED-4DB2-BD59-A6C34878D82A}">
                    <a16:rowId xmlns:a16="http://schemas.microsoft.com/office/drawing/2014/main" val="10002"/>
                  </a:ext>
                </a:extLst>
              </a:tr>
            </a:tbl>
          </a:graphicData>
        </a:graphic>
      </p:graphicFrame>
      <p:sp>
        <p:nvSpPr>
          <p:cNvPr id="5" name="TextBox 4"/>
          <p:cNvSpPr txBox="1"/>
          <p:nvPr/>
        </p:nvSpPr>
        <p:spPr>
          <a:xfrm>
            <a:off x="1176489" y="1703095"/>
            <a:ext cx="4548850" cy="3046988"/>
          </a:xfrm>
          <a:prstGeom prst="rect">
            <a:avLst/>
          </a:prstGeom>
          <a:noFill/>
        </p:spPr>
        <p:txBody>
          <a:bodyPr wrap="square" rtlCol="0">
            <a:spAutoFit/>
          </a:bodyPr>
          <a:lstStyle/>
          <a:p>
            <a:r>
              <a:rPr lang="en-US" sz="1600" dirty="0"/>
              <a:t>True Positives: we correctly predicted that customers are 695 unsatisfied</a:t>
            </a:r>
          </a:p>
          <a:p>
            <a:endParaRPr lang="en-US" sz="1600" dirty="0"/>
          </a:p>
          <a:p>
            <a:r>
              <a:rPr lang="en-US" sz="1600" dirty="0"/>
              <a:t>True Negatives: We correctly predicted that customers are satisfied, 17047</a:t>
            </a:r>
          </a:p>
          <a:p>
            <a:endParaRPr lang="en-US" sz="1600" dirty="0"/>
          </a:p>
          <a:p>
            <a:r>
              <a:rPr lang="en-US" sz="1600" dirty="0"/>
              <a:t>False Positives: We incorrectly predicted 4847 customers as unsatisfied, who are actually satisfied</a:t>
            </a:r>
          </a:p>
          <a:p>
            <a:endParaRPr lang="en-US" sz="1600" dirty="0"/>
          </a:p>
          <a:p>
            <a:r>
              <a:rPr lang="en-US" sz="1600" dirty="0"/>
              <a:t>False Negatives: We incorrectly predicted 217 customers as satisfied who are actually unsatisfied </a:t>
            </a:r>
          </a:p>
          <a:p>
            <a:endParaRPr lang="en-US" sz="1600" dirty="0"/>
          </a:p>
        </p:txBody>
      </p:sp>
      <p:sp>
        <p:nvSpPr>
          <p:cNvPr id="6" name="TextBox 5"/>
          <p:cNvSpPr txBox="1"/>
          <p:nvPr/>
        </p:nvSpPr>
        <p:spPr>
          <a:xfrm>
            <a:off x="1181552" y="5060091"/>
            <a:ext cx="9803757" cy="369332"/>
          </a:xfrm>
          <a:prstGeom prst="rect">
            <a:avLst/>
          </a:prstGeom>
          <a:noFill/>
        </p:spPr>
        <p:txBody>
          <a:bodyPr wrap="square" rtlCol="0">
            <a:spAutoFit/>
          </a:bodyPr>
          <a:lstStyle/>
          <a:p>
            <a:r>
              <a:rPr lang="en-US" dirty="0"/>
              <a:t>22806/76020 is 0.3. So this is the test data set that was split from the original training set.</a:t>
            </a:r>
          </a:p>
        </p:txBody>
      </p:sp>
      <p:sp>
        <p:nvSpPr>
          <p:cNvPr id="7" name="Rectangle 6">
            <a:extLst>
              <a:ext uri="{FF2B5EF4-FFF2-40B4-BE49-F238E27FC236}">
                <a16:creationId xmlns:a16="http://schemas.microsoft.com/office/drawing/2014/main" id="{081D30A4-D8A9-F24E-9818-5218C934A648}"/>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9" name="Rectangle 8">
            <a:extLst>
              <a:ext uri="{FF2B5EF4-FFF2-40B4-BE49-F238E27FC236}">
                <a16:creationId xmlns:a16="http://schemas.microsoft.com/office/drawing/2014/main" id="{47F1201D-22B0-CF49-A5AE-8C4907FD5B3F}"/>
              </a:ext>
            </a:extLst>
          </p:cNvPr>
          <p:cNvSpPr>
            <a:spLocks/>
          </p:cNvSpPr>
          <p:nvPr/>
        </p:nvSpPr>
        <p:spPr bwMode="auto">
          <a:xfrm>
            <a:off x="846614" y="530938"/>
            <a:ext cx="5969583"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Appendix 6 – XGB Confusion Matrix</a:t>
            </a:r>
            <a:r>
              <a:rPr lang="en-GB" dirty="0"/>
              <a:t> </a:t>
            </a:r>
            <a:endParaRPr lang="en-US" sz="2900" dirty="0">
              <a:solidFill>
                <a:schemeClr val="tx2"/>
              </a:solidFill>
              <a:latin typeface="Lato Regular"/>
              <a:ea typeface="ＭＳ Ｐゴシック" charset="0"/>
              <a:cs typeface="Lato Regular"/>
              <a:sym typeface="Bebas Neue" charset="0"/>
            </a:endParaRPr>
          </a:p>
        </p:txBody>
      </p:sp>
      <p:pic>
        <p:nvPicPr>
          <p:cNvPr id="11" name="Picture 10">
            <a:extLst>
              <a:ext uri="{FF2B5EF4-FFF2-40B4-BE49-F238E27FC236}">
                <a16:creationId xmlns:a16="http://schemas.microsoft.com/office/drawing/2014/main" id="{1CE66822-6BFE-F047-84D2-72E59B800EEE}"/>
              </a:ext>
            </a:extLst>
          </p:cNvPr>
          <p:cNvPicPr>
            <a:picLocks noChangeAspect="1"/>
          </p:cNvPicPr>
          <p:nvPr/>
        </p:nvPicPr>
        <p:blipFill>
          <a:blip r:embed="rId3"/>
          <a:stretch>
            <a:fillRect/>
          </a:stretch>
        </p:blipFill>
        <p:spPr>
          <a:xfrm>
            <a:off x="11232711" y="0"/>
            <a:ext cx="816767" cy="816767"/>
          </a:xfrm>
          <a:prstGeom prst="rect">
            <a:avLst/>
          </a:prstGeom>
        </p:spPr>
      </p:pic>
    </p:spTree>
    <p:extLst>
      <p:ext uri="{BB962C8B-B14F-4D97-AF65-F5344CB8AC3E}">
        <p14:creationId xmlns:p14="http://schemas.microsoft.com/office/powerpoint/2010/main" val="243727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463675"/>
          </a:xfrm>
        </p:spPr>
        <p:txBody>
          <a:bodyPr>
            <a:normAutofit/>
          </a:bodyPr>
          <a:lstStyle/>
          <a:p>
            <a:r>
              <a:rPr lang="en-US" dirty="0"/>
              <a:t>Targeting the unsatisfied customers is cheap, </a:t>
            </a:r>
            <a:r>
              <a:rPr lang="en-US" dirty="0" err="1"/>
              <a:t>xgb</a:t>
            </a:r>
            <a:r>
              <a:rPr lang="en-US" dirty="0"/>
              <a:t> is the best model</a:t>
            </a:r>
          </a:p>
          <a:p>
            <a:r>
              <a:rPr lang="en-US" dirty="0"/>
              <a:t>Although the best model still makes mistakes, it performs better in predicting unsatisfied customers correctly</a:t>
            </a:r>
          </a:p>
        </p:txBody>
      </p:sp>
      <p:sp>
        <p:nvSpPr>
          <p:cNvPr id="4" name="Rectangle 3">
            <a:extLst>
              <a:ext uri="{FF2B5EF4-FFF2-40B4-BE49-F238E27FC236}">
                <a16:creationId xmlns:a16="http://schemas.microsoft.com/office/drawing/2014/main" id="{3D683AF1-FEF6-8440-ACCF-B4F0AB52B39C}"/>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5" name="Rectangle 4">
            <a:extLst>
              <a:ext uri="{FF2B5EF4-FFF2-40B4-BE49-F238E27FC236}">
                <a16:creationId xmlns:a16="http://schemas.microsoft.com/office/drawing/2014/main" id="{0EFCFDFE-E2A2-B543-AB0F-29E17380ACAE}"/>
              </a:ext>
            </a:extLst>
          </p:cNvPr>
          <p:cNvSpPr>
            <a:spLocks/>
          </p:cNvSpPr>
          <p:nvPr/>
        </p:nvSpPr>
        <p:spPr bwMode="auto">
          <a:xfrm>
            <a:off x="846614" y="530938"/>
            <a:ext cx="8355685"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Appendix 7 – Finding The Unsatisfied Customers   </a:t>
            </a:r>
            <a:r>
              <a:rPr lang="en-GB" dirty="0"/>
              <a:t> </a:t>
            </a:r>
            <a:endParaRPr lang="en-US" sz="2900" dirty="0">
              <a:solidFill>
                <a:schemeClr val="tx2"/>
              </a:solidFill>
              <a:latin typeface="Lato Regular"/>
              <a:ea typeface="ＭＳ Ｐゴシック" charset="0"/>
              <a:cs typeface="Lato Regular"/>
              <a:sym typeface="Bebas Neue" charset="0"/>
            </a:endParaRPr>
          </a:p>
        </p:txBody>
      </p:sp>
      <p:pic>
        <p:nvPicPr>
          <p:cNvPr id="8" name="Picture 7">
            <a:extLst>
              <a:ext uri="{FF2B5EF4-FFF2-40B4-BE49-F238E27FC236}">
                <a16:creationId xmlns:a16="http://schemas.microsoft.com/office/drawing/2014/main" id="{08EA1FA1-8BFE-874E-95ED-920550512A48}"/>
              </a:ext>
            </a:extLst>
          </p:cNvPr>
          <p:cNvPicPr>
            <a:picLocks noChangeAspect="1"/>
          </p:cNvPicPr>
          <p:nvPr/>
        </p:nvPicPr>
        <p:blipFill>
          <a:blip r:embed="rId2"/>
          <a:stretch>
            <a:fillRect/>
          </a:stretch>
        </p:blipFill>
        <p:spPr>
          <a:xfrm>
            <a:off x="11232711" y="0"/>
            <a:ext cx="816767" cy="816767"/>
          </a:xfrm>
          <a:prstGeom prst="rect">
            <a:avLst/>
          </a:prstGeom>
        </p:spPr>
      </p:pic>
    </p:spTree>
    <p:extLst>
      <p:ext uri="{BB962C8B-B14F-4D97-AF65-F5344CB8AC3E}">
        <p14:creationId xmlns:p14="http://schemas.microsoft.com/office/powerpoint/2010/main" val="2386834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Its important for us to reduce the number of customers in the False Negatives, as they are incorrectly classified as satisfied customers</a:t>
            </a:r>
          </a:p>
          <a:p>
            <a:r>
              <a:rPr lang="en-US" dirty="0"/>
              <a:t>Since those customers are classified incorrectly and they are unsatisfied, bank will face with a risk of loosing of those customers</a:t>
            </a:r>
          </a:p>
          <a:p>
            <a:r>
              <a:rPr lang="en-US" dirty="0"/>
              <a:t>False Positives are more acceptable than False Negatives in this case</a:t>
            </a:r>
          </a:p>
          <a:p>
            <a:r>
              <a:rPr lang="en-US" dirty="0"/>
              <a:t>It is better to flag some of the customers as possible unsatisfied than missing actually unsatisfied customers</a:t>
            </a:r>
          </a:p>
        </p:txBody>
      </p:sp>
      <p:sp>
        <p:nvSpPr>
          <p:cNvPr id="4" name="Rectangle 3">
            <a:extLst>
              <a:ext uri="{FF2B5EF4-FFF2-40B4-BE49-F238E27FC236}">
                <a16:creationId xmlns:a16="http://schemas.microsoft.com/office/drawing/2014/main" id="{D0E07146-7208-2448-84D0-7E08B91AC205}"/>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5" name="Rectangle 4">
            <a:extLst>
              <a:ext uri="{FF2B5EF4-FFF2-40B4-BE49-F238E27FC236}">
                <a16:creationId xmlns:a16="http://schemas.microsoft.com/office/drawing/2014/main" id="{43382AC5-98A4-1A49-9479-6BC6E09AC4D9}"/>
              </a:ext>
            </a:extLst>
          </p:cNvPr>
          <p:cNvSpPr>
            <a:spLocks/>
          </p:cNvSpPr>
          <p:nvPr/>
        </p:nvSpPr>
        <p:spPr bwMode="auto">
          <a:xfrm>
            <a:off x="846614" y="530938"/>
            <a:ext cx="7295459"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Appendix 8 – Comparison Confusion Matrix</a:t>
            </a:r>
            <a:r>
              <a:rPr lang="en-GB" dirty="0"/>
              <a:t> </a:t>
            </a:r>
            <a:endParaRPr lang="en-US" sz="2900" dirty="0">
              <a:solidFill>
                <a:schemeClr val="tx2"/>
              </a:solidFill>
              <a:latin typeface="Lato Regular"/>
              <a:ea typeface="ＭＳ Ｐゴシック" charset="0"/>
              <a:cs typeface="Lato Regular"/>
              <a:sym typeface="Bebas Neue" charset="0"/>
            </a:endParaRPr>
          </a:p>
        </p:txBody>
      </p:sp>
      <p:pic>
        <p:nvPicPr>
          <p:cNvPr id="8" name="Picture 7">
            <a:extLst>
              <a:ext uri="{FF2B5EF4-FFF2-40B4-BE49-F238E27FC236}">
                <a16:creationId xmlns:a16="http://schemas.microsoft.com/office/drawing/2014/main" id="{AEB634D7-3286-9747-B4F7-98F00B0B00EC}"/>
              </a:ext>
            </a:extLst>
          </p:cNvPr>
          <p:cNvPicPr>
            <a:picLocks noChangeAspect="1"/>
          </p:cNvPicPr>
          <p:nvPr/>
        </p:nvPicPr>
        <p:blipFill>
          <a:blip r:embed="rId2"/>
          <a:stretch>
            <a:fillRect/>
          </a:stretch>
        </p:blipFill>
        <p:spPr>
          <a:xfrm>
            <a:off x="11232711" y="0"/>
            <a:ext cx="816767" cy="816767"/>
          </a:xfrm>
          <a:prstGeom prst="rect">
            <a:avLst/>
          </a:prstGeom>
        </p:spPr>
      </p:pic>
    </p:spTree>
    <p:extLst>
      <p:ext uri="{BB962C8B-B14F-4D97-AF65-F5344CB8AC3E}">
        <p14:creationId xmlns:p14="http://schemas.microsoft.com/office/powerpoint/2010/main" val="390683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9129E6-022B-584A-9DDF-221D0659B2DE}"/>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3" name="Rectangle 1">
            <a:extLst>
              <a:ext uri="{FF2B5EF4-FFF2-40B4-BE49-F238E27FC236}">
                <a16:creationId xmlns:a16="http://schemas.microsoft.com/office/drawing/2014/main" id="{4A37F70D-1F9D-9745-A0C8-31A47C76E33E}"/>
              </a:ext>
            </a:extLst>
          </p:cNvPr>
          <p:cNvSpPr>
            <a:spLocks/>
          </p:cNvSpPr>
          <p:nvPr/>
        </p:nvSpPr>
        <p:spPr bwMode="auto">
          <a:xfrm>
            <a:off x="846614" y="530938"/>
            <a:ext cx="5546968"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solidFill>
                  <a:srgbClr val="000000"/>
                </a:solidFill>
              </a:rPr>
              <a:t>Appendix 9: Effectiveness of XGB</a:t>
            </a:r>
            <a:endParaRPr lang="en-US" sz="2900" dirty="0">
              <a:solidFill>
                <a:schemeClr val="tx2"/>
              </a:solidFill>
              <a:ea typeface="ＭＳ Ｐゴシック" charset="0"/>
              <a:cs typeface="Lato Regular"/>
              <a:sym typeface="Bebas Neue" charset="0"/>
            </a:endParaRPr>
          </a:p>
        </p:txBody>
      </p:sp>
      <p:pic>
        <p:nvPicPr>
          <p:cNvPr id="6" name="Picture 5">
            <a:extLst>
              <a:ext uri="{FF2B5EF4-FFF2-40B4-BE49-F238E27FC236}">
                <a16:creationId xmlns:a16="http://schemas.microsoft.com/office/drawing/2014/main" id="{C682857A-C209-D945-ABA0-E3194E181BAF}"/>
              </a:ext>
            </a:extLst>
          </p:cNvPr>
          <p:cNvPicPr>
            <a:picLocks noChangeAspect="1"/>
          </p:cNvPicPr>
          <p:nvPr/>
        </p:nvPicPr>
        <p:blipFill>
          <a:blip r:embed="rId2"/>
          <a:stretch>
            <a:fillRect/>
          </a:stretch>
        </p:blipFill>
        <p:spPr>
          <a:xfrm>
            <a:off x="11232711" y="0"/>
            <a:ext cx="816767" cy="816767"/>
          </a:xfrm>
          <a:prstGeom prst="rect">
            <a:avLst/>
          </a:prstGeom>
        </p:spPr>
      </p:pic>
      <p:cxnSp>
        <p:nvCxnSpPr>
          <p:cNvPr id="7" name="Straight Connector 6">
            <a:extLst>
              <a:ext uri="{FF2B5EF4-FFF2-40B4-BE49-F238E27FC236}">
                <a16:creationId xmlns:a16="http://schemas.microsoft.com/office/drawing/2014/main" id="{F60E60F1-3209-CF40-8187-3B2BD6263AFF}"/>
              </a:ext>
            </a:extLst>
          </p:cNvPr>
          <p:cNvCxnSpPr/>
          <p:nvPr/>
        </p:nvCxnSpPr>
        <p:spPr>
          <a:xfrm>
            <a:off x="6109268" y="1550344"/>
            <a:ext cx="0" cy="4788977"/>
          </a:xfrm>
          <a:prstGeom prst="line">
            <a:avLst/>
          </a:prstGeom>
          <a:ln>
            <a:solidFill>
              <a:srgbClr val="B6B6B6"/>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563F26E-1A99-480E-9FFE-30ED2365BE5A}"/>
              </a:ext>
            </a:extLst>
          </p:cNvPr>
          <p:cNvGrpSpPr/>
          <p:nvPr/>
        </p:nvGrpSpPr>
        <p:grpSpPr>
          <a:xfrm>
            <a:off x="6161543" y="1594665"/>
            <a:ext cx="5573257" cy="4686755"/>
            <a:chOff x="6476221" y="1462118"/>
            <a:chExt cx="5457621" cy="4548250"/>
          </a:xfrm>
        </p:grpSpPr>
        <p:pic>
          <p:nvPicPr>
            <p:cNvPr id="4" name="Picture 3">
              <a:extLst>
                <a:ext uri="{FF2B5EF4-FFF2-40B4-BE49-F238E27FC236}">
                  <a16:creationId xmlns:a16="http://schemas.microsoft.com/office/drawing/2014/main" id="{E5837313-CA54-8A46-BF99-24103F3FC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21" y="1462118"/>
              <a:ext cx="5457621" cy="4548250"/>
            </a:xfrm>
            <a:prstGeom prst="rect">
              <a:avLst/>
            </a:prstGeom>
          </p:spPr>
        </p:pic>
        <p:cxnSp>
          <p:nvCxnSpPr>
            <p:cNvPr id="8" name="Straight Connector 7">
              <a:extLst>
                <a:ext uri="{FF2B5EF4-FFF2-40B4-BE49-F238E27FC236}">
                  <a16:creationId xmlns:a16="http://schemas.microsoft.com/office/drawing/2014/main" id="{A9A6F983-F45A-4725-B935-1989A984B33A}"/>
                </a:ext>
              </a:extLst>
            </p:cNvPr>
            <p:cNvCxnSpPr/>
            <p:nvPr/>
          </p:nvCxnSpPr>
          <p:spPr>
            <a:xfrm flipV="1">
              <a:off x="7669763" y="3200400"/>
              <a:ext cx="0" cy="226733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1538DD-8E37-441C-BCDB-EA7A21C16C77}"/>
                </a:ext>
              </a:extLst>
            </p:cNvPr>
            <p:cNvCxnSpPr>
              <a:cxnSpLocks/>
            </p:cNvCxnSpPr>
            <p:nvPr/>
          </p:nvCxnSpPr>
          <p:spPr>
            <a:xfrm flipH="1">
              <a:off x="7001069" y="3200400"/>
              <a:ext cx="668694" cy="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866862" y="1594665"/>
            <a:ext cx="4693110" cy="2862322"/>
          </a:xfrm>
          <a:prstGeom prst="rect">
            <a:avLst/>
          </a:prstGeom>
          <a:noFill/>
        </p:spPr>
        <p:txBody>
          <a:bodyPr wrap="square" rtlCol="0">
            <a:spAutoFit/>
          </a:bodyPr>
          <a:lstStyle/>
          <a:p>
            <a:r>
              <a:rPr lang="en-US" dirty="0"/>
              <a:t>Finding unsatisfied customers with a minimum effort </a:t>
            </a:r>
          </a:p>
          <a:p>
            <a:endParaRPr lang="en-US" dirty="0"/>
          </a:p>
          <a:p>
            <a:endParaRPr lang="en-US" dirty="0"/>
          </a:p>
          <a:p>
            <a:r>
              <a:rPr lang="en-US" dirty="0"/>
              <a:t>Lift at 20% is 3.5 (70% of the unsatisfied customers)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5044408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600" dirty="0">
                <a:hlinkClick r:id="rId2"/>
              </a:rPr>
              <a:t>http://thestatsgeek.com/2014/05/05/area-under-the-roc-curve-assessing-discrimination-in-logistic-regression/</a:t>
            </a:r>
            <a:endParaRPr lang="en-US" sz="1600" dirty="0"/>
          </a:p>
          <a:p>
            <a:r>
              <a:rPr lang="en-US" sz="1600" dirty="0">
                <a:hlinkClick r:id="rId3"/>
              </a:rPr>
              <a:t>https://www.getfeedback.com/blog/40-stats-churn-customer-satisfaction/</a:t>
            </a:r>
            <a:endParaRPr lang="en-US" sz="1600" dirty="0"/>
          </a:p>
          <a:p>
            <a:r>
              <a:rPr lang="en-US" sz="1600" dirty="0">
                <a:hlinkClick r:id="rId4"/>
              </a:rPr>
              <a:t>https://advanceddataanalytics.net/2015/08/27/if-you-did-not-already-know-lift-chart/</a:t>
            </a:r>
            <a:endParaRPr lang="en-US" sz="1600" dirty="0"/>
          </a:p>
          <a:p>
            <a:r>
              <a:rPr lang="en-US" sz="1600" dirty="0">
                <a:hlinkClick r:id="rId5"/>
              </a:rPr>
              <a:t>http://www2.cs.uregina.ca/~dbd/cs831/notes/lift_chart/lift_chart.html</a:t>
            </a:r>
            <a:endParaRPr lang="en-US" sz="1600" dirty="0"/>
          </a:p>
          <a:p>
            <a:r>
              <a:rPr lang="en-US" sz="1600" dirty="0">
                <a:hlinkClick r:id="rId6"/>
              </a:rPr>
              <a:t>https://www.ritchieng.com/machine-learning-evaluate-classification-model/</a:t>
            </a:r>
            <a:endParaRPr lang="en-US" sz="1600" dirty="0"/>
          </a:p>
          <a:p>
            <a:r>
              <a:rPr lang="en-US" sz="1600" dirty="0">
                <a:hlinkClick r:id="rId7"/>
              </a:rPr>
              <a:t>https://www.kaggle.com/c/santander-customer-satisfaction</a:t>
            </a:r>
            <a:endParaRPr lang="en-US" sz="1600" dirty="0"/>
          </a:p>
          <a:p>
            <a:r>
              <a:rPr lang="en-US" sz="1600" dirty="0">
                <a:hlinkClick r:id="rId8"/>
              </a:rPr>
              <a:t>https://www.youtube.com/watch?v=1dYOcDaDJLY</a:t>
            </a:r>
            <a:endParaRPr lang="en-US" sz="1600" dirty="0"/>
          </a:p>
          <a:p>
            <a:r>
              <a:rPr lang="en-US" sz="1600" dirty="0"/>
              <a:t>Data Science for Business: What You Need to Know about Data Mining and Data-Analytic Thinking, 1st edition, by Foster Provost and Tom Fawcett </a:t>
            </a:r>
          </a:p>
          <a:p>
            <a:endParaRPr lang="en-US" sz="1600" dirty="0"/>
          </a:p>
          <a:p>
            <a:endParaRPr lang="en-US" sz="1600" dirty="0"/>
          </a:p>
          <a:p>
            <a:endParaRPr lang="en-US" sz="1600" dirty="0"/>
          </a:p>
          <a:p>
            <a:endParaRPr lang="en-US" sz="1600" dirty="0"/>
          </a:p>
          <a:p>
            <a:endParaRPr lang="en-US" dirty="0"/>
          </a:p>
          <a:p>
            <a:endParaRPr lang="en-US" dirty="0"/>
          </a:p>
          <a:p>
            <a:endParaRPr lang="en-US" dirty="0"/>
          </a:p>
          <a:p>
            <a:endParaRPr lang="en-US" dirty="0"/>
          </a:p>
        </p:txBody>
      </p:sp>
      <p:sp>
        <p:nvSpPr>
          <p:cNvPr id="6" name="Rectangle 5">
            <a:extLst>
              <a:ext uri="{FF2B5EF4-FFF2-40B4-BE49-F238E27FC236}">
                <a16:creationId xmlns:a16="http://schemas.microsoft.com/office/drawing/2014/main" id="{C1FD2F85-9782-2249-9B0D-7025971A10DA}"/>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7" name="Rectangle 6">
            <a:extLst>
              <a:ext uri="{FF2B5EF4-FFF2-40B4-BE49-F238E27FC236}">
                <a16:creationId xmlns:a16="http://schemas.microsoft.com/office/drawing/2014/main" id="{54D0CB66-B7FE-2A40-B8B3-70A0ED52C3D8}"/>
              </a:ext>
            </a:extLst>
          </p:cNvPr>
          <p:cNvSpPr>
            <a:spLocks/>
          </p:cNvSpPr>
          <p:nvPr/>
        </p:nvSpPr>
        <p:spPr bwMode="auto">
          <a:xfrm>
            <a:off x="846614" y="530938"/>
            <a:ext cx="1974130"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References </a:t>
            </a:r>
            <a:r>
              <a:rPr lang="en-GB" dirty="0"/>
              <a:t> </a:t>
            </a:r>
            <a:endParaRPr lang="en-US" sz="2900" dirty="0">
              <a:solidFill>
                <a:schemeClr val="tx2"/>
              </a:solidFill>
              <a:latin typeface="Lato Regular"/>
              <a:ea typeface="ＭＳ Ｐゴシック" charset="0"/>
              <a:cs typeface="Lato Regular"/>
              <a:sym typeface="Bebas Neue" charset="0"/>
            </a:endParaRPr>
          </a:p>
        </p:txBody>
      </p:sp>
      <p:pic>
        <p:nvPicPr>
          <p:cNvPr id="8" name="Picture 7">
            <a:extLst>
              <a:ext uri="{FF2B5EF4-FFF2-40B4-BE49-F238E27FC236}">
                <a16:creationId xmlns:a16="http://schemas.microsoft.com/office/drawing/2014/main" id="{BDAB3DB7-6367-0044-9A25-C82F04E16709}"/>
              </a:ext>
            </a:extLst>
          </p:cNvPr>
          <p:cNvPicPr>
            <a:picLocks noChangeAspect="1"/>
          </p:cNvPicPr>
          <p:nvPr/>
        </p:nvPicPr>
        <p:blipFill>
          <a:blip r:embed="rId9"/>
          <a:stretch>
            <a:fillRect/>
          </a:stretch>
        </p:blipFill>
        <p:spPr>
          <a:xfrm>
            <a:off x="11232711" y="0"/>
            <a:ext cx="816767" cy="816767"/>
          </a:xfrm>
          <a:prstGeom prst="rect">
            <a:avLst/>
          </a:prstGeom>
        </p:spPr>
      </p:pic>
    </p:spTree>
    <p:extLst>
      <p:ext uri="{BB962C8B-B14F-4D97-AF65-F5344CB8AC3E}">
        <p14:creationId xmlns:p14="http://schemas.microsoft.com/office/powerpoint/2010/main" val="81687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C909DD-C382-5E41-A7D1-3C3C9422EDA6}"/>
              </a:ext>
            </a:extLst>
          </p:cNvPr>
          <p:cNvSpPr>
            <a:spLocks/>
          </p:cNvSpPr>
          <p:nvPr/>
        </p:nvSpPr>
        <p:spPr bwMode="auto">
          <a:xfrm>
            <a:off x="846614" y="530939"/>
            <a:ext cx="6539291"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dirty="0">
                <a:solidFill>
                  <a:prstClr val="black"/>
                </a:solidFill>
                <a:ea typeface="+mj-ea"/>
                <a:cs typeface="+mj-cs"/>
              </a:rPr>
              <a:t>Exploring The Data &amp; Cleaning Process </a:t>
            </a:r>
            <a:r>
              <a:rPr lang="en-GB" dirty="0"/>
              <a:t> </a:t>
            </a:r>
            <a:endParaRPr lang="en-US" sz="2900" dirty="0">
              <a:solidFill>
                <a:schemeClr val="tx2"/>
              </a:solidFill>
              <a:latin typeface="Lato Regular"/>
              <a:ea typeface="ＭＳ Ｐゴシック" charset="0"/>
              <a:cs typeface="Lato Regular"/>
              <a:sym typeface="Bebas Neue" charset="0"/>
            </a:endParaRPr>
          </a:p>
        </p:txBody>
      </p:sp>
      <p:sp>
        <p:nvSpPr>
          <p:cNvPr id="3" name="Rectangle 2">
            <a:extLst>
              <a:ext uri="{FF2B5EF4-FFF2-40B4-BE49-F238E27FC236}">
                <a16:creationId xmlns:a16="http://schemas.microsoft.com/office/drawing/2014/main" id="{8A401024-9F68-9046-A0C1-12595E45AAB6}"/>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pic>
        <p:nvPicPr>
          <p:cNvPr id="4" name="Picture 3">
            <a:extLst>
              <a:ext uri="{FF2B5EF4-FFF2-40B4-BE49-F238E27FC236}">
                <a16:creationId xmlns:a16="http://schemas.microsoft.com/office/drawing/2014/main" id="{1F2079CC-981E-5F42-8EC0-B5A330E071AB}"/>
              </a:ext>
            </a:extLst>
          </p:cNvPr>
          <p:cNvPicPr>
            <a:picLocks noChangeAspect="1"/>
          </p:cNvPicPr>
          <p:nvPr/>
        </p:nvPicPr>
        <p:blipFill>
          <a:blip r:embed="rId2"/>
          <a:stretch>
            <a:fillRect/>
          </a:stretch>
        </p:blipFill>
        <p:spPr>
          <a:xfrm>
            <a:off x="11232711" y="0"/>
            <a:ext cx="816767" cy="816767"/>
          </a:xfrm>
          <a:prstGeom prst="rect">
            <a:avLst/>
          </a:prstGeom>
        </p:spPr>
      </p:pic>
      <p:sp>
        <p:nvSpPr>
          <p:cNvPr id="6" name="TextBox 5">
            <a:extLst>
              <a:ext uri="{FF2B5EF4-FFF2-40B4-BE49-F238E27FC236}">
                <a16:creationId xmlns:a16="http://schemas.microsoft.com/office/drawing/2014/main" id="{D417350A-E164-9E41-84A3-F7387AF1A234}"/>
              </a:ext>
            </a:extLst>
          </p:cNvPr>
          <p:cNvSpPr txBox="1"/>
          <p:nvPr/>
        </p:nvSpPr>
        <p:spPr>
          <a:xfrm>
            <a:off x="1778297" y="1920458"/>
            <a:ext cx="3914405" cy="243656"/>
          </a:xfrm>
          <a:prstGeom prst="rect">
            <a:avLst/>
          </a:prstGeom>
          <a:noFill/>
        </p:spPr>
        <p:txBody>
          <a:bodyPr wrap="none" lIns="0" tIns="0" rIns="0" bIns="0" rtlCol="0">
            <a:spAutoFit/>
          </a:bodyPr>
          <a:lstStyle/>
          <a:p>
            <a:pPr>
              <a:lnSpc>
                <a:spcPts val="1867"/>
              </a:lnSpc>
              <a:spcAft>
                <a:spcPts val="1600"/>
              </a:spcAft>
            </a:pPr>
            <a:r>
              <a:rPr lang="en-US" b="1" dirty="0"/>
              <a:t>Understanding the Structure of Variables </a:t>
            </a:r>
          </a:p>
        </p:txBody>
      </p:sp>
      <p:sp>
        <p:nvSpPr>
          <p:cNvPr id="7" name="TextBox 6">
            <a:extLst>
              <a:ext uri="{FF2B5EF4-FFF2-40B4-BE49-F238E27FC236}">
                <a16:creationId xmlns:a16="http://schemas.microsoft.com/office/drawing/2014/main" id="{8303E501-D4A1-9541-823E-DFEC95DF4F6D}"/>
              </a:ext>
            </a:extLst>
          </p:cNvPr>
          <p:cNvSpPr txBox="1"/>
          <p:nvPr/>
        </p:nvSpPr>
        <p:spPr>
          <a:xfrm>
            <a:off x="1778297" y="2191732"/>
            <a:ext cx="3531151" cy="208006"/>
          </a:xfrm>
          <a:prstGeom prst="rect">
            <a:avLst/>
          </a:prstGeom>
          <a:noFill/>
        </p:spPr>
        <p:txBody>
          <a:bodyPr wrap="square" lIns="0" tIns="0" rIns="0" bIns="0" rtlCol="0">
            <a:spAutoFit/>
          </a:bodyPr>
          <a:lstStyle/>
          <a:p>
            <a:pPr>
              <a:lnSpc>
                <a:spcPts val="1600"/>
              </a:lnSpc>
              <a:spcAft>
                <a:spcPts val="1600"/>
              </a:spcAft>
            </a:pPr>
            <a:r>
              <a:rPr lang="en-US" sz="1600" dirty="0">
                <a:ea typeface="Open Sans" panose="020B0606030504020204" pitchFamily="34" charset="0"/>
                <a:cs typeface="Lato Light"/>
              </a:rPr>
              <a:t>- Data types, categories and classes</a:t>
            </a:r>
            <a:endParaRPr lang="en-US" sz="1600" dirty="0">
              <a:cs typeface="Lato Light"/>
            </a:endParaRPr>
          </a:p>
        </p:txBody>
      </p:sp>
      <p:sp>
        <p:nvSpPr>
          <p:cNvPr id="8" name="Oval 7">
            <a:extLst>
              <a:ext uri="{FF2B5EF4-FFF2-40B4-BE49-F238E27FC236}">
                <a16:creationId xmlns:a16="http://schemas.microsoft.com/office/drawing/2014/main" id="{371276EB-1F8B-9B41-B911-E9E6D8A9F910}"/>
              </a:ext>
            </a:extLst>
          </p:cNvPr>
          <p:cNvSpPr/>
          <p:nvPr/>
        </p:nvSpPr>
        <p:spPr>
          <a:xfrm>
            <a:off x="874713" y="1957646"/>
            <a:ext cx="513160" cy="513294"/>
          </a:xfrm>
          <a:prstGeom prst="ellipse">
            <a:avLst/>
          </a:prstGeom>
          <a:solidFill>
            <a:srgbClr val="F7945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Oval 10">
            <a:extLst>
              <a:ext uri="{FF2B5EF4-FFF2-40B4-BE49-F238E27FC236}">
                <a16:creationId xmlns:a16="http://schemas.microsoft.com/office/drawing/2014/main" id="{C4BB3732-F227-C340-A5A0-BF249D1ACAFC}"/>
              </a:ext>
            </a:extLst>
          </p:cNvPr>
          <p:cNvSpPr/>
          <p:nvPr/>
        </p:nvSpPr>
        <p:spPr>
          <a:xfrm>
            <a:off x="874713" y="2957545"/>
            <a:ext cx="513160" cy="513294"/>
          </a:xfrm>
          <a:prstGeom prst="ellipse">
            <a:avLst/>
          </a:prstGeom>
          <a:solidFill>
            <a:srgbClr val="BFBFB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5" name="Group 4">
            <a:extLst>
              <a:ext uri="{FF2B5EF4-FFF2-40B4-BE49-F238E27FC236}">
                <a16:creationId xmlns:a16="http://schemas.microsoft.com/office/drawing/2014/main" id="{A28614BB-5E90-4A09-8E31-F6091DD461D5}"/>
              </a:ext>
            </a:extLst>
          </p:cNvPr>
          <p:cNvGrpSpPr/>
          <p:nvPr/>
        </p:nvGrpSpPr>
        <p:grpSpPr>
          <a:xfrm>
            <a:off x="836642" y="5198812"/>
            <a:ext cx="6253874" cy="889648"/>
            <a:chOff x="874713" y="5036687"/>
            <a:chExt cx="6253874" cy="889648"/>
          </a:xfrm>
        </p:grpSpPr>
        <p:sp>
          <p:nvSpPr>
            <p:cNvPr id="12" name="TextBox 11">
              <a:extLst>
                <a:ext uri="{FF2B5EF4-FFF2-40B4-BE49-F238E27FC236}">
                  <a16:creationId xmlns:a16="http://schemas.microsoft.com/office/drawing/2014/main" id="{BEBFDFA2-284F-3349-B72C-CA3ED70229E7}"/>
                </a:ext>
              </a:extLst>
            </p:cNvPr>
            <p:cNvSpPr txBox="1"/>
            <p:nvPr/>
          </p:nvSpPr>
          <p:spPr>
            <a:xfrm>
              <a:off x="1778297" y="5036687"/>
              <a:ext cx="3803605" cy="243656"/>
            </a:xfrm>
            <a:prstGeom prst="rect">
              <a:avLst/>
            </a:prstGeom>
            <a:noFill/>
          </p:spPr>
          <p:txBody>
            <a:bodyPr wrap="none" lIns="0" tIns="0" rIns="0" bIns="0" rtlCol="0">
              <a:spAutoFit/>
            </a:bodyPr>
            <a:lstStyle/>
            <a:p>
              <a:pPr>
                <a:lnSpc>
                  <a:spcPts val="1867"/>
                </a:lnSpc>
                <a:spcAft>
                  <a:spcPts val="1600"/>
                </a:spcAft>
              </a:pPr>
              <a:r>
                <a:rPr lang="en-US" b="1" dirty="0"/>
                <a:t>Challenges in Interpreting the Variables </a:t>
              </a:r>
              <a:endParaRPr lang="en-US" sz="1600" b="1" dirty="0">
                <a:latin typeface="Lato" panose="020F0502020204030203" pitchFamily="34" charset="0"/>
              </a:endParaRPr>
            </a:p>
          </p:txBody>
        </p:sp>
        <p:sp>
          <p:nvSpPr>
            <p:cNvPr id="13" name="TextBox 12">
              <a:extLst>
                <a:ext uri="{FF2B5EF4-FFF2-40B4-BE49-F238E27FC236}">
                  <a16:creationId xmlns:a16="http://schemas.microsoft.com/office/drawing/2014/main" id="{C55F662E-AE7A-0C47-9A71-4935A1DF6D41}"/>
                </a:ext>
              </a:extLst>
            </p:cNvPr>
            <p:cNvSpPr txBox="1"/>
            <p:nvPr/>
          </p:nvSpPr>
          <p:spPr>
            <a:xfrm>
              <a:off x="1778296" y="5307961"/>
              <a:ext cx="5350291" cy="618374"/>
            </a:xfrm>
            <a:prstGeom prst="rect">
              <a:avLst/>
            </a:prstGeom>
            <a:noFill/>
          </p:spPr>
          <p:txBody>
            <a:bodyPr wrap="square" lIns="0" tIns="0" rIns="0" bIns="0" rtlCol="0">
              <a:spAutoFit/>
            </a:bodyPr>
            <a:lstStyle/>
            <a:p>
              <a:pPr>
                <a:lnSpc>
                  <a:spcPts val="1600"/>
                </a:lnSpc>
                <a:spcAft>
                  <a:spcPts val="1600"/>
                </a:spcAft>
              </a:pPr>
              <a:r>
                <a:rPr lang="en-US" sz="1600" dirty="0">
                  <a:ea typeface="Open Sans" panose="020B0606030504020204" pitchFamily="34" charset="0"/>
                  <a:cs typeface="Lato Light"/>
                </a:rPr>
                <a:t>- No straightforward descriptions on variables</a:t>
              </a:r>
              <a:br>
                <a:rPr lang="en-US" sz="1600" dirty="0">
                  <a:ea typeface="Open Sans" panose="020B0606030504020204" pitchFamily="34" charset="0"/>
                  <a:cs typeface="Lato Light"/>
                </a:rPr>
              </a:br>
              <a:r>
                <a:rPr lang="en-US" sz="1600" dirty="0">
                  <a:ea typeface="Open Sans" panose="020B0606030504020204" pitchFamily="34" charset="0"/>
                  <a:cs typeface="Lato Light"/>
                </a:rPr>
                <a:t>- Variables in Spanish &amp; over 370 Variables</a:t>
              </a:r>
              <a:br>
                <a:rPr lang="en-US" sz="1600" dirty="0">
                  <a:ea typeface="Open Sans" panose="020B0606030504020204" pitchFamily="34" charset="0"/>
                  <a:cs typeface="Lato Light"/>
                </a:rPr>
              </a:br>
              <a:r>
                <a:rPr lang="en-US" sz="1600" dirty="0">
                  <a:ea typeface="Open Sans" panose="020B0606030504020204" pitchFamily="34" charset="0"/>
                  <a:cs typeface="Lato Light"/>
                </a:rPr>
                <a:t>- Need of understanding of different culture &amp; regulations</a:t>
              </a:r>
            </a:p>
          </p:txBody>
        </p:sp>
        <p:sp>
          <p:nvSpPr>
            <p:cNvPr id="14" name="Oval 13">
              <a:extLst>
                <a:ext uri="{FF2B5EF4-FFF2-40B4-BE49-F238E27FC236}">
                  <a16:creationId xmlns:a16="http://schemas.microsoft.com/office/drawing/2014/main" id="{C6269D84-83DD-C747-AA41-27355144853D}"/>
                </a:ext>
              </a:extLst>
            </p:cNvPr>
            <p:cNvSpPr/>
            <p:nvPr/>
          </p:nvSpPr>
          <p:spPr>
            <a:xfrm>
              <a:off x="874713" y="5073876"/>
              <a:ext cx="513160" cy="513294"/>
            </a:xfrm>
            <a:prstGeom prst="ellipse">
              <a:avLst/>
            </a:prstGeom>
            <a:solidFill>
              <a:srgbClr val="ECECE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5" name="Group 14">
            <a:extLst>
              <a:ext uri="{FF2B5EF4-FFF2-40B4-BE49-F238E27FC236}">
                <a16:creationId xmlns:a16="http://schemas.microsoft.com/office/drawing/2014/main" id="{C9A6C9C0-63E7-AE4C-A7A8-715B588E9CCB}"/>
              </a:ext>
            </a:extLst>
          </p:cNvPr>
          <p:cNvGrpSpPr/>
          <p:nvPr/>
        </p:nvGrpSpPr>
        <p:grpSpPr>
          <a:xfrm>
            <a:off x="975008" y="2084982"/>
            <a:ext cx="315972" cy="258060"/>
            <a:chOff x="11707403" y="7861444"/>
            <a:chExt cx="953415" cy="778672"/>
          </a:xfrm>
        </p:grpSpPr>
        <p:sp>
          <p:nvSpPr>
            <p:cNvPr id="16" name="Freeform 457">
              <a:extLst>
                <a:ext uri="{FF2B5EF4-FFF2-40B4-BE49-F238E27FC236}">
                  <a16:creationId xmlns:a16="http://schemas.microsoft.com/office/drawing/2014/main" id="{112298E3-85F8-9F44-8DC9-9B91C4209ECB}"/>
                </a:ext>
              </a:extLst>
            </p:cNvPr>
            <p:cNvSpPr>
              <a:spLocks noChangeArrowheads="1"/>
            </p:cNvSpPr>
            <p:nvPr/>
          </p:nvSpPr>
          <p:spPr bwMode="auto">
            <a:xfrm>
              <a:off x="11707403" y="7861444"/>
              <a:ext cx="953415" cy="435420"/>
            </a:xfrm>
            <a:custGeom>
              <a:avLst/>
              <a:gdLst>
                <a:gd name="T0" fmla="*/ 664 w 1324"/>
                <a:gd name="T1" fmla="*/ 0 h 603"/>
                <a:gd name="T2" fmla="*/ 0 w 1324"/>
                <a:gd name="T3" fmla="*/ 301 h 603"/>
                <a:gd name="T4" fmla="*/ 664 w 1324"/>
                <a:gd name="T5" fmla="*/ 602 h 603"/>
                <a:gd name="T6" fmla="*/ 1323 w 1324"/>
                <a:gd name="T7" fmla="*/ 301 h 603"/>
                <a:gd name="T8" fmla="*/ 664 w 1324"/>
                <a:gd name="T9" fmla="*/ 0 h 603"/>
              </a:gdLst>
              <a:ahLst/>
              <a:cxnLst>
                <a:cxn ang="0">
                  <a:pos x="T0" y="T1"/>
                </a:cxn>
                <a:cxn ang="0">
                  <a:pos x="T2" y="T3"/>
                </a:cxn>
                <a:cxn ang="0">
                  <a:pos x="T4" y="T5"/>
                </a:cxn>
                <a:cxn ang="0">
                  <a:pos x="T6" y="T7"/>
                </a:cxn>
                <a:cxn ang="0">
                  <a:pos x="T8" y="T9"/>
                </a:cxn>
              </a:cxnLst>
              <a:rect l="0" t="0" r="r" b="b"/>
              <a:pathLst>
                <a:path w="1324" h="603">
                  <a:moveTo>
                    <a:pt x="664" y="0"/>
                  </a:moveTo>
                  <a:lnTo>
                    <a:pt x="0" y="301"/>
                  </a:lnTo>
                  <a:lnTo>
                    <a:pt x="664" y="602"/>
                  </a:lnTo>
                  <a:lnTo>
                    <a:pt x="1323" y="301"/>
                  </a:lnTo>
                  <a:lnTo>
                    <a:pt x="664" y="0"/>
                  </a:lnTo>
                </a:path>
              </a:pathLst>
            </a:custGeom>
            <a:noFill/>
            <a:ln w="9525" cap="flat">
              <a:solidFill>
                <a:schemeClr val="bg1"/>
              </a:solidFill>
              <a:bevel/>
              <a:headEnd/>
              <a:tailEnd/>
            </a:ln>
            <a:effectLst/>
          </p:spPr>
          <p:txBody>
            <a:bodyPr wrap="none" anchor="ctr"/>
            <a:lstStyle/>
            <a:p>
              <a:endParaRPr lang="en-US" sz="1050"/>
            </a:p>
          </p:txBody>
        </p:sp>
        <p:sp>
          <p:nvSpPr>
            <p:cNvPr id="17" name="Freeform 458">
              <a:extLst>
                <a:ext uri="{FF2B5EF4-FFF2-40B4-BE49-F238E27FC236}">
                  <a16:creationId xmlns:a16="http://schemas.microsoft.com/office/drawing/2014/main" id="{45555A8D-C29A-F740-A272-EBD61AAA7220}"/>
                </a:ext>
              </a:extLst>
            </p:cNvPr>
            <p:cNvSpPr>
              <a:spLocks noChangeArrowheads="1"/>
            </p:cNvSpPr>
            <p:nvPr/>
          </p:nvSpPr>
          <p:spPr bwMode="auto">
            <a:xfrm>
              <a:off x="11707403" y="8338183"/>
              <a:ext cx="953415" cy="301933"/>
            </a:xfrm>
            <a:custGeom>
              <a:avLst/>
              <a:gdLst>
                <a:gd name="T0" fmla="*/ 1054 w 1324"/>
                <a:gd name="T1" fmla="*/ 0 h 421"/>
                <a:gd name="T2" fmla="*/ 1323 w 1324"/>
                <a:gd name="T3" fmla="*/ 121 h 421"/>
                <a:gd name="T4" fmla="*/ 664 w 1324"/>
                <a:gd name="T5" fmla="*/ 420 h 421"/>
                <a:gd name="T6" fmla="*/ 0 w 1324"/>
                <a:gd name="T7" fmla="*/ 121 h 421"/>
                <a:gd name="T8" fmla="*/ 262 w 1324"/>
                <a:gd name="T9" fmla="*/ 0 h 421"/>
              </a:gdLst>
              <a:ahLst/>
              <a:cxnLst>
                <a:cxn ang="0">
                  <a:pos x="T0" y="T1"/>
                </a:cxn>
                <a:cxn ang="0">
                  <a:pos x="T2" y="T3"/>
                </a:cxn>
                <a:cxn ang="0">
                  <a:pos x="T4" y="T5"/>
                </a:cxn>
                <a:cxn ang="0">
                  <a:pos x="T6" y="T7"/>
                </a:cxn>
                <a:cxn ang="0">
                  <a:pos x="T8" y="T9"/>
                </a:cxn>
              </a:cxnLst>
              <a:rect l="0" t="0" r="r" b="b"/>
              <a:pathLst>
                <a:path w="1324" h="421">
                  <a:moveTo>
                    <a:pt x="1054" y="0"/>
                  </a:moveTo>
                  <a:lnTo>
                    <a:pt x="1323" y="121"/>
                  </a:lnTo>
                  <a:lnTo>
                    <a:pt x="664" y="420"/>
                  </a:lnTo>
                  <a:lnTo>
                    <a:pt x="0" y="121"/>
                  </a:lnTo>
                  <a:lnTo>
                    <a:pt x="262" y="0"/>
                  </a:lnTo>
                </a:path>
              </a:pathLst>
            </a:custGeom>
            <a:noFill/>
            <a:ln w="4680" cap="flat">
              <a:solidFill>
                <a:schemeClr val="bg1"/>
              </a:solidFill>
              <a:round/>
              <a:headEnd/>
              <a:tailEnd/>
            </a:ln>
            <a:effectLst/>
          </p:spPr>
          <p:txBody>
            <a:bodyPr/>
            <a:lstStyle/>
            <a:p>
              <a:endParaRPr lang="en-US" sz="1050"/>
            </a:p>
          </p:txBody>
        </p:sp>
        <p:sp>
          <p:nvSpPr>
            <p:cNvPr id="18" name="Freeform 459">
              <a:extLst>
                <a:ext uri="{FF2B5EF4-FFF2-40B4-BE49-F238E27FC236}">
                  <a16:creationId xmlns:a16="http://schemas.microsoft.com/office/drawing/2014/main" id="{16493115-E9A4-834E-A585-AEEE49DC8F4B}"/>
                </a:ext>
              </a:extLst>
            </p:cNvPr>
            <p:cNvSpPr>
              <a:spLocks noChangeArrowheads="1"/>
            </p:cNvSpPr>
            <p:nvPr/>
          </p:nvSpPr>
          <p:spPr bwMode="auto">
            <a:xfrm>
              <a:off x="11707403" y="8166558"/>
              <a:ext cx="953415" cy="305113"/>
            </a:xfrm>
            <a:custGeom>
              <a:avLst/>
              <a:gdLst>
                <a:gd name="T0" fmla="*/ 1054 w 1324"/>
                <a:gd name="T1" fmla="*/ 0 h 423"/>
                <a:gd name="T2" fmla="*/ 1323 w 1324"/>
                <a:gd name="T3" fmla="*/ 121 h 423"/>
                <a:gd name="T4" fmla="*/ 1054 w 1324"/>
                <a:gd name="T5" fmla="*/ 241 h 423"/>
                <a:gd name="T6" fmla="*/ 664 w 1324"/>
                <a:gd name="T7" fmla="*/ 422 h 423"/>
                <a:gd name="T8" fmla="*/ 262 w 1324"/>
                <a:gd name="T9" fmla="*/ 241 h 423"/>
                <a:gd name="T10" fmla="*/ 0 w 1324"/>
                <a:gd name="T11" fmla="*/ 121 h 423"/>
                <a:gd name="T12" fmla="*/ 262 w 1324"/>
                <a:gd name="T13" fmla="*/ 0 h 423"/>
              </a:gdLst>
              <a:ahLst/>
              <a:cxnLst>
                <a:cxn ang="0">
                  <a:pos x="T0" y="T1"/>
                </a:cxn>
                <a:cxn ang="0">
                  <a:pos x="T2" y="T3"/>
                </a:cxn>
                <a:cxn ang="0">
                  <a:pos x="T4" y="T5"/>
                </a:cxn>
                <a:cxn ang="0">
                  <a:pos x="T6" y="T7"/>
                </a:cxn>
                <a:cxn ang="0">
                  <a:pos x="T8" y="T9"/>
                </a:cxn>
                <a:cxn ang="0">
                  <a:pos x="T10" y="T11"/>
                </a:cxn>
                <a:cxn ang="0">
                  <a:pos x="T12" y="T13"/>
                </a:cxn>
              </a:cxnLst>
              <a:rect l="0" t="0" r="r" b="b"/>
              <a:pathLst>
                <a:path w="1324" h="423">
                  <a:moveTo>
                    <a:pt x="1054" y="0"/>
                  </a:moveTo>
                  <a:lnTo>
                    <a:pt x="1323" y="121"/>
                  </a:lnTo>
                  <a:lnTo>
                    <a:pt x="1054" y="241"/>
                  </a:lnTo>
                  <a:lnTo>
                    <a:pt x="664" y="422"/>
                  </a:lnTo>
                  <a:lnTo>
                    <a:pt x="262" y="241"/>
                  </a:lnTo>
                  <a:lnTo>
                    <a:pt x="0" y="121"/>
                  </a:lnTo>
                  <a:lnTo>
                    <a:pt x="262" y="0"/>
                  </a:lnTo>
                </a:path>
              </a:pathLst>
            </a:custGeom>
            <a:noFill/>
            <a:ln w="4680" cap="flat">
              <a:solidFill>
                <a:schemeClr val="bg1"/>
              </a:solidFill>
              <a:round/>
              <a:headEnd/>
              <a:tailEnd/>
            </a:ln>
            <a:effectLst/>
          </p:spPr>
          <p:txBody>
            <a:bodyPr/>
            <a:lstStyle/>
            <a:p>
              <a:endParaRPr lang="en-US" sz="1050"/>
            </a:p>
          </p:txBody>
        </p:sp>
      </p:grpSp>
      <p:grpSp>
        <p:nvGrpSpPr>
          <p:cNvPr id="50" name="Group 49">
            <a:extLst>
              <a:ext uri="{FF2B5EF4-FFF2-40B4-BE49-F238E27FC236}">
                <a16:creationId xmlns:a16="http://schemas.microsoft.com/office/drawing/2014/main" id="{DF9EE24A-0269-4C84-814C-FEA9E2BB8E27}"/>
              </a:ext>
            </a:extLst>
          </p:cNvPr>
          <p:cNvGrpSpPr/>
          <p:nvPr/>
        </p:nvGrpSpPr>
        <p:grpSpPr>
          <a:xfrm>
            <a:off x="963039" y="2920356"/>
            <a:ext cx="5563604" cy="1217944"/>
            <a:chOff x="963039" y="2920356"/>
            <a:chExt cx="5563604" cy="1217944"/>
          </a:xfrm>
        </p:grpSpPr>
        <p:sp>
          <p:nvSpPr>
            <p:cNvPr id="9" name="TextBox 8">
              <a:extLst>
                <a:ext uri="{FF2B5EF4-FFF2-40B4-BE49-F238E27FC236}">
                  <a16:creationId xmlns:a16="http://schemas.microsoft.com/office/drawing/2014/main" id="{66A1737D-FF57-F447-B49D-A03A5D1E2A19}"/>
                </a:ext>
              </a:extLst>
            </p:cNvPr>
            <p:cNvSpPr txBox="1"/>
            <p:nvPr/>
          </p:nvSpPr>
          <p:spPr>
            <a:xfrm>
              <a:off x="1778297" y="2920356"/>
              <a:ext cx="1693220" cy="243656"/>
            </a:xfrm>
            <a:prstGeom prst="rect">
              <a:avLst/>
            </a:prstGeom>
            <a:noFill/>
          </p:spPr>
          <p:txBody>
            <a:bodyPr wrap="none" lIns="0" tIns="0" rIns="0" bIns="0" rtlCol="0">
              <a:spAutoFit/>
            </a:bodyPr>
            <a:lstStyle/>
            <a:p>
              <a:pPr>
                <a:lnSpc>
                  <a:spcPts val="1867"/>
                </a:lnSpc>
                <a:spcAft>
                  <a:spcPts val="1600"/>
                </a:spcAft>
              </a:pPr>
              <a:r>
                <a:rPr lang="en-US" b="1" dirty="0"/>
                <a:t>Cleaning the Data</a:t>
              </a:r>
            </a:p>
          </p:txBody>
        </p:sp>
        <p:sp>
          <p:nvSpPr>
            <p:cNvPr id="10" name="TextBox 9">
              <a:extLst>
                <a:ext uri="{FF2B5EF4-FFF2-40B4-BE49-F238E27FC236}">
                  <a16:creationId xmlns:a16="http://schemas.microsoft.com/office/drawing/2014/main" id="{4A1AA390-6CCA-5F4B-A03F-150FBDE9D789}"/>
                </a:ext>
              </a:extLst>
            </p:cNvPr>
            <p:cNvSpPr txBox="1"/>
            <p:nvPr/>
          </p:nvSpPr>
          <p:spPr>
            <a:xfrm>
              <a:off x="1778297" y="3191631"/>
              <a:ext cx="4748346" cy="946669"/>
            </a:xfrm>
            <a:prstGeom prst="rect">
              <a:avLst/>
            </a:prstGeom>
            <a:noFill/>
          </p:spPr>
          <p:txBody>
            <a:bodyPr wrap="square" lIns="0" tIns="0" rIns="0" bIns="0" rtlCol="0">
              <a:spAutoFit/>
            </a:bodyPr>
            <a:lstStyle/>
            <a:p>
              <a:pPr fontAlgn="base"/>
              <a:r>
                <a:rPr lang="en-GB" sz="1600" dirty="0"/>
                <a:t>- Removed 29 </a:t>
              </a:r>
              <a:r>
                <a:rPr lang="en-GB" sz="1600" b="1" dirty="0">
                  <a:solidFill>
                    <a:srgbClr val="FF0000"/>
                  </a:solidFill>
                </a:rPr>
                <a:t>Constant </a:t>
              </a:r>
              <a:r>
                <a:rPr lang="en-GB" sz="1600" dirty="0"/>
                <a:t> Variables</a:t>
              </a:r>
            </a:p>
            <a:p>
              <a:pPr fontAlgn="base"/>
              <a:r>
                <a:rPr lang="en-GB" sz="1600" dirty="0"/>
                <a:t>- Removed 34 </a:t>
              </a:r>
              <a:r>
                <a:rPr lang="en-GB" sz="1600" b="1" dirty="0">
                  <a:solidFill>
                    <a:srgbClr val="FF0000"/>
                  </a:solidFill>
                </a:rPr>
                <a:t>Identical</a:t>
              </a:r>
              <a:r>
                <a:rPr lang="en-GB" sz="1600" dirty="0"/>
                <a:t> Variables</a:t>
              </a:r>
            </a:p>
            <a:p>
              <a:pPr fontAlgn="base"/>
              <a:r>
                <a:rPr lang="en-GB" sz="1600" dirty="0"/>
                <a:t>- Removed ID Variable (Uninformative)</a:t>
              </a:r>
            </a:p>
            <a:p>
              <a:pPr>
                <a:lnSpc>
                  <a:spcPts val="1600"/>
                </a:lnSpc>
                <a:spcAft>
                  <a:spcPts val="1600"/>
                </a:spcAft>
              </a:pPr>
              <a:endParaRPr lang="en-US" sz="1600" dirty="0">
                <a:cs typeface="Lato Light"/>
              </a:endParaRPr>
            </a:p>
          </p:txBody>
        </p:sp>
        <p:grpSp>
          <p:nvGrpSpPr>
            <p:cNvPr id="19" name="Group 18">
              <a:extLst>
                <a:ext uri="{FF2B5EF4-FFF2-40B4-BE49-F238E27FC236}">
                  <a16:creationId xmlns:a16="http://schemas.microsoft.com/office/drawing/2014/main" id="{DB849AB0-4661-D74D-913B-059991BD9971}"/>
                </a:ext>
              </a:extLst>
            </p:cNvPr>
            <p:cNvGrpSpPr>
              <a:grpSpLocks noChangeAspect="1"/>
            </p:cNvGrpSpPr>
            <p:nvPr/>
          </p:nvGrpSpPr>
          <p:grpSpPr>
            <a:xfrm>
              <a:off x="963039" y="3039804"/>
              <a:ext cx="345639" cy="346814"/>
              <a:chOff x="1600773" y="3432059"/>
              <a:chExt cx="917567" cy="920686"/>
            </a:xfrm>
          </p:grpSpPr>
          <p:sp>
            <p:nvSpPr>
              <p:cNvPr id="20" name="Freeform 826">
                <a:extLst>
                  <a:ext uri="{FF2B5EF4-FFF2-40B4-BE49-F238E27FC236}">
                    <a16:creationId xmlns:a16="http://schemas.microsoft.com/office/drawing/2014/main" id="{90A21090-6729-E143-8C21-4976B8A971AB}"/>
                  </a:ext>
                </a:extLst>
              </p:cNvPr>
              <p:cNvSpPr>
                <a:spLocks noChangeArrowheads="1"/>
              </p:cNvSpPr>
              <p:nvPr/>
            </p:nvSpPr>
            <p:spPr bwMode="auto">
              <a:xfrm>
                <a:off x="1726175" y="3557469"/>
                <a:ext cx="669823" cy="666809"/>
              </a:xfrm>
              <a:custGeom>
                <a:avLst/>
                <a:gdLst>
                  <a:gd name="T0" fmla="*/ 481 w 964"/>
                  <a:gd name="T1" fmla="*/ 0 h 963"/>
                  <a:gd name="T2" fmla="*/ 481 w 964"/>
                  <a:gd name="T3" fmla="*/ 0 h 963"/>
                  <a:gd name="T4" fmla="*/ 0 w 964"/>
                  <a:gd name="T5" fmla="*/ 481 h 963"/>
                  <a:gd name="T6" fmla="*/ 481 w 964"/>
                  <a:gd name="T7" fmla="*/ 962 h 963"/>
                  <a:gd name="T8" fmla="*/ 963 w 964"/>
                  <a:gd name="T9" fmla="*/ 481 h 963"/>
                  <a:gd name="T10" fmla="*/ 481 w 964"/>
                  <a:gd name="T11" fmla="*/ 0 h 963"/>
                </a:gdLst>
                <a:ahLst/>
                <a:cxnLst>
                  <a:cxn ang="0">
                    <a:pos x="T0" y="T1"/>
                  </a:cxn>
                  <a:cxn ang="0">
                    <a:pos x="T2" y="T3"/>
                  </a:cxn>
                  <a:cxn ang="0">
                    <a:pos x="T4" y="T5"/>
                  </a:cxn>
                  <a:cxn ang="0">
                    <a:pos x="T6" y="T7"/>
                  </a:cxn>
                  <a:cxn ang="0">
                    <a:pos x="T8" y="T9"/>
                  </a:cxn>
                  <a:cxn ang="0">
                    <a:pos x="T10" y="T11"/>
                  </a:cxn>
                </a:cxnLst>
                <a:rect l="0" t="0" r="r" b="b"/>
                <a:pathLst>
                  <a:path w="964" h="963">
                    <a:moveTo>
                      <a:pt x="481" y="0"/>
                    </a:moveTo>
                    <a:lnTo>
                      <a:pt x="481" y="0"/>
                    </a:lnTo>
                    <a:cubicBezTo>
                      <a:pt x="210" y="0"/>
                      <a:pt x="0" y="221"/>
                      <a:pt x="0" y="481"/>
                    </a:cubicBezTo>
                    <a:cubicBezTo>
                      <a:pt x="0" y="752"/>
                      <a:pt x="210" y="962"/>
                      <a:pt x="481" y="962"/>
                    </a:cubicBezTo>
                    <a:cubicBezTo>
                      <a:pt x="741" y="962"/>
                      <a:pt x="963" y="752"/>
                      <a:pt x="963" y="481"/>
                    </a:cubicBezTo>
                    <a:cubicBezTo>
                      <a:pt x="963" y="221"/>
                      <a:pt x="741" y="0"/>
                      <a:pt x="481" y="0"/>
                    </a:cubicBezTo>
                  </a:path>
                </a:pathLst>
              </a:custGeom>
              <a:noFill/>
              <a:ln w="4680" cap="flat">
                <a:solidFill>
                  <a:schemeClr val="bg1"/>
                </a:solidFill>
                <a:round/>
                <a:headEnd/>
                <a:tailEnd/>
              </a:ln>
              <a:effectLst/>
            </p:spPr>
            <p:txBody>
              <a:bodyPr wrap="none" anchor="ctr"/>
              <a:lstStyle/>
              <a:p>
                <a:endParaRPr lang="en-US" sz="1050"/>
              </a:p>
            </p:txBody>
          </p:sp>
          <p:sp>
            <p:nvSpPr>
              <p:cNvPr id="21" name="Freeform 827">
                <a:extLst>
                  <a:ext uri="{FF2B5EF4-FFF2-40B4-BE49-F238E27FC236}">
                    <a16:creationId xmlns:a16="http://schemas.microsoft.com/office/drawing/2014/main" id="{C3C8E844-0CAC-6246-A1AF-632A0ABCE135}"/>
                  </a:ext>
                </a:extLst>
              </p:cNvPr>
              <p:cNvSpPr>
                <a:spLocks noChangeArrowheads="1"/>
              </p:cNvSpPr>
              <p:nvPr/>
            </p:nvSpPr>
            <p:spPr bwMode="auto">
              <a:xfrm>
                <a:off x="1934156" y="3765463"/>
                <a:ext cx="250802" cy="250818"/>
              </a:xfrm>
              <a:custGeom>
                <a:avLst/>
                <a:gdLst>
                  <a:gd name="T0" fmla="*/ 180 w 361"/>
                  <a:gd name="T1" fmla="*/ 360 h 361"/>
                  <a:gd name="T2" fmla="*/ 180 w 361"/>
                  <a:gd name="T3" fmla="*/ 360 h 361"/>
                  <a:gd name="T4" fmla="*/ 0 w 361"/>
                  <a:gd name="T5" fmla="*/ 180 h 361"/>
                  <a:gd name="T6" fmla="*/ 180 w 361"/>
                  <a:gd name="T7" fmla="*/ 0 h 361"/>
                  <a:gd name="T8" fmla="*/ 360 w 361"/>
                  <a:gd name="T9" fmla="*/ 180 h 361"/>
                  <a:gd name="T10" fmla="*/ 180 w 361"/>
                  <a:gd name="T11" fmla="*/ 360 h 361"/>
                </a:gdLst>
                <a:ahLst/>
                <a:cxnLst>
                  <a:cxn ang="0">
                    <a:pos x="T0" y="T1"/>
                  </a:cxn>
                  <a:cxn ang="0">
                    <a:pos x="T2" y="T3"/>
                  </a:cxn>
                  <a:cxn ang="0">
                    <a:pos x="T4" y="T5"/>
                  </a:cxn>
                  <a:cxn ang="0">
                    <a:pos x="T6" y="T7"/>
                  </a:cxn>
                  <a:cxn ang="0">
                    <a:pos x="T8" y="T9"/>
                  </a:cxn>
                  <a:cxn ang="0">
                    <a:pos x="T10" y="T11"/>
                  </a:cxn>
                </a:cxnLst>
                <a:rect l="0" t="0" r="r" b="b"/>
                <a:pathLst>
                  <a:path w="361" h="361">
                    <a:moveTo>
                      <a:pt x="180" y="360"/>
                    </a:moveTo>
                    <a:lnTo>
                      <a:pt x="180" y="360"/>
                    </a:lnTo>
                    <a:cubicBezTo>
                      <a:pt x="80" y="360"/>
                      <a:pt x="0" y="280"/>
                      <a:pt x="0" y="180"/>
                    </a:cubicBezTo>
                    <a:cubicBezTo>
                      <a:pt x="0" y="80"/>
                      <a:pt x="80" y="0"/>
                      <a:pt x="180" y="0"/>
                    </a:cubicBezTo>
                    <a:cubicBezTo>
                      <a:pt x="281" y="0"/>
                      <a:pt x="360" y="80"/>
                      <a:pt x="360" y="180"/>
                    </a:cubicBezTo>
                    <a:cubicBezTo>
                      <a:pt x="360" y="280"/>
                      <a:pt x="281" y="360"/>
                      <a:pt x="180" y="360"/>
                    </a:cubicBezTo>
                  </a:path>
                </a:pathLst>
              </a:custGeom>
              <a:noFill/>
              <a:ln w="4680" cap="flat">
                <a:solidFill>
                  <a:schemeClr val="bg1"/>
                </a:solidFill>
                <a:round/>
                <a:headEnd/>
                <a:tailEnd/>
              </a:ln>
              <a:effectLst/>
            </p:spPr>
            <p:txBody>
              <a:bodyPr wrap="none" anchor="ctr"/>
              <a:lstStyle/>
              <a:p>
                <a:endParaRPr lang="en-US" sz="1050"/>
              </a:p>
            </p:txBody>
          </p:sp>
          <p:sp>
            <p:nvSpPr>
              <p:cNvPr id="22" name="Freeform 828">
                <a:extLst>
                  <a:ext uri="{FF2B5EF4-FFF2-40B4-BE49-F238E27FC236}">
                    <a16:creationId xmlns:a16="http://schemas.microsoft.com/office/drawing/2014/main" id="{4D1C0BE1-866A-5F43-AE25-B787EB754DE3}"/>
                  </a:ext>
                </a:extLst>
              </p:cNvPr>
              <p:cNvSpPr>
                <a:spLocks noChangeArrowheads="1"/>
              </p:cNvSpPr>
              <p:nvPr/>
            </p:nvSpPr>
            <p:spPr bwMode="auto">
              <a:xfrm>
                <a:off x="2059556" y="4016282"/>
                <a:ext cx="3060" cy="336463"/>
              </a:xfrm>
              <a:custGeom>
                <a:avLst/>
                <a:gdLst>
                  <a:gd name="T0" fmla="*/ 0 w 1"/>
                  <a:gd name="T1" fmla="*/ 482 h 483"/>
                  <a:gd name="T2" fmla="*/ 0 w 1"/>
                  <a:gd name="T3" fmla="*/ 301 h 483"/>
                  <a:gd name="T4" fmla="*/ 0 w 1"/>
                  <a:gd name="T5" fmla="*/ 0 h 483"/>
                </a:gdLst>
                <a:ahLst/>
                <a:cxnLst>
                  <a:cxn ang="0">
                    <a:pos x="T0" y="T1"/>
                  </a:cxn>
                  <a:cxn ang="0">
                    <a:pos x="T2" y="T3"/>
                  </a:cxn>
                  <a:cxn ang="0">
                    <a:pos x="T4" y="T5"/>
                  </a:cxn>
                </a:cxnLst>
                <a:rect l="0" t="0" r="r" b="b"/>
                <a:pathLst>
                  <a:path w="1" h="483">
                    <a:moveTo>
                      <a:pt x="0" y="482"/>
                    </a:moveTo>
                    <a:lnTo>
                      <a:pt x="0" y="301"/>
                    </a:lnTo>
                    <a:lnTo>
                      <a:pt x="0" y="0"/>
                    </a:lnTo>
                  </a:path>
                </a:pathLst>
              </a:custGeom>
              <a:noFill/>
              <a:ln w="4680" cap="flat">
                <a:solidFill>
                  <a:schemeClr val="bg1"/>
                </a:solidFill>
                <a:round/>
                <a:headEnd/>
                <a:tailEnd/>
              </a:ln>
              <a:effectLst/>
            </p:spPr>
            <p:txBody>
              <a:bodyPr/>
              <a:lstStyle/>
              <a:p>
                <a:endParaRPr lang="en-US" sz="1050"/>
              </a:p>
            </p:txBody>
          </p:sp>
          <p:sp>
            <p:nvSpPr>
              <p:cNvPr id="23" name="Freeform 829">
                <a:extLst>
                  <a:ext uri="{FF2B5EF4-FFF2-40B4-BE49-F238E27FC236}">
                    <a16:creationId xmlns:a16="http://schemas.microsoft.com/office/drawing/2014/main" id="{7CC98408-D379-7C41-BA8D-AEC39372EA83}"/>
                  </a:ext>
                </a:extLst>
              </p:cNvPr>
              <p:cNvSpPr>
                <a:spLocks noChangeArrowheads="1"/>
              </p:cNvSpPr>
              <p:nvPr/>
            </p:nvSpPr>
            <p:spPr bwMode="auto">
              <a:xfrm>
                <a:off x="2059556" y="3432059"/>
                <a:ext cx="3060" cy="336463"/>
              </a:xfrm>
              <a:custGeom>
                <a:avLst/>
                <a:gdLst>
                  <a:gd name="T0" fmla="*/ 0 w 1"/>
                  <a:gd name="T1" fmla="*/ 0 h 483"/>
                  <a:gd name="T2" fmla="*/ 0 w 1"/>
                  <a:gd name="T3" fmla="*/ 181 h 483"/>
                  <a:gd name="T4" fmla="*/ 0 w 1"/>
                  <a:gd name="T5" fmla="*/ 482 h 483"/>
                </a:gdLst>
                <a:ahLst/>
                <a:cxnLst>
                  <a:cxn ang="0">
                    <a:pos x="T0" y="T1"/>
                  </a:cxn>
                  <a:cxn ang="0">
                    <a:pos x="T2" y="T3"/>
                  </a:cxn>
                  <a:cxn ang="0">
                    <a:pos x="T4" y="T5"/>
                  </a:cxn>
                </a:cxnLst>
                <a:rect l="0" t="0" r="r" b="b"/>
                <a:pathLst>
                  <a:path w="1" h="483">
                    <a:moveTo>
                      <a:pt x="0" y="0"/>
                    </a:moveTo>
                    <a:lnTo>
                      <a:pt x="0" y="181"/>
                    </a:lnTo>
                    <a:lnTo>
                      <a:pt x="0" y="482"/>
                    </a:lnTo>
                  </a:path>
                </a:pathLst>
              </a:custGeom>
              <a:noFill/>
              <a:ln w="4680" cap="flat">
                <a:solidFill>
                  <a:schemeClr val="bg1"/>
                </a:solidFill>
                <a:round/>
                <a:headEnd/>
                <a:tailEnd/>
              </a:ln>
              <a:effectLst/>
            </p:spPr>
            <p:txBody>
              <a:bodyPr/>
              <a:lstStyle/>
              <a:p>
                <a:endParaRPr lang="en-US" sz="1050"/>
              </a:p>
            </p:txBody>
          </p:sp>
          <p:sp>
            <p:nvSpPr>
              <p:cNvPr id="24" name="Freeform 830">
                <a:extLst>
                  <a:ext uri="{FF2B5EF4-FFF2-40B4-BE49-F238E27FC236}">
                    <a16:creationId xmlns:a16="http://schemas.microsoft.com/office/drawing/2014/main" id="{F6FEDCA5-20B1-2843-9A29-C24599193A02}"/>
                  </a:ext>
                </a:extLst>
              </p:cNvPr>
              <p:cNvSpPr>
                <a:spLocks noChangeArrowheads="1"/>
              </p:cNvSpPr>
              <p:nvPr/>
            </p:nvSpPr>
            <p:spPr bwMode="auto">
              <a:xfrm>
                <a:off x="1600773" y="3890871"/>
                <a:ext cx="333383" cy="3060"/>
              </a:xfrm>
              <a:custGeom>
                <a:avLst/>
                <a:gdLst>
                  <a:gd name="T0" fmla="*/ 0 w 482"/>
                  <a:gd name="T1" fmla="*/ 0 h 1"/>
                  <a:gd name="T2" fmla="*/ 180 w 482"/>
                  <a:gd name="T3" fmla="*/ 0 h 1"/>
                  <a:gd name="T4" fmla="*/ 481 w 482"/>
                  <a:gd name="T5" fmla="*/ 0 h 1"/>
                </a:gdLst>
                <a:ahLst/>
                <a:cxnLst>
                  <a:cxn ang="0">
                    <a:pos x="T0" y="T1"/>
                  </a:cxn>
                  <a:cxn ang="0">
                    <a:pos x="T2" y="T3"/>
                  </a:cxn>
                  <a:cxn ang="0">
                    <a:pos x="T4" y="T5"/>
                  </a:cxn>
                </a:cxnLst>
                <a:rect l="0" t="0" r="r" b="b"/>
                <a:pathLst>
                  <a:path w="482" h="1">
                    <a:moveTo>
                      <a:pt x="0" y="0"/>
                    </a:moveTo>
                    <a:lnTo>
                      <a:pt x="180" y="0"/>
                    </a:lnTo>
                    <a:lnTo>
                      <a:pt x="481" y="0"/>
                    </a:lnTo>
                  </a:path>
                </a:pathLst>
              </a:custGeom>
              <a:noFill/>
              <a:ln w="4680" cap="flat">
                <a:solidFill>
                  <a:schemeClr val="bg1"/>
                </a:solidFill>
                <a:round/>
                <a:headEnd/>
                <a:tailEnd/>
              </a:ln>
              <a:effectLst/>
            </p:spPr>
            <p:txBody>
              <a:bodyPr/>
              <a:lstStyle/>
              <a:p>
                <a:endParaRPr lang="en-US" sz="1050"/>
              </a:p>
            </p:txBody>
          </p:sp>
          <p:sp>
            <p:nvSpPr>
              <p:cNvPr id="25" name="Freeform 831">
                <a:extLst>
                  <a:ext uri="{FF2B5EF4-FFF2-40B4-BE49-F238E27FC236}">
                    <a16:creationId xmlns:a16="http://schemas.microsoft.com/office/drawing/2014/main" id="{A85F7DA6-A3F8-7542-BF91-B70BA7898E3B}"/>
                  </a:ext>
                </a:extLst>
              </p:cNvPr>
              <p:cNvSpPr>
                <a:spLocks noChangeArrowheads="1"/>
              </p:cNvSpPr>
              <p:nvPr/>
            </p:nvSpPr>
            <p:spPr bwMode="auto">
              <a:xfrm>
                <a:off x="2181899" y="3890871"/>
                <a:ext cx="336441" cy="3060"/>
              </a:xfrm>
              <a:custGeom>
                <a:avLst/>
                <a:gdLst>
                  <a:gd name="T0" fmla="*/ 0 w 483"/>
                  <a:gd name="T1" fmla="*/ 0 h 1"/>
                  <a:gd name="T2" fmla="*/ 302 w 483"/>
                  <a:gd name="T3" fmla="*/ 0 h 1"/>
                  <a:gd name="T4" fmla="*/ 482 w 483"/>
                  <a:gd name="T5" fmla="*/ 0 h 1"/>
                </a:gdLst>
                <a:ahLst/>
                <a:cxnLst>
                  <a:cxn ang="0">
                    <a:pos x="T0" y="T1"/>
                  </a:cxn>
                  <a:cxn ang="0">
                    <a:pos x="T2" y="T3"/>
                  </a:cxn>
                  <a:cxn ang="0">
                    <a:pos x="T4" y="T5"/>
                  </a:cxn>
                </a:cxnLst>
                <a:rect l="0" t="0" r="r" b="b"/>
                <a:pathLst>
                  <a:path w="483" h="1">
                    <a:moveTo>
                      <a:pt x="0" y="0"/>
                    </a:moveTo>
                    <a:lnTo>
                      <a:pt x="302" y="0"/>
                    </a:lnTo>
                    <a:lnTo>
                      <a:pt x="482" y="0"/>
                    </a:lnTo>
                  </a:path>
                </a:pathLst>
              </a:custGeom>
              <a:noFill/>
              <a:ln w="4680" cap="flat">
                <a:solidFill>
                  <a:schemeClr val="bg1"/>
                </a:solidFill>
                <a:round/>
                <a:headEnd/>
                <a:tailEnd/>
              </a:ln>
              <a:effectLst/>
            </p:spPr>
            <p:txBody>
              <a:bodyPr/>
              <a:lstStyle/>
              <a:p>
                <a:endParaRPr lang="en-US" sz="1050"/>
              </a:p>
            </p:txBody>
          </p:sp>
        </p:grpSp>
      </p:grpSp>
      <p:sp>
        <p:nvSpPr>
          <p:cNvPr id="26" name="Freeform 155">
            <a:extLst>
              <a:ext uri="{FF2B5EF4-FFF2-40B4-BE49-F238E27FC236}">
                <a16:creationId xmlns:a16="http://schemas.microsoft.com/office/drawing/2014/main" id="{B7D10B88-EB3B-F441-9A98-671EE2022B4B}"/>
              </a:ext>
            </a:extLst>
          </p:cNvPr>
          <p:cNvSpPr>
            <a:spLocks/>
          </p:cNvSpPr>
          <p:nvPr/>
        </p:nvSpPr>
        <p:spPr bwMode="auto">
          <a:xfrm>
            <a:off x="9143662" y="2948484"/>
            <a:ext cx="1956021" cy="1956531"/>
          </a:xfrm>
          <a:custGeom>
            <a:avLst/>
            <a:gdLst>
              <a:gd name="T0" fmla="*/ 328 w 1143"/>
              <a:gd name="T1" fmla="*/ 487 h 1143"/>
              <a:gd name="T2" fmla="*/ 276 w 1143"/>
              <a:gd name="T3" fmla="*/ 363 h 1143"/>
              <a:gd name="T4" fmla="*/ 174 w 1143"/>
              <a:gd name="T5" fmla="*/ 398 h 1143"/>
              <a:gd name="T6" fmla="*/ 0 w 1143"/>
              <a:gd name="T7" fmla="*/ 572 h 1143"/>
              <a:gd name="T8" fmla="*/ 175 w 1143"/>
              <a:gd name="T9" fmla="*/ 746 h 1143"/>
              <a:gd name="T10" fmla="*/ 211 w 1143"/>
              <a:gd name="T11" fmla="*/ 849 h 1143"/>
              <a:gd name="T12" fmla="*/ 86 w 1143"/>
              <a:gd name="T13" fmla="*/ 900 h 1143"/>
              <a:gd name="T14" fmla="*/ 246 w 1143"/>
              <a:gd name="T15" fmla="*/ 1060 h 1143"/>
              <a:gd name="T16" fmla="*/ 298 w 1143"/>
              <a:gd name="T17" fmla="*/ 936 h 1143"/>
              <a:gd name="T18" fmla="*/ 400 w 1143"/>
              <a:gd name="T19" fmla="*/ 972 h 1143"/>
              <a:gd name="T20" fmla="*/ 572 w 1143"/>
              <a:gd name="T21" fmla="*/ 1143 h 1143"/>
              <a:gd name="T22" fmla="*/ 1143 w 1143"/>
              <a:gd name="T23" fmla="*/ 572 h 1143"/>
              <a:gd name="T24" fmla="*/ 959 w 1143"/>
              <a:gd name="T25" fmla="*/ 388 h 1143"/>
              <a:gd name="T26" fmla="*/ 916 w 1143"/>
              <a:gd name="T27" fmla="*/ 345 h 1143"/>
              <a:gd name="T28" fmla="*/ 759 w 1143"/>
              <a:gd name="T29" fmla="*/ 187 h 1143"/>
              <a:gd name="T30" fmla="*/ 746 w 1143"/>
              <a:gd name="T31" fmla="*/ 175 h 1143"/>
              <a:gd name="T32" fmla="*/ 572 w 1143"/>
              <a:gd name="T33" fmla="*/ 0 h 1143"/>
              <a:gd name="T34" fmla="*/ 572 w 1143"/>
              <a:gd name="T35" fmla="*/ 0 h 1143"/>
              <a:gd name="T36" fmla="*/ 398 w 1143"/>
              <a:gd name="T37" fmla="*/ 174 h 1143"/>
              <a:gd name="T38" fmla="*/ 378 w 1143"/>
              <a:gd name="T39" fmla="*/ 194 h 1143"/>
              <a:gd name="T40" fmla="*/ 379 w 1143"/>
              <a:gd name="T41" fmla="*/ 194 h 1143"/>
              <a:gd name="T42" fmla="*/ 363 w 1143"/>
              <a:gd name="T43" fmla="*/ 276 h 1143"/>
              <a:gd name="T44" fmla="*/ 488 w 1143"/>
              <a:gd name="T45" fmla="*/ 328 h 1143"/>
              <a:gd name="T46" fmla="*/ 328 w 1143"/>
              <a:gd name="T47" fmla="*/ 487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3" h="1143">
                <a:moveTo>
                  <a:pt x="328" y="487"/>
                </a:moveTo>
                <a:cubicBezTo>
                  <a:pt x="272" y="446"/>
                  <a:pt x="296" y="413"/>
                  <a:pt x="276" y="363"/>
                </a:cubicBezTo>
                <a:cubicBezTo>
                  <a:pt x="266" y="336"/>
                  <a:pt x="236" y="336"/>
                  <a:pt x="174" y="398"/>
                </a:cubicBezTo>
                <a:cubicBezTo>
                  <a:pt x="0" y="572"/>
                  <a:pt x="0" y="572"/>
                  <a:pt x="0" y="572"/>
                </a:cubicBezTo>
                <a:cubicBezTo>
                  <a:pt x="175" y="746"/>
                  <a:pt x="175" y="746"/>
                  <a:pt x="175" y="746"/>
                </a:cubicBezTo>
                <a:cubicBezTo>
                  <a:pt x="238" y="809"/>
                  <a:pt x="237" y="839"/>
                  <a:pt x="211" y="849"/>
                </a:cubicBezTo>
                <a:cubicBezTo>
                  <a:pt x="160" y="868"/>
                  <a:pt x="127" y="844"/>
                  <a:pt x="86" y="900"/>
                </a:cubicBezTo>
                <a:cubicBezTo>
                  <a:pt x="16" y="997"/>
                  <a:pt x="150" y="1131"/>
                  <a:pt x="246" y="1060"/>
                </a:cubicBezTo>
                <a:cubicBezTo>
                  <a:pt x="303" y="1019"/>
                  <a:pt x="279" y="986"/>
                  <a:pt x="298" y="936"/>
                </a:cubicBezTo>
                <a:cubicBezTo>
                  <a:pt x="308" y="909"/>
                  <a:pt x="338" y="909"/>
                  <a:pt x="400" y="972"/>
                </a:cubicBezTo>
                <a:cubicBezTo>
                  <a:pt x="572" y="1143"/>
                  <a:pt x="572" y="1143"/>
                  <a:pt x="572" y="1143"/>
                </a:cubicBezTo>
                <a:cubicBezTo>
                  <a:pt x="1143" y="572"/>
                  <a:pt x="1143" y="572"/>
                  <a:pt x="1143" y="572"/>
                </a:cubicBezTo>
                <a:cubicBezTo>
                  <a:pt x="959" y="388"/>
                  <a:pt x="959" y="388"/>
                  <a:pt x="959" y="388"/>
                </a:cubicBezTo>
                <a:cubicBezTo>
                  <a:pt x="916" y="345"/>
                  <a:pt x="916" y="345"/>
                  <a:pt x="916" y="345"/>
                </a:cubicBezTo>
                <a:cubicBezTo>
                  <a:pt x="759" y="187"/>
                  <a:pt x="759" y="187"/>
                  <a:pt x="759" y="187"/>
                </a:cubicBezTo>
                <a:cubicBezTo>
                  <a:pt x="755" y="183"/>
                  <a:pt x="751" y="179"/>
                  <a:pt x="746" y="175"/>
                </a:cubicBezTo>
                <a:cubicBezTo>
                  <a:pt x="572" y="0"/>
                  <a:pt x="572" y="0"/>
                  <a:pt x="572" y="0"/>
                </a:cubicBezTo>
                <a:cubicBezTo>
                  <a:pt x="572" y="0"/>
                  <a:pt x="572" y="0"/>
                  <a:pt x="572" y="0"/>
                </a:cubicBezTo>
                <a:cubicBezTo>
                  <a:pt x="398" y="174"/>
                  <a:pt x="398" y="174"/>
                  <a:pt x="398" y="174"/>
                </a:cubicBezTo>
                <a:cubicBezTo>
                  <a:pt x="378" y="194"/>
                  <a:pt x="378" y="194"/>
                  <a:pt x="378" y="194"/>
                </a:cubicBezTo>
                <a:cubicBezTo>
                  <a:pt x="379" y="194"/>
                  <a:pt x="379" y="194"/>
                  <a:pt x="379" y="194"/>
                </a:cubicBezTo>
                <a:cubicBezTo>
                  <a:pt x="336" y="243"/>
                  <a:pt x="339" y="267"/>
                  <a:pt x="363" y="276"/>
                </a:cubicBezTo>
                <a:cubicBezTo>
                  <a:pt x="413" y="295"/>
                  <a:pt x="446" y="272"/>
                  <a:pt x="488" y="328"/>
                </a:cubicBezTo>
                <a:cubicBezTo>
                  <a:pt x="559" y="425"/>
                  <a:pt x="425" y="558"/>
                  <a:pt x="328" y="487"/>
                </a:cubicBezTo>
                <a:close/>
              </a:path>
            </a:pathLst>
          </a:custGeom>
          <a:solidFill>
            <a:srgbClr val="BFBFBF"/>
          </a:solidFill>
          <a:ln>
            <a:noFill/>
          </a:ln>
        </p:spPr>
        <p:txBody>
          <a:bodyPr vert="horz" wrap="square" lIns="45720" tIns="22860" rIns="45720" bIns="22860" numCol="1" anchor="t" anchorCtr="0" compatLnSpc="1">
            <a:prstTxWarp prst="textNoShape">
              <a:avLst/>
            </a:prstTxWarp>
          </a:bodyPr>
          <a:lstStyle/>
          <a:p>
            <a:endParaRPr lang="en-US" sz="1050"/>
          </a:p>
        </p:txBody>
      </p:sp>
      <p:sp>
        <p:nvSpPr>
          <p:cNvPr id="27" name="Freeform 157">
            <a:extLst>
              <a:ext uri="{FF2B5EF4-FFF2-40B4-BE49-F238E27FC236}">
                <a16:creationId xmlns:a16="http://schemas.microsoft.com/office/drawing/2014/main" id="{192451C2-E157-D64F-8083-7F493341ABAC}"/>
              </a:ext>
            </a:extLst>
          </p:cNvPr>
          <p:cNvSpPr>
            <a:spLocks/>
          </p:cNvSpPr>
          <p:nvPr/>
        </p:nvSpPr>
        <p:spPr bwMode="auto">
          <a:xfrm>
            <a:off x="7833899" y="1531878"/>
            <a:ext cx="1821123" cy="1818898"/>
          </a:xfrm>
          <a:custGeom>
            <a:avLst/>
            <a:gdLst>
              <a:gd name="T0" fmla="*/ 378 w 1062"/>
              <a:gd name="T1" fmla="*/ 908 h 1062"/>
              <a:gd name="T2" fmla="*/ 335 w 1062"/>
              <a:gd name="T3" fmla="*/ 852 h 1062"/>
              <a:gd name="T4" fmla="*/ 372 w 1062"/>
              <a:gd name="T5" fmla="*/ 845 h 1062"/>
              <a:gd name="T6" fmla="*/ 470 w 1062"/>
              <a:gd name="T7" fmla="*/ 791 h 1062"/>
              <a:gd name="T8" fmla="*/ 451 w 1062"/>
              <a:gd name="T9" fmla="*/ 611 h 1062"/>
              <a:gd name="T10" fmla="*/ 271 w 1062"/>
              <a:gd name="T11" fmla="*/ 592 h 1062"/>
              <a:gd name="T12" fmla="*/ 217 w 1062"/>
              <a:gd name="T13" fmla="*/ 690 h 1062"/>
              <a:gd name="T14" fmla="*/ 210 w 1062"/>
              <a:gd name="T15" fmla="*/ 727 h 1062"/>
              <a:gd name="T16" fmla="*/ 173 w 1062"/>
              <a:gd name="T17" fmla="*/ 703 h 1062"/>
              <a:gd name="T18" fmla="*/ 164 w 1062"/>
              <a:gd name="T19" fmla="*/ 694 h 1062"/>
              <a:gd name="T20" fmla="*/ 0 w 1062"/>
              <a:gd name="T21" fmla="*/ 531 h 1062"/>
              <a:gd name="T22" fmla="*/ 155 w 1062"/>
              <a:gd name="T23" fmla="*/ 376 h 1062"/>
              <a:gd name="T24" fmla="*/ 167 w 1062"/>
              <a:gd name="T25" fmla="*/ 365 h 1062"/>
              <a:gd name="T26" fmla="*/ 167 w 1062"/>
              <a:gd name="T27" fmla="*/ 365 h 1062"/>
              <a:gd name="T28" fmla="*/ 532 w 1062"/>
              <a:gd name="T29" fmla="*/ 0 h 1062"/>
              <a:gd name="T30" fmla="*/ 1062 w 1062"/>
              <a:gd name="T31" fmla="*/ 531 h 1062"/>
              <a:gd name="T32" fmla="*/ 911 w 1062"/>
              <a:gd name="T33" fmla="*/ 682 h 1062"/>
              <a:gd name="T34" fmla="*/ 857 w 1062"/>
              <a:gd name="T35" fmla="*/ 753 h 1062"/>
              <a:gd name="T36" fmla="*/ 865 w 1062"/>
              <a:gd name="T37" fmla="*/ 819 h 1062"/>
              <a:gd name="T38" fmla="*/ 886 w 1062"/>
              <a:gd name="T39" fmla="*/ 832 h 1062"/>
              <a:gd name="T40" fmla="*/ 940 w 1062"/>
              <a:gd name="T41" fmla="*/ 843 h 1062"/>
              <a:gd name="T42" fmla="*/ 986 w 1062"/>
              <a:gd name="T43" fmla="*/ 860 h 1062"/>
              <a:gd name="T44" fmla="*/ 997 w 1062"/>
              <a:gd name="T45" fmla="*/ 873 h 1062"/>
              <a:gd name="T46" fmla="*/ 982 w 1062"/>
              <a:gd name="T47" fmla="*/ 979 h 1062"/>
              <a:gd name="T48" fmla="*/ 877 w 1062"/>
              <a:gd name="T49" fmla="*/ 993 h 1062"/>
              <a:gd name="T50" fmla="*/ 864 w 1062"/>
              <a:gd name="T51" fmla="*/ 982 h 1062"/>
              <a:gd name="T52" fmla="*/ 847 w 1062"/>
              <a:gd name="T53" fmla="*/ 936 h 1062"/>
              <a:gd name="T54" fmla="*/ 836 w 1062"/>
              <a:gd name="T55" fmla="*/ 882 h 1062"/>
              <a:gd name="T56" fmla="*/ 822 w 1062"/>
              <a:gd name="T57" fmla="*/ 861 h 1062"/>
              <a:gd name="T58" fmla="*/ 686 w 1062"/>
              <a:gd name="T59" fmla="*/ 907 h 1062"/>
              <a:gd name="T60" fmla="*/ 531 w 1062"/>
              <a:gd name="T61" fmla="*/ 1062 h 1062"/>
              <a:gd name="T62" fmla="*/ 378 w 1062"/>
              <a:gd name="T63" fmla="*/ 908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2" h="1062">
                <a:moveTo>
                  <a:pt x="378" y="908"/>
                </a:moveTo>
                <a:cubicBezTo>
                  <a:pt x="346" y="876"/>
                  <a:pt x="337" y="859"/>
                  <a:pt x="335" y="852"/>
                </a:cubicBezTo>
                <a:cubicBezTo>
                  <a:pt x="348" y="848"/>
                  <a:pt x="360" y="847"/>
                  <a:pt x="372" y="845"/>
                </a:cubicBezTo>
                <a:cubicBezTo>
                  <a:pt x="402" y="842"/>
                  <a:pt x="436" y="839"/>
                  <a:pt x="470" y="791"/>
                </a:cubicBezTo>
                <a:cubicBezTo>
                  <a:pt x="510" y="737"/>
                  <a:pt x="502" y="663"/>
                  <a:pt x="451" y="611"/>
                </a:cubicBezTo>
                <a:cubicBezTo>
                  <a:pt x="399" y="560"/>
                  <a:pt x="326" y="552"/>
                  <a:pt x="271" y="592"/>
                </a:cubicBezTo>
                <a:cubicBezTo>
                  <a:pt x="223" y="627"/>
                  <a:pt x="220" y="660"/>
                  <a:pt x="217" y="690"/>
                </a:cubicBezTo>
                <a:cubicBezTo>
                  <a:pt x="216" y="703"/>
                  <a:pt x="215" y="715"/>
                  <a:pt x="210" y="727"/>
                </a:cubicBezTo>
                <a:cubicBezTo>
                  <a:pt x="205" y="726"/>
                  <a:pt x="193" y="720"/>
                  <a:pt x="173" y="703"/>
                </a:cubicBezTo>
                <a:cubicBezTo>
                  <a:pt x="164" y="694"/>
                  <a:pt x="164" y="694"/>
                  <a:pt x="164" y="694"/>
                </a:cubicBezTo>
                <a:cubicBezTo>
                  <a:pt x="0" y="531"/>
                  <a:pt x="0" y="531"/>
                  <a:pt x="0" y="531"/>
                </a:cubicBezTo>
                <a:cubicBezTo>
                  <a:pt x="155" y="376"/>
                  <a:pt x="155" y="376"/>
                  <a:pt x="155" y="376"/>
                </a:cubicBezTo>
                <a:cubicBezTo>
                  <a:pt x="159" y="372"/>
                  <a:pt x="163" y="369"/>
                  <a:pt x="167" y="365"/>
                </a:cubicBezTo>
                <a:cubicBezTo>
                  <a:pt x="167" y="365"/>
                  <a:pt x="167" y="365"/>
                  <a:pt x="167" y="365"/>
                </a:cubicBezTo>
                <a:cubicBezTo>
                  <a:pt x="532" y="0"/>
                  <a:pt x="532" y="0"/>
                  <a:pt x="532" y="0"/>
                </a:cubicBezTo>
                <a:cubicBezTo>
                  <a:pt x="1062" y="531"/>
                  <a:pt x="1062" y="531"/>
                  <a:pt x="1062" y="531"/>
                </a:cubicBezTo>
                <a:cubicBezTo>
                  <a:pt x="911" y="682"/>
                  <a:pt x="911" y="682"/>
                  <a:pt x="911" y="682"/>
                </a:cubicBezTo>
                <a:cubicBezTo>
                  <a:pt x="884" y="710"/>
                  <a:pt x="866" y="733"/>
                  <a:pt x="857" y="753"/>
                </a:cubicBezTo>
                <a:cubicBezTo>
                  <a:pt x="842" y="788"/>
                  <a:pt x="855" y="809"/>
                  <a:pt x="865" y="819"/>
                </a:cubicBezTo>
                <a:cubicBezTo>
                  <a:pt x="870" y="824"/>
                  <a:pt x="877" y="829"/>
                  <a:pt x="886" y="832"/>
                </a:cubicBezTo>
                <a:cubicBezTo>
                  <a:pt x="906" y="840"/>
                  <a:pt x="925" y="841"/>
                  <a:pt x="940" y="843"/>
                </a:cubicBezTo>
                <a:cubicBezTo>
                  <a:pt x="960" y="845"/>
                  <a:pt x="972" y="846"/>
                  <a:pt x="986" y="860"/>
                </a:cubicBezTo>
                <a:cubicBezTo>
                  <a:pt x="990" y="864"/>
                  <a:pt x="993" y="868"/>
                  <a:pt x="997" y="873"/>
                </a:cubicBezTo>
                <a:cubicBezTo>
                  <a:pt x="1025" y="912"/>
                  <a:pt x="1007" y="954"/>
                  <a:pt x="982" y="979"/>
                </a:cubicBezTo>
                <a:cubicBezTo>
                  <a:pt x="958" y="1003"/>
                  <a:pt x="916" y="1022"/>
                  <a:pt x="877" y="993"/>
                </a:cubicBezTo>
                <a:cubicBezTo>
                  <a:pt x="872" y="990"/>
                  <a:pt x="867" y="986"/>
                  <a:pt x="864" y="982"/>
                </a:cubicBezTo>
                <a:cubicBezTo>
                  <a:pt x="850" y="968"/>
                  <a:pt x="849" y="957"/>
                  <a:pt x="847" y="936"/>
                </a:cubicBezTo>
                <a:cubicBezTo>
                  <a:pt x="845" y="921"/>
                  <a:pt x="843" y="903"/>
                  <a:pt x="836" y="882"/>
                </a:cubicBezTo>
                <a:cubicBezTo>
                  <a:pt x="832" y="874"/>
                  <a:pt x="828" y="866"/>
                  <a:pt x="822" y="861"/>
                </a:cubicBezTo>
                <a:cubicBezTo>
                  <a:pt x="777" y="816"/>
                  <a:pt x="708" y="885"/>
                  <a:pt x="686" y="907"/>
                </a:cubicBezTo>
                <a:cubicBezTo>
                  <a:pt x="531" y="1062"/>
                  <a:pt x="531" y="1062"/>
                  <a:pt x="531" y="1062"/>
                </a:cubicBezTo>
                <a:lnTo>
                  <a:pt x="378" y="908"/>
                </a:lnTo>
                <a:close/>
              </a:path>
            </a:pathLst>
          </a:custGeom>
          <a:solidFill>
            <a:srgbClr val="F7945F"/>
          </a:solidFill>
          <a:ln>
            <a:noFill/>
          </a:ln>
        </p:spPr>
        <p:txBody>
          <a:bodyPr vert="horz" wrap="square" lIns="45720" tIns="22860" rIns="45720" bIns="22860" numCol="1" anchor="t" anchorCtr="0" compatLnSpc="1">
            <a:prstTxWarp prst="textNoShape">
              <a:avLst/>
            </a:prstTxWarp>
          </a:bodyPr>
          <a:lstStyle/>
          <a:p>
            <a:endParaRPr lang="en-US" sz="1050"/>
          </a:p>
        </p:txBody>
      </p:sp>
      <p:sp>
        <p:nvSpPr>
          <p:cNvPr id="28" name="Freeform 159">
            <a:extLst>
              <a:ext uri="{FF2B5EF4-FFF2-40B4-BE49-F238E27FC236}">
                <a16:creationId xmlns:a16="http://schemas.microsoft.com/office/drawing/2014/main" id="{FA3309D7-780E-1344-B060-81786EBCFC25}"/>
              </a:ext>
            </a:extLst>
          </p:cNvPr>
          <p:cNvSpPr>
            <a:spLocks/>
          </p:cNvSpPr>
          <p:nvPr/>
        </p:nvSpPr>
        <p:spPr bwMode="auto">
          <a:xfrm>
            <a:off x="6391745" y="2856729"/>
            <a:ext cx="1956021" cy="1959228"/>
          </a:xfrm>
          <a:custGeom>
            <a:avLst/>
            <a:gdLst>
              <a:gd name="T0" fmla="*/ 814 w 1143"/>
              <a:gd name="T1" fmla="*/ 656 h 1143"/>
              <a:gd name="T2" fmla="*/ 866 w 1143"/>
              <a:gd name="T3" fmla="*/ 780 h 1143"/>
              <a:gd name="T4" fmla="*/ 969 w 1143"/>
              <a:gd name="T5" fmla="*/ 745 h 1143"/>
              <a:gd name="T6" fmla="*/ 1143 w 1143"/>
              <a:gd name="T7" fmla="*/ 572 h 1143"/>
              <a:gd name="T8" fmla="*/ 968 w 1143"/>
              <a:gd name="T9" fmla="*/ 397 h 1143"/>
              <a:gd name="T10" fmla="*/ 932 w 1143"/>
              <a:gd name="T11" fmla="*/ 294 h 1143"/>
              <a:gd name="T12" fmla="*/ 1057 w 1143"/>
              <a:gd name="T13" fmla="*/ 243 h 1143"/>
              <a:gd name="T14" fmla="*/ 896 w 1143"/>
              <a:gd name="T15" fmla="*/ 83 h 1143"/>
              <a:gd name="T16" fmla="*/ 845 w 1143"/>
              <a:gd name="T17" fmla="*/ 207 h 1143"/>
              <a:gd name="T18" fmla="*/ 743 w 1143"/>
              <a:gd name="T19" fmla="*/ 172 h 1143"/>
              <a:gd name="T20" fmla="*/ 571 w 1143"/>
              <a:gd name="T21" fmla="*/ 0 h 1143"/>
              <a:gd name="T22" fmla="*/ 0 w 1143"/>
              <a:gd name="T23" fmla="*/ 571 h 1143"/>
              <a:gd name="T24" fmla="*/ 184 w 1143"/>
              <a:gd name="T25" fmla="*/ 755 h 1143"/>
              <a:gd name="T26" fmla="*/ 227 w 1143"/>
              <a:gd name="T27" fmla="*/ 798 h 1143"/>
              <a:gd name="T28" fmla="*/ 384 w 1143"/>
              <a:gd name="T29" fmla="*/ 956 h 1143"/>
              <a:gd name="T30" fmla="*/ 396 w 1143"/>
              <a:gd name="T31" fmla="*/ 968 h 1143"/>
              <a:gd name="T32" fmla="*/ 571 w 1143"/>
              <a:gd name="T33" fmla="*/ 1143 h 1143"/>
              <a:gd name="T34" fmla="*/ 571 w 1143"/>
              <a:gd name="T35" fmla="*/ 1143 h 1143"/>
              <a:gd name="T36" fmla="*/ 745 w 1143"/>
              <a:gd name="T37" fmla="*/ 969 h 1143"/>
              <a:gd name="T38" fmla="*/ 765 w 1143"/>
              <a:gd name="T39" fmla="*/ 949 h 1143"/>
              <a:gd name="T40" fmla="*/ 764 w 1143"/>
              <a:gd name="T41" fmla="*/ 949 h 1143"/>
              <a:gd name="T42" fmla="*/ 780 w 1143"/>
              <a:gd name="T43" fmla="*/ 867 h 1143"/>
              <a:gd name="T44" fmla="*/ 655 w 1143"/>
              <a:gd name="T45" fmla="*/ 815 h 1143"/>
              <a:gd name="T46" fmla="*/ 814 w 1143"/>
              <a:gd name="T47" fmla="*/ 656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3" h="1143">
                <a:moveTo>
                  <a:pt x="814" y="656"/>
                </a:moveTo>
                <a:cubicBezTo>
                  <a:pt x="871" y="697"/>
                  <a:pt x="847" y="730"/>
                  <a:pt x="866" y="780"/>
                </a:cubicBezTo>
                <a:cubicBezTo>
                  <a:pt x="877" y="807"/>
                  <a:pt x="907" y="808"/>
                  <a:pt x="969" y="745"/>
                </a:cubicBezTo>
                <a:cubicBezTo>
                  <a:pt x="1143" y="572"/>
                  <a:pt x="1143" y="572"/>
                  <a:pt x="1143" y="572"/>
                </a:cubicBezTo>
                <a:cubicBezTo>
                  <a:pt x="968" y="397"/>
                  <a:pt x="968" y="397"/>
                  <a:pt x="968" y="397"/>
                </a:cubicBezTo>
                <a:cubicBezTo>
                  <a:pt x="905" y="334"/>
                  <a:pt x="905" y="304"/>
                  <a:pt x="932" y="294"/>
                </a:cubicBezTo>
                <a:cubicBezTo>
                  <a:pt x="983" y="275"/>
                  <a:pt x="1016" y="299"/>
                  <a:pt x="1057" y="243"/>
                </a:cubicBezTo>
                <a:cubicBezTo>
                  <a:pt x="1127" y="146"/>
                  <a:pt x="993" y="12"/>
                  <a:pt x="896" y="83"/>
                </a:cubicBezTo>
                <a:cubicBezTo>
                  <a:pt x="840" y="124"/>
                  <a:pt x="864" y="157"/>
                  <a:pt x="845" y="207"/>
                </a:cubicBezTo>
                <a:cubicBezTo>
                  <a:pt x="835" y="234"/>
                  <a:pt x="805" y="234"/>
                  <a:pt x="743" y="172"/>
                </a:cubicBezTo>
                <a:cubicBezTo>
                  <a:pt x="571" y="0"/>
                  <a:pt x="571" y="0"/>
                  <a:pt x="571" y="0"/>
                </a:cubicBezTo>
                <a:cubicBezTo>
                  <a:pt x="0" y="571"/>
                  <a:pt x="0" y="571"/>
                  <a:pt x="0" y="571"/>
                </a:cubicBezTo>
                <a:cubicBezTo>
                  <a:pt x="184" y="755"/>
                  <a:pt x="184" y="755"/>
                  <a:pt x="184" y="755"/>
                </a:cubicBezTo>
                <a:cubicBezTo>
                  <a:pt x="227" y="798"/>
                  <a:pt x="227" y="798"/>
                  <a:pt x="227" y="798"/>
                </a:cubicBezTo>
                <a:cubicBezTo>
                  <a:pt x="384" y="956"/>
                  <a:pt x="384" y="956"/>
                  <a:pt x="384" y="956"/>
                </a:cubicBezTo>
                <a:cubicBezTo>
                  <a:pt x="388" y="960"/>
                  <a:pt x="392" y="964"/>
                  <a:pt x="396" y="968"/>
                </a:cubicBezTo>
                <a:cubicBezTo>
                  <a:pt x="571" y="1143"/>
                  <a:pt x="571" y="1143"/>
                  <a:pt x="571" y="1143"/>
                </a:cubicBezTo>
                <a:cubicBezTo>
                  <a:pt x="571" y="1143"/>
                  <a:pt x="571" y="1143"/>
                  <a:pt x="571" y="1143"/>
                </a:cubicBezTo>
                <a:cubicBezTo>
                  <a:pt x="745" y="969"/>
                  <a:pt x="745" y="969"/>
                  <a:pt x="745" y="969"/>
                </a:cubicBezTo>
                <a:cubicBezTo>
                  <a:pt x="765" y="949"/>
                  <a:pt x="765" y="949"/>
                  <a:pt x="765" y="949"/>
                </a:cubicBezTo>
                <a:cubicBezTo>
                  <a:pt x="764" y="949"/>
                  <a:pt x="764" y="949"/>
                  <a:pt x="764" y="949"/>
                </a:cubicBezTo>
                <a:cubicBezTo>
                  <a:pt x="807" y="900"/>
                  <a:pt x="804" y="876"/>
                  <a:pt x="780" y="867"/>
                </a:cubicBezTo>
                <a:cubicBezTo>
                  <a:pt x="729" y="848"/>
                  <a:pt x="697" y="872"/>
                  <a:pt x="655" y="815"/>
                </a:cubicBezTo>
                <a:cubicBezTo>
                  <a:pt x="584" y="718"/>
                  <a:pt x="717" y="585"/>
                  <a:pt x="814" y="656"/>
                </a:cubicBezTo>
                <a:close/>
              </a:path>
            </a:pathLst>
          </a:custGeom>
          <a:solidFill>
            <a:srgbClr val="ECECEC"/>
          </a:solidFill>
          <a:ln>
            <a:noFill/>
          </a:ln>
        </p:spPr>
        <p:txBody>
          <a:bodyPr vert="horz" wrap="square" lIns="45720" tIns="22860" rIns="45720" bIns="22860" numCol="1" anchor="t" anchorCtr="0" compatLnSpc="1">
            <a:prstTxWarp prst="textNoShape">
              <a:avLst/>
            </a:prstTxWarp>
          </a:bodyPr>
          <a:lstStyle/>
          <a:p>
            <a:endParaRPr lang="en-US" sz="1050"/>
          </a:p>
        </p:txBody>
      </p:sp>
      <p:sp>
        <p:nvSpPr>
          <p:cNvPr id="29" name="Freeform 161">
            <a:extLst>
              <a:ext uri="{FF2B5EF4-FFF2-40B4-BE49-F238E27FC236}">
                <a16:creationId xmlns:a16="http://schemas.microsoft.com/office/drawing/2014/main" id="{EC392BBD-8455-7942-93D9-F08810AC19BB}"/>
              </a:ext>
            </a:extLst>
          </p:cNvPr>
          <p:cNvSpPr>
            <a:spLocks/>
          </p:cNvSpPr>
          <p:nvPr/>
        </p:nvSpPr>
        <p:spPr bwMode="auto">
          <a:xfrm>
            <a:off x="7789287" y="4276225"/>
            <a:ext cx="1956021" cy="1956531"/>
          </a:xfrm>
          <a:custGeom>
            <a:avLst/>
            <a:gdLst>
              <a:gd name="T0" fmla="*/ 655 w 1143"/>
              <a:gd name="T1" fmla="*/ 328 h 1143"/>
              <a:gd name="T2" fmla="*/ 780 w 1143"/>
              <a:gd name="T3" fmla="*/ 276 h 1143"/>
              <a:gd name="T4" fmla="*/ 745 w 1143"/>
              <a:gd name="T5" fmla="*/ 174 h 1143"/>
              <a:gd name="T6" fmla="*/ 571 w 1143"/>
              <a:gd name="T7" fmla="*/ 0 h 1143"/>
              <a:gd name="T8" fmla="*/ 396 w 1143"/>
              <a:gd name="T9" fmla="*/ 175 h 1143"/>
              <a:gd name="T10" fmla="*/ 294 w 1143"/>
              <a:gd name="T11" fmla="*/ 211 h 1143"/>
              <a:gd name="T12" fmla="*/ 243 w 1143"/>
              <a:gd name="T13" fmla="*/ 86 h 1143"/>
              <a:gd name="T14" fmla="*/ 82 w 1143"/>
              <a:gd name="T15" fmla="*/ 247 h 1143"/>
              <a:gd name="T16" fmla="*/ 207 w 1143"/>
              <a:gd name="T17" fmla="*/ 298 h 1143"/>
              <a:gd name="T18" fmla="*/ 171 w 1143"/>
              <a:gd name="T19" fmla="*/ 400 h 1143"/>
              <a:gd name="T20" fmla="*/ 0 w 1143"/>
              <a:gd name="T21" fmla="*/ 572 h 1143"/>
              <a:gd name="T22" fmla="*/ 571 w 1143"/>
              <a:gd name="T23" fmla="*/ 1143 h 1143"/>
              <a:gd name="T24" fmla="*/ 755 w 1143"/>
              <a:gd name="T25" fmla="*/ 959 h 1143"/>
              <a:gd name="T26" fmla="*/ 798 w 1143"/>
              <a:gd name="T27" fmla="*/ 916 h 1143"/>
              <a:gd name="T28" fmla="*/ 955 w 1143"/>
              <a:gd name="T29" fmla="*/ 759 h 1143"/>
              <a:gd name="T30" fmla="*/ 968 w 1143"/>
              <a:gd name="T31" fmla="*/ 747 h 1143"/>
              <a:gd name="T32" fmla="*/ 1143 w 1143"/>
              <a:gd name="T33" fmla="*/ 572 h 1143"/>
              <a:gd name="T34" fmla="*/ 1143 w 1143"/>
              <a:gd name="T35" fmla="*/ 572 h 1143"/>
              <a:gd name="T36" fmla="*/ 969 w 1143"/>
              <a:gd name="T37" fmla="*/ 398 h 1143"/>
              <a:gd name="T38" fmla="*/ 949 w 1143"/>
              <a:gd name="T39" fmla="*/ 378 h 1143"/>
              <a:gd name="T40" fmla="*/ 948 w 1143"/>
              <a:gd name="T41" fmla="*/ 379 h 1143"/>
              <a:gd name="T42" fmla="*/ 867 w 1143"/>
              <a:gd name="T43" fmla="*/ 363 h 1143"/>
              <a:gd name="T44" fmla="*/ 815 w 1143"/>
              <a:gd name="T45" fmla="*/ 488 h 1143"/>
              <a:gd name="T46" fmla="*/ 655 w 1143"/>
              <a:gd name="T47" fmla="*/ 328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43" h="1143">
                <a:moveTo>
                  <a:pt x="655" y="328"/>
                </a:moveTo>
                <a:cubicBezTo>
                  <a:pt x="697" y="272"/>
                  <a:pt x="730" y="296"/>
                  <a:pt x="780" y="276"/>
                </a:cubicBezTo>
                <a:cubicBezTo>
                  <a:pt x="807" y="266"/>
                  <a:pt x="807" y="236"/>
                  <a:pt x="745" y="174"/>
                </a:cubicBezTo>
                <a:cubicBezTo>
                  <a:pt x="571" y="0"/>
                  <a:pt x="571" y="0"/>
                  <a:pt x="571" y="0"/>
                </a:cubicBezTo>
                <a:cubicBezTo>
                  <a:pt x="396" y="175"/>
                  <a:pt x="396" y="175"/>
                  <a:pt x="396" y="175"/>
                </a:cubicBezTo>
                <a:cubicBezTo>
                  <a:pt x="334" y="238"/>
                  <a:pt x="304" y="237"/>
                  <a:pt x="294" y="211"/>
                </a:cubicBezTo>
                <a:cubicBezTo>
                  <a:pt x="275" y="160"/>
                  <a:pt x="299" y="127"/>
                  <a:pt x="243" y="86"/>
                </a:cubicBezTo>
                <a:cubicBezTo>
                  <a:pt x="146" y="16"/>
                  <a:pt x="12" y="150"/>
                  <a:pt x="82" y="247"/>
                </a:cubicBezTo>
                <a:cubicBezTo>
                  <a:pt x="123" y="303"/>
                  <a:pt x="156" y="279"/>
                  <a:pt x="207" y="298"/>
                </a:cubicBezTo>
                <a:cubicBezTo>
                  <a:pt x="234" y="308"/>
                  <a:pt x="234" y="338"/>
                  <a:pt x="171" y="400"/>
                </a:cubicBezTo>
                <a:cubicBezTo>
                  <a:pt x="0" y="572"/>
                  <a:pt x="0" y="572"/>
                  <a:pt x="0" y="572"/>
                </a:cubicBezTo>
                <a:cubicBezTo>
                  <a:pt x="571" y="1143"/>
                  <a:pt x="571" y="1143"/>
                  <a:pt x="571" y="1143"/>
                </a:cubicBezTo>
                <a:cubicBezTo>
                  <a:pt x="755" y="959"/>
                  <a:pt x="755" y="959"/>
                  <a:pt x="755" y="959"/>
                </a:cubicBezTo>
                <a:cubicBezTo>
                  <a:pt x="798" y="916"/>
                  <a:pt x="798" y="916"/>
                  <a:pt x="798" y="916"/>
                </a:cubicBezTo>
                <a:cubicBezTo>
                  <a:pt x="955" y="759"/>
                  <a:pt x="955" y="759"/>
                  <a:pt x="955" y="759"/>
                </a:cubicBezTo>
                <a:cubicBezTo>
                  <a:pt x="959" y="755"/>
                  <a:pt x="964" y="751"/>
                  <a:pt x="968" y="747"/>
                </a:cubicBezTo>
                <a:cubicBezTo>
                  <a:pt x="1143" y="572"/>
                  <a:pt x="1143" y="572"/>
                  <a:pt x="1143" y="572"/>
                </a:cubicBezTo>
                <a:cubicBezTo>
                  <a:pt x="1143" y="572"/>
                  <a:pt x="1143" y="572"/>
                  <a:pt x="1143" y="572"/>
                </a:cubicBezTo>
                <a:cubicBezTo>
                  <a:pt x="969" y="398"/>
                  <a:pt x="969" y="398"/>
                  <a:pt x="969" y="398"/>
                </a:cubicBezTo>
                <a:cubicBezTo>
                  <a:pt x="949" y="378"/>
                  <a:pt x="949" y="378"/>
                  <a:pt x="949" y="378"/>
                </a:cubicBezTo>
                <a:cubicBezTo>
                  <a:pt x="948" y="379"/>
                  <a:pt x="948" y="379"/>
                  <a:pt x="948" y="379"/>
                </a:cubicBezTo>
                <a:cubicBezTo>
                  <a:pt x="900" y="336"/>
                  <a:pt x="876" y="339"/>
                  <a:pt x="867" y="363"/>
                </a:cubicBezTo>
                <a:cubicBezTo>
                  <a:pt x="847" y="413"/>
                  <a:pt x="871" y="446"/>
                  <a:pt x="815" y="488"/>
                </a:cubicBezTo>
                <a:cubicBezTo>
                  <a:pt x="718" y="559"/>
                  <a:pt x="584" y="425"/>
                  <a:pt x="655" y="328"/>
                </a:cubicBezTo>
                <a:close/>
              </a:path>
            </a:pathLst>
          </a:custGeom>
          <a:solidFill>
            <a:schemeClr val="tx1"/>
          </a:solidFill>
          <a:ln>
            <a:noFill/>
          </a:ln>
        </p:spPr>
        <p:txBody>
          <a:bodyPr vert="horz" wrap="square" lIns="45720" tIns="22860" rIns="45720" bIns="22860" numCol="1" anchor="t" anchorCtr="0" compatLnSpc="1">
            <a:prstTxWarp prst="textNoShape">
              <a:avLst/>
            </a:prstTxWarp>
          </a:bodyPr>
          <a:lstStyle/>
          <a:p>
            <a:endParaRPr lang="en-US" sz="1050"/>
          </a:p>
        </p:txBody>
      </p:sp>
      <p:sp>
        <p:nvSpPr>
          <p:cNvPr id="32" name="Oval 31">
            <a:extLst>
              <a:ext uri="{FF2B5EF4-FFF2-40B4-BE49-F238E27FC236}">
                <a16:creationId xmlns:a16="http://schemas.microsoft.com/office/drawing/2014/main" id="{B6DFA9FE-0F84-C246-8248-DF5012E75453}"/>
              </a:ext>
            </a:extLst>
          </p:cNvPr>
          <p:cNvSpPr/>
          <p:nvPr/>
        </p:nvSpPr>
        <p:spPr>
          <a:xfrm>
            <a:off x="874713" y="4162716"/>
            <a:ext cx="513160" cy="513294"/>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49" name="Group 48">
            <a:extLst>
              <a:ext uri="{FF2B5EF4-FFF2-40B4-BE49-F238E27FC236}">
                <a16:creationId xmlns:a16="http://schemas.microsoft.com/office/drawing/2014/main" id="{1DF3DCB2-50A2-4FB0-8336-69EA310046ED}"/>
              </a:ext>
            </a:extLst>
          </p:cNvPr>
          <p:cNvGrpSpPr/>
          <p:nvPr/>
        </p:nvGrpSpPr>
        <p:grpSpPr>
          <a:xfrm>
            <a:off x="985319" y="4209506"/>
            <a:ext cx="4525806" cy="469949"/>
            <a:chOff x="985319" y="4209506"/>
            <a:chExt cx="4525806" cy="469949"/>
          </a:xfrm>
        </p:grpSpPr>
        <p:sp>
          <p:nvSpPr>
            <p:cNvPr id="30" name="TextBox 29">
              <a:extLst>
                <a:ext uri="{FF2B5EF4-FFF2-40B4-BE49-F238E27FC236}">
                  <a16:creationId xmlns:a16="http://schemas.microsoft.com/office/drawing/2014/main" id="{97E03192-18A4-4B4E-A486-3A82EED22964}"/>
                </a:ext>
              </a:extLst>
            </p:cNvPr>
            <p:cNvSpPr txBox="1"/>
            <p:nvPr/>
          </p:nvSpPr>
          <p:spPr>
            <a:xfrm>
              <a:off x="1778297" y="4209506"/>
              <a:ext cx="2492477" cy="243656"/>
            </a:xfrm>
            <a:prstGeom prst="rect">
              <a:avLst/>
            </a:prstGeom>
            <a:noFill/>
          </p:spPr>
          <p:txBody>
            <a:bodyPr wrap="none" lIns="0" tIns="0" rIns="0" bIns="0" rtlCol="0">
              <a:spAutoFit/>
            </a:bodyPr>
            <a:lstStyle/>
            <a:p>
              <a:pPr>
                <a:lnSpc>
                  <a:spcPts val="1867"/>
                </a:lnSpc>
                <a:spcAft>
                  <a:spcPts val="1600"/>
                </a:spcAft>
              </a:pPr>
              <a:r>
                <a:rPr lang="en-US" b="1" dirty="0"/>
                <a:t>Looking for Missing Value </a:t>
              </a:r>
            </a:p>
          </p:txBody>
        </p:sp>
        <p:sp>
          <p:nvSpPr>
            <p:cNvPr id="31" name="TextBox 30">
              <a:extLst>
                <a:ext uri="{FF2B5EF4-FFF2-40B4-BE49-F238E27FC236}">
                  <a16:creationId xmlns:a16="http://schemas.microsoft.com/office/drawing/2014/main" id="{F0B022E8-8319-6B4A-9542-44B8440638E8}"/>
                </a:ext>
              </a:extLst>
            </p:cNvPr>
            <p:cNvSpPr txBox="1"/>
            <p:nvPr/>
          </p:nvSpPr>
          <p:spPr>
            <a:xfrm>
              <a:off x="1778297" y="4471449"/>
              <a:ext cx="3732828" cy="208006"/>
            </a:xfrm>
            <a:prstGeom prst="rect">
              <a:avLst/>
            </a:prstGeom>
            <a:noFill/>
          </p:spPr>
          <p:txBody>
            <a:bodyPr wrap="square" lIns="0" tIns="0" rIns="0" bIns="0" rtlCol="0">
              <a:spAutoFit/>
            </a:bodyPr>
            <a:lstStyle/>
            <a:p>
              <a:pPr>
                <a:lnSpc>
                  <a:spcPts val="1600"/>
                </a:lnSpc>
                <a:spcAft>
                  <a:spcPts val="1600"/>
                </a:spcAft>
              </a:pPr>
              <a:r>
                <a:rPr lang="en-US" sz="1600" dirty="0">
                  <a:ea typeface="Open Sans" panose="020B0606030504020204" pitchFamily="34" charset="0"/>
                  <a:cs typeface="Lato Light"/>
                </a:rPr>
                <a:t>- Not found</a:t>
              </a:r>
              <a:endParaRPr lang="en-US" sz="1600" dirty="0">
                <a:cs typeface="Lato Light"/>
              </a:endParaRPr>
            </a:p>
          </p:txBody>
        </p:sp>
        <p:grpSp>
          <p:nvGrpSpPr>
            <p:cNvPr id="33" name="Group 32">
              <a:extLst>
                <a:ext uri="{FF2B5EF4-FFF2-40B4-BE49-F238E27FC236}">
                  <a16:creationId xmlns:a16="http://schemas.microsoft.com/office/drawing/2014/main" id="{BD2AB642-5593-4D45-87C5-8ABE3937A40C}"/>
                </a:ext>
              </a:extLst>
            </p:cNvPr>
            <p:cNvGrpSpPr>
              <a:grpSpLocks noChangeAspect="1"/>
            </p:cNvGrpSpPr>
            <p:nvPr/>
          </p:nvGrpSpPr>
          <p:grpSpPr>
            <a:xfrm>
              <a:off x="985319" y="4268817"/>
              <a:ext cx="300512" cy="300528"/>
              <a:chOff x="17999941" y="1609812"/>
              <a:chExt cx="829472" cy="829526"/>
            </a:xfrm>
          </p:grpSpPr>
          <p:sp>
            <p:nvSpPr>
              <p:cNvPr id="34" name="Line 287">
                <a:extLst>
                  <a:ext uri="{FF2B5EF4-FFF2-40B4-BE49-F238E27FC236}">
                    <a16:creationId xmlns:a16="http://schemas.microsoft.com/office/drawing/2014/main" id="{F8BECAC4-F7AC-A74C-BCA9-0824CA90C91C}"/>
                  </a:ext>
                </a:extLst>
              </p:cNvPr>
              <p:cNvSpPr>
                <a:spLocks noChangeShapeType="1"/>
              </p:cNvSpPr>
              <p:nvPr/>
            </p:nvSpPr>
            <p:spPr bwMode="auto">
              <a:xfrm flipH="1">
                <a:off x="18692756" y="2003916"/>
                <a:ext cx="136657" cy="130310"/>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35" name="Line 288">
                <a:extLst>
                  <a:ext uri="{FF2B5EF4-FFF2-40B4-BE49-F238E27FC236}">
                    <a16:creationId xmlns:a16="http://schemas.microsoft.com/office/drawing/2014/main" id="{E1409AAD-1582-944A-9B03-EC7EC60501A4}"/>
                  </a:ext>
                </a:extLst>
              </p:cNvPr>
              <p:cNvSpPr>
                <a:spLocks noChangeShapeType="1"/>
              </p:cNvSpPr>
              <p:nvPr/>
            </p:nvSpPr>
            <p:spPr bwMode="auto">
              <a:xfrm flipH="1" flipV="1">
                <a:off x="18692756" y="1870429"/>
                <a:ext cx="136657" cy="136666"/>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36" name="Line 289">
                <a:extLst>
                  <a:ext uri="{FF2B5EF4-FFF2-40B4-BE49-F238E27FC236}">
                    <a16:creationId xmlns:a16="http://schemas.microsoft.com/office/drawing/2014/main" id="{1FDA8D2C-616D-D34A-84CA-3A5FEBCE6270}"/>
                  </a:ext>
                </a:extLst>
              </p:cNvPr>
              <p:cNvSpPr>
                <a:spLocks noChangeShapeType="1"/>
              </p:cNvSpPr>
              <p:nvPr/>
            </p:nvSpPr>
            <p:spPr bwMode="auto">
              <a:xfrm flipV="1">
                <a:off x="18003120" y="1870429"/>
                <a:ext cx="130300" cy="136666"/>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37" name="Line 290">
                <a:extLst>
                  <a:ext uri="{FF2B5EF4-FFF2-40B4-BE49-F238E27FC236}">
                    <a16:creationId xmlns:a16="http://schemas.microsoft.com/office/drawing/2014/main" id="{9D923092-0D54-B145-8428-1EF7E6BF8C5C}"/>
                  </a:ext>
                </a:extLst>
              </p:cNvPr>
              <p:cNvSpPr>
                <a:spLocks noChangeShapeType="1"/>
              </p:cNvSpPr>
              <p:nvPr/>
            </p:nvSpPr>
            <p:spPr bwMode="auto">
              <a:xfrm>
                <a:off x="18003120" y="2003916"/>
                <a:ext cx="130300" cy="130310"/>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38" name="Line 291">
                <a:extLst>
                  <a:ext uri="{FF2B5EF4-FFF2-40B4-BE49-F238E27FC236}">
                    <a16:creationId xmlns:a16="http://schemas.microsoft.com/office/drawing/2014/main" id="{C3C177EA-0DAC-624D-8D3F-CEDF1932095D}"/>
                  </a:ext>
                </a:extLst>
              </p:cNvPr>
              <p:cNvSpPr>
                <a:spLocks noChangeShapeType="1"/>
              </p:cNvSpPr>
              <p:nvPr/>
            </p:nvSpPr>
            <p:spPr bwMode="auto">
              <a:xfrm flipH="1">
                <a:off x="17999941" y="2003917"/>
                <a:ext cx="829472" cy="3179"/>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39" name="Line 292">
                <a:extLst>
                  <a:ext uri="{FF2B5EF4-FFF2-40B4-BE49-F238E27FC236}">
                    <a16:creationId xmlns:a16="http://schemas.microsoft.com/office/drawing/2014/main" id="{DE453C52-FEB3-654B-919A-32EAC2F2CE08}"/>
                  </a:ext>
                </a:extLst>
              </p:cNvPr>
              <p:cNvSpPr>
                <a:spLocks noChangeShapeType="1"/>
              </p:cNvSpPr>
              <p:nvPr/>
            </p:nvSpPr>
            <p:spPr bwMode="auto">
              <a:xfrm flipH="1" flipV="1">
                <a:off x="18301857" y="2302672"/>
                <a:ext cx="136655" cy="136666"/>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40" name="Line 293">
                <a:extLst>
                  <a:ext uri="{FF2B5EF4-FFF2-40B4-BE49-F238E27FC236}">
                    <a16:creationId xmlns:a16="http://schemas.microsoft.com/office/drawing/2014/main" id="{07453073-551F-1E4D-ACB4-6C9E9947E9D7}"/>
                  </a:ext>
                </a:extLst>
              </p:cNvPr>
              <p:cNvSpPr>
                <a:spLocks noChangeShapeType="1"/>
              </p:cNvSpPr>
              <p:nvPr/>
            </p:nvSpPr>
            <p:spPr bwMode="auto">
              <a:xfrm flipV="1">
                <a:off x="18435335" y="2302672"/>
                <a:ext cx="130300" cy="136666"/>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41" name="Line 294">
                <a:extLst>
                  <a:ext uri="{FF2B5EF4-FFF2-40B4-BE49-F238E27FC236}">
                    <a16:creationId xmlns:a16="http://schemas.microsoft.com/office/drawing/2014/main" id="{6F9089AD-7778-A442-90A6-38BD954DC861}"/>
                  </a:ext>
                </a:extLst>
              </p:cNvPr>
              <p:cNvSpPr>
                <a:spLocks noChangeShapeType="1"/>
              </p:cNvSpPr>
              <p:nvPr/>
            </p:nvSpPr>
            <p:spPr bwMode="auto">
              <a:xfrm>
                <a:off x="18435335" y="1612991"/>
                <a:ext cx="130300" cy="130308"/>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42" name="Line 295">
                <a:extLst>
                  <a:ext uri="{FF2B5EF4-FFF2-40B4-BE49-F238E27FC236}">
                    <a16:creationId xmlns:a16="http://schemas.microsoft.com/office/drawing/2014/main" id="{39233468-A379-5742-B761-8267DFCC849C}"/>
                  </a:ext>
                </a:extLst>
              </p:cNvPr>
              <p:cNvSpPr>
                <a:spLocks noChangeShapeType="1"/>
              </p:cNvSpPr>
              <p:nvPr/>
            </p:nvSpPr>
            <p:spPr bwMode="auto">
              <a:xfrm flipH="1">
                <a:off x="18301857" y="1612991"/>
                <a:ext cx="136655" cy="130308"/>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43" name="Line 296">
                <a:extLst>
                  <a:ext uri="{FF2B5EF4-FFF2-40B4-BE49-F238E27FC236}">
                    <a16:creationId xmlns:a16="http://schemas.microsoft.com/office/drawing/2014/main" id="{5350C96E-286A-AB45-A613-D2CB539FA1C8}"/>
                  </a:ext>
                </a:extLst>
              </p:cNvPr>
              <p:cNvSpPr>
                <a:spLocks noChangeShapeType="1"/>
              </p:cNvSpPr>
              <p:nvPr/>
            </p:nvSpPr>
            <p:spPr bwMode="auto">
              <a:xfrm flipV="1">
                <a:off x="18435335" y="1609812"/>
                <a:ext cx="3177" cy="829526"/>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grpSp>
      </p:grpSp>
      <p:grpSp>
        <p:nvGrpSpPr>
          <p:cNvPr id="44" name="Group 43">
            <a:extLst>
              <a:ext uri="{FF2B5EF4-FFF2-40B4-BE49-F238E27FC236}">
                <a16:creationId xmlns:a16="http://schemas.microsoft.com/office/drawing/2014/main" id="{583BA169-79D9-764F-9DEA-F0CFD2E4D6DC}"/>
              </a:ext>
            </a:extLst>
          </p:cNvPr>
          <p:cNvGrpSpPr/>
          <p:nvPr/>
        </p:nvGrpSpPr>
        <p:grpSpPr>
          <a:xfrm>
            <a:off x="950464" y="5367887"/>
            <a:ext cx="276314" cy="273591"/>
            <a:chOff x="15870634" y="5693858"/>
            <a:chExt cx="962967" cy="953477"/>
          </a:xfrm>
        </p:grpSpPr>
        <p:sp>
          <p:nvSpPr>
            <p:cNvPr id="45" name="Freeform 408">
              <a:extLst>
                <a:ext uri="{FF2B5EF4-FFF2-40B4-BE49-F238E27FC236}">
                  <a16:creationId xmlns:a16="http://schemas.microsoft.com/office/drawing/2014/main" id="{467A9FFC-943B-3A4A-A842-44FD08D1D6CC}"/>
                </a:ext>
              </a:extLst>
            </p:cNvPr>
            <p:cNvSpPr>
              <a:spLocks noChangeArrowheads="1"/>
            </p:cNvSpPr>
            <p:nvPr/>
          </p:nvSpPr>
          <p:spPr bwMode="auto">
            <a:xfrm>
              <a:off x="15870634" y="5693861"/>
              <a:ext cx="959770" cy="953474"/>
            </a:xfrm>
            <a:custGeom>
              <a:avLst/>
              <a:gdLst>
                <a:gd name="T0" fmla="*/ 1332 w 1333"/>
                <a:gd name="T1" fmla="*/ 0 h 1324"/>
                <a:gd name="T2" fmla="*/ 841 w 1333"/>
                <a:gd name="T3" fmla="*/ 1323 h 1324"/>
                <a:gd name="T4" fmla="*/ 0 w 1333"/>
                <a:gd name="T5" fmla="*/ 479 h 1324"/>
                <a:gd name="T6" fmla="*/ 1332 w 1333"/>
                <a:gd name="T7" fmla="*/ 0 h 1324"/>
              </a:gdLst>
              <a:ahLst/>
              <a:cxnLst>
                <a:cxn ang="0">
                  <a:pos x="T0" y="T1"/>
                </a:cxn>
                <a:cxn ang="0">
                  <a:pos x="T2" y="T3"/>
                </a:cxn>
                <a:cxn ang="0">
                  <a:pos x="T4" y="T5"/>
                </a:cxn>
                <a:cxn ang="0">
                  <a:pos x="T6" y="T7"/>
                </a:cxn>
              </a:cxnLst>
              <a:rect l="0" t="0" r="r" b="b"/>
              <a:pathLst>
                <a:path w="1333" h="1324">
                  <a:moveTo>
                    <a:pt x="1332" y="0"/>
                  </a:moveTo>
                  <a:lnTo>
                    <a:pt x="841" y="1323"/>
                  </a:lnTo>
                  <a:lnTo>
                    <a:pt x="0" y="479"/>
                  </a:lnTo>
                  <a:lnTo>
                    <a:pt x="1332" y="0"/>
                  </a:lnTo>
                </a:path>
              </a:pathLst>
            </a:custGeom>
            <a:noFill/>
            <a:ln w="9525" cap="flat">
              <a:solidFill>
                <a:schemeClr val="bg1"/>
              </a:solidFill>
              <a:bevel/>
              <a:headEnd/>
              <a:tailEnd/>
            </a:ln>
            <a:effectLst/>
          </p:spPr>
          <p:txBody>
            <a:bodyPr wrap="none" anchor="ctr"/>
            <a:lstStyle/>
            <a:p>
              <a:endParaRPr lang="en-US" sz="1050"/>
            </a:p>
          </p:txBody>
        </p:sp>
        <p:sp>
          <p:nvSpPr>
            <p:cNvPr id="46" name="Line 409">
              <a:extLst>
                <a:ext uri="{FF2B5EF4-FFF2-40B4-BE49-F238E27FC236}">
                  <a16:creationId xmlns:a16="http://schemas.microsoft.com/office/drawing/2014/main" id="{6E5331D1-9AAF-654D-9E97-4F492EB108FE}"/>
                </a:ext>
              </a:extLst>
            </p:cNvPr>
            <p:cNvSpPr>
              <a:spLocks noChangeShapeType="1"/>
            </p:cNvSpPr>
            <p:nvPr/>
          </p:nvSpPr>
          <p:spPr bwMode="auto">
            <a:xfrm flipH="1">
              <a:off x="16083581" y="5693858"/>
              <a:ext cx="750020" cy="562549"/>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47" name="Line 410">
              <a:extLst>
                <a:ext uri="{FF2B5EF4-FFF2-40B4-BE49-F238E27FC236}">
                  <a16:creationId xmlns:a16="http://schemas.microsoft.com/office/drawing/2014/main" id="{770D6CBB-43D6-B846-918B-09DD9DE70580}"/>
                </a:ext>
              </a:extLst>
            </p:cNvPr>
            <p:cNvSpPr>
              <a:spLocks noChangeShapeType="1"/>
            </p:cNvSpPr>
            <p:nvPr/>
          </p:nvSpPr>
          <p:spPr bwMode="auto">
            <a:xfrm>
              <a:off x="16086756" y="6256410"/>
              <a:ext cx="3180" cy="346430"/>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sp>
          <p:nvSpPr>
            <p:cNvPr id="48" name="Line 411">
              <a:extLst>
                <a:ext uri="{FF2B5EF4-FFF2-40B4-BE49-F238E27FC236}">
                  <a16:creationId xmlns:a16="http://schemas.microsoft.com/office/drawing/2014/main" id="{89F04A00-BD21-2045-9C5A-33BF1744E451}"/>
                </a:ext>
              </a:extLst>
            </p:cNvPr>
            <p:cNvSpPr>
              <a:spLocks noChangeShapeType="1"/>
            </p:cNvSpPr>
            <p:nvPr/>
          </p:nvSpPr>
          <p:spPr bwMode="auto">
            <a:xfrm flipH="1">
              <a:off x="16083579" y="6412160"/>
              <a:ext cx="165258" cy="193872"/>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1050"/>
            </a:p>
          </p:txBody>
        </p:sp>
      </p:grpSp>
    </p:spTree>
    <p:extLst>
      <p:ext uri="{BB962C8B-B14F-4D97-AF65-F5344CB8AC3E}">
        <p14:creationId xmlns:p14="http://schemas.microsoft.com/office/powerpoint/2010/main" val="129651572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5594B9-DCEF-0848-8AAA-9E7231B13632}"/>
              </a:ext>
            </a:extLst>
          </p:cNvPr>
          <p:cNvSpPr>
            <a:spLocks/>
          </p:cNvSpPr>
          <p:nvPr/>
        </p:nvSpPr>
        <p:spPr bwMode="auto">
          <a:xfrm>
            <a:off x="846614" y="530939"/>
            <a:ext cx="3464090"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dirty="0">
                <a:solidFill>
                  <a:prstClr val="black"/>
                </a:solidFill>
                <a:ea typeface="+mj-ea"/>
                <a:cs typeface="+mj-cs"/>
              </a:rPr>
              <a:t>3 Choices Of Models</a:t>
            </a:r>
            <a:r>
              <a:rPr lang="en-GB" dirty="0"/>
              <a:t> </a:t>
            </a:r>
            <a:endParaRPr lang="en-US" sz="2900" dirty="0">
              <a:solidFill>
                <a:schemeClr val="tx2"/>
              </a:solidFill>
              <a:latin typeface="Lato Regular"/>
              <a:ea typeface="ＭＳ Ｐゴシック" charset="0"/>
              <a:cs typeface="Lato Regular"/>
              <a:sym typeface="Bebas Neue" charset="0"/>
            </a:endParaRPr>
          </a:p>
        </p:txBody>
      </p:sp>
      <p:sp>
        <p:nvSpPr>
          <p:cNvPr id="3" name="Rectangle 2">
            <a:extLst>
              <a:ext uri="{FF2B5EF4-FFF2-40B4-BE49-F238E27FC236}">
                <a16:creationId xmlns:a16="http://schemas.microsoft.com/office/drawing/2014/main" id="{CE4088F6-C824-B140-8614-071393918F8F}"/>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pic>
        <p:nvPicPr>
          <p:cNvPr id="5" name="Picture 4">
            <a:extLst>
              <a:ext uri="{FF2B5EF4-FFF2-40B4-BE49-F238E27FC236}">
                <a16:creationId xmlns:a16="http://schemas.microsoft.com/office/drawing/2014/main" id="{E9AD6D8A-314F-7842-8D78-9745EB9EB4FD}"/>
              </a:ext>
            </a:extLst>
          </p:cNvPr>
          <p:cNvPicPr>
            <a:picLocks noChangeAspect="1"/>
          </p:cNvPicPr>
          <p:nvPr/>
        </p:nvPicPr>
        <p:blipFill>
          <a:blip r:embed="rId2"/>
          <a:stretch>
            <a:fillRect/>
          </a:stretch>
        </p:blipFill>
        <p:spPr>
          <a:xfrm>
            <a:off x="11232711" y="0"/>
            <a:ext cx="816767" cy="816767"/>
          </a:xfrm>
          <a:prstGeom prst="rect">
            <a:avLst/>
          </a:prstGeom>
        </p:spPr>
      </p:pic>
      <p:grpSp>
        <p:nvGrpSpPr>
          <p:cNvPr id="23" name="Group 22">
            <a:extLst>
              <a:ext uri="{FF2B5EF4-FFF2-40B4-BE49-F238E27FC236}">
                <a16:creationId xmlns:a16="http://schemas.microsoft.com/office/drawing/2014/main" id="{C2031BF0-FD81-F043-909C-1054DB065D41}"/>
              </a:ext>
            </a:extLst>
          </p:cNvPr>
          <p:cNvGrpSpPr/>
          <p:nvPr/>
        </p:nvGrpSpPr>
        <p:grpSpPr>
          <a:xfrm>
            <a:off x="1515330" y="1813711"/>
            <a:ext cx="9883623" cy="3261757"/>
            <a:chOff x="1515330" y="2188461"/>
            <a:chExt cx="9883623" cy="3261757"/>
          </a:xfrm>
        </p:grpSpPr>
        <p:pic>
          <p:nvPicPr>
            <p:cNvPr id="13" name="Picture 12">
              <a:extLst>
                <a:ext uri="{FF2B5EF4-FFF2-40B4-BE49-F238E27FC236}">
                  <a16:creationId xmlns:a16="http://schemas.microsoft.com/office/drawing/2014/main" id="{C44BA6DF-0327-034D-A56B-0167C2F8531C}"/>
                </a:ext>
              </a:extLst>
            </p:cNvPr>
            <p:cNvPicPr>
              <a:picLocks noChangeAspect="1"/>
            </p:cNvPicPr>
            <p:nvPr/>
          </p:nvPicPr>
          <p:blipFill>
            <a:blip r:embed="rId3"/>
            <a:stretch>
              <a:fillRect/>
            </a:stretch>
          </p:blipFill>
          <p:spPr>
            <a:xfrm>
              <a:off x="1766047" y="2349007"/>
              <a:ext cx="1391330" cy="1425769"/>
            </a:xfrm>
            <a:prstGeom prst="rect">
              <a:avLst/>
            </a:prstGeom>
          </p:spPr>
        </p:pic>
        <p:sp>
          <p:nvSpPr>
            <p:cNvPr id="14" name="Freeform 135">
              <a:extLst>
                <a:ext uri="{FF2B5EF4-FFF2-40B4-BE49-F238E27FC236}">
                  <a16:creationId xmlns:a16="http://schemas.microsoft.com/office/drawing/2014/main" id="{16C824EA-AD3C-544B-8A5F-40139F4947ED}"/>
                </a:ext>
              </a:extLst>
            </p:cNvPr>
            <p:cNvSpPr>
              <a:spLocks noChangeArrowheads="1"/>
            </p:cNvSpPr>
            <p:nvPr/>
          </p:nvSpPr>
          <p:spPr bwMode="auto">
            <a:xfrm>
              <a:off x="8755813" y="2713782"/>
              <a:ext cx="1557419" cy="1060994"/>
            </a:xfrm>
            <a:custGeom>
              <a:avLst/>
              <a:gdLst>
                <a:gd name="T0" fmla="*/ 251 w 617"/>
                <a:gd name="T1" fmla="*/ 317 h 419"/>
                <a:gd name="T2" fmla="*/ 251 w 617"/>
                <a:gd name="T3" fmla="*/ 317 h 419"/>
                <a:gd name="T4" fmla="*/ 273 w 617"/>
                <a:gd name="T5" fmla="*/ 401 h 419"/>
                <a:gd name="T6" fmla="*/ 356 w 617"/>
                <a:gd name="T7" fmla="*/ 379 h 419"/>
                <a:gd name="T8" fmla="*/ 502 w 617"/>
                <a:gd name="T9" fmla="*/ 4 h 419"/>
                <a:gd name="T10" fmla="*/ 251 w 617"/>
                <a:gd name="T11" fmla="*/ 317 h 419"/>
                <a:gd name="T12" fmla="*/ 308 w 617"/>
                <a:gd name="T13" fmla="*/ 84 h 419"/>
                <a:gd name="T14" fmla="*/ 308 w 617"/>
                <a:gd name="T15" fmla="*/ 84 h 419"/>
                <a:gd name="T16" fmla="*/ 348 w 617"/>
                <a:gd name="T17" fmla="*/ 84 h 419"/>
                <a:gd name="T18" fmla="*/ 392 w 617"/>
                <a:gd name="T19" fmla="*/ 31 h 419"/>
                <a:gd name="T20" fmla="*/ 308 w 617"/>
                <a:gd name="T21" fmla="*/ 22 h 419"/>
                <a:gd name="T22" fmla="*/ 0 w 617"/>
                <a:gd name="T23" fmla="*/ 352 h 419"/>
                <a:gd name="T24" fmla="*/ 0 w 617"/>
                <a:gd name="T25" fmla="*/ 387 h 419"/>
                <a:gd name="T26" fmla="*/ 35 w 617"/>
                <a:gd name="T27" fmla="*/ 414 h 419"/>
                <a:gd name="T28" fmla="*/ 62 w 617"/>
                <a:gd name="T29" fmla="*/ 383 h 419"/>
                <a:gd name="T30" fmla="*/ 62 w 617"/>
                <a:gd name="T31" fmla="*/ 352 h 419"/>
                <a:gd name="T32" fmla="*/ 308 w 617"/>
                <a:gd name="T33" fmla="*/ 84 h 419"/>
                <a:gd name="T34" fmla="*/ 533 w 617"/>
                <a:gd name="T35" fmla="*/ 119 h 419"/>
                <a:gd name="T36" fmla="*/ 533 w 617"/>
                <a:gd name="T37" fmla="*/ 119 h 419"/>
                <a:gd name="T38" fmla="*/ 506 w 617"/>
                <a:gd name="T39" fmla="*/ 189 h 419"/>
                <a:gd name="T40" fmla="*/ 555 w 617"/>
                <a:gd name="T41" fmla="*/ 352 h 419"/>
                <a:gd name="T42" fmla="*/ 555 w 617"/>
                <a:gd name="T43" fmla="*/ 383 h 419"/>
                <a:gd name="T44" fmla="*/ 581 w 617"/>
                <a:gd name="T45" fmla="*/ 414 h 419"/>
                <a:gd name="T46" fmla="*/ 585 w 617"/>
                <a:gd name="T47" fmla="*/ 414 h 419"/>
                <a:gd name="T48" fmla="*/ 616 w 617"/>
                <a:gd name="T49" fmla="*/ 387 h 419"/>
                <a:gd name="T50" fmla="*/ 616 w 617"/>
                <a:gd name="T51" fmla="*/ 352 h 419"/>
                <a:gd name="T52" fmla="*/ 533 w 617"/>
                <a:gd name="T53" fmla="*/ 1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7" h="419">
                  <a:moveTo>
                    <a:pt x="251" y="317"/>
                  </a:moveTo>
                  <a:lnTo>
                    <a:pt x="251" y="317"/>
                  </a:lnTo>
                  <a:cubicBezTo>
                    <a:pt x="229" y="352"/>
                    <a:pt x="242" y="383"/>
                    <a:pt x="273" y="401"/>
                  </a:cubicBezTo>
                  <a:cubicBezTo>
                    <a:pt x="304" y="418"/>
                    <a:pt x="335" y="414"/>
                    <a:pt x="356" y="379"/>
                  </a:cubicBezTo>
                  <a:cubicBezTo>
                    <a:pt x="378" y="343"/>
                    <a:pt x="515" y="13"/>
                    <a:pt x="502" y="4"/>
                  </a:cubicBezTo>
                  <a:cubicBezTo>
                    <a:pt x="489" y="0"/>
                    <a:pt x="273" y="282"/>
                    <a:pt x="251" y="317"/>
                  </a:cubicBezTo>
                  <a:close/>
                  <a:moveTo>
                    <a:pt x="308" y="84"/>
                  </a:moveTo>
                  <a:lnTo>
                    <a:pt x="308" y="84"/>
                  </a:lnTo>
                  <a:cubicBezTo>
                    <a:pt x="321" y="84"/>
                    <a:pt x="335" y="84"/>
                    <a:pt x="348" y="84"/>
                  </a:cubicBezTo>
                  <a:cubicBezTo>
                    <a:pt x="361" y="70"/>
                    <a:pt x="378" y="48"/>
                    <a:pt x="392" y="31"/>
                  </a:cubicBezTo>
                  <a:cubicBezTo>
                    <a:pt x="365" y="26"/>
                    <a:pt x="339" y="22"/>
                    <a:pt x="308" y="22"/>
                  </a:cubicBezTo>
                  <a:cubicBezTo>
                    <a:pt x="136" y="22"/>
                    <a:pt x="0" y="167"/>
                    <a:pt x="0" y="352"/>
                  </a:cubicBezTo>
                  <a:cubicBezTo>
                    <a:pt x="0" y="365"/>
                    <a:pt x="0" y="374"/>
                    <a:pt x="0" y="387"/>
                  </a:cubicBezTo>
                  <a:cubicBezTo>
                    <a:pt x="4" y="405"/>
                    <a:pt x="18" y="418"/>
                    <a:pt x="35" y="414"/>
                  </a:cubicBezTo>
                  <a:cubicBezTo>
                    <a:pt x="53" y="414"/>
                    <a:pt x="66" y="401"/>
                    <a:pt x="62" y="383"/>
                  </a:cubicBezTo>
                  <a:cubicBezTo>
                    <a:pt x="62" y="374"/>
                    <a:pt x="62" y="361"/>
                    <a:pt x="62" y="352"/>
                  </a:cubicBezTo>
                  <a:cubicBezTo>
                    <a:pt x="62" y="202"/>
                    <a:pt x="172" y="84"/>
                    <a:pt x="308" y="84"/>
                  </a:cubicBezTo>
                  <a:close/>
                  <a:moveTo>
                    <a:pt x="533" y="119"/>
                  </a:moveTo>
                  <a:lnTo>
                    <a:pt x="533" y="119"/>
                  </a:lnTo>
                  <a:cubicBezTo>
                    <a:pt x="524" y="145"/>
                    <a:pt x="515" y="167"/>
                    <a:pt x="506" y="189"/>
                  </a:cubicBezTo>
                  <a:cubicBezTo>
                    <a:pt x="537" y="233"/>
                    <a:pt x="555" y="291"/>
                    <a:pt x="555" y="352"/>
                  </a:cubicBezTo>
                  <a:cubicBezTo>
                    <a:pt x="555" y="361"/>
                    <a:pt x="555" y="374"/>
                    <a:pt x="555" y="383"/>
                  </a:cubicBezTo>
                  <a:cubicBezTo>
                    <a:pt x="555" y="401"/>
                    <a:pt x="563" y="414"/>
                    <a:pt x="581" y="414"/>
                  </a:cubicBezTo>
                  <a:cubicBezTo>
                    <a:pt x="585" y="414"/>
                    <a:pt x="585" y="414"/>
                    <a:pt x="585" y="414"/>
                  </a:cubicBezTo>
                  <a:cubicBezTo>
                    <a:pt x="603" y="414"/>
                    <a:pt x="616" y="405"/>
                    <a:pt x="616" y="387"/>
                  </a:cubicBezTo>
                  <a:cubicBezTo>
                    <a:pt x="616" y="374"/>
                    <a:pt x="616" y="365"/>
                    <a:pt x="616" y="352"/>
                  </a:cubicBezTo>
                  <a:cubicBezTo>
                    <a:pt x="616" y="260"/>
                    <a:pt x="585" y="180"/>
                    <a:pt x="533" y="119"/>
                  </a:cubicBezTo>
                  <a:close/>
                </a:path>
              </a:pathLst>
            </a:custGeom>
            <a:solidFill>
              <a:srgbClr val="F7945F"/>
            </a:solidFill>
            <a:ln>
              <a:noFill/>
            </a:ln>
            <a:effectLst/>
            <a:extLst/>
          </p:spPr>
          <p:txBody>
            <a:bodyPr wrap="none" anchor="ctr"/>
            <a:lstStyle/>
            <a:p>
              <a:endParaRPr lang="en-US" dirty="0"/>
            </a:p>
          </p:txBody>
        </p:sp>
        <p:sp>
          <p:nvSpPr>
            <p:cNvPr id="15" name="TextBox 14">
              <a:extLst>
                <a:ext uri="{FF2B5EF4-FFF2-40B4-BE49-F238E27FC236}">
                  <a16:creationId xmlns:a16="http://schemas.microsoft.com/office/drawing/2014/main" id="{E5C1C378-D770-E44A-B5DB-6BE7B0C6ADE7}"/>
                </a:ext>
              </a:extLst>
            </p:cNvPr>
            <p:cNvSpPr txBox="1"/>
            <p:nvPr/>
          </p:nvSpPr>
          <p:spPr>
            <a:xfrm>
              <a:off x="1515330" y="4649999"/>
              <a:ext cx="2441117" cy="800219"/>
            </a:xfrm>
            <a:prstGeom prst="rect">
              <a:avLst/>
            </a:prstGeom>
            <a:noFill/>
          </p:spPr>
          <p:txBody>
            <a:bodyPr wrap="none" lIns="0" tIns="0" rIns="0" bIns="0" rtlCol="0">
              <a:spAutoFit/>
            </a:bodyPr>
            <a:lstStyle/>
            <a:p>
              <a:r>
                <a:rPr lang="en-US" b="1" dirty="0"/>
                <a:t>Classification Tree (</a:t>
              </a:r>
              <a:r>
                <a:rPr lang="en-US" b="1" dirty="0" err="1"/>
                <a:t>Rpart</a:t>
              </a:r>
              <a:r>
                <a:rPr lang="en-US" b="1" dirty="0">
                  <a:solidFill>
                    <a:schemeClr val="tx1">
                      <a:lumMod val="95000"/>
                      <a:lumOff val="5000"/>
                    </a:schemeClr>
                  </a:solidFill>
                </a:rPr>
                <a:t>)</a:t>
              </a:r>
            </a:p>
            <a:p>
              <a:endParaRPr lang="en-US" b="1" dirty="0"/>
            </a:p>
            <a:p>
              <a:endParaRPr lang="en-US" sz="1600" b="1" dirty="0">
                <a:latin typeface="Lato" panose="020F0502020204030203" pitchFamily="34" charset="0"/>
              </a:endParaRPr>
            </a:p>
          </p:txBody>
        </p:sp>
        <p:sp>
          <p:nvSpPr>
            <p:cNvPr id="16" name="TextBox 15">
              <a:extLst>
                <a:ext uri="{FF2B5EF4-FFF2-40B4-BE49-F238E27FC236}">
                  <a16:creationId xmlns:a16="http://schemas.microsoft.com/office/drawing/2014/main" id="{08B7EA93-F945-6346-A370-1F1980D8BB4A}"/>
                </a:ext>
              </a:extLst>
            </p:cNvPr>
            <p:cNvSpPr txBox="1"/>
            <p:nvPr/>
          </p:nvSpPr>
          <p:spPr>
            <a:xfrm>
              <a:off x="4942688" y="4645207"/>
              <a:ext cx="2312300" cy="800219"/>
            </a:xfrm>
            <a:prstGeom prst="rect">
              <a:avLst/>
            </a:prstGeom>
            <a:noFill/>
          </p:spPr>
          <p:txBody>
            <a:bodyPr wrap="none" lIns="0" tIns="0" rIns="0" bIns="0" rtlCol="0">
              <a:spAutoFit/>
            </a:bodyPr>
            <a:lstStyle/>
            <a:p>
              <a:r>
                <a:rPr lang="en-US" b="1" dirty="0"/>
                <a:t>Random Forest (Ranger)</a:t>
              </a:r>
            </a:p>
            <a:p>
              <a:endParaRPr lang="en-US" b="1" dirty="0"/>
            </a:p>
            <a:p>
              <a:endParaRPr lang="en-US" sz="1600" b="1" dirty="0">
                <a:latin typeface="Lato" panose="020F0502020204030203" pitchFamily="34" charset="0"/>
              </a:endParaRPr>
            </a:p>
          </p:txBody>
        </p:sp>
        <p:sp>
          <p:nvSpPr>
            <p:cNvPr id="17" name="TextBox 16">
              <a:extLst>
                <a:ext uri="{FF2B5EF4-FFF2-40B4-BE49-F238E27FC236}">
                  <a16:creationId xmlns:a16="http://schemas.microsoft.com/office/drawing/2014/main" id="{8E6E6CED-F883-B24F-B998-258CB366D8AF}"/>
                </a:ext>
              </a:extLst>
            </p:cNvPr>
            <p:cNvSpPr txBox="1"/>
            <p:nvPr/>
          </p:nvSpPr>
          <p:spPr>
            <a:xfrm>
              <a:off x="8236164" y="4635089"/>
              <a:ext cx="3162789" cy="523220"/>
            </a:xfrm>
            <a:prstGeom prst="rect">
              <a:avLst/>
            </a:prstGeom>
            <a:noFill/>
          </p:spPr>
          <p:txBody>
            <a:bodyPr wrap="none" lIns="0" tIns="0" rIns="0" bIns="0" rtlCol="0">
              <a:spAutoFit/>
            </a:bodyPr>
            <a:lstStyle/>
            <a:p>
              <a:r>
                <a:rPr lang="en-US" b="1" dirty="0"/>
                <a:t>Extreme Gradient Boosting (XGB)</a:t>
              </a:r>
            </a:p>
            <a:p>
              <a:endParaRPr lang="en-US" sz="1600" b="1" dirty="0">
                <a:latin typeface="Lato" panose="020F0502020204030203" pitchFamily="34" charset="0"/>
              </a:endParaRPr>
            </a:p>
          </p:txBody>
        </p:sp>
        <p:pic>
          <p:nvPicPr>
            <p:cNvPr id="22" name="Picture 21">
              <a:extLst>
                <a:ext uri="{FF2B5EF4-FFF2-40B4-BE49-F238E27FC236}">
                  <a16:creationId xmlns:a16="http://schemas.microsoft.com/office/drawing/2014/main" id="{BC007C48-12AA-2341-B6B9-2A2EF219DBD3}"/>
                </a:ext>
              </a:extLst>
            </p:cNvPr>
            <p:cNvPicPr>
              <a:picLocks noChangeAspect="1"/>
            </p:cNvPicPr>
            <p:nvPr/>
          </p:nvPicPr>
          <p:blipFill>
            <a:blip r:embed="rId4">
              <a:duotone>
                <a:schemeClr val="bg2">
                  <a:shade val="45000"/>
                  <a:satMod val="135000"/>
                </a:schemeClr>
                <a:prstClr val="white"/>
              </a:duotone>
            </a:blip>
            <a:stretch>
              <a:fillRect/>
            </a:stretch>
          </p:blipFill>
          <p:spPr>
            <a:xfrm>
              <a:off x="4955154" y="2188461"/>
              <a:ext cx="2002882" cy="1904148"/>
            </a:xfrm>
            <a:prstGeom prst="rect">
              <a:avLst/>
            </a:prstGeom>
          </p:spPr>
        </p:pic>
      </p:grpSp>
      <p:sp>
        <p:nvSpPr>
          <p:cNvPr id="24" name="Rectangle 23">
            <a:extLst>
              <a:ext uri="{FF2B5EF4-FFF2-40B4-BE49-F238E27FC236}">
                <a16:creationId xmlns:a16="http://schemas.microsoft.com/office/drawing/2014/main" id="{301C8A54-F2FB-B249-A1A9-6AFA21F464DC}"/>
              </a:ext>
            </a:extLst>
          </p:cNvPr>
          <p:cNvSpPr/>
          <p:nvPr/>
        </p:nvSpPr>
        <p:spPr>
          <a:xfrm>
            <a:off x="2727903" y="5496064"/>
            <a:ext cx="6819536" cy="584775"/>
          </a:xfrm>
          <a:prstGeom prst="rect">
            <a:avLst/>
          </a:prstGeom>
        </p:spPr>
        <p:txBody>
          <a:bodyPr wrap="square">
            <a:spAutoFit/>
          </a:bodyPr>
          <a:lstStyle/>
          <a:p>
            <a:pPr algn="ctr"/>
            <a:r>
              <a:rPr lang="en-GB" sz="1600" dirty="0">
                <a:solidFill>
                  <a:srgbClr val="000000"/>
                </a:solidFill>
              </a:rPr>
              <a:t>Since our target data is binary data, </a:t>
            </a:r>
          </a:p>
          <a:p>
            <a:pPr algn="ctr"/>
            <a:r>
              <a:rPr lang="en-GB" sz="1600" dirty="0">
                <a:solidFill>
                  <a:srgbClr val="000000"/>
                </a:solidFill>
              </a:rPr>
              <a:t>we explored different alternatives for the Classification Algorithms</a:t>
            </a:r>
            <a:endParaRPr lang="en-US" sz="1600" dirty="0"/>
          </a:p>
        </p:txBody>
      </p:sp>
      <p:cxnSp>
        <p:nvCxnSpPr>
          <p:cNvPr id="25" name="Straight Connector 24">
            <a:extLst>
              <a:ext uri="{FF2B5EF4-FFF2-40B4-BE49-F238E27FC236}">
                <a16:creationId xmlns:a16="http://schemas.microsoft.com/office/drawing/2014/main" id="{FBDF5C74-C838-5548-B014-2D4EC3F8CC5C}"/>
              </a:ext>
            </a:extLst>
          </p:cNvPr>
          <p:cNvCxnSpPr/>
          <p:nvPr/>
        </p:nvCxnSpPr>
        <p:spPr>
          <a:xfrm>
            <a:off x="1238458" y="5070676"/>
            <a:ext cx="971508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9715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418C8F-A14E-DF4F-B71F-936E3069F48D}"/>
              </a:ext>
            </a:extLst>
          </p:cNvPr>
          <p:cNvSpPr>
            <a:spLocks/>
          </p:cNvSpPr>
          <p:nvPr/>
        </p:nvSpPr>
        <p:spPr bwMode="auto">
          <a:xfrm>
            <a:off x="846614" y="530939"/>
            <a:ext cx="2707280"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sz="3200" dirty="0"/>
              <a:t>Main Approach </a:t>
            </a:r>
            <a:r>
              <a:rPr lang="en-GB" dirty="0"/>
              <a:t> </a:t>
            </a:r>
            <a:endParaRPr lang="en-US" sz="2900" dirty="0">
              <a:solidFill>
                <a:schemeClr val="tx2"/>
              </a:solidFill>
              <a:latin typeface="Lato Regular"/>
              <a:ea typeface="ＭＳ Ｐゴシック" charset="0"/>
              <a:cs typeface="Lato Regular"/>
              <a:sym typeface="Bebas Neue" charset="0"/>
            </a:endParaRPr>
          </a:p>
        </p:txBody>
      </p:sp>
      <p:sp>
        <p:nvSpPr>
          <p:cNvPr id="3" name="Rectangle 2">
            <a:extLst>
              <a:ext uri="{FF2B5EF4-FFF2-40B4-BE49-F238E27FC236}">
                <a16:creationId xmlns:a16="http://schemas.microsoft.com/office/drawing/2014/main" id="{85C57D86-F190-2248-989C-61411CDAC64A}"/>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pic>
        <p:nvPicPr>
          <p:cNvPr id="4" name="Picture 3">
            <a:extLst>
              <a:ext uri="{FF2B5EF4-FFF2-40B4-BE49-F238E27FC236}">
                <a16:creationId xmlns:a16="http://schemas.microsoft.com/office/drawing/2014/main" id="{26C081E0-CDCB-FE4C-A676-154034672F59}"/>
              </a:ext>
            </a:extLst>
          </p:cNvPr>
          <p:cNvPicPr>
            <a:picLocks noChangeAspect="1"/>
          </p:cNvPicPr>
          <p:nvPr/>
        </p:nvPicPr>
        <p:blipFill>
          <a:blip r:embed="rId3"/>
          <a:stretch>
            <a:fillRect/>
          </a:stretch>
        </p:blipFill>
        <p:spPr>
          <a:xfrm>
            <a:off x="11232711" y="0"/>
            <a:ext cx="816767" cy="816767"/>
          </a:xfrm>
          <a:prstGeom prst="rect">
            <a:avLst/>
          </a:prstGeom>
        </p:spPr>
      </p:pic>
      <p:grpSp>
        <p:nvGrpSpPr>
          <p:cNvPr id="86" name="Group 85">
            <a:extLst>
              <a:ext uri="{FF2B5EF4-FFF2-40B4-BE49-F238E27FC236}">
                <a16:creationId xmlns:a16="http://schemas.microsoft.com/office/drawing/2014/main" id="{30568354-EFF8-1043-8094-541B3DEF75BE}"/>
              </a:ext>
            </a:extLst>
          </p:cNvPr>
          <p:cNvGrpSpPr/>
          <p:nvPr/>
        </p:nvGrpSpPr>
        <p:grpSpPr>
          <a:xfrm>
            <a:off x="2389623" y="1752192"/>
            <a:ext cx="7230135" cy="3943899"/>
            <a:chOff x="2069755" y="1635281"/>
            <a:chExt cx="7230135" cy="3943899"/>
          </a:xfrm>
        </p:grpSpPr>
        <p:sp>
          <p:nvSpPr>
            <p:cNvPr id="8" name="TextBox 7">
              <a:extLst>
                <a:ext uri="{FF2B5EF4-FFF2-40B4-BE49-F238E27FC236}">
                  <a16:creationId xmlns:a16="http://schemas.microsoft.com/office/drawing/2014/main" id="{B97D74A4-6D55-A343-A0FC-3EFD507D9137}"/>
                </a:ext>
              </a:extLst>
            </p:cNvPr>
            <p:cNvSpPr txBox="1"/>
            <p:nvPr/>
          </p:nvSpPr>
          <p:spPr>
            <a:xfrm>
              <a:off x="2069755" y="2838548"/>
              <a:ext cx="2015419" cy="660437"/>
            </a:xfrm>
            <a:prstGeom prst="rect">
              <a:avLst/>
            </a:prstGeom>
            <a:noFill/>
          </p:spPr>
          <p:txBody>
            <a:bodyPr wrap="square" lIns="0" tIns="0" rIns="0" bIns="0" rtlCol="0">
              <a:spAutoFit/>
            </a:bodyPr>
            <a:lstStyle/>
            <a:p>
              <a:pPr algn="ctr">
                <a:lnSpc>
                  <a:spcPts val="1733"/>
                </a:lnSpc>
              </a:pPr>
              <a:r>
                <a:rPr lang="en-GB" sz="1600" b="1" dirty="0">
                  <a:solidFill>
                    <a:srgbClr val="000000"/>
                  </a:solidFill>
                </a:rPr>
                <a:t>Split the </a:t>
              </a:r>
            </a:p>
            <a:p>
              <a:pPr algn="ctr">
                <a:lnSpc>
                  <a:spcPts val="1733"/>
                </a:lnSpc>
              </a:pPr>
              <a:r>
                <a:rPr lang="en-GB" sz="1600" b="1" dirty="0">
                  <a:solidFill>
                    <a:srgbClr val="000000"/>
                  </a:solidFill>
                </a:rPr>
                <a:t>Train Data Set into </a:t>
              </a:r>
            </a:p>
            <a:p>
              <a:pPr algn="ctr">
                <a:lnSpc>
                  <a:spcPts val="1733"/>
                </a:lnSpc>
              </a:pPr>
              <a:r>
                <a:rPr lang="en-GB" sz="1600" b="1" dirty="0">
                  <a:solidFill>
                    <a:srgbClr val="000000"/>
                  </a:solidFill>
                </a:rPr>
                <a:t>Train &amp; Validation</a:t>
              </a:r>
              <a:endParaRPr lang="en-US" sz="1400" b="1" dirty="0">
                <a:ea typeface="Open Sans" panose="020B0606030504020204" pitchFamily="34" charset="0"/>
                <a:cs typeface="Lato Light"/>
              </a:endParaRPr>
            </a:p>
          </p:txBody>
        </p:sp>
        <p:sp>
          <p:nvSpPr>
            <p:cNvPr id="10" name="TextBox 9">
              <a:extLst>
                <a:ext uri="{FF2B5EF4-FFF2-40B4-BE49-F238E27FC236}">
                  <a16:creationId xmlns:a16="http://schemas.microsoft.com/office/drawing/2014/main" id="{7A4C016A-CD27-BC4D-8FEB-CD0C6D929955}"/>
                </a:ext>
              </a:extLst>
            </p:cNvPr>
            <p:cNvSpPr txBox="1"/>
            <p:nvPr/>
          </p:nvSpPr>
          <p:spPr>
            <a:xfrm>
              <a:off x="7276246" y="2906742"/>
              <a:ext cx="2015419" cy="442429"/>
            </a:xfrm>
            <a:prstGeom prst="rect">
              <a:avLst/>
            </a:prstGeom>
            <a:noFill/>
          </p:spPr>
          <p:txBody>
            <a:bodyPr wrap="square" lIns="0" tIns="0" rIns="0" bIns="0" rtlCol="0">
              <a:spAutoFit/>
            </a:bodyPr>
            <a:lstStyle/>
            <a:p>
              <a:pPr algn="ctr">
                <a:lnSpc>
                  <a:spcPts val="1733"/>
                </a:lnSpc>
              </a:pPr>
              <a:r>
                <a:rPr lang="en-GB" sz="1600" b="1" dirty="0">
                  <a:solidFill>
                    <a:srgbClr val="000000"/>
                  </a:solidFill>
                  <a:latin typeface="Calibri" panose="020F0502020204030204" pitchFamily="34" charset="0"/>
                  <a:cs typeface="Calibri" panose="020F0502020204030204" pitchFamily="34" charset="0"/>
                </a:rPr>
                <a:t>Build Models with </a:t>
              </a:r>
            </a:p>
            <a:p>
              <a:pPr algn="ctr">
                <a:lnSpc>
                  <a:spcPts val="1733"/>
                </a:lnSpc>
              </a:pPr>
              <a:r>
                <a:rPr lang="en-GB" sz="1600" b="1" dirty="0">
                  <a:solidFill>
                    <a:srgbClr val="000000"/>
                  </a:solidFill>
                  <a:latin typeface="Calibri" panose="020F0502020204030204" pitchFamily="34" charset="0"/>
                  <a:cs typeface="Calibri" panose="020F0502020204030204" pitchFamily="34" charset="0"/>
                </a:rPr>
                <a:t>Train Data Set</a:t>
              </a:r>
              <a:endParaRPr lang="en-US" sz="1400" b="1" dirty="0">
                <a:latin typeface="Calibri" panose="020F0502020204030204" pitchFamily="34" charset="0"/>
                <a:ea typeface="Open Sans" panose="020B060603050402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A8F3F365-4385-9741-99FB-10CBE4299177}"/>
                </a:ext>
              </a:extLst>
            </p:cNvPr>
            <p:cNvSpPr txBox="1"/>
            <p:nvPr/>
          </p:nvSpPr>
          <p:spPr>
            <a:xfrm>
              <a:off x="4671905" y="2901186"/>
              <a:ext cx="2015419" cy="442429"/>
            </a:xfrm>
            <a:prstGeom prst="rect">
              <a:avLst/>
            </a:prstGeom>
            <a:noFill/>
          </p:spPr>
          <p:txBody>
            <a:bodyPr wrap="square" lIns="0" tIns="0" rIns="0" bIns="0" rtlCol="0">
              <a:spAutoFit/>
            </a:bodyPr>
            <a:lstStyle/>
            <a:p>
              <a:pPr algn="ctr">
                <a:lnSpc>
                  <a:spcPts val="1733"/>
                </a:lnSpc>
              </a:pPr>
              <a:r>
                <a:rPr lang="en-US" sz="1600" b="1" dirty="0">
                  <a:ea typeface="Open Sans" panose="020B0606030504020204" pitchFamily="34" charset="0"/>
                  <a:cs typeface="Lato Light"/>
                </a:rPr>
                <a:t>Manage </a:t>
              </a:r>
            </a:p>
            <a:p>
              <a:pPr algn="ctr">
                <a:lnSpc>
                  <a:spcPts val="1733"/>
                </a:lnSpc>
              </a:pPr>
              <a:r>
                <a:rPr lang="en-US" sz="1600" b="1" dirty="0">
                  <a:ea typeface="Open Sans" panose="020B0606030504020204" pitchFamily="34" charset="0"/>
                  <a:cs typeface="Lato Light"/>
                </a:rPr>
                <a:t>Unbalanced Data</a:t>
              </a:r>
            </a:p>
          </p:txBody>
        </p:sp>
        <p:sp>
          <p:nvSpPr>
            <p:cNvPr id="16" name="TextBox 15">
              <a:extLst>
                <a:ext uri="{FF2B5EF4-FFF2-40B4-BE49-F238E27FC236}">
                  <a16:creationId xmlns:a16="http://schemas.microsoft.com/office/drawing/2014/main" id="{661DB770-5613-284D-ADA3-9ED2ABB72232}"/>
                </a:ext>
              </a:extLst>
            </p:cNvPr>
            <p:cNvSpPr txBox="1"/>
            <p:nvPr/>
          </p:nvSpPr>
          <p:spPr>
            <a:xfrm>
              <a:off x="2069755" y="5114730"/>
              <a:ext cx="2015419" cy="436017"/>
            </a:xfrm>
            <a:prstGeom prst="rect">
              <a:avLst/>
            </a:prstGeom>
            <a:noFill/>
          </p:spPr>
          <p:txBody>
            <a:bodyPr wrap="square" lIns="0" tIns="0" rIns="0" bIns="0" rtlCol="0">
              <a:spAutoFit/>
            </a:bodyPr>
            <a:lstStyle/>
            <a:p>
              <a:pPr algn="ctr">
                <a:lnSpc>
                  <a:spcPts val="1733"/>
                </a:lnSpc>
              </a:pPr>
              <a:r>
                <a:rPr lang="en-US" sz="1600" b="1" dirty="0">
                  <a:ea typeface="Open Sans" panose="020B0606030504020204" pitchFamily="34" charset="0"/>
                  <a:cs typeface="Lato Light"/>
                </a:rPr>
                <a:t>Run the Models with Validation Set</a:t>
              </a:r>
            </a:p>
          </p:txBody>
        </p:sp>
        <p:sp>
          <p:nvSpPr>
            <p:cNvPr id="18" name="TextBox 17">
              <a:extLst>
                <a:ext uri="{FF2B5EF4-FFF2-40B4-BE49-F238E27FC236}">
                  <a16:creationId xmlns:a16="http://schemas.microsoft.com/office/drawing/2014/main" id="{27A971FB-B7BA-ED4F-8BBF-13112A674DE1}"/>
                </a:ext>
              </a:extLst>
            </p:cNvPr>
            <p:cNvSpPr txBox="1"/>
            <p:nvPr/>
          </p:nvSpPr>
          <p:spPr>
            <a:xfrm>
              <a:off x="4636310" y="5086737"/>
              <a:ext cx="2015419" cy="492443"/>
            </a:xfrm>
            <a:prstGeom prst="rect">
              <a:avLst/>
            </a:prstGeom>
            <a:noFill/>
          </p:spPr>
          <p:txBody>
            <a:bodyPr wrap="square" lIns="0" tIns="0" rIns="0" bIns="0" rtlCol="0">
              <a:spAutoFit/>
            </a:bodyPr>
            <a:lstStyle/>
            <a:p>
              <a:pPr algn="ctr">
                <a:spcAft>
                  <a:spcPts val="1600"/>
                </a:spcAft>
              </a:pPr>
              <a:r>
                <a:rPr lang="en-GB" sz="1600" b="1" dirty="0">
                  <a:solidFill>
                    <a:srgbClr val="000000"/>
                  </a:solidFill>
                  <a:latin typeface="Old Standard TT" pitchFamily="2" charset="77"/>
                </a:rPr>
                <a:t>Measure the Accuracy of the Model</a:t>
              </a:r>
              <a:endParaRPr lang="en-GB" sz="1600" b="1" dirty="0"/>
            </a:p>
          </p:txBody>
        </p:sp>
        <p:sp>
          <p:nvSpPr>
            <p:cNvPr id="20" name="TextBox 19">
              <a:extLst>
                <a:ext uri="{FF2B5EF4-FFF2-40B4-BE49-F238E27FC236}">
                  <a16:creationId xmlns:a16="http://schemas.microsoft.com/office/drawing/2014/main" id="{DCEED7EB-54B2-FE40-B4CC-F39F7464EF5B}"/>
                </a:ext>
              </a:extLst>
            </p:cNvPr>
            <p:cNvSpPr txBox="1"/>
            <p:nvPr/>
          </p:nvSpPr>
          <p:spPr>
            <a:xfrm>
              <a:off x="7284471" y="5209627"/>
              <a:ext cx="2015419" cy="246221"/>
            </a:xfrm>
            <a:prstGeom prst="rect">
              <a:avLst/>
            </a:prstGeom>
            <a:noFill/>
          </p:spPr>
          <p:txBody>
            <a:bodyPr wrap="square" lIns="0" tIns="0" rIns="0" bIns="0" rtlCol="0">
              <a:spAutoFit/>
            </a:bodyPr>
            <a:lstStyle/>
            <a:p>
              <a:pPr algn="ctr">
                <a:spcAft>
                  <a:spcPts val="1600"/>
                </a:spcAft>
              </a:pPr>
              <a:r>
                <a:rPr lang="en-GB" sz="1600" b="1" dirty="0">
                  <a:solidFill>
                    <a:srgbClr val="000000"/>
                  </a:solidFill>
                  <a:latin typeface="Old Standard TT" pitchFamily="2" charset="77"/>
                </a:rPr>
                <a:t>Examine the Test Data</a:t>
              </a:r>
            </a:p>
          </p:txBody>
        </p:sp>
        <p:sp>
          <p:nvSpPr>
            <p:cNvPr id="24" name="Oval 23">
              <a:extLst>
                <a:ext uri="{FF2B5EF4-FFF2-40B4-BE49-F238E27FC236}">
                  <a16:creationId xmlns:a16="http://schemas.microsoft.com/office/drawing/2014/main" id="{3F098CB2-D1FF-4242-A687-18E6523749BB}"/>
                </a:ext>
              </a:extLst>
            </p:cNvPr>
            <p:cNvSpPr/>
            <p:nvPr/>
          </p:nvSpPr>
          <p:spPr>
            <a:xfrm>
              <a:off x="7906141" y="3883471"/>
              <a:ext cx="728789" cy="728979"/>
            </a:xfrm>
            <a:prstGeom prst="ellipse">
              <a:avLst/>
            </a:prstGeom>
            <a:solidFill>
              <a:srgbClr val="F7945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Oval 24">
              <a:extLst>
                <a:ext uri="{FF2B5EF4-FFF2-40B4-BE49-F238E27FC236}">
                  <a16:creationId xmlns:a16="http://schemas.microsoft.com/office/drawing/2014/main" id="{8EBABA8F-F489-F54C-9CDA-0BA88210F0F3}"/>
                </a:ext>
              </a:extLst>
            </p:cNvPr>
            <p:cNvSpPr/>
            <p:nvPr/>
          </p:nvSpPr>
          <p:spPr>
            <a:xfrm>
              <a:off x="2713070" y="3883471"/>
              <a:ext cx="728789" cy="728979"/>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CB9AA728-F927-824B-A13C-B123C8BFC489}"/>
                </a:ext>
              </a:extLst>
            </p:cNvPr>
            <p:cNvSpPr/>
            <p:nvPr/>
          </p:nvSpPr>
          <p:spPr>
            <a:xfrm>
              <a:off x="7919561" y="1703475"/>
              <a:ext cx="728789" cy="728979"/>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Oval 27">
              <a:extLst>
                <a:ext uri="{FF2B5EF4-FFF2-40B4-BE49-F238E27FC236}">
                  <a16:creationId xmlns:a16="http://schemas.microsoft.com/office/drawing/2014/main" id="{4B1F3ADD-BE58-1A4A-8EF7-613D8EEE7475}"/>
                </a:ext>
              </a:extLst>
            </p:cNvPr>
            <p:cNvSpPr/>
            <p:nvPr/>
          </p:nvSpPr>
          <p:spPr>
            <a:xfrm>
              <a:off x="5279625" y="3883471"/>
              <a:ext cx="728789" cy="728979"/>
            </a:xfrm>
            <a:prstGeom prst="ellipse">
              <a:avLst/>
            </a:prstGeom>
            <a:solidFill>
              <a:srgbClr val="BFBFB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Oval 28">
              <a:extLst>
                <a:ext uri="{FF2B5EF4-FFF2-40B4-BE49-F238E27FC236}">
                  <a16:creationId xmlns:a16="http://schemas.microsoft.com/office/drawing/2014/main" id="{0307119C-7973-FD4F-ADF3-34E878E39B74}"/>
                </a:ext>
              </a:extLst>
            </p:cNvPr>
            <p:cNvSpPr/>
            <p:nvPr/>
          </p:nvSpPr>
          <p:spPr>
            <a:xfrm>
              <a:off x="2713070" y="1635281"/>
              <a:ext cx="728789" cy="728979"/>
            </a:xfrm>
            <a:prstGeom prst="ellipse">
              <a:avLst/>
            </a:prstGeom>
            <a:solidFill>
              <a:srgbClr val="F7945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0" name="Oval 29">
              <a:extLst>
                <a:ext uri="{FF2B5EF4-FFF2-40B4-BE49-F238E27FC236}">
                  <a16:creationId xmlns:a16="http://schemas.microsoft.com/office/drawing/2014/main" id="{AF63324E-57B0-4D46-B596-E9D8FB889994}"/>
                </a:ext>
              </a:extLst>
            </p:cNvPr>
            <p:cNvSpPr/>
            <p:nvPr/>
          </p:nvSpPr>
          <p:spPr>
            <a:xfrm>
              <a:off x="5315220" y="1697919"/>
              <a:ext cx="728789" cy="728979"/>
            </a:xfrm>
            <a:prstGeom prst="ellipse">
              <a:avLst/>
            </a:prstGeom>
            <a:solidFill>
              <a:srgbClr val="BFBFB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35" name="Group 34">
              <a:extLst>
                <a:ext uri="{FF2B5EF4-FFF2-40B4-BE49-F238E27FC236}">
                  <a16:creationId xmlns:a16="http://schemas.microsoft.com/office/drawing/2014/main" id="{5CE75716-B91A-F844-93E5-0694168C6ED1}"/>
                </a:ext>
              </a:extLst>
            </p:cNvPr>
            <p:cNvGrpSpPr/>
            <p:nvPr/>
          </p:nvGrpSpPr>
          <p:grpSpPr>
            <a:xfrm>
              <a:off x="8105389" y="1919706"/>
              <a:ext cx="373585" cy="305114"/>
              <a:chOff x="11707403" y="7861444"/>
              <a:chExt cx="953415" cy="778672"/>
            </a:xfrm>
          </p:grpSpPr>
          <p:sp>
            <p:nvSpPr>
              <p:cNvPr id="36" name="Freeform 457">
                <a:extLst>
                  <a:ext uri="{FF2B5EF4-FFF2-40B4-BE49-F238E27FC236}">
                    <a16:creationId xmlns:a16="http://schemas.microsoft.com/office/drawing/2014/main" id="{BB2B5044-1F8D-1C4D-AD23-F5667FCC41FF}"/>
                  </a:ext>
                </a:extLst>
              </p:cNvPr>
              <p:cNvSpPr>
                <a:spLocks noChangeArrowheads="1"/>
              </p:cNvSpPr>
              <p:nvPr/>
            </p:nvSpPr>
            <p:spPr bwMode="auto">
              <a:xfrm>
                <a:off x="11707403" y="7861444"/>
                <a:ext cx="953415" cy="435420"/>
              </a:xfrm>
              <a:custGeom>
                <a:avLst/>
                <a:gdLst>
                  <a:gd name="T0" fmla="*/ 664 w 1324"/>
                  <a:gd name="T1" fmla="*/ 0 h 603"/>
                  <a:gd name="T2" fmla="*/ 0 w 1324"/>
                  <a:gd name="T3" fmla="*/ 301 h 603"/>
                  <a:gd name="T4" fmla="*/ 664 w 1324"/>
                  <a:gd name="T5" fmla="*/ 602 h 603"/>
                  <a:gd name="T6" fmla="*/ 1323 w 1324"/>
                  <a:gd name="T7" fmla="*/ 301 h 603"/>
                  <a:gd name="T8" fmla="*/ 664 w 1324"/>
                  <a:gd name="T9" fmla="*/ 0 h 603"/>
                </a:gdLst>
                <a:ahLst/>
                <a:cxnLst>
                  <a:cxn ang="0">
                    <a:pos x="T0" y="T1"/>
                  </a:cxn>
                  <a:cxn ang="0">
                    <a:pos x="T2" y="T3"/>
                  </a:cxn>
                  <a:cxn ang="0">
                    <a:pos x="T4" y="T5"/>
                  </a:cxn>
                  <a:cxn ang="0">
                    <a:pos x="T6" y="T7"/>
                  </a:cxn>
                  <a:cxn ang="0">
                    <a:pos x="T8" y="T9"/>
                  </a:cxn>
                </a:cxnLst>
                <a:rect l="0" t="0" r="r" b="b"/>
                <a:pathLst>
                  <a:path w="1324" h="603">
                    <a:moveTo>
                      <a:pt x="664" y="0"/>
                    </a:moveTo>
                    <a:lnTo>
                      <a:pt x="0" y="301"/>
                    </a:lnTo>
                    <a:lnTo>
                      <a:pt x="664" y="602"/>
                    </a:lnTo>
                    <a:lnTo>
                      <a:pt x="1323" y="301"/>
                    </a:lnTo>
                    <a:lnTo>
                      <a:pt x="664" y="0"/>
                    </a:lnTo>
                  </a:path>
                </a:pathLst>
              </a:custGeom>
              <a:noFill/>
              <a:ln w="9525" cap="flat">
                <a:solidFill>
                  <a:schemeClr val="bg1"/>
                </a:solidFill>
                <a:bevel/>
                <a:headEnd/>
                <a:tailEnd/>
              </a:ln>
              <a:effectLst/>
            </p:spPr>
            <p:txBody>
              <a:bodyPr wrap="none" anchor="ctr"/>
              <a:lstStyle/>
              <a:p>
                <a:endParaRPr lang="en-US" sz="900"/>
              </a:p>
            </p:txBody>
          </p:sp>
          <p:sp>
            <p:nvSpPr>
              <p:cNvPr id="37" name="Freeform 458">
                <a:extLst>
                  <a:ext uri="{FF2B5EF4-FFF2-40B4-BE49-F238E27FC236}">
                    <a16:creationId xmlns:a16="http://schemas.microsoft.com/office/drawing/2014/main" id="{246A2010-944B-FA4C-9D43-230AAC577AAA}"/>
                  </a:ext>
                </a:extLst>
              </p:cNvPr>
              <p:cNvSpPr>
                <a:spLocks noChangeArrowheads="1"/>
              </p:cNvSpPr>
              <p:nvPr/>
            </p:nvSpPr>
            <p:spPr bwMode="auto">
              <a:xfrm>
                <a:off x="11707403" y="8338183"/>
                <a:ext cx="953415" cy="301933"/>
              </a:xfrm>
              <a:custGeom>
                <a:avLst/>
                <a:gdLst>
                  <a:gd name="T0" fmla="*/ 1054 w 1324"/>
                  <a:gd name="T1" fmla="*/ 0 h 421"/>
                  <a:gd name="T2" fmla="*/ 1323 w 1324"/>
                  <a:gd name="T3" fmla="*/ 121 h 421"/>
                  <a:gd name="T4" fmla="*/ 664 w 1324"/>
                  <a:gd name="T5" fmla="*/ 420 h 421"/>
                  <a:gd name="T6" fmla="*/ 0 w 1324"/>
                  <a:gd name="T7" fmla="*/ 121 h 421"/>
                  <a:gd name="T8" fmla="*/ 262 w 1324"/>
                  <a:gd name="T9" fmla="*/ 0 h 421"/>
                </a:gdLst>
                <a:ahLst/>
                <a:cxnLst>
                  <a:cxn ang="0">
                    <a:pos x="T0" y="T1"/>
                  </a:cxn>
                  <a:cxn ang="0">
                    <a:pos x="T2" y="T3"/>
                  </a:cxn>
                  <a:cxn ang="0">
                    <a:pos x="T4" y="T5"/>
                  </a:cxn>
                  <a:cxn ang="0">
                    <a:pos x="T6" y="T7"/>
                  </a:cxn>
                  <a:cxn ang="0">
                    <a:pos x="T8" y="T9"/>
                  </a:cxn>
                </a:cxnLst>
                <a:rect l="0" t="0" r="r" b="b"/>
                <a:pathLst>
                  <a:path w="1324" h="421">
                    <a:moveTo>
                      <a:pt x="1054" y="0"/>
                    </a:moveTo>
                    <a:lnTo>
                      <a:pt x="1323" y="121"/>
                    </a:lnTo>
                    <a:lnTo>
                      <a:pt x="664" y="420"/>
                    </a:lnTo>
                    <a:lnTo>
                      <a:pt x="0" y="121"/>
                    </a:lnTo>
                    <a:lnTo>
                      <a:pt x="262" y="0"/>
                    </a:lnTo>
                  </a:path>
                </a:pathLst>
              </a:custGeom>
              <a:noFill/>
              <a:ln w="4680" cap="flat">
                <a:solidFill>
                  <a:schemeClr val="bg1"/>
                </a:solidFill>
                <a:round/>
                <a:headEnd/>
                <a:tailEnd/>
              </a:ln>
              <a:effectLst/>
            </p:spPr>
            <p:txBody>
              <a:bodyPr/>
              <a:lstStyle/>
              <a:p>
                <a:endParaRPr lang="en-US" sz="900"/>
              </a:p>
            </p:txBody>
          </p:sp>
          <p:sp>
            <p:nvSpPr>
              <p:cNvPr id="38" name="Freeform 459">
                <a:extLst>
                  <a:ext uri="{FF2B5EF4-FFF2-40B4-BE49-F238E27FC236}">
                    <a16:creationId xmlns:a16="http://schemas.microsoft.com/office/drawing/2014/main" id="{597E9F09-D425-8E46-BC98-B3D4449B3DF0}"/>
                  </a:ext>
                </a:extLst>
              </p:cNvPr>
              <p:cNvSpPr>
                <a:spLocks noChangeArrowheads="1"/>
              </p:cNvSpPr>
              <p:nvPr/>
            </p:nvSpPr>
            <p:spPr bwMode="auto">
              <a:xfrm>
                <a:off x="11707403" y="8166558"/>
                <a:ext cx="953415" cy="305113"/>
              </a:xfrm>
              <a:custGeom>
                <a:avLst/>
                <a:gdLst>
                  <a:gd name="T0" fmla="*/ 1054 w 1324"/>
                  <a:gd name="T1" fmla="*/ 0 h 423"/>
                  <a:gd name="T2" fmla="*/ 1323 w 1324"/>
                  <a:gd name="T3" fmla="*/ 121 h 423"/>
                  <a:gd name="T4" fmla="*/ 1054 w 1324"/>
                  <a:gd name="T5" fmla="*/ 241 h 423"/>
                  <a:gd name="T6" fmla="*/ 664 w 1324"/>
                  <a:gd name="T7" fmla="*/ 422 h 423"/>
                  <a:gd name="T8" fmla="*/ 262 w 1324"/>
                  <a:gd name="T9" fmla="*/ 241 h 423"/>
                  <a:gd name="T10" fmla="*/ 0 w 1324"/>
                  <a:gd name="T11" fmla="*/ 121 h 423"/>
                  <a:gd name="T12" fmla="*/ 262 w 1324"/>
                  <a:gd name="T13" fmla="*/ 0 h 423"/>
                </a:gdLst>
                <a:ahLst/>
                <a:cxnLst>
                  <a:cxn ang="0">
                    <a:pos x="T0" y="T1"/>
                  </a:cxn>
                  <a:cxn ang="0">
                    <a:pos x="T2" y="T3"/>
                  </a:cxn>
                  <a:cxn ang="0">
                    <a:pos x="T4" y="T5"/>
                  </a:cxn>
                  <a:cxn ang="0">
                    <a:pos x="T6" y="T7"/>
                  </a:cxn>
                  <a:cxn ang="0">
                    <a:pos x="T8" y="T9"/>
                  </a:cxn>
                  <a:cxn ang="0">
                    <a:pos x="T10" y="T11"/>
                  </a:cxn>
                  <a:cxn ang="0">
                    <a:pos x="T12" y="T13"/>
                  </a:cxn>
                </a:cxnLst>
                <a:rect l="0" t="0" r="r" b="b"/>
                <a:pathLst>
                  <a:path w="1324" h="423">
                    <a:moveTo>
                      <a:pt x="1054" y="0"/>
                    </a:moveTo>
                    <a:lnTo>
                      <a:pt x="1323" y="121"/>
                    </a:lnTo>
                    <a:lnTo>
                      <a:pt x="1054" y="241"/>
                    </a:lnTo>
                    <a:lnTo>
                      <a:pt x="664" y="422"/>
                    </a:lnTo>
                    <a:lnTo>
                      <a:pt x="262" y="241"/>
                    </a:lnTo>
                    <a:lnTo>
                      <a:pt x="0" y="121"/>
                    </a:lnTo>
                    <a:lnTo>
                      <a:pt x="262" y="0"/>
                    </a:lnTo>
                  </a:path>
                </a:pathLst>
              </a:custGeom>
              <a:noFill/>
              <a:ln w="4680" cap="flat">
                <a:solidFill>
                  <a:schemeClr val="bg1"/>
                </a:solidFill>
                <a:round/>
                <a:headEnd/>
                <a:tailEnd/>
              </a:ln>
              <a:effectLst/>
            </p:spPr>
            <p:txBody>
              <a:bodyPr/>
              <a:lstStyle/>
              <a:p>
                <a:endParaRPr lang="en-US" sz="900"/>
              </a:p>
            </p:txBody>
          </p:sp>
        </p:grpSp>
        <p:grpSp>
          <p:nvGrpSpPr>
            <p:cNvPr id="44" name="Group 43">
              <a:extLst>
                <a:ext uri="{FF2B5EF4-FFF2-40B4-BE49-F238E27FC236}">
                  <a16:creationId xmlns:a16="http://schemas.microsoft.com/office/drawing/2014/main" id="{ECEED289-F08D-E74B-BD46-65412780AE80}"/>
                </a:ext>
              </a:extLst>
            </p:cNvPr>
            <p:cNvGrpSpPr>
              <a:grpSpLocks noChangeAspect="1"/>
            </p:cNvGrpSpPr>
            <p:nvPr/>
          </p:nvGrpSpPr>
          <p:grpSpPr>
            <a:xfrm>
              <a:off x="5557033" y="1888777"/>
              <a:ext cx="261755" cy="358590"/>
              <a:chOff x="3726471" y="7442090"/>
              <a:chExt cx="669823" cy="917627"/>
            </a:xfrm>
          </p:grpSpPr>
          <p:sp>
            <p:nvSpPr>
              <p:cNvPr id="45" name="Freeform 924">
                <a:extLst>
                  <a:ext uri="{FF2B5EF4-FFF2-40B4-BE49-F238E27FC236}">
                    <a16:creationId xmlns:a16="http://schemas.microsoft.com/office/drawing/2014/main" id="{7845BBCE-5850-0648-B130-98940664E9F0}"/>
                  </a:ext>
                </a:extLst>
              </p:cNvPr>
              <p:cNvSpPr>
                <a:spLocks noChangeArrowheads="1"/>
              </p:cNvSpPr>
              <p:nvPr/>
            </p:nvSpPr>
            <p:spPr bwMode="auto">
              <a:xfrm>
                <a:off x="3726471" y="7442090"/>
                <a:ext cx="669823" cy="917627"/>
              </a:xfrm>
              <a:custGeom>
                <a:avLst/>
                <a:gdLst>
                  <a:gd name="T0" fmla="*/ 963 w 964"/>
                  <a:gd name="T1" fmla="*/ 660 h 1325"/>
                  <a:gd name="T2" fmla="*/ 963 w 964"/>
                  <a:gd name="T3" fmla="*/ 660 h 1325"/>
                  <a:gd name="T4" fmla="*/ 482 w 964"/>
                  <a:gd name="T5" fmla="*/ 1324 h 1325"/>
                  <a:gd name="T6" fmla="*/ 0 w 964"/>
                  <a:gd name="T7" fmla="*/ 660 h 1325"/>
                  <a:gd name="T8" fmla="*/ 482 w 964"/>
                  <a:gd name="T9" fmla="*/ 0 h 1325"/>
                  <a:gd name="T10" fmla="*/ 963 w 964"/>
                  <a:gd name="T11" fmla="*/ 660 h 1325"/>
                </a:gdLst>
                <a:ahLst/>
                <a:cxnLst>
                  <a:cxn ang="0">
                    <a:pos x="T0" y="T1"/>
                  </a:cxn>
                  <a:cxn ang="0">
                    <a:pos x="T2" y="T3"/>
                  </a:cxn>
                  <a:cxn ang="0">
                    <a:pos x="T4" y="T5"/>
                  </a:cxn>
                  <a:cxn ang="0">
                    <a:pos x="T6" y="T7"/>
                  </a:cxn>
                  <a:cxn ang="0">
                    <a:pos x="T8" y="T9"/>
                  </a:cxn>
                  <a:cxn ang="0">
                    <a:pos x="T10" y="T11"/>
                  </a:cxn>
                </a:cxnLst>
                <a:rect l="0" t="0" r="r" b="b"/>
                <a:pathLst>
                  <a:path w="964" h="1325">
                    <a:moveTo>
                      <a:pt x="963" y="660"/>
                    </a:moveTo>
                    <a:lnTo>
                      <a:pt x="963" y="660"/>
                    </a:lnTo>
                    <a:cubicBezTo>
                      <a:pt x="963" y="1022"/>
                      <a:pt x="854" y="1324"/>
                      <a:pt x="482" y="1324"/>
                    </a:cubicBezTo>
                    <a:cubicBezTo>
                      <a:pt x="121" y="1324"/>
                      <a:pt x="0" y="1022"/>
                      <a:pt x="0" y="660"/>
                    </a:cubicBezTo>
                    <a:cubicBezTo>
                      <a:pt x="0" y="290"/>
                      <a:pt x="0" y="0"/>
                      <a:pt x="482" y="0"/>
                    </a:cubicBezTo>
                    <a:cubicBezTo>
                      <a:pt x="963" y="0"/>
                      <a:pt x="963" y="290"/>
                      <a:pt x="963" y="660"/>
                    </a:cubicBezTo>
                  </a:path>
                </a:pathLst>
              </a:custGeom>
              <a:noFill/>
              <a:ln w="4680" cap="flat">
                <a:solidFill>
                  <a:schemeClr val="bg1"/>
                </a:solidFill>
                <a:round/>
                <a:headEnd/>
                <a:tailEnd/>
              </a:ln>
              <a:effectLst/>
            </p:spPr>
            <p:txBody>
              <a:bodyPr wrap="none" anchor="ctr"/>
              <a:lstStyle/>
              <a:p>
                <a:endParaRPr lang="en-US" sz="900"/>
              </a:p>
            </p:txBody>
          </p:sp>
          <p:sp>
            <p:nvSpPr>
              <p:cNvPr id="46" name="Line 925">
                <a:extLst>
                  <a:ext uri="{FF2B5EF4-FFF2-40B4-BE49-F238E27FC236}">
                    <a16:creationId xmlns:a16="http://schemas.microsoft.com/office/drawing/2014/main" id="{D2E636AB-138D-114F-810B-7C51DE813B4D}"/>
                  </a:ext>
                </a:extLst>
              </p:cNvPr>
              <p:cNvSpPr>
                <a:spLocks noChangeShapeType="1"/>
              </p:cNvSpPr>
              <p:nvPr/>
            </p:nvSpPr>
            <p:spPr bwMode="auto">
              <a:xfrm>
                <a:off x="4059852" y="7442090"/>
                <a:ext cx="3060" cy="333403"/>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sp>
            <p:nvSpPr>
              <p:cNvPr id="47" name="Freeform 926">
                <a:extLst>
                  <a:ext uri="{FF2B5EF4-FFF2-40B4-BE49-F238E27FC236}">
                    <a16:creationId xmlns:a16="http://schemas.microsoft.com/office/drawing/2014/main" id="{4116A544-438B-FB47-A370-A902208BB4CF}"/>
                  </a:ext>
                </a:extLst>
              </p:cNvPr>
              <p:cNvSpPr>
                <a:spLocks noChangeArrowheads="1"/>
              </p:cNvSpPr>
              <p:nvPr/>
            </p:nvSpPr>
            <p:spPr bwMode="auto">
              <a:xfrm>
                <a:off x="3741763" y="7747964"/>
                <a:ext cx="642297" cy="27528"/>
              </a:xfrm>
              <a:custGeom>
                <a:avLst/>
                <a:gdLst>
                  <a:gd name="T0" fmla="*/ 0 w 925"/>
                  <a:gd name="T1" fmla="*/ 0 h 40"/>
                  <a:gd name="T2" fmla="*/ 0 w 925"/>
                  <a:gd name="T3" fmla="*/ 0 h 40"/>
                  <a:gd name="T4" fmla="*/ 461 w 925"/>
                  <a:gd name="T5" fmla="*/ 39 h 40"/>
                  <a:gd name="T6" fmla="*/ 924 w 925"/>
                  <a:gd name="T7" fmla="*/ 0 h 40"/>
                </a:gdLst>
                <a:ahLst/>
                <a:cxnLst>
                  <a:cxn ang="0">
                    <a:pos x="T0" y="T1"/>
                  </a:cxn>
                  <a:cxn ang="0">
                    <a:pos x="T2" y="T3"/>
                  </a:cxn>
                  <a:cxn ang="0">
                    <a:pos x="T4" y="T5"/>
                  </a:cxn>
                  <a:cxn ang="0">
                    <a:pos x="T6" y="T7"/>
                  </a:cxn>
                </a:cxnLst>
                <a:rect l="0" t="0" r="r" b="b"/>
                <a:pathLst>
                  <a:path w="925" h="40">
                    <a:moveTo>
                      <a:pt x="0" y="0"/>
                    </a:moveTo>
                    <a:lnTo>
                      <a:pt x="0" y="0"/>
                    </a:lnTo>
                    <a:cubicBezTo>
                      <a:pt x="141" y="20"/>
                      <a:pt x="301" y="39"/>
                      <a:pt x="461" y="39"/>
                    </a:cubicBezTo>
                    <a:cubicBezTo>
                      <a:pt x="632" y="39"/>
                      <a:pt x="782" y="20"/>
                      <a:pt x="924" y="0"/>
                    </a:cubicBezTo>
                  </a:path>
                </a:pathLst>
              </a:custGeom>
              <a:noFill/>
              <a:ln w="4680" cap="flat">
                <a:solidFill>
                  <a:schemeClr val="bg1"/>
                </a:solidFill>
                <a:round/>
                <a:headEnd/>
                <a:tailEnd/>
              </a:ln>
              <a:effectLst/>
            </p:spPr>
            <p:txBody>
              <a:bodyPr/>
              <a:lstStyle/>
              <a:p>
                <a:endParaRPr lang="en-US" sz="900"/>
              </a:p>
            </p:txBody>
          </p:sp>
        </p:grpSp>
        <p:grpSp>
          <p:nvGrpSpPr>
            <p:cNvPr id="48" name="Group 47">
              <a:extLst>
                <a:ext uri="{FF2B5EF4-FFF2-40B4-BE49-F238E27FC236}">
                  <a16:creationId xmlns:a16="http://schemas.microsoft.com/office/drawing/2014/main" id="{C5D20567-9464-394A-BD97-2B788AB76EB1}"/>
                </a:ext>
              </a:extLst>
            </p:cNvPr>
            <p:cNvGrpSpPr>
              <a:grpSpLocks noChangeAspect="1"/>
            </p:cNvGrpSpPr>
            <p:nvPr/>
          </p:nvGrpSpPr>
          <p:grpSpPr>
            <a:xfrm>
              <a:off x="2880014" y="4044266"/>
              <a:ext cx="408662" cy="410051"/>
              <a:chOff x="1600773" y="3432059"/>
              <a:chExt cx="917567" cy="920686"/>
            </a:xfrm>
          </p:grpSpPr>
          <p:sp>
            <p:nvSpPr>
              <p:cNvPr id="49" name="Freeform 826">
                <a:extLst>
                  <a:ext uri="{FF2B5EF4-FFF2-40B4-BE49-F238E27FC236}">
                    <a16:creationId xmlns:a16="http://schemas.microsoft.com/office/drawing/2014/main" id="{9AE42CF3-1AA7-874B-86B9-D09D67E17613}"/>
                  </a:ext>
                </a:extLst>
              </p:cNvPr>
              <p:cNvSpPr>
                <a:spLocks noChangeArrowheads="1"/>
              </p:cNvSpPr>
              <p:nvPr/>
            </p:nvSpPr>
            <p:spPr bwMode="auto">
              <a:xfrm>
                <a:off x="1726175" y="3557469"/>
                <a:ext cx="669823" cy="666809"/>
              </a:xfrm>
              <a:custGeom>
                <a:avLst/>
                <a:gdLst>
                  <a:gd name="T0" fmla="*/ 481 w 964"/>
                  <a:gd name="T1" fmla="*/ 0 h 963"/>
                  <a:gd name="T2" fmla="*/ 481 w 964"/>
                  <a:gd name="T3" fmla="*/ 0 h 963"/>
                  <a:gd name="T4" fmla="*/ 0 w 964"/>
                  <a:gd name="T5" fmla="*/ 481 h 963"/>
                  <a:gd name="T6" fmla="*/ 481 w 964"/>
                  <a:gd name="T7" fmla="*/ 962 h 963"/>
                  <a:gd name="T8" fmla="*/ 963 w 964"/>
                  <a:gd name="T9" fmla="*/ 481 h 963"/>
                  <a:gd name="T10" fmla="*/ 481 w 964"/>
                  <a:gd name="T11" fmla="*/ 0 h 963"/>
                </a:gdLst>
                <a:ahLst/>
                <a:cxnLst>
                  <a:cxn ang="0">
                    <a:pos x="T0" y="T1"/>
                  </a:cxn>
                  <a:cxn ang="0">
                    <a:pos x="T2" y="T3"/>
                  </a:cxn>
                  <a:cxn ang="0">
                    <a:pos x="T4" y="T5"/>
                  </a:cxn>
                  <a:cxn ang="0">
                    <a:pos x="T6" y="T7"/>
                  </a:cxn>
                  <a:cxn ang="0">
                    <a:pos x="T8" y="T9"/>
                  </a:cxn>
                  <a:cxn ang="0">
                    <a:pos x="T10" y="T11"/>
                  </a:cxn>
                </a:cxnLst>
                <a:rect l="0" t="0" r="r" b="b"/>
                <a:pathLst>
                  <a:path w="964" h="963">
                    <a:moveTo>
                      <a:pt x="481" y="0"/>
                    </a:moveTo>
                    <a:lnTo>
                      <a:pt x="481" y="0"/>
                    </a:lnTo>
                    <a:cubicBezTo>
                      <a:pt x="210" y="0"/>
                      <a:pt x="0" y="221"/>
                      <a:pt x="0" y="481"/>
                    </a:cubicBezTo>
                    <a:cubicBezTo>
                      <a:pt x="0" y="752"/>
                      <a:pt x="210" y="962"/>
                      <a:pt x="481" y="962"/>
                    </a:cubicBezTo>
                    <a:cubicBezTo>
                      <a:pt x="741" y="962"/>
                      <a:pt x="963" y="752"/>
                      <a:pt x="963" y="481"/>
                    </a:cubicBezTo>
                    <a:cubicBezTo>
                      <a:pt x="963" y="221"/>
                      <a:pt x="741" y="0"/>
                      <a:pt x="481" y="0"/>
                    </a:cubicBezTo>
                  </a:path>
                </a:pathLst>
              </a:custGeom>
              <a:noFill/>
              <a:ln w="4680" cap="flat">
                <a:solidFill>
                  <a:schemeClr val="bg1"/>
                </a:solidFill>
                <a:round/>
                <a:headEnd/>
                <a:tailEnd/>
              </a:ln>
              <a:effectLst/>
            </p:spPr>
            <p:txBody>
              <a:bodyPr wrap="none" anchor="ctr"/>
              <a:lstStyle/>
              <a:p>
                <a:endParaRPr lang="en-US" sz="900"/>
              </a:p>
            </p:txBody>
          </p:sp>
          <p:sp>
            <p:nvSpPr>
              <p:cNvPr id="50" name="Freeform 827">
                <a:extLst>
                  <a:ext uri="{FF2B5EF4-FFF2-40B4-BE49-F238E27FC236}">
                    <a16:creationId xmlns:a16="http://schemas.microsoft.com/office/drawing/2014/main" id="{63669242-0CEE-0945-B0D4-42840A95EEE6}"/>
                  </a:ext>
                </a:extLst>
              </p:cNvPr>
              <p:cNvSpPr>
                <a:spLocks noChangeArrowheads="1"/>
              </p:cNvSpPr>
              <p:nvPr/>
            </p:nvSpPr>
            <p:spPr bwMode="auto">
              <a:xfrm>
                <a:off x="1934156" y="3765463"/>
                <a:ext cx="250802" cy="250818"/>
              </a:xfrm>
              <a:custGeom>
                <a:avLst/>
                <a:gdLst>
                  <a:gd name="T0" fmla="*/ 180 w 361"/>
                  <a:gd name="T1" fmla="*/ 360 h 361"/>
                  <a:gd name="T2" fmla="*/ 180 w 361"/>
                  <a:gd name="T3" fmla="*/ 360 h 361"/>
                  <a:gd name="T4" fmla="*/ 0 w 361"/>
                  <a:gd name="T5" fmla="*/ 180 h 361"/>
                  <a:gd name="T6" fmla="*/ 180 w 361"/>
                  <a:gd name="T7" fmla="*/ 0 h 361"/>
                  <a:gd name="T8" fmla="*/ 360 w 361"/>
                  <a:gd name="T9" fmla="*/ 180 h 361"/>
                  <a:gd name="T10" fmla="*/ 180 w 361"/>
                  <a:gd name="T11" fmla="*/ 360 h 361"/>
                </a:gdLst>
                <a:ahLst/>
                <a:cxnLst>
                  <a:cxn ang="0">
                    <a:pos x="T0" y="T1"/>
                  </a:cxn>
                  <a:cxn ang="0">
                    <a:pos x="T2" y="T3"/>
                  </a:cxn>
                  <a:cxn ang="0">
                    <a:pos x="T4" y="T5"/>
                  </a:cxn>
                  <a:cxn ang="0">
                    <a:pos x="T6" y="T7"/>
                  </a:cxn>
                  <a:cxn ang="0">
                    <a:pos x="T8" y="T9"/>
                  </a:cxn>
                  <a:cxn ang="0">
                    <a:pos x="T10" y="T11"/>
                  </a:cxn>
                </a:cxnLst>
                <a:rect l="0" t="0" r="r" b="b"/>
                <a:pathLst>
                  <a:path w="361" h="361">
                    <a:moveTo>
                      <a:pt x="180" y="360"/>
                    </a:moveTo>
                    <a:lnTo>
                      <a:pt x="180" y="360"/>
                    </a:lnTo>
                    <a:cubicBezTo>
                      <a:pt x="80" y="360"/>
                      <a:pt x="0" y="280"/>
                      <a:pt x="0" y="180"/>
                    </a:cubicBezTo>
                    <a:cubicBezTo>
                      <a:pt x="0" y="80"/>
                      <a:pt x="80" y="0"/>
                      <a:pt x="180" y="0"/>
                    </a:cubicBezTo>
                    <a:cubicBezTo>
                      <a:pt x="281" y="0"/>
                      <a:pt x="360" y="80"/>
                      <a:pt x="360" y="180"/>
                    </a:cubicBezTo>
                    <a:cubicBezTo>
                      <a:pt x="360" y="280"/>
                      <a:pt x="281" y="360"/>
                      <a:pt x="180" y="360"/>
                    </a:cubicBezTo>
                  </a:path>
                </a:pathLst>
              </a:custGeom>
              <a:noFill/>
              <a:ln w="4680" cap="flat">
                <a:solidFill>
                  <a:schemeClr val="bg1"/>
                </a:solidFill>
                <a:round/>
                <a:headEnd/>
                <a:tailEnd/>
              </a:ln>
              <a:effectLst/>
            </p:spPr>
            <p:txBody>
              <a:bodyPr wrap="none" anchor="ctr"/>
              <a:lstStyle/>
              <a:p>
                <a:endParaRPr lang="en-US" sz="900"/>
              </a:p>
            </p:txBody>
          </p:sp>
          <p:sp>
            <p:nvSpPr>
              <p:cNvPr id="51" name="Freeform 828">
                <a:extLst>
                  <a:ext uri="{FF2B5EF4-FFF2-40B4-BE49-F238E27FC236}">
                    <a16:creationId xmlns:a16="http://schemas.microsoft.com/office/drawing/2014/main" id="{6B65E0F2-FBA5-9844-BC5E-5D10329BEAE6}"/>
                  </a:ext>
                </a:extLst>
              </p:cNvPr>
              <p:cNvSpPr>
                <a:spLocks noChangeArrowheads="1"/>
              </p:cNvSpPr>
              <p:nvPr/>
            </p:nvSpPr>
            <p:spPr bwMode="auto">
              <a:xfrm>
                <a:off x="2059556" y="4016282"/>
                <a:ext cx="3060" cy="336463"/>
              </a:xfrm>
              <a:custGeom>
                <a:avLst/>
                <a:gdLst>
                  <a:gd name="T0" fmla="*/ 0 w 1"/>
                  <a:gd name="T1" fmla="*/ 482 h 483"/>
                  <a:gd name="T2" fmla="*/ 0 w 1"/>
                  <a:gd name="T3" fmla="*/ 301 h 483"/>
                  <a:gd name="T4" fmla="*/ 0 w 1"/>
                  <a:gd name="T5" fmla="*/ 0 h 483"/>
                </a:gdLst>
                <a:ahLst/>
                <a:cxnLst>
                  <a:cxn ang="0">
                    <a:pos x="T0" y="T1"/>
                  </a:cxn>
                  <a:cxn ang="0">
                    <a:pos x="T2" y="T3"/>
                  </a:cxn>
                  <a:cxn ang="0">
                    <a:pos x="T4" y="T5"/>
                  </a:cxn>
                </a:cxnLst>
                <a:rect l="0" t="0" r="r" b="b"/>
                <a:pathLst>
                  <a:path w="1" h="483">
                    <a:moveTo>
                      <a:pt x="0" y="482"/>
                    </a:moveTo>
                    <a:lnTo>
                      <a:pt x="0" y="301"/>
                    </a:lnTo>
                    <a:lnTo>
                      <a:pt x="0" y="0"/>
                    </a:lnTo>
                  </a:path>
                </a:pathLst>
              </a:custGeom>
              <a:noFill/>
              <a:ln w="4680" cap="flat">
                <a:solidFill>
                  <a:schemeClr val="bg1"/>
                </a:solidFill>
                <a:round/>
                <a:headEnd/>
                <a:tailEnd/>
              </a:ln>
              <a:effectLst/>
            </p:spPr>
            <p:txBody>
              <a:bodyPr/>
              <a:lstStyle/>
              <a:p>
                <a:endParaRPr lang="en-US" sz="900"/>
              </a:p>
            </p:txBody>
          </p:sp>
          <p:sp>
            <p:nvSpPr>
              <p:cNvPr id="52" name="Freeform 829">
                <a:extLst>
                  <a:ext uri="{FF2B5EF4-FFF2-40B4-BE49-F238E27FC236}">
                    <a16:creationId xmlns:a16="http://schemas.microsoft.com/office/drawing/2014/main" id="{F006816B-FAFB-5B4B-BF65-B2DA55B8895D}"/>
                  </a:ext>
                </a:extLst>
              </p:cNvPr>
              <p:cNvSpPr>
                <a:spLocks noChangeArrowheads="1"/>
              </p:cNvSpPr>
              <p:nvPr/>
            </p:nvSpPr>
            <p:spPr bwMode="auto">
              <a:xfrm>
                <a:off x="2059556" y="3432059"/>
                <a:ext cx="3060" cy="336463"/>
              </a:xfrm>
              <a:custGeom>
                <a:avLst/>
                <a:gdLst>
                  <a:gd name="T0" fmla="*/ 0 w 1"/>
                  <a:gd name="T1" fmla="*/ 0 h 483"/>
                  <a:gd name="T2" fmla="*/ 0 w 1"/>
                  <a:gd name="T3" fmla="*/ 181 h 483"/>
                  <a:gd name="T4" fmla="*/ 0 w 1"/>
                  <a:gd name="T5" fmla="*/ 482 h 483"/>
                </a:gdLst>
                <a:ahLst/>
                <a:cxnLst>
                  <a:cxn ang="0">
                    <a:pos x="T0" y="T1"/>
                  </a:cxn>
                  <a:cxn ang="0">
                    <a:pos x="T2" y="T3"/>
                  </a:cxn>
                  <a:cxn ang="0">
                    <a:pos x="T4" y="T5"/>
                  </a:cxn>
                </a:cxnLst>
                <a:rect l="0" t="0" r="r" b="b"/>
                <a:pathLst>
                  <a:path w="1" h="483">
                    <a:moveTo>
                      <a:pt x="0" y="0"/>
                    </a:moveTo>
                    <a:lnTo>
                      <a:pt x="0" y="181"/>
                    </a:lnTo>
                    <a:lnTo>
                      <a:pt x="0" y="482"/>
                    </a:lnTo>
                  </a:path>
                </a:pathLst>
              </a:custGeom>
              <a:noFill/>
              <a:ln w="4680" cap="flat">
                <a:solidFill>
                  <a:schemeClr val="bg1"/>
                </a:solidFill>
                <a:round/>
                <a:headEnd/>
                <a:tailEnd/>
              </a:ln>
              <a:effectLst/>
            </p:spPr>
            <p:txBody>
              <a:bodyPr/>
              <a:lstStyle/>
              <a:p>
                <a:endParaRPr lang="en-US" sz="900"/>
              </a:p>
            </p:txBody>
          </p:sp>
          <p:sp>
            <p:nvSpPr>
              <p:cNvPr id="53" name="Freeform 830">
                <a:extLst>
                  <a:ext uri="{FF2B5EF4-FFF2-40B4-BE49-F238E27FC236}">
                    <a16:creationId xmlns:a16="http://schemas.microsoft.com/office/drawing/2014/main" id="{4E4DC94E-B5C5-F94C-A51C-6832905A817D}"/>
                  </a:ext>
                </a:extLst>
              </p:cNvPr>
              <p:cNvSpPr>
                <a:spLocks noChangeArrowheads="1"/>
              </p:cNvSpPr>
              <p:nvPr/>
            </p:nvSpPr>
            <p:spPr bwMode="auto">
              <a:xfrm>
                <a:off x="1600773" y="3890871"/>
                <a:ext cx="333383" cy="3060"/>
              </a:xfrm>
              <a:custGeom>
                <a:avLst/>
                <a:gdLst>
                  <a:gd name="T0" fmla="*/ 0 w 482"/>
                  <a:gd name="T1" fmla="*/ 0 h 1"/>
                  <a:gd name="T2" fmla="*/ 180 w 482"/>
                  <a:gd name="T3" fmla="*/ 0 h 1"/>
                  <a:gd name="T4" fmla="*/ 481 w 482"/>
                  <a:gd name="T5" fmla="*/ 0 h 1"/>
                </a:gdLst>
                <a:ahLst/>
                <a:cxnLst>
                  <a:cxn ang="0">
                    <a:pos x="T0" y="T1"/>
                  </a:cxn>
                  <a:cxn ang="0">
                    <a:pos x="T2" y="T3"/>
                  </a:cxn>
                  <a:cxn ang="0">
                    <a:pos x="T4" y="T5"/>
                  </a:cxn>
                </a:cxnLst>
                <a:rect l="0" t="0" r="r" b="b"/>
                <a:pathLst>
                  <a:path w="482" h="1">
                    <a:moveTo>
                      <a:pt x="0" y="0"/>
                    </a:moveTo>
                    <a:lnTo>
                      <a:pt x="180" y="0"/>
                    </a:lnTo>
                    <a:lnTo>
                      <a:pt x="481" y="0"/>
                    </a:lnTo>
                  </a:path>
                </a:pathLst>
              </a:custGeom>
              <a:noFill/>
              <a:ln w="4680" cap="flat">
                <a:solidFill>
                  <a:schemeClr val="bg1"/>
                </a:solidFill>
                <a:round/>
                <a:headEnd/>
                <a:tailEnd/>
              </a:ln>
              <a:effectLst/>
            </p:spPr>
            <p:txBody>
              <a:bodyPr/>
              <a:lstStyle/>
              <a:p>
                <a:endParaRPr lang="en-US" sz="900"/>
              </a:p>
            </p:txBody>
          </p:sp>
          <p:sp>
            <p:nvSpPr>
              <p:cNvPr id="54" name="Freeform 831">
                <a:extLst>
                  <a:ext uri="{FF2B5EF4-FFF2-40B4-BE49-F238E27FC236}">
                    <a16:creationId xmlns:a16="http://schemas.microsoft.com/office/drawing/2014/main" id="{2BBF51FF-8BDD-B04E-A33B-20D317E0FFEF}"/>
                  </a:ext>
                </a:extLst>
              </p:cNvPr>
              <p:cNvSpPr>
                <a:spLocks noChangeArrowheads="1"/>
              </p:cNvSpPr>
              <p:nvPr/>
            </p:nvSpPr>
            <p:spPr bwMode="auto">
              <a:xfrm>
                <a:off x="2181899" y="3890871"/>
                <a:ext cx="336441" cy="3060"/>
              </a:xfrm>
              <a:custGeom>
                <a:avLst/>
                <a:gdLst>
                  <a:gd name="T0" fmla="*/ 0 w 483"/>
                  <a:gd name="T1" fmla="*/ 0 h 1"/>
                  <a:gd name="T2" fmla="*/ 302 w 483"/>
                  <a:gd name="T3" fmla="*/ 0 h 1"/>
                  <a:gd name="T4" fmla="*/ 482 w 483"/>
                  <a:gd name="T5" fmla="*/ 0 h 1"/>
                </a:gdLst>
                <a:ahLst/>
                <a:cxnLst>
                  <a:cxn ang="0">
                    <a:pos x="T0" y="T1"/>
                  </a:cxn>
                  <a:cxn ang="0">
                    <a:pos x="T2" y="T3"/>
                  </a:cxn>
                  <a:cxn ang="0">
                    <a:pos x="T4" y="T5"/>
                  </a:cxn>
                </a:cxnLst>
                <a:rect l="0" t="0" r="r" b="b"/>
                <a:pathLst>
                  <a:path w="483" h="1">
                    <a:moveTo>
                      <a:pt x="0" y="0"/>
                    </a:moveTo>
                    <a:lnTo>
                      <a:pt x="302" y="0"/>
                    </a:lnTo>
                    <a:lnTo>
                      <a:pt x="482" y="0"/>
                    </a:lnTo>
                  </a:path>
                </a:pathLst>
              </a:custGeom>
              <a:noFill/>
              <a:ln w="4680" cap="flat">
                <a:solidFill>
                  <a:schemeClr val="bg1"/>
                </a:solidFill>
                <a:round/>
                <a:headEnd/>
                <a:tailEnd/>
              </a:ln>
              <a:effectLst/>
            </p:spPr>
            <p:txBody>
              <a:bodyPr/>
              <a:lstStyle/>
              <a:p>
                <a:endParaRPr lang="en-US" sz="900"/>
              </a:p>
            </p:txBody>
          </p:sp>
        </p:grpSp>
        <p:grpSp>
          <p:nvGrpSpPr>
            <p:cNvPr id="55" name="Group 54">
              <a:extLst>
                <a:ext uri="{FF2B5EF4-FFF2-40B4-BE49-F238E27FC236}">
                  <a16:creationId xmlns:a16="http://schemas.microsoft.com/office/drawing/2014/main" id="{D8912D5A-88CC-344A-869A-2883B9973687}"/>
                </a:ext>
              </a:extLst>
            </p:cNvPr>
            <p:cNvGrpSpPr>
              <a:grpSpLocks noChangeAspect="1"/>
            </p:cNvGrpSpPr>
            <p:nvPr/>
          </p:nvGrpSpPr>
          <p:grpSpPr>
            <a:xfrm>
              <a:off x="5465456" y="4061834"/>
              <a:ext cx="355307" cy="355327"/>
              <a:chOff x="17999941" y="1609812"/>
              <a:chExt cx="829472" cy="829526"/>
            </a:xfrm>
          </p:grpSpPr>
          <p:sp>
            <p:nvSpPr>
              <p:cNvPr id="56" name="Line 287">
                <a:extLst>
                  <a:ext uri="{FF2B5EF4-FFF2-40B4-BE49-F238E27FC236}">
                    <a16:creationId xmlns:a16="http://schemas.microsoft.com/office/drawing/2014/main" id="{51093D43-35BE-954E-9FE3-83B217990838}"/>
                  </a:ext>
                </a:extLst>
              </p:cNvPr>
              <p:cNvSpPr>
                <a:spLocks noChangeShapeType="1"/>
              </p:cNvSpPr>
              <p:nvPr/>
            </p:nvSpPr>
            <p:spPr bwMode="auto">
              <a:xfrm flipH="1">
                <a:off x="18692756" y="2003916"/>
                <a:ext cx="136657" cy="130310"/>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sp>
            <p:nvSpPr>
              <p:cNvPr id="57" name="Line 288">
                <a:extLst>
                  <a:ext uri="{FF2B5EF4-FFF2-40B4-BE49-F238E27FC236}">
                    <a16:creationId xmlns:a16="http://schemas.microsoft.com/office/drawing/2014/main" id="{75962B99-AF03-334D-A034-2B1E016F0219}"/>
                  </a:ext>
                </a:extLst>
              </p:cNvPr>
              <p:cNvSpPr>
                <a:spLocks noChangeShapeType="1"/>
              </p:cNvSpPr>
              <p:nvPr/>
            </p:nvSpPr>
            <p:spPr bwMode="auto">
              <a:xfrm flipH="1" flipV="1">
                <a:off x="18692756" y="1870429"/>
                <a:ext cx="136657" cy="136666"/>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sp>
            <p:nvSpPr>
              <p:cNvPr id="58" name="Line 289">
                <a:extLst>
                  <a:ext uri="{FF2B5EF4-FFF2-40B4-BE49-F238E27FC236}">
                    <a16:creationId xmlns:a16="http://schemas.microsoft.com/office/drawing/2014/main" id="{A4D27E4B-B3F4-A547-AD23-D974092BAD7F}"/>
                  </a:ext>
                </a:extLst>
              </p:cNvPr>
              <p:cNvSpPr>
                <a:spLocks noChangeShapeType="1"/>
              </p:cNvSpPr>
              <p:nvPr/>
            </p:nvSpPr>
            <p:spPr bwMode="auto">
              <a:xfrm flipV="1">
                <a:off x="18003120" y="1870429"/>
                <a:ext cx="130300" cy="136666"/>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sp>
            <p:nvSpPr>
              <p:cNvPr id="59" name="Line 290">
                <a:extLst>
                  <a:ext uri="{FF2B5EF4-FFF2-40B4-BE49-F238E27FC236}">
                    <a16:creationId xmlns:a16="http://schemas.microsoft.com/office/drawing/2014/main" id="{9BA160B3-AFBC-C047-9E57-F538C2CDE001}"/>
                  </a:ext>
                </a:extLst>
              </p:cNvPr>
              <p:cNvSpPr>
                <a:spLocks noChangeShapeType="1"/>
              </p:cNvSpPr>
              <p:nvPr/>
            </p:nvSpPr>
            <p:spPr bwMode="auto">
              <a:xfrm>
                <a:off x="18003120" y="2003916"/>
                <a:ext cx="130300" cy="130310"/>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sp>
            <p:nvSpPr>
              <p:cNvPr id="60" name="Line 291">
                <a:extLst>
                  <a:ext uri="{FF2B5EF4-FFF2-40B4-BE49-F238E27FC236}">
                    <a16:creationId xmlns:a16="http://schemas.microsoft.com/office/drawing/2014/main" id="{904CEF37-D891-CF4C-AE67-BA6F27444C8B}"/>
                  </a:ext>
                </a:extLst>
              </p:cNvPr>
              <p:cNvSpPr>
                <a:spLocks noChangeShapeType="1"/>
              </p:cNvSpPr>
              <p:nvPr/>
            </p:nvSpPr>
            <p:spPr bwMode="auto">
              <a:xfrm flipH="1">
                <a:off x="17999941" y="2003917"/>
                <a:ext cx="829472" cy="3179"/>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sp>
            <p:nvSpPr>
              <p:cNvPr id="61" name="Line 292">
                <a:extLst>
                  <a:ext uri="{FF2B5EF4-FFF2-40B4-BE49-F238E27FC236}">
                    <a16:creationId xmlns:a16="http://schemas.microsoft.com/office/drawing/2014/main" id="{E9953C0E-03AF-7449-8086-B8597121B0B3}"/>
                  </a:ext>
                </a:extLst>
              </p:cNvPr>
              <p:cNvSpPr>
                <a:spLocks noChangeShapeType="1"/>
              </p:cNvSpPr>
              <p:nvPr/>
            </p:nvSpPr>
            <p:spPr bwMode="auto">
              <a:xfrm flipH="1" flipV="1">
                <a:off x="18301857" y="2302672"/>
                <a:ext cx="136655" cy="136666"/>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sp>
            <p:nvSpPr>
              <p:cNvPr id="62" name="Line 293">
                <a:extLst>
                  <a:ext uri="{FF2B5EF4-FFF2-40B4-BE49-F238E27FC236}">
                    <a16:creationId xmlns:a16="http://schemas.microsoft.com/office/drawing/2014/main" id="{21B70C64-565B-894B-B35B-0BA441520A2D}"/>
                  </a:ext>
                </a:extLst>
              </p:cNvPr>
              <p:cNvSpPr>
                <a:spLocks noChangeShapeType="1"/>
              </p:cNvSpPr>
              <p:nvPr/>
            </p:nvSpPr>
            <p:spPr bwMode="auto">
              <a:xfrm flipV="1">
                <a:off x="18435335" y="2302672"/>
                <a:ext cx="130300" cy="136666"/>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sp>
            <p:nvSpPr>
              <p:cNvPr id="63" name="Line 294">
                <a:extLst>
                  <a:ext uri="{FF2B5EF4-FFF2-40B4-BE49-F238E27FC236}">
                    <a16:creationId xmlns:a16="http://schemas.microsoft.com/office/drawing/2014/main" id="{92568094-8338-344A-97A1-CF1E0C6ADC62}"/>
                  </a:ext>
                </a:extLst>
              </p:cNvPr>
              <p:cNvSpPr>
                <a:spLocks noChangeShapeType="1"/>
              </p:cNvSpPr>
              <p:nvPr/>
            </p:nvSpPr>
            <p:spPr bwMode="auto">
              <a:xfrm>
                <a:off x="18435335" y="1612991"/>
                <a:ext cx="130300" cy="130308"/>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sp>
            <p:nvSpPr>
              <p:cNvPr id="64" name="Line 295">
                <a:extLst>
                  <a:ext uri="{FF2B5EF4-FFF2-40B4-BE49-F238E27FC236}">
                    <a16:creationId xmlns:a16="http://schemas.microsoft.com/office/drawing/2014/main" id="{E2300789-EE07-B145-80CA-0053FC4A79A6}"/>
                  </a:ext>
                </a:extLst>
              </p:cNvPr>
              <p:cNvSpPr>
                <a:spLocks noChangeShapeType="1"/>
              </p:cNvSpPr>
              <p:nvPr/>
            </p:nvSpPr>
            <p:spPr bwMode="auto">
              <a:xfrm flipH="1">
                <a:off x="18301857" y="1612991"/>
                <a:ext cx="136655" cy="130308"/>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sp>
            <p:nvSpPr>
              <p:cNvPr id="65" name="Line 296">
                <a:extLst>
                  <a:ext uri="{FF2B5EF4-FFF2-40B4-BE49-F238E27FC236}">
                    <a16:creationId xmlns:a16="http://schemas.microsoft.com/office/drawing/2014/main" id="{B35C5B29-7FEC-E040-8CA2-0FC7E3C83E86}"/>
                  </a:ext>
                </a:extLst>
              </p:cNvPr>
              <p:cNvSpPr>
                <a:spLocks noChangeShapeType="1"/>
              </p:cNvSpPr>
              <p:nvPr/>
            </p:nvSpPr>
            <p:spPr bwMode="auto">
              <a:xfrm flipV="1">
                <a:off x="18435335" y="1609812"/>
                <a:ext cx="3177" cy="829526"/>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sz="900"/>
              </a:p>
            </p:txBody>
          </p:sp>
        </p:grpSp>
        <p:sp>
          <p:nvSpPr>
            <p:cNvPr id="81" name="Freeform 60">
              <a:extLst>
                <a:ext uri="{FF2B5EF4-FFF2-40B4-BE49-F238E27FC236}">
                  <a16:creationId xmlns:a16="http://schemas.microsoft.com/office/drawing/2014/main" id="{6D2AC1D9-483B-4440-AE2C-B667CC29FDEC}"/>
                </a:ext>
              </a:extLst>
            </p:cNvPr>
            <p:cNvSpPr>
              <a:spLocks noChangeArrowheads="1"/>
            </p:cNvSpPr>
            <p:nvPr/>
          </p:nvSpPr>
          <p:spPr bwMode="auto">
            <a:xfrm>
              <a:off x="8079257" y="4073532"/>
              <a:ext cx="382556" cy="331929"/>
            </a:xfrm>
            <a:custGeom>
              <a:avLst/>
              <a:gdLst>
                <a:gd name="T0" fmla="*/ 73 w 634"/>
                <a:gd name="T1" fmla="*/ 191 h 545"/>
                <a:gd name="T2" fmla="*/ 73 w 634"/>
                <a:gd name="T3" fmla="*/ 353 h 545"/>
                <a:gd name="T4" fmla="*/ 73 w 634"/>
                <a:gd name="T5" fmla="*/ 191 h 545"/>
                <a:gd name="T6" fmla="*/ 73 w 634"/>
                <a:gd name="T7" fmla="*/ 309 h 545"/>
                <a:gd name="T8" fmla="*/ 73 w 634"/>
                <a:gd name="T9" fmla="*/ 235 h 545"/>
                <a:gd name="T10" fmla="*/ 73 w 634"/>
                <a:gd name="T11" fmla="*/ 309 h 545"/>
                <a:gd name="T12" fmla="*/ 544 w 634"/>
                <a:gd name="T13" fmla="*/ 147 h 545"/>
                <a:gd name="T14" fmla="*/ 544 w 634"/>
                <a:gd name="T15" fmla="*/ 0 h 545"/>
                <a:gd name="T16" fmla="*/ 544 w 634"/>
                <a:gd name="T17" fmla="*/ 147 h 545"/>
                <a:gd name="T18" fmla="*/ 544 w 634"/>
                <a:gd name="T19" fmla="*/ 29 h 545"/>
                <a:gd name="T20" fmla="*/ 544 w 634"/>
                <a:gd name="T21" fmla="*/ 118 h 545"/>
                <a:gd name="T22" fmla="*/ 544 w 634"/>
                <a:gd name="T23" fmla="*/ 29 h 545"/>
                <a:gd name="T24" fmla="*/ 73 w 634"/>
                <a:gd name="T25" fmla="*/ 382 h 545"/>
                <a:gd name="T26" fmla="*/ 73 w 634"/>
                <a:gd name="T27" fmla="*/ 544 h 545"/>
                <a:gd name="T28" fmla="*/ 73 w 634"/>
                <a:gd name="T29" fmla="*/ 382 h 545"/>
                <a:gd name="T30" fmla="*/ 73 w 634"/>
                <a:gd name="T31" fmla="*/ 500 h 545"/>
                <a:gd name="T32" fmla="*/ 73 w 634"/>
                <a:gd name="T33" fmla="*/ 427 h 545"/>
                <a:gd name="T34" fmla="*/ 73 w 634"/>
                <a:gd name="T35" fmla="*/ 500 h 545"/>
                <a:gd name="T36" fmla="*/ 544 w 634"/>
                <a:gd name="T37" fmla="*/ 382 h 545"/>
                <a:gd name="T38" fmla="*/ 544 w 634"/>
                <a:gd name="T39" fmla="*/ 544 h 545"/>
                <a:gd name="T40" fmla="*/ 544 w 634"/>
                <a:gd name="T41" fmla="*/ 382 h 545"/>
                <a:gd name="T42" fmla="*/ 544 w 634"/>
                <a:gd name="T43" fmla="*/ 500 h 545"/>
                <a:gd name="T44" fmla="*/ 544 w 634"/>
                <a:gd name="T45" fmla="*/ 427 h 545"/>
                <a:gd name="T46" fmla="*/ 544 w 634"/>
                <a:gd name="T47" fmla="*/ 500 h 545"/>
                <a:gd name="T48" fmla="*/ 73 w 634"/>
                <a:gd name="T49" fmla="*/ 0 h 545"/>
                <a:gd name="T50" fmla="*/ 73 w 634"/>
                <a:gd name="T51" fmla="*/ 147 h 545"/>
                <a:gd name="T52" fmla="*/ 73 w 634"/>
                <a:gd name="T53" fmla="*/ 0 h 545"/>
                <a:gd name="T54" fmla="*/ 73 w 634"/>
                <a:gd name="T55" fmla="*/ 118 h 545"/>
                <a:gd name="T56" fmla="*/ 73 w 634"/>
                <a:gd name="T57" fmla="*/ 29 h 545"/>
                <a:gd name="T58" fmla="*/ 73 w 634"/>
                <a:gd name="T59" fmla="*/ 118 h 545"/>
                <a:gd name="T60" fmla="*/ 544 w 634"/>
                <a:gd name="T61" fmla="*/ 191 h 545"/>
                <a:gd name="T62" fmla="*/ 544 w 634"/>
                <a:gd name="T63" fmla="*/ 353 h 545"/>
                <a:gd name="T64" fmla="*/ 544 w 634"/>
                <a:gd name="T65" fmla="*/ 191 h 545"/>
                <a:gd name="T66" fmla="*/ 544 w 634"/>
                <a:gd name="T67" fmla="*/ 309 h 545"/>
                <a:gd name="T68" fmla="*/ 544 w 634"/>
                <a:gd name="T69" fmla="*/ 235 h 545"/>
                <a:gd name="T70" fmla="*/ 544 w 634"/>
                <a:gd name="T71" fmla="*/ 309 h 545"/>
                <a:gd name="T72" fmla="*/ 309 w 634"/>
                <a:gd name="T73" fmla="*/ 0 h 545"/>
                <a:gd name="T74" fmla="*/ 309 w 634"/>
                <a:gd name="T75" fmla="*/ 147 h 545"/>
                <a:gd name="T76" fmla="*/ 309 w 634"/>
                <a:gd name="T77" fmla="*/ 0 h 545"/>
                <a:gd name="T78" fmla="*/ 309 w 634"/>
                <a:gd name="T79" fmla="*/ 118 h 545"/>
                <a:gd name="T80" fmla="*/ 309 w 634"/>
                <a:gd name="T81" fmla="*/ 29 h 545"/>
                <a:gd name="T82" fmla="*/ 309 w 634"/>
                <a:gd name="T83" fmla="*/ 118 h 545"/>
                <a:gd name="T84" fmla="*/ 309 w 634"/>
                <a:gd name="T85" fmla="*/ 382 h 545"/>
                <a:gd name="T86" fmla="*/ 309 w 634"/>
                <a:gd name="T87" fmla="*/ 544 h 545"/>
                <a:gd name="T88" fmla="*/ 309 w 634"/>
                <a:gd name="T89" fmla="*/ 382 h 545"/>
                <a:gd name="T90" fmla="*/ 309 w 634"/>
                <a:gd name="T91" fmla="*/ 500 h 545"/>
                <a:gd name="T92" fmla="*/ 309 w 634"/>
                <a:gd name="T93" fmla="*/ 427 h 545"/>
                <a:gd name="T94" fmla="*/ 309 w 634"/>
                <a:gd name="T95" fmla="*/ 500 h 545"/>
                <a:gd name="T96" fmla="*/ 309 w 634"/>
                <a:gd name="T97" fmla="*/ 191 h 545"/>
                <a:gd name="T98" fmla="*/ 309 w 634"/>
                <a:gd name="T99" fmla="*/ 353 h 545"/>
                <a:gd name="T100" fmla="*/ 309 w 634"/>
                <a:gd name="T101" fmla="*/ 191 h 545"/>
                <a:gd name="T102" fmla="*/ 309 w 634"/>
                <a:gd name="T103" fmla="*/ 309 h 545"/>
                <a:gd name="T104" fmla="*/ 309 w 634"/>
                <a:gd name="T105" fmla="*/ 235 h 545"/>
                <a:gd name="T106" fmla="*/ 309 w 634"/>
                <a:gd name="T107" fmla="*/ 30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4" h="545">
                  <a:moveTo>
                    <a:pt x="73" y="191"/>
                  </a:moveTo>
                  <a:lnTo>
                    <a:pt x="73" y="191"/>
                  </a:lnTo>
                  <a:cubicBezTo>
                    <a:pt x="29" y="191"/>
                    <a:pt x="0" y="221"/>
                    <a:pt x="0" y="265"/>
                  </a:cubicBezTo>
                  <a:cubicBezTo>
                    <a:pt x="0" y="309"/>
                    <a:pt x="29" y="353"/>
                    <a:pt x="73" y="353"/>
                  </a:cubicBezTo>
                  <a:cubicBezTo>
                    <a:pt x="117" y="353"/>
                    <a:pt x="162" y="309"/>
                    <a:pt x="162" y="265"/>
                  </a:cubicBezTo>
                  <a:cubicBezTo>
                    <a:pt x="162" y="221"/>
                    <a:pt x="117" y="191"/>
                    <a:pt x="73" y="191"/>
                  </a:cubicBezTo>
                  <a:close/>
                  <a:moveTo>
                    <a:pt x="73" y="309"/>
                  </a:moveTo>
                  <a:lnTo>
                    <a:pt x="73" y="309"/>
                  </a:lnTo>
                  <a:cubicBezTo>
                    <a:pt x="58" y="309"/>
                    <a:pt x="44" y="294"/>
                    <a:pt x="44" y="265"/>
                  </a:cubicBezTo>
                  <a:cubicBezTo>
                    <a:pt x="44" y="250"/>
                    <a:pt x="58" y="235"/>
                    <a:pt x="73" y="235"/>
                  </a:cubicBezTo>
                  <a:cubicBezTo>
                    <a:pt x="103" y="235"/>
                    <a:pt x="117" y="250"/>
                    <a:pt x="117" y="265"/>
                  </a:cubicBezTo>
                  <a:cubicBezTo>
                    <a:pt x="117" y="294"/>
                    <a:pt x="103" y="309"/>
                    <a:pt x="73" y="309"/>
                  </a:cubicBezTo>
                  <a:close/>
                  <a:moveTo>
                    <a:pt x="544" y="147"/>
                  </a:moveTo>
                  <a:lnTo>
                    <a:pt x="544" y="147"/>
                  </a:lnTo>
                  <a:cubicBezTo>
                    <a:pt x="588" y="147"/>
                    <a:pt x="633" y="118"/>
                    <a:pt x="633" y="73"/>
                  </a:cubicBezTo>
                  <a:cubicBezTo>
                    <a:pt x="633" y="29"/>
                    <a:pt x="588" y="0"/>
                    <a:pt x="544" y="0"/>
                  </a:cubicBezTo>
                  <a:cubicBezTo>
                    <a:pt x="500" y="0"/>
                    <a:pt x="471" y="29"/>
                    <a:pt x="471" y="73"/>
                  </a:cubicBezTo>
                  <a:cubicBezTo>
                    <a:pt x="471" y="118"/>
                    <a:pt x="500" y="147"/>
                    <a:pt x="544" y="147"/>
                  </a:cubicBezTo>
                  <a:close/>
                  <a:moveTo>
                    <a:pt x="544" y="29"/>
                  </a:moveTo>
                  <a:lnTo>
                    <a:pt x="544" y="29"/>
                  </a:lnTo>
                  <a:cubicBezTo>
                    <a:pt x="574" y="29"/>
                    <a:pt x="588" y="59"/>
                    <a:pt x="588" y="73"/>
                  </a:cubicBezTo>
                  <a:cubicBezTo>
                    <a:pt x="588" y="88"/>
                    <a:pt x="574" y="118"/>
                    <a:pt x="544" y="118"/>
                  </a:cubicBezTo>
                  <a:cubicBezTo>
                    <a:pt x="530" y="118"/>
                    <a:pt x="515" y="88"/>
                    <a:pt x="515" y="73"/>
                  </a:cubicBezTo>
                  <a:cubicBezTo>
                    <a:pt x="515" y="59"/>
                    <a:pt x="530" y="29"/>
                    <a:pt x="544" y="29"/>
                  </a:cubicBezTo>
                  <a:close/>
                  <a:moveTo>
                    <a:pt x="73" y="382"/>
                  </a:moveTo>
                  <a:lnTo>
                    <a:pt x="73" y="382"/>
                  </a:lnTo>
                  <a:cubicBezTo>
                    <a:pt x="29" y="382"/>
                    <a:pt x="0" y="427"/>
                    <a:pt x="0" y="471"/>
                  </a:cubicBezTo>
                  <a:cubicBezTo>
                    <a:pt x="0" y="515"/>
                    <a:pt x="29" y="544"/>
                    <a:pt x="73" y="544"/>
                  </a:cubicBezTo>
                  <a:cubicBezTo>
                    <a:pt x="117" y="544"/>
                    <a:pt x="162" y="515"/>
                    <a:pt x="162" y="471"/>
                  </a:cubicBezTo>
                  <a:cubicBezTo>
                    <a:pt x="162" y="427"/>
                    <a:pt x="117" y="382"/>
                    <a:pt x="73" y="382"/>
                  </a:cubicBezTo>
                  <a:close/>
                  <a:moveTo>
                    <a:pt x="73" y="500"/>
                  </a:moveTo>
                  <a:lnTo>
                    <a:pt x="73" y="500"/>
                  </a:lnTo>
                  <a:cubicBezTo>
                    <a:pt x="58" y="500"/>
                    <a:pt x="44" y="486"/>
                    <a:pt x="44" y="471"/>
                  </a:cubicBezTo>
                  <a:cubicBezTo>
                    <a:pt x="44" y="441"/>
                    <a:pt x="58" y="427"/>
                    <a:pt x="73" y="427"/>
                  </a:cubicBezTo>
                  <a:cubicBezTo>
                    <a:pt x="103" y="427"/>
                    <a:pt x="117" y="441"/>
                    <a:pt x="117" y="471"/>
                  </a:cubicBezTo>
                  <a:cubicBezTo>
                    <a:pt x="117" y="486"/>
                    <a:pt x="103" y="500"/>
                    <a:pt x="73" y="500"/>
                  </a:cubicBezTo>
                  <a:close/>
                  <a:moveTo>
                    <a:pt x="544" y="382"/>
                  </a:moveTo>
                  <a:lnTo>
                    <a:pt x="544" y="382"/>
                  </a:lnTo>
                  <a:cubicBezTo>
                    <a:pt x="500" y="382"/>
                    <a:pt x="471" y="427"/>
                    <a:pt x="471" y="471"/>
                  </a:cubicBezTo>
                  <a:cubicBezTo>
                    <a:pt x="471" y="515"/>
                    <a:pt x="500" y="544"/>
                    <a:pt x="544" y="544"/>
                  </a:cubicBezTo>
                  <a:cubicBezTo>
                    <a:pt x="588" y="544"/>
                    <a:pt x="633" y="515"/>
                    <a:pt x="633" y="471"/>
                  </a:cubicBezTo>
                  <a:cubicBezTo>
                    <a:pt x="633" y="427"/>
                    <a:pt x="588" y="382"/>
                    <a:pt x="544" y="382"/>
                  </a:cubicBezTo>
                  <a:close/>
                  <a:moveTo>
                    <a:pt x="544" y="500"/>
                  </a:moveTo>
                  <a:lnTo>
                    <a:pt x="544" y="500"/>
                  </a:lnTo>
                  <a:cubicBezTo>
                    <a:pt x="530" y="500"/>
                    <a:pt x="515" y="486"/>
                    <a:pt x="515" y="471"/>
                  </a:cubicBezTo>
                  <a:cubicBezTo>
                    <a:pt x="515" y="441"/>
                    <a:pt x="530" y="427"/>
                    <a:pt x="544" y="427"/>
                  </a:cubicBezTo>
                  <a:cubicBezTo>
                    <a:pt x="574" y="427"/>
                    <a:pt x="588" y="441"/>
                    <a:pt x="588" y="471"/>
                  </a:cubicBezTo>
                  <a:cubicBezTo>
                    <a:pt x="588" y="486"/>
                    <a:pt x="574" y="500"/>
                    <a:pt x="544" y="500"/>
                  </a:cubicBezTo>
                  <a:close/>
                  <a:moveTo>
                    <a:pt x="73" y="0"/>
                  </a:moveTo>
                  <a:lnTo>
                    <a:pt x="73" y="0"/>
                  </a:lnTo>
                  <a:cubicBezTo>
                    <a:pt x="29" y="0"/>
                    <a:pt x="0" y="29"/>
                    <a:pt x="0" y="73"/>
                  </a:cubicBezTo>
                  <a:cubicBezTo>
                    <a:pt x="0" y="118"/>
                    <a:pt x="29" y="147"/>
                    <a:pt x="73" y="147"/>
                  </a:cubicBezTo>
                  <a:cubicBezTo>
                    <a:pt x="117" y="147"/>
                    <a:pt x="162" y="118"/>
                    <a:pt x="162" y="73"/>
                  </a:cubicBezTo>
                  <a:cubicBezTo>
                    <a:pt x="162" y="29"/>
                    <a:pt x="117" y="0"/>
                    <a:pt x="73" y="0"/>
                  </a:cubicBezTo>
                  <a:close/>
                  <a:moveTo>
                    <a:pt x="73" y="118"/>
                  </a:moveTo>
                  <a:lnTo>
                    <a:pt x="73" y="118"/>
                  </a:lnTo>
                  <a:cubicBezTo>
                    <a:pt x="58" y="118"/>
                    <a:pt x="44" y="88"/>
                    <a:pt x="44" y="73"/>
                  </a:cubicBezTo>
                  <a:cubicBezTo>
                    <a:pt x="44" y="59"/>
                    <a:pt x="58" y="29"/>
                    <a:pt x="73" y="29"/>
                  </a:cubicBezTo>
                  <a:cubicBezTo>
                    <a:pt x="103" y="29"/>
                    <a:pt x="117" y="59"/>
                    <a:pt x="117" y="73"/>
                  </a:cubicBezTo>
                  <a:cubicBezTo>
                    <a:pt x="117" y="88"/>
                    <a:pt x="103" y="118"/>
                    <a:pt x="73" y="118"/>
                  </a:cubicBezTo>
                  <a:close/>
                  <a:moveTo>
                    <a:pt x="544" y="191"/>
                  </a:moveTo>
                  <a:lnTo>
                    <a:pt x="544" y="191"/>
                  </a:lnTo>
                  <a:cubicBezTo>
                    <a:pt x="500" y="191"/>
                    <a:pt x="471" y="221"/>
                    <a:pt x="471" y="265"/>
                  </a:cubicBezTo>
                  <a:cubicBezTo>
                    <a:pt x="471" y="309"/>
                    <a:pt x="500" y="353"/>
                    <a:pt x="544" y="353"/>
                  </a:cubicBezTo>
                  <a:cubicBezTo>
                    <a:pt x="588" y="353"/>
                    <a:pt x="633" y="309"/>
                    <a:pt x="633" y="265"/>
                  </a:cubicBezTo>
                  <a:cubicBezTo>
                    <a:pt x="633" y="221"/>
                    <a:pt x="588" y="191"/>
                    <a:pt x="544" y="191"/>
                  </a:cubicBezTo>
                  <a:close/>
                  <a:moveTo>
                    <a:pt x="544" y="309"/>
                  </a:moveTo>
                  <a:lnTo>
                    <a:pt x="544" y="309"/>
                  </a:lnTo>
                  <a:cubicBezTo>
                    <a:pt x="530" y="309"/>
                    <a:pt x="515" y="294"/>
                    <a:pt x="515" y="265"/>
                  </a:cubicBezTo>
                  <a:cubicBezTo>
                    <a:pt x="515" y="250"/>
                    <a:pt x="530" y="235"/>
                    <a:pt x="544" y="235"/>
                  </a:cubicBezTo>
                  <a:cubicBezTo>
                    <a:pt x="574" y="235"/>
                    <a:pt x="588" y="250"/>
                    <a:pt x="588" y="265"/>
                  </a:cubicBezTo>
                  <a:cubicBezTo>
                    <a:pt x="588" y="294"/>
                    <a:pt x="574" y="309"/>
                    <a:pt x="544" y="309"/>
                  </a:cubicBezTo>
                  <a:close/>
                  <a:moveTo>
                    <a:pt x="309" y="0"/>
                  </a:moveTo>
                  <a:lnTo>
                    <a:pt x="309" y="0"/>
                  </a:lnTo>
                  <a:cubicBezTo>
                    <a:pt x="265" y="0"/>
                    <a:pt x="235" y="29"/>
                    <a:pt x="235" y="73"/>
                  </a:cubicBezTo>
                  <a:cubicBezTo>
                    <a:pt x="235" y="118"/>
                    <a:pt x="265" y="147"/>
                    <a:pt x="309" y="147"/>
                  </a:cubicBezTo>
                  <a:cubicBezTo>
                    <a:pt x="353" y="147"/>
                    <a:pt x="397" y="118"/>
                    <a:pt x="397" y="73"/>
                  </a:cubicBezTo>
                  <a:cubicBezTo>
                    <a:pt x="397" y="29"/>
                    <a:pt x="353" y="0"/>
                    <a:pt x="309" y="0"/>
                  </a:cubicBezTo>
                  <a:close/>
                  <a:moveTo>
                    <a:pt x="309" y="118"/>
                  </a:moveTo>
                  <a:lnTo>
                    <a:pt x="309" y="118"/>
                  </a:lnTo>
                  <a:cubicBezTo>
                    <a:pt x="294" y="118"/>
                    <a:pt x="279" y="88"/>
                    <a:pt x="279" y="73"/>
                  </a:cubicBezTo>
                  <a:cubicBezTo>
                    <a:pt x="279" y="59"/>
                    <a:pt x="294" y="29"/>
                    <a:pt x="309" y="29"/>
                  </a:cubicBezTo>
                  <a:cubicBezTo>
                    <a:pt x="338" y="29"/>
                    <a:pt x="353" y="59"/>
                    <a:pt x="353" y="73"/>
                  </a:cubicBezTo>
                  <a:cubicBezTo>
                    <a:pt x="353" y="88"/>
                    <a:pt x="338" y="118"/>
                    <a:pt x="309" y="118"/>
                  </a:cubicBezTo>
                  <a:close/>
                  <a:moveTo>
                    <a:pt x="309" y="382"/>
                  </a:moveTo>
                  <a:lnTo>
                    <a:pt x="309" y="382"/>
                  </a:lnTo>
                  <a:cubicBezTo>
                    <a:pt x="265" y="382"/>
                    <a:pt x="235" y="427"/>
                    <a:pt x="235" y="471"/>
                  </a:cubicBezTo>
                  <a:cubicBezTo>
                    <a:pt x="235" y="515"/>
                    <a:pt x="265" y="544"/>
                    <a:pt x="309" y="544"/>
                  </a:cubicBezTo>
                  <a:cubicBezTo>
                    <a:pt x="353" y="544"/>
                    <a:pt x="397" y="515"/>
                    <a:pt x="397" y="471"/>
                  </a:cubicBezTo>
                  <a:cubicBezTo>
                    <a:pt x="397" y="427"/>
                    <a:pt x="353" y="382"/>
                    <a:pt x="309" y="382"/>
                  </a:cubicBezTo>
                  <a:close/>
                  <a:moveTo>
                    <a:pt x="309" y="500"/>
                  </a:moveTo>
                  <a:lnTo>
                    <a:pt x="309" y="500"/>
                  </a:lnTo>
                  <a:cubicBezTo>
                    <a:pt x="294" y="500"/>
                    <a:pt x="279" y="486"/>
                    <a:pt x="279" y="471"/>
                  </a:cubicBezTo>
                  <a:cubicBezTo>
                    <a:pt x="279" y="441"/>
                    <a:pt x="294" y="427"/>
                    <a:pt x="309" y="427"/>
                  </a:cubicBezTo>
                  <a:cubicBezTo>
                    <a:pt x="338" y="427"/>
                    <a:pt x="353" y="441"/>
                    <a:pt x="353" y="471"/>
                  </a:cubicBezTo>
                  <a:cubicBezTo>
                    <a:pt x="353" y="486"/>
                    <a:pt x="338" y="500"/>
                    <a:pt x="309" y="500"/>
                  </a:cubicBezTo>
                  <a:close/>
                  <a:moveTo>
                    <a:pt x="309" y="191"/>
                  </a:moveTo>
                  <a:lnTo>
                    <a:pt x="309" y="191"/>
                  </a:lnTo>
                  <a:cubicBezTo>
                    <a:pt x="265" y="191"/>
                    <a:pt x="235" y="221"/>
                    <a:pt x="235" y="265"/>
                  </a:cubicBezTo>
                  <a:cubicBezTo>
                    <a:pt x="235" y="309"/>
                    <a:pt x="265" y="353"/>
                    <a:pt x="309" y="353"/>
                  </a:cubicBezTo>
                  <a:cubicBezTo>
                    <a:pt x="353" y="353"/>
                    <a:pt x="397" y="309"/>
                    <a:pt x="397" y="265"/>
                  </a:cubicBezTo>
                  <a:cubicBezTo>
                    <a:pt x="397" y="221"/>
                    <a:pt x="353" y="191"/>
                    <a:pt x="309" y="191"/>
                  </a:cubicBezTo>
                  <a:close/>
                  <a:moveTo>
                    <a:pt x="309" y="309"/>
                  </a:moveTo>
                  <a:lnTo>
                    <a:pt x="309" y="309"/>
                  </a:lnTo>
                  <a:cubicBezTo>
                    <a:pt x="294" y="309"/>
                    <a:pt x="279" y="294"/>
                    <a:pt x="279" y="265"/>
                  </a:cubicBezTo>
                  <a:cubicBezTo>
                    <a:pt x="279" y="250"/>
                    <a:pt x="294" y="235"/>
                    <a:pt x="309" y="235"/>
                  </a:cubicBezTo>
                  <a:cubicBezTo>
                    <a:pt x="338" y="235"/>
                    <a:pt x="353" y="250"/>
                    <a:pt x="353" y="265"/>
                  </a:cubicBezTo>
                  <a:cubicBezTo>
                    <a:pt x="353" y="294"/>
                    <a:pt x="338" y="309"/>
                    <a:pt x="309" y="309"/>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mn-lt"/>
                <a:ea typeface="+mn-ea"/>
                <a:cs typeface="+mn-cs"/>
              </a:endParaRPr>
            </a:p>
          </p:txBody>
        </p:sp>
      </p:grpSp>
      <p:sp>
        <p:nvSpPr>
          <p:cNvPr id="87" name="Freeform 97">
            <a:extLst>
              <a:ext uri="{FF2B5EF4-FFF2-40B4-BE49-F238E27FC236}">
                <a16:creationId xmlns:a16="http://schemas.microsoft.com/office/drawing/2014/main" id="{73C68D33-ACA2-BD44-872B-D0BF8AA5CF75}"/>
              </a:ext>
            </a:extLst>
          </p:cNvPr>
          <p:cNvSpPr>
            <a:spLocks noChangeArrowheads="1"/>
          </p:cNvSpPr>
          <p:nvPr/>
        </p:nvSpPr>
        <p:spPr bwMode="auto">
          <a:xfrm>
            <a:off x="3199882" y="1942826"/>
            <a:ext cx="313978" cy="389399"/>
          </a:xfrm>
          <a:custGeom>
            <a:avLst/>
            <a:gdLst>
              <a:gd name="T0" fmla="*/ 383 w 472"/>
              <a:gd name="T1" fmla="*/ 309 h 501"/>
              <a:gd name="T2" fmla="*/ 383 w 472"/>
              <a:gd name="T3" fmla="*/ 309 h 501"/>
              <a:gd name="T4" fmla="*/ 295 w 472"/>
              <a:gd name="T5" fmla="*/ 353 h 501"/>
              <a:gd name="T6" fmla="*/ 192 w 472"/>
              <a:gd name="T7" fmla="*/ 294 h 501"/>
              <a:gd name="T8" fmla="*/ 206 w 472"/>
              <a:gd name="T9" fmla="*/ 250 h 501"/>
              <a:gd name="T10" fmla="*/ 192 w 472"/>
              <a:gd name="T11" fmla="*/ 221 h 501"/>
              <a:gd name="T12" fmla="*/ 310 w 472"/>
              <a:gd name="T13" fmla="*/ 162 h 501"/>
              <a:gd name="T14" fmla="*/ 383 w 472"/>
              <a:gd name="T15" fmla="*/ 191 h 501"/>
              <a:gd name="T16" fmla="*/ 471 w 472"/>
              <a:gd name="T17" fmla="*/ 88 h 501"/>
              <a:gd name="T18" fmla="*/ 383 w 472"/>
              <a:gd name="T19" fmla="*/ 0 h 501"/>
              <a:gd name="T20" fmla="*/ 280 w 472"/>
              <a:gd name="T21" fmla="*/ 88 h 501"/>
              <a:gd name="T22" fmla="*/ 280 w 472"/>
              <a:gd name="T23" fmla="*/ 117 h 501"/>
              <a:gd name="T24" fmla="*/ 177 w 472"/>
              <a:gd name="T25" fmla="*/ 176 h 501"/>
              <a:gd name="T26" fmla="*/ 103 w 472"/>
              <a:gd name="T27" fmla="*/ 147 h 501"/>
              <a:gd name="T28" fmla="*/ 0 w 472"/>
              <a:gd name="T29" fmla="*/ 250 h 501"/>
              <a:gd name="T30" fmla="*/ 103 w 472"/>
              <a:gd name="T31" fmla="*/ 353 h 501"/>
              <a:gd name="T32" fmla="*/ 162 w 472"/>
              <a:gd name="T33" fmla="*/ 323 h 501"/>
              <a:gd name="T34" fmla="*/ 162 w 472"/>
              <a:gd name="T35" fmla="*/ 323 h 501"/>
              <a:gd name="T36" fmla="*/ 280 w 472"/>
              <a:gd name="T37" fmla="*/ 397 h 501"/>
              <a:gd name="T38" fmla="*/ 280 w 472"/>
              <a:gd name="T39" fmla="*/ 412 h 501"/>
              <a:gd name="T40" fmla="*/ 383 w 472"/>
              <a:gd name="T41" fmla="*/ 500 h 501"/>
              <a:gd name="T42" fmla="*/ 471 w 472"/>
              <a:gd name="T43" fmla="*/ 412 h 501"/>
              <a:gd name="T44" fmla="*/ 383 w 472"/>
              <a:gd name="T45" fmla="*/ 309 h 501"/>
              <a:gd name="T46" fmla="*/ 383 w 472"/>
              <a:gd name="T47" fmla="*/ 29 h 501"/>
              <a:gd name="T48" fmla="*/ 383 w 472"/>
              <a:gd name="T49" fmla="*/ 29 h 501"/>
              <a:gd name="T50" fmla="*/ 442 w 472"/>
              <a:gd name="T51" fmla="*/ 88 h 501"/>
              <a:gd name="T52" fmla="*/ 383 w 472"/>
              <a:gd name="T53" fmla="*/ 147 h 501"/>
              <a:gd name="T54" fmla="*/ 324 w 472"/>
              <a:gd name="T55" fmla="*/ 88 h 501"/>
              <a:gd name="T56" fmla="*/ 383 w 472"/>
              <a:gd name="T57" fmla="*/ 29 h 501"/>
              <a:gd name="T58" fmla="*/ 103 w 472"/>
              <a:gd name="T59" fmla="*/ 309 h 501"/>
              <a:gd name="T60" fmla="*/ 103 w 472"/>
              <a:gd name="T61" fmla="*/ 309 h 501"/>
              <a:gd name="T62" fmla="*/ 44 w 472"/>
              <a:gd name="T63" fmla="*/ 250 h 501"/>
              <a:gd name="T64" fmla="*/ 103 w 472"/>
              <a:gd name="T65" fmla="*/ 191 h 501"/>
              <a:gd name="T66" fmla="*/ 162 w 472"/>
              <a:gd name="T67" fmla="*/ 250 h 501"/>
              <a:gd name="T68" fmla="*/ 103 w 472"/>
              <a:gd name="T69" fmla="*/ 309 h 501"/>
              <a:gd name="T70" fmla="*/ 383 w 472"/>
              <a:gd name="T71" fmla="*/ 471 h 501"/>
              <a:gd name="T72" fmla="*/ 383 w 472"/>
              <a:gd name="T73" fmla="*/ 471 h 501"/>
              <a:gd name="T74" fmla="*/ 324 w 472"/>
              <a:gd name="T75" fmla="*/ 412 h 501"/>
              <a:gd name="T76" fmla="*/ 383 w 472"/>
              <a:gd name="T77" fmla="*/ 353 h 501"/>
              <a:gd name="T78" fmla="*/ 442 w 472"/>
              <a:gd name="T79" fmla="*/ 412 h 501"/>
              <a:gd name="T80" fmla="*/ 383 w 472"/>
              <a:gd name="T81" fmla="*/ 47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2" h="501">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lnTo>
                  <a:pt x="162" y="323"/>
                </a:ln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mn-lt"/>
              <a:ea typeface="+mn-ea"/>
              <a:cs typeface="+mn-cs"/>
            </a:endParaRPr>
          </a:p>
        </p:txBody>
      </p:sp>
    </p:spTree>
    <p:extLst>
      <p:ext uri="{BB962C8B-B14F-4D97-AF65-F5344CB8AC3E}">
        <p14:creationId xmlns:p14="http://schemas.microsoft.com/office/powerpoint/2010/main" val="14294944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338DC2-C02F-3B4A-94F1-3193F0B0DDC0}"/>
              </a:ext>
            </a:extLst>
          </p:cNvPr>
          <p:cNvSpPr>
            <a:spLocks/>
          </p:cNvSpPr>
          <p:nvPr/>
        </p:nvSpPr>
        <p:spPr bwMode="auto">
          <a:xfrm>
            <a:off x="846614" y="530939"/>
            <a:ext cx="4719433"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altLang="ko" sz="3200" dirty="0"/>
              <a:t>Random Forest with Ranger </a:t>
            </a:r>
            <a:endParaRPr lang="en-US" sz="2900" dirty="0">
              <a:solidFill>
                <a:schemeClr val="tx2"/>
              </a:solidFill>
              <a:latin typeface="Lato Regular"/>
              <a:ea typeface="ＭＳ Ｐゴシック" charset="0"/>
              <a:cs typeface="Lato Regular"/>
              <a:sym typeface="Bebas Neue" charset="0"/>
            </a:endParaRPr>
          </a:p>
        </p:txBody>
      </p:sp>
      <p:sp>
        <p:nvSpPr>
          <p:cNvPr id="3" name="Rectangle 2">
            <a:extLst>
              <a:ext uri="{FF2B5EF4-FFF2-40B4-BE49-F238E27FC236}">
                <a16:creationId xmlns:a16="http://schemas.microsoft.com/office/drawing/2014/main" id="{87A724BF-35EC-E847-8F4E-F80951B0B738}"/>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 name="TextBox 5">
            <a:extLst>
              <a:ext uri="{FF2B5EF4-FFF2-40B4-BE49-F238E27FC236}">
                <a16:creationId xmlns:a16="http://schemas.microsoft.com/office/drawing/2014/main" id="{29353C31-A9AD-CF43-A751-B3F0F123EF07}"/>
              </a:ext>
            </a:extLst>
          </p:cNvPr>
          <p:cNvSpPr txBox="1"/>
          <p:nvPr/>
        </p:nvSpPr>
        <p:spPr>
          <a:xfrm>
            <a:off x="1319030" y="1838990"/>
            <a:ext cx="3588355" cy="707886"/>
          </a:xfrm>
          <a:prstGeom prst="rect">
            <a:avLst/>
          </a:prstGeom>
          <a:noFill/>
        </p:spPr>
        <p:txBody>
          <a:bodyPr wrap="none" lIns="0" tIns="0" rIns="0" bIns="0" rtlCol="0">
            <a:spAutoFit/>
          </a:bodyPr>
          <a:lstStyle/>
          <a:p>
            <a:r>
              <a:rPr lang="en-US" altLang="ko" sz="1600" b="1" dirty="0"/>
              <a:t>Balancing the data with SMOTE algorithm </a:t>
            </a:r>
            <a:endParaRPr lang="en-US" sz="1600" b="1" dirty="0">
              <a:solidFill>
                <a:srgbClr val="FF0000"/>
              </a:solidFill>
            </a:endParaRPr>
          </a:p>
          <a:p>
            <a:endParaRPr lang="en-US" sz="1600" b="1" dirty="0"/>
          </a:p>
          <a:p>
            <a:endParaRPr lang="en-US" sz="1400" b="1" dirty="0">
              <a:latin typeface="Lato" panose="020F0502020204030203" pitchFamily="34" charset="0"/>
            </a:endParaRPr>
          </a:p>
        </p:txBody>
      </p:sp>
      <p:sp>
        <p:nvSpPr>
          <p:cNvPr id="8" name="TextBox 7">
            <a:extLst>
              <a:ext uri="{FF2B5EF4-FFF2-40B4-BE49-F238E27FC236}">
                <a16:creationId xmlns:a16="http://schemas.microsoft.com/office/drawing/2014/main" id="{D94FBA33-9100-7342-B1F3-D19B440BD726}"/>
              </a:ext>
            </a:extLst>
          </p:cNvPr>
          <p:cNvSpPr txBox="1"/>
          <p:nvPr/>
        </p:nvSpPr>
        <p:spPr>
          <a:xfrm>
            <a:off x="1318638" y="2806868"/>
            <a:ext cx="4403735" cy="246221"/>
          </a:xfrm>
          <a:prstGeom prst="rect">
            <a:avLst/>
          </a:prstGeom>
          <a:noFill/>
        </p:spPr>
        <p:txBody>
          <a:bodyPr wrap="square" lIns="0" tIns="0" rIns="0" bIns="0" rtlCol="0">
            <a:spAutoFit/>
          </a:bodyPr>
          <a:lstStyle/>
          <a:p>
            <a:r>
              <a:rPr lang="en-US" altLang="ko" sz="1600" b="1" dirty="0"/>
              <a:t>Can be Improved with CV and Parameter Tuning</a:t>
            </a:r>
            <a:endParaRPr lang="en-US" sz="1600" b="1" dirty="0"/>
          </a:p>
        </p:txBody>
      </p:sp>
      <p:sp>
        <p:nvSpPr>
          <p:cNvPr id="16" name="Oval 15">
            <a:extLst>
              <a:ext uri="{FF2B5EF4-FFF2-40B4-BE49-F238E27FC236}">
                <a16:creationId xmlns:a16="http://schemas.microsoft.com/office/drawing/2014/main" id="{5A54A224-F9EB-6449-B12F-C9DB7EB21DDD}"/>
              </a:ext>
            </a:extLst>
          </p:cNvPr>
          <p:cNvSpPr/>
          <p:nvPr/>
        </p:nvSpPr>
        <p:spPr>
          <a:xfrm>
            <a:off x="520712" y="1745328"/>
            <a:ext cx="513160" cy="513294"/>
          </a:xfrm>
          <a:prstGeom prst="ellipse">
            <a:avLst/>
          </a:prstGeom>
          <a:solidFill>
            <a:srgbClr val="B6B6B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7" name="Oval 16">
            <a:extLst>
              <a:ext uri="{FF2B5EF4-FFF2-40B4-BE49-F238E27FC236}">
                <a16:creationId xmlns:a16="http://schemas.microsoft.com/office/drawing/2014/main" id="{3C6BB0AF-5C27-DF45-AC35-DE71FC01B829}"/>
              </a:ext>
            </a:extLst>
          </p:cNvPr>
          <p:cNvSpPr/>
          <p:nvPr/>
        </p:nvSpPr>
        <p:spPr>
          <a:xfrm>
            <a:off x="520712" y="2700329"/>
            <a:ext cx="513160" cy="513294"/>
          </a:xfrm>
          <a:prstGeom prst="ellipse">
            <a:avLst/>
          </a:prstGeom>
          <a:solidFill>
            <a:srgbClr val="EDC0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8" name="Freeform 67">
            <a:extLst>
              <a:ext uri="{FF2B5EF4-FFF2-40B4-BE49-F238E27FC236}">
                <a16:creationId xmlns:a16="http://schemas.microsoft.com/office/drawing/2014/main" id="{75FCDD41-6B33-F648-9776-A2A1D58E3C53}"/>
              </a:ext>
            </a:extLst>
          </p:cNvPr>
          <p:cNvSpPr>
            <a:spLocks noChangeArrowheads="1"/>
          </p:cNvSpPr>
          <p:nvPr/>
        </p:nvSpPr>
        <p:spPr bwMode="auto">
          <a:xfrm>
            <a:off x="615367" y="1838990"/>
            <a:ext cx="323849" cy="325970"/>
          </a:xfrm>
          <a:custGeom>
            <a:avLst/>
            <a:gdLst>
              <a:gd name="T0" fmla="*/ 593 w 601"/>
              <a:gd name="T1" fmla="*/ 42 h 602"/>
              <a:gd name="T2" fmla="*/ 593 w 601"/>
              <a:gd name="T3" fmla="*/ 42 h 602"/>
              <a:gd name="T4" fmla="*/ 501 w 601"/>
              <a:gd name="T5" fmla="*/ 142 h 602"/>
              <a:gd name="T6" fmla="*/ 544 w 601"/>
              <a:gd name="T7" fmla="*/ 142 h 602"/>
              <a:gd name="T8" fmla="*/ 572 w 601"/>
              <a:gd name="T9" fmla="*/ 170 h 602"/>
              <a:gd name="T10" fmla="*/ 544 w 601"/>
              <a:gd name="T11" fmla="*/ 198 h 602"/>
              <a:gd name="T12" fmla="*/ 431 w 601"/>
              <a:gd name="T13" fmla="*/ 198 h 602"/>
              <a:gd name="T14" fmla="*/ 402 w 601"/>
              <a:gd name="T15" fmla="*/ 170 h 602"/>
              <a:gd name="T16" fmla="*/ 402 w 601"/>
              <a:gd name="T17" fmla="*/ 57 h 602"/>
              <a:gd name="T18" fmla="*/ 431 w 601"/>
              <a:gd name="T19" fmla="*/ 28 h 602"/>
              <a:gd name="T20" fmla="*/ 459 w 601"/>
              <a:gd name="T21" fmla="*/ 57 h 602"/>
              <a:gd name="T22" fmla="*/ 459 w 601"/>
              <a:gd name="T23" fmla="*/ 99 h 602"/>
              <a:gd name="T24" fmla="*/ 551 w 601"/>
              <a:gd name="T25" fmla="*/ 7 h 602"/>
              <a:gd name="T26" fmla="*/ 572 w 601"/>
              <a:gd name="T27" fmla="*/ 0 h 602"/>
              <a:gd name="T28" fmla="*/ 600 w 601"/>
              <a:gd name="T29" fmla="*/ 28 h 602"/>
              <a:gd name="T30" fmla="*/ 593 w 601"/>
              <a:gd name="T31" fmla="*/ 42 h 602"/>
              <a:gd name="T32" fmla="*/ 296 w 601"/>
              <a:gd name="T33" fmla="*/ 382 h 602"/>
              <a:gd name="T34" fmla="*/ 296 w 601"/>
              <a:gd name="T35" fmla="*/ 382 h 602"/>
              <a:gd name="T36" fmla="*/ 211 w 601"/>
              <a:gd name="T37" fmla="*/ 297 h 602"/>
              <a:gd name="T38" fmla="*/ 296 w 601"/>
              <a:gd name="T39" fmla="*/ 212 h 602"/>
              <a:gd name="T40" fmla="*/ 381 w 601"/>
              <a:gd name="T41" fmla="*/ 297 h 602"/>
              <a:gd name="T42" fmla="*/ 296 w 601"/>
              <a:gd name="T43" fmla="*/ 382 h 602"/>
              <a:gd name="T44" fmla="*/ 169 w 601"/>
              <a:gd name="T45" fmla="*/ 573 h 602"/>
              <a:gd name="T46" fmla="*/ 169 w 601"/>
              <a:gd name="T47" fmla="*/ 573 h 602"/>
              <a:gd name="T48" fmla="*/ 141 w 601"/>
              <a:gd name="T49" fmla="*/ 544 h 602"/>
              <a:gd name="T50" fmla="*/ 141 w 601"/>
              <a:gd name="T51" fmla="*/ 502 h 602"/>
              <a:gd name="T52" fmla="*/ 42 w 601"/>
              <a:gd name="T53" fmla="*/ 594 h 602"/>
              <a:gd name="T54" fmla="*/ 28 w 601"/>
              <a:gd name="T55" fmla="*/ 601 h 602"/>
              <a:gd name="T56" fmla="*/ 0 w 601"/>
              <a:gd name="T57" fmla="*/ 573 h 602"/>
              <a:gd name="T58" fmla="*/ 7 w 601"/>
              <a:gd name="T59" fmla="*/ 551 h 602"/>
              <a:gd name="T60" fmla="*/ 98 w 601"/>
              <a:gd name="T61" fmla="*/ 460 h 602"/>
              <a:gd name="T62" fmla="*/ 56 w 601"/>
              <a:gd name="T63" fmla="*/ 460 h 602"/>
              <a:gd name="T64" fmla="*/ 28 w 601"/>
              <a:gd name="T65" fmla="*/ 431 h 602"/>
              <a:gd name="T66" fmla="*/ 56 w 601"/>
              <a:gd name="T67" fmla="*/ 403 h 602"/>
              <a:gd name="T68" fmla="*/ 169 w 601"/>
              <a:gd name="T69" fmla="*/ 403 h 602"/>
              <a:gd name="T70" fmla="*/ 197 w 601"/>
              <a:gd name="T71" fmla="*/ 431 h 602"/>
              <a:gd name="T72" fmla="*/ 197 w 601"/>
              <a:gd name="T73" fmla="*/ 544 h 602"/>
              <a:gd name="T74" fmla="*/ 169 w 601"/>
              <a:gd name="T75" fmla="*/ 57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602">
                <a:moveTo>
                  <a:pt x="593" y="42"/>
                </a:moveTo>
                <a:lnTo>
                  <a:pt x="593" y="42"/>
                </a:lnTo>
                <a:cubicBezTo>
                  <a:pt x="501" y="142"/>
                  <a:pt x="501" y="142"/>
                  <a:pt x="501" y="142"/>
                </a:cubicBezTo>
                <a:cubicBezTo>
                  <a:pt x="544" y="142"/>
                  <a:pt x="544" y="142"/>
                  <a:pt x="544" y="142"/>
                </a:cubicBezTo>
                <a:cubicBezTo>
                  <a:pt x="558" y="142"/>
                  <a:pt x="572" y="149"/>
                  <a:pt x="572" y="170"/>
                </a:cubicBezTo>
                <a:cubicBezTo>
                  <a:pt x="572" y="184"/>
                  <a:pt x="558" y="198"/>
                  <a:pt x="544" y="198"/>
                </a:cubicBezTo>
                <a:cubicBezTo>
                  <a:pt x="431" y="198"/>
                  <a:pt x="431" y="198"/>
                  <a:pt x="431" y="198"/>
                </a:cubicBezTo>
                <a:cubicBezTo>
                  <a:pt x="417" y="198"/>
                  <a:pt x="402" y="184"/>
                  <a:pt x="402" y="170"/>
                </a:cubicBezTo>
                <a:cubicBezTo>
                  <a:pt x="402" y="57"/>
                  <a:pt x="402" y="57"/>
                  <a:pt x="402" y="57"/>
                </a:cubicBezTo>
                <a:cubicBezTo>
                  <a:pt x="402" y="35"/>
                  <a:pt x="417" y="28"/>
                  <a:pt x="431" y="28"/>
                </a:cubicBezTo>
                <a:cubicBezTo>
                  <a:pt x="445" y="28"/>
                  <a:pt x="459" y="35"/>
                  <a:pt x="459" y="57"/>
                </a:cubicBezTo>
                <a:cubicBezTo>
                  <a:pt x="459" y="99"/>
                  <a:pt x="459" y="99"/>
                  <a:pt x="459" y="99"/>
                </a:cubicBezTo>
                <a:cubicBezTo>
                  <a:pt x="551" y="7"/>
                  <a:pt x="551" y="7"/>
                  <a:pt x="551" y="7"/>
                </a:cubicBezTo>
                <a:cubicBezTo>
                  <a:pt x="558" y="0"/>
                  <a:pt x="565" y="0"/>
                  <a:pt x="572" y="0"/>
                </a:cubicBezTo>
                <a:cubicBezTo>
                  <a:pt x="586" y="0"/>
                  <a:pt x="600" y="7"/>
                  <a:pt x="600" y="28"/>
                </a:cubicBezTo>
                <a:cubicBezTo>
                  <a:pt x="600" y="35"/>
                  <a:pt x="600" y="42"/>
                  <a:pt x="593" y="42"/>
                </a:cubicBezTo>
                <a:close/>
                <a:moveTo>
                  <a:pt x="296" y="382"/>
                </a:moveTo>
                <a:lnTo>
                  <a:pt x="296" y="382"/>
                </a:lnTo>
                <a:cubicBezTo>
                  <a:pt x="254" y="382"/>
                  <a:pt x="211" y="346"/>
                  <a:pt x="211" y="297"/>
                </a:cubicBezTo>
                <a:cubicBezTo>
                  <a:pt x="211" y="255"/>
                  <a:pt x="254" y="212"/>
                  <a:pt x="296" y="212"/>
                </a:cubicBezTo>
                <a:cubicBezTo>
                  <a:pt x="346" y="212"/>
                  <a:pt x="381" y="255"/>
                  <a:pt x="381" y="297"/>
                </a:cubicBezTo>
                <a:cubicBezTo>
                  <a:pt x="381" y="346"/>
                  <a:pt x="346" y="382"/>
                  <a:pt x="296" y="382"/>
                </a:cubicBezTo>
                <a:close/>
                <a:moveTo>
                  <a:pt x="169" y="573"/>
                </a:moveTo>
                <a:lnTo>
                  <a:pt x="169" y="573"/>
                </a:lnTo>
                <a:cubicBezTo>
                  <a:pt x="148" y="573"/>
                  <a:pt x="141" y="559"/>
                  <a:pt x="141" y="544"/>
                </a:cubicBezTo>
                <a:cubicBezTo>
                  <a:pt x="141" y="502"/>
                  <a:pt x="141" y="502"/>
                  <a:pt x="141" y="502"/>
                </a:cubicBezTo>
                <a:cubicBezTo>
                  <a:pt x="42" y="594"/>
                  <a:pt x="42" y="594"/>
                  <a:pt x="42" y="594"/>
                </a:cubicBezTo>
                <a:cubicBezTo>
                  <a:pt x="42" y="601"/>
                  <a:pt x="35" y="601"/>
                  <a:pt x="28" y="601"/>
                </a:cubicBezTo>
                <a:cubicBezTo>
                  <a:pt x="7" y="601"/>
                  <a:pt x="0" y="587"/>
                  <a:pt x="0" y="573"/>
                </a:cubicBezTo>
                <a:cubicBezTo>
                  <a:pt x="0" y="566"/>
                  <a:pt x="0" y="559"/>
                  <a:pt x="7" y="551"/>
                </a:cubicBezTo>
                <a:cubicBezTo>
                  <a:pt x="98" y="460"/>
                  <a:pt x="98" y="460"/>
                  <a:pt x="98" y="460"/>
                </a:cubicBezTo>
                <a:cubicBezTo>
                  <a:pt x="56" y="460"/>
                  <a:pt x="56" y="460"/>
                  <a:pt x="56" y="460"/>
                </a:cubicBezTo>
                <a:cubicBezTo>
                  <a:pt x="35" y="460"/>
                  <a:pt x="28" y="446"/>
                  <a:pt x="28" y="431"/>
                </a:cubicBezTo>
                <a:cubicBezTo>
                  <a:pt x="28" y="417"/>
                  <a:pt x="35" y="403"/>
                  <a:pt x="56" y="403"/>
                </a:cubicBezTo>
                <a:cubicBezTo>
                  <a:pt x="169" y="403"/>
                  <a:pt x="169" y="403"/>
                  <a:pt x="169" y="403"/>
                </a:cubicBezTo>
                <a:cubicBezTo>
                  <a:pt x="183" y="403"/>
                  <a:pt x="197" y="417"/>
                  <a:pt x="197" y="431"/>
                </a:cubicBezTo>
                <a:cubicBezTo>
                  <a:pt x="197" y="544"/>
                  <a:pt x="197" y="544"/>
                  <a:pt x="197" y="544"/>
                </a:cubicBezTo>
                <a:cubicBezTo>
                  <a:pt x="197" y="559"/>
                  <a:pt x="183" y="573"/>
                  <a:pt x="169" y="573"/>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mn-lt"/>
              <a:ea typeface="+mn-ea"/>
              <a:cs typeface="+mn-cs"/>
            </a:endParaRPr>
          </a:p>
        </p:txBody>
      </p:sp>
      <p:sp>
        <p:nvSpPr>
          <p:cNvPr id="19" name="Freeform 70">
            <a:extLst>
              <a:ext uri="{FF2B5EF4-FFF2-40B4-BE49-F238E27FC236}">
                <a16:creationId xmlns:a16="http://schemas.microsoft.com/office/drawing/2014/main" id="{179563AD-11F9-9446-B93A-F371836010F6}"/>
              </a:ext>
            </a:extLst>
          </p:cNvPr>
          <p:cNvSpPr>
            <a:spLocks noChangeArrowheads="1"/>
          </p:cNvSpPr>
          <p:nvPr/>
        </p:nvSpPr>
        <p:spPr bwMode="auto">
          <a:xfrm>
            <a:off x="641145" y="2816854"/>
            <a:ext cx="272291" cy="258235"/>
          </a:xfrm>
          <a:custGeom>
            <a:avLst/>
            <a:gdLst>
              <a:gd name="T0" fmla="*/ 544 w 545"/>
              <a:gd name="T1" fmla="*/ 142 h 546"/>
              <a:gd name="T2" fmla="*/ 544 w 545"/>
              <a:gd name="T3" fmla="*/ 142 h 546"/>
              <a:gd name="T4" fmla="*/ 544 w 545"/>
              <a:gd name="T5" fmla="*/ 142 h 546"/>
              <a:gd name="T6" fmla="*/ 515 w 545"/>
              <a:gd name="T7" fmla="*/ 170 h 546"/>
              <a:gd name="T8" fmla="*/ 487 w 545"/>
              <a:gd name="T9" fmla="*/ 142 h 546"/>
              <a:gd name="T10" fmla="*/ 487 w 545"/>
              <a:gd name="T11" fmla="*/ 142 h 546"/>
              <a:gd name="T12" fmla="*/ 487 w 545"/>
              <a:gd name="T13" fmla="*/ 92 h 546"/>
              <a:gd name="T14" fmla="*/ 346 w 545"/>
              <a:gd name="T15" fmla="*/ 234 h 546"/>
              <a:gd name="T16" fmla="*/ 325 w 545"/>
              <a:gd name="T17" fmla="*/ 241 h 546"/>
              <a:gd name="T18" fmla="*/ 296 w 545"/>
              <a:gd name="T19" fmla="*/ 212 h 546"/>
              <a:gd name="T20" fmla="*/ 311 w 545"/>
              <a:gd name="T21" fmla="*/ 198 h 546"/>
              <a:gd name="T22" fmla="*/ 311 w 545"/>
              <a:gd name="T23" fmla="*/ 198 h 546"/>
              <a:gd name="T24" fmla="*/ 445 w 545"/>
              <a:gd name="T25" fmla="*/ 57 h 546"/>
              <a:gd name="T26" fmla="*/ 402 w 545"/>
              <a:gd name="T27" fmla="*/ 57 h 546"/>
              <a:gd name="T28" fmla="*/ 402 w 545"/>
              <a:gd name="T29" fmla="*/ 57 h 546"/>
              <a:gd name="T30" fmla="*/ 374 w 545"/>
              <a:gd name="T31" fmla="*/ 29 h 546"/>
              <a:gd name="T32" fmla="*/ 402 w 545"/>
              <a:gd name="T33" fmla="*/ 0 h 546"/>
              <a:gd name="T34" fmla="*/ 402 w 545"/>
              <a:gd name="T35" fmla="*/ 0 h 546"/>
              <a:gd name="T36" fmla="*/ 515 w 545"/>
              <a:gd name="T37" fmla="*/ 0 h 546"/>
              <a:gd name="T38" fmla="*/ 515 w 545"/>
              <a:gd name="T39" fmla="*/ 0 h 546"/>
              <a:gd name="T40" fmla="*/ 544 w 545"/>
              <a:gd name="T41" fmla="*/ 29 h 546"/>
              <a:gd name="T42" fmla="*/ 544 w 545"/>
              <a:gd name="T43" fmla="*/ 29 h 546"/>
              <a:gd name="T44" fmla="*/ 544 w 545"/>
              <a:gd name="T45" fmla="*/ 142 h 546"/>
              <a:gd name="T46" fmla="*/ 233 w 545"/>
              <a:gd name="T47" fmla="*/ 347 h 546"/>
              <a:gd name="T48" fmla="*/ 233 w 545"/>
              <a:gd name="T49" fmla="*/ 347 h 546"/>
              <a:gd name="T50" fmla="*/ 91 w 545"/>
              <a:gd name="T51" fmla="*/ 488 h 546"/>
              <a:gd name="T52" fmla="*/ 141 w 545"/>
              <a:gd name="T53" fmla="*/ 488 h 546"/>
              <a:gd name="T54" fmla="*/ 141 w 545"/>
              <a:gd name="T55" fmla="*/ 488 h 546"/>
              <a:gd name="T56" fmla="*/ 169 w 545"/>
              <a:gd name="T57" fmla="*/ 516 h 546"/>
              <a:gd name="T58" fmla="*/ 141 w 545"/>
              <a:gd name="T59" fmla="*/ 545 h 546"/>
              <a:gd name="T60" fmla="*/ 141 w 545"/>
              <a:gd name="T61" fmla="*/ 545 h 546"/>
              <a:gd name="T62" fmla="*/ 28 w 545"/>
              <a:gd name="T63" fmla="*/ 545 h 546"/>
              <a:gd name="T64" fmla="*/ 28 w 545"/>
              <a:gd name="T65" fmla="*/ 545 h 546"/>
              <a:gd name="T66" fmla="*/ 0 w 545"/>
              <a:gd name="T67" fmla="*/ 516 h 546"/>
              <a:gd name="T68" fmla="*/ 0 w 545"/>
              <a:gd name="T69" fmla="*/ 516 h 546"/>
              <a:gd name="T70" fmla="*/ 0 w 545"/>
              <a:gd name="T71" fmla="*/ 403 h 546"/>
              <a:gd name="T72" fmla="*/ 0 w 545"/>
              <a:gd name="T73" fmla="*/ 403 h 546"/>
              <a:gd name="T74" fmla="*/ 28 w 545"/>
              <a:gd name="T75" fmla="*/ 375 h 546"/>
              <a:gd name="T76" fmla="*/ 56 w 545"/>
              <a:gd name="T77" fmla="*/ 403 h 546"/>
              <a:gd name="T78" fmla="*/ 56 w 545"/>
              <a:gd name="T79" fmla="*/ 403 h 546"/>
              <a:gd name="T80" fmla="*/ 56 w 545"/>
              <a:gd name="T81" fmla="*/ 446 h 546"/>
              <a:gd name="T82" fmla="*/ 197 w 545"/>
              <a:gd name="T83" fmla="*/ 311 h 546"/>
              <a:gd name="T84" fmla="*/ 211 w 545"/>
              <a:gd name="T85" fmla="*/ 297 h 546"/>
              <a:gd name="T86" fmla="*/ 240 w 545"/>
              <a:gd name="T87" fmla="*/ 325 h 546"/>
              <a:gd name="T88" fmla="*/ 233 w 545"/>
              <a:gd name="T89" fmla="*/ 34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5" h="546">
                <a:moveTo>
                  <a:pt x="544" y="142"/>
                </a:moveTo>
                <a:lnTo>
                  <a:pt x="544" y="142"/>
                </a:lnTo>
                <a:lnTo>
                  <a:pt x="544" y="142"/>
                </a:lnTo>
                <a:cubicBezTo>
                  <a:pt x="544" y="156"/>
                  <a:pt x="530" y="170"/>
                  <a:pt x="515" y="170"/>
                </a:cubicBezTo>
                <a:cubicBezTo>
                  <a:pt x="501" y="170"/>
                  <a:pt x="487" y="156"/>
                  <a:pt x="487" y="142"/>
                </a:cubicBezTo>
                <a:lnTo>
                  <a:pt x="487" y="142"/>
                </a:lnTo>
                <a:cubicBezTo>
                  <a:pt x="487" y="92"/>
                  <a:pt x="487" y="92"/>
                  <a:pt x="487" y="92"/>
                </a:cubicBezTo>
                <a:cubicBezTo>
                  <a:pt x="346" y="234"/>
                  <a:pt x="346" y="234"/>
                  <a:pt x="346" y="234"/>
                </a:cubicBezTo>
                <a:cubicBezTo>
                  <a:pt x="339" y="241"/>
                  <a:pt x="332" y="241"/>
                  <a:pt x="325" y="241"/>
                </a:cubicBezTo>
                <a:cubicBezTo>
                  <a:pt x="311" y="241"/>
                  <a:pt x="296" y="234"/>
                  <a:pt x="296" y="212"/>
                </a:cubicBezTo>
                <a:cubicBezTo>
                  <a:pt x="296" y="205"/>
                  <a:pt x="303" y="198"/>
                  <a:pt x="311" y="198"/>
                </a:cubicBezTo>
                <a:lnTo>
                  <a:pt x="311" y="198"/>
                </a:lnTo>
                <a:cubicBezTo>
                  <a:pt x="445" y="57"/>
                  <a:pt x="445" y="57"/>
                  <a:pt x="445" y="57"/>
                </a:cubicBezTo>
                <a:cubicBezTo>
                  <a:pt x="402" y="57"/>
                  <a:pt x="402" y="57"/>
                  <a:pt x="402" y="57"/>
                </a:cubicBezTo>
                <a:lnTo>
                  <a:pt x="402" y="57"/>
                </a:lnTo>
                <a:cubicBezTo>
                  <a:pt x="388" y="57"/>
                  <a:pt x="374" y="43"/>
                  <a:pt x="374" y="29"/>
                </a:cubicBezTo>
                <a:cubicBezTo>
                  <a:pt x="374" y="7"/>
                  <a:pt x="388" y="0"/>
                  <a:pt x="402" y="0"/>
                </a:cubicBezTo>
                <a:lnTo>
                  <a:pt x="402" y="0"/>
                </a:lnTo>
                <a:cubicBezTo>
                  <a:pt x="515" y="0"/>
                  <a:pt x="515" y="0"/>
                  <a:pt x="515" y="0"/>
                </a:cubicBezTo>
                <a:lnTo>
                  <a:pt x="515" y="0"/>
                </a:lnTo>
                <a:cubicBezTo>
                  <a:pt x="530" y="0"/>
                  <a:pt x="544" y="7"/>
                  <a:pt x="544" y="29"/>
                </a:cubicBezTo>
                <a:lnTo>
                  <a:pt x="544" y="29"/>
                </a:lnTo>
                <a:lnTo>
                  <a:pt x="544" y="142"/>
                </a:lnTo>
                <a:close/>
                <a:moveTo>
                  <a:pt x="233" y="347"/>
                </a:moveTo>
                <a:lnTo>
                  <a:pt x="233" y="347"/>
                </a:lnTo>
                <a:cubicBezTo>
                  <a:pt x="91" y="488"/>
                  <a:pt x="91" y="488"/>
                  <a:pt x="91" y="488"/>
                </a:cubicBezTo>
                <a:cubicBezTo>
                  <a:pt x="141" y="488"/>
                  <a:pt x="141" y="488"/>
                  <a:pt x="141" y="488"/>
                </a:cubicBezTo>
                <a:lnTo>
                  <a:pt x="141" y="488"/>
                </a:lnTo>
                <a:cubicBezTo>
                  <a:pt x="155" y="488"/>
                  <a:pt x="169" y="502"/>
                  <a:pt x="169" y="516"/>
                </a:cubicBezTo>
                <a:cubicBezTo>
                  <a:pt x="169" y="531"/>
                  <a:pt x="155" y="545"/>
                  <a:pt x="141" y="545"/>
                </a:cubicBezTo>
                <a:lnTo>
                  <a:pt x="141" y="545"/>
                </a:lnTo>
                <a:cubicBezTo>
                  <a:pt x="28" y="545"/>
                  <a:pt x="28" y="545"/>
                  <a:pt x="28" y="545"/>
                </a:cubicBezTo>
                <a:lnTo>
                  <a:pt x="28" y="545"/>
                </a:lnTo>
                <a:cubicBezTo>
                  <a:pt x="7" y="545"/>
                  <a:pt x="0" y="531"/>
                  <a:pt x="0" y="516"/>
                </a:cubicBezTo>
                <a:lnTo>
                  <a:pt x="0" y="516"/>
                </a:lnTo>
                <a:cubicBezTo>
                  <a:pt x="0" y="403"/>
                  <a:pt x="0" y="403"/>
                  <a:pt x="0" y="403"/>
                </a:cubicBezTo>
                <a:lnTo>
                  <a:pt x="0" y="403"/>
                </a:lnTo>
                <a:cubicBezTo>
                  <a:pt x="0" y="389"/>
                  <a:pt x="7" y="375"/>
                  <a:pt x="28" y="375"/>
                </a:cubicBezTo>
                <a:cubicBezTo>
                  <a:pt x="42" y="375"/>
                  <a:pt x="56" y="389"/>
                  <a:pt x="56" y="403"/>
                </a:cubicBezTo>
                <a:lnTo>
                  <a:pt x="56" y="403"/>
                </a:lnTo>
                <a:cubicBezTo>
                  <a:pt x="56" y="446"/>
                  <a:pt x="56" y="446"/>
                  <a:pt x="56" y="446"/>
                </a:cubicBezTo>
                <a:cubicBezTo>
                  <a:pt x="197" y="311"/>
                  <a:pt x="197" y="311"/>
                  <a:pt x="197" y="311"/>
                </a:cubicBezTo>
                <a:cubicBezTo>
                  <a:pt x="197" y="304"/>
                  <a:pt x="204" y="297"/>
                  <a:pt x="211" y="297"/>
                </a:cubicBezTo>
                <a:cubicBezTo>
                  <a:pt x="233" y="297"/>
                  <a:pt x="240" y="311"/>
                  <a:pt x="240" y="325"/>
                </a:cubicBezTo>
                <a:cubicBezTo>
                  <a:pt x="240" y="333"/>
                  <a:pt x="240" y="340"/>
                  <a:pt x="233" y="347"/>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mn-lt"/>
              <a:ea typeface="+mn-ea"/>
              <a:cs typeface="+mn-cs"/>
            </a:endParaRPr>
          </a:p>
        </p:txBody>
      </p:sp>
      <p:graphicFrame>
        <p:nvGraphicFramePr>
          <p:cNvPr id="28" name="Google Shape;134;p23">
            <a:extLst>
              <a:ext uri="{FF2B5EF4-FFF2-40B4-BE49-F238E27FC236}">
                <a16:creationId xmlns:a16="http://schemas.microsoft.com/office/drawing/2014/main" id="{C293D5B4-52A0-4048-B5FC-1596E0D6E734}"/>
              </a:ext>
            </a:extLst>
          </p:cNvPr>
          <p:cNvGraphicFramePr/>
          <p:nvPr>
            <p:extLst>
              <p:ext uri="{D42A27DB-BD31-4B8C-83A1-F6EECF244321}">
                <p14:modId xmlns:p14="http://schemas.microsoft.com/office/powerpoint/2010/main" val="892952137"/>
              </p:ext>
            </p:extLst>
          </p:nvPr>
        </p:nvGraphicFramePr>
        <p:xfrm>
          <a:off x="1033872" y="3638246"/>
          <a:ext cx="4184549" cy="2279814"/>
        </p:xfrm>
        <a:graphic>
          <a:graphicData uri="http://schemas.openxmlformats.org/drawingml/2006/table">
            <a:tbl>
              <a:tblPr>
                <a:tableStyleId>{69C7853C-536D-4A76-A0AE-DD22124D55A5}</a:tableStyleId>
              </a:tblPr>
              <a:tblGrid>
                <a:gridCol w="1400914">
                  <a:extLst>
                    <a:ext uri="{9D8B030D-6E8A-4147-A177-3AD203B41FA5}">
                      <a16:colId xmlns:a16="http://schemas.microsoft.com/office/drawing/2014/main" val="20000"/>
                    </a:ext>
                  </a:extLst>
                </a:gridCol>
                <a:gridCol w="1364527">
                  <a:extLst>
                    <a:ext uri="{9D8B030D-6E8A-4147-A177-3AD203B41FA5}">
                      <a16:colId xmlns:a16="http://schemas.microsoft.com/office/drawing/2014/main" val="20001"/>
                    </a:ext>
                  </a:extLst>
                </a:gridCol>
                <a:gridCol w="1419108">
                  <a:extLst>
                    <a:ext uri="{9D8B030D-6E8A-4147-A177-3AD203B41FA5}">
                      <a16:colId xmlns:a16="http://schemas.microsoft.com/office/drawing/2014/main" val="20002"/>
                    </a:ext>
                  </a:extLst>
                </a:gridCol>
              </a:tblGrid>
              <a:tr h="694567">
                <a:tc>
                  <a:txBody>
                    <a:bodyPr/>
                    <a:lstStyle/>
                    <a:p>
                      <a:pPr marL="0" lvl="0" indent="0" algn="ctr" rtl="0">
                        <a:lnSpc>
                          <a:spcPct val="250000"/>
                        </a:lnSpc>
                        <a:spcBef>
                          <a:spcPts val="0"/>
                        </a:spcBef>
                        <a:spcAft>
                          <a:spcPts val="0"/>
                        </a:spcAft>
                        <a:buNone/>
                      </a:pPr>
                      <a:r>
                        <a:rPr lang="ko" sz="1600" b="1" dirty="0">
                          <a:solidFill>
                            <a:schemeClr val="bg1"/>
                          </a:solidFill>
                          <a:latin typeface="Calibri"/>
                          <a:ea typeface="Calibri"/>
                          <a:cs typeface="Calibri"/>
                          <a:sym typeface="Calibri"/>
                        </a:rPr>
                        <a:t>n=22806</a:t>
                      </a:r>
                      <a:endParaRPr sz="1600" b="1" dirty="0">
                        <a:solidFill>
                          <a:schemeClr val="bg1"/>
                        </a:solidFill>
                        <a:latin typeface="Calibri"/>
                        <a:ea typeface="Calibri"/>
                        <a:cs typeface="Calibri"/>
                        <a:sym typeface="Calibri"/>
                      </a:endParaRPr>
                    </a:p>
                  </a:txBody>
                  <a:tcPr marL="91425" marR="91425" marT="91425" marB="91425" anchor="ctr">
                    <a:solidFill>
                      <a:srgbClr val="BFBFB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Calibri"/>
                          <a:ea typeface="Calibri"/>
                          <a:cs typeface="Calibri"/>
                          <a:sym typeface="Calibri"/>
                        </a:rPr>
                        <a:t>Predicted Satisfied (0)</a:t>
                      </a:r>
                      <a:endParaRPr sz="1600" b="1" dirty="0">
                        <a:solidFill>
                          <a:schemeClr val="bg1"/>
                        </a:solidFill>
                        <a:latin typeface="Calibri"/>
                        <a:ea typeface="Calibri"/>
                        <a:cs typeface="Calibri"/>
                        <a:sym typeface="Calibri"/>
                      </a:endParaRPr>
                    </a:p>
                  </a:txBody>
                  <a:tcPr marL="91425" marR="91425" marT="91425" marB="91425" anchor="ctr">
                    <a:solidFill>
                      <a:srgbClr val="BFBFB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Calibri"/>
                          <a:ea typeface="Calibri"/>
                          <a:cs typeface="Calibri"/>
                          <a:sym typeface="Calibri"/>
                        </a:rPr>
                        <a:t>Predicted Unsatisfied (1)</a:t>
                      </a:r>
                      <a:endParaRPr sz="1600" b="1" dirty="0">
                        <a:solidFill>
                          <a:schemeClr val="bg1"/>
                        </a:solidFill>
                        <a:latin typeface="Calibri"/>
                        <a:ea typeface="Calibri"/>
                        <a:cs typeface="Calibri"/>
                        <a:sym typeface="Calibri"/>
                      </a:endParaRPr>
                    </a:p>
                  </a:txBody>
                  <a:tcPr marL="91425" marR="91425" marT="91425" marB="91425" anchor="ctr">
                    <a:solidFill>
                      <a:srgbClr val="BFBFBF"/>
                    </a:solidFill>
                  </a:tcPr>
                </a:tc>
                <a:extLst>
                  <a:ext uri="{0D108BD9-81ED-4DB2-BD59-A6C34878D82A}">
                    <a16:rowId xmlns:a16="http://schemas.microsoft.com/office/drawing/2014/main" val="10000"/>
                  </a:ext>
                </a:extLst>
              </a:tr>
              <a:tr h="694567">
                <a:tc>
                  <a:txBody>
                    <a:bodyPr/>
                    <a:lstStyle/>
                    <a:p>
                      <a:pPr marL="0" lvl="0" indent="0" algn="ctr" rtl="0">
                        <a:lnSpc>
                          <a:spcPct val="115000"/>
                        </a:lnSpc>
                        <a:spcBef>
                          <a:spcPts val="0"/>
                        </a:spcBef>
                        <a:spcAft>
                          <a:spcPts val="0"/>
                        </a:spcAft>
                        <a:buNone/>
                      </a:pPr>
                      <a:r>
                        <a:rPr lang="ko" sz="1600" b="1" dirty="0">
                          <a:solidFill>
                            <a:schemeClr val="bg1"/>
                          </a:solidFill>
                          <a:latin typeface="Calibri"/>
                          <a:ea typeface="Calibri"/>
                          <a:cs typeface="Calibri"/>
                          <a:sym typeface="Calibri"/>
                        </a:rPr>
                        <a:t>Actually Satisfied</a:t>
                      </a:r>
                      <a:endParaRPr sz="1600" b="1" dirty="0">
                        <a:solidFill>
                          <a:schemeClr val="bg1"/>
                        </a:solidFill>
                        <a:latin typeface="Calibri"/>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Calibri"/>
                          <a:ea typeface="Calibri"/>
                          <a:cs typeface="Calibri"/>
                          <a:sym typeface="Calibri"/>
                        </a:rPr>
                        <a:t>17801</a:t>
                      </a:r>
                      <a:endParaRPr sz="1600" b="1" dirty="0">
                        <a:solidFill>
                          <a:schemeClr val="bg1"/>
                        </a:solidFill>
                        <a:latin typeface="Calibri"/>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Calibri"/>
                          <a:ea typeface="Calibri"/>
                          <a:cs typeface="Calibri"/>
                          <a:sym typeface="Calibri"/>
                        </a:rPr>
                        <a:t>4</a:t>
                      </a:r>
                      <a:r>
                        <a:rPr lang="tr-TR" altLang="ko" sz="1600" b="1" dirty="0">
                          <a:solidFill>
                            <a:schemeClr val="bg1"/>
                          </a:solidFill>
                          <a:latin typeface="Calibri"/>
                          <a:ea typeface="Calibri"/>
                          <a:cs typeface="Calibri"/>
                          <a:sym typeface="Calibri"/>
                        </a:rPr>
                        <a:t>10</a:t>
                      </a:r>
                      <a:r>
                        <a:rPr lang="ko" sz="1600" b="1" dirty="0">
                          <a:solidFill>
                            <a:schemeClr val="bg1"/>
                          </a:solidFill>
                          <a:latin typeface="Calibri"/>
                          <a:ea typeface="Calibri"/>
                          <a:cs typeface="Calibri"/>
                          <a:sym typeface="Calibri"/>
                        </a:rPr>
                        <a:t>3</a:t>
                      </a:r>
                      <a:endParaRPr sz="1600" b="1" dirty="0">
                        <a:solidFill>
                          <a:schemeClr val="bg1"/>
                        </a:solidFill>
                        <a:latin typeface="Calibri"/>
                        <a:ea typeface="Calibri"/>
                        <a:cs typeface="Calibri"/>
                        <a:sym typeface="Calibri"/>
                      </a:endParaRPr>
                    </a:p>
                  </a:txBody>
                  <a:tcPr marL="91425" marR="91425" marT="91425" marB="91425" anchor="ctr">
                    <a:solidFill>
                      <a:srgbClr val="F7945F"/>
                    </a:solidFill>
                  </a:tcPr>
                </a:tc>
                <a:extLst>
                  <a:ext uri="{0D108BD9-81ED-4DB2-BD59-A6C34878D82A}">
                    <a16:rowId xmlns:a16="http://schemas.microsoft.com/office/drawing/2014/main" val="10001"/>
                  </a:ext>
                </a:extLst>
              </a:tr>
              <a:tr h="694567">
                <a:tc>
                  <a:txBody>
                    <a:bodyPr/>
                    <a:lstStyle/>
                    <a:p>
                      <a:pPr marL="0" lvl="0" indent="0" algn="ctr" rtl="0">
                        <a:lnSpc>
                          <a:spcPct val="115000"/>
                        </a:lnSpc>
                        <a:spcBef>
                          <a:spcPts val="0"/>
                        </a:spcBef>
                        <a:spcAft>
                          <a:spcPts val="0"/>
                        </a:spcAft>
                        <a:buNone/>
                      </a:pPr>
                      <a:r>
                        <a:rPr lang="ko" sz="1600" b="1" dirty="0">
                          <a:solidFill>
                            <a:schemeClr val="bg1"/>
                          </a:solidFill>
                          <a:latin typeface="Calibri"/>
                          <a:ea typeface="Calibri"/>
                          <a:cs typeface="Calibri"/>
                          <a:sym typeface="Calibri"/>
                        </a:rPr>
                        <a:t>Actually Unsatisfied</a:t>
                      </a:r>
                      <a:endParaRPr sz="1600" b="1" dirty="0">
                        <a:solidFill>
                          <a:schemeClr val="bg1"/>
                        </a:solidFill>
                        <a:latin typeface="Calibri"/>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Calibri"/>
                          <a:ea typeface="Calibri"/>
                          <a:cs typeface="Calibri"/>
                          <a:sym typeface="Calibri"/>
                        </a:rPr>
                        <a:t>293</a:t>
                      </a:r>
                      <a:endParaRPr sz="1600" b="1" dirty="0">
                        <a:solidFill>
                          <a:schemeClr val="bg1"/>
                        </a:solidFill>
                        <a:latin typeface="Calibri"/>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ko" sz="1600" b="1" dirty="0">
                          <a:solidFill>
                            <a:schemeClr val="bg1"/>
                          </a:solidFill>
                          <a:latin typeface="Calibri"/>
                          <a:ea typeface="Calibri"/>
                          <a:cs typeface="Calibri"/>
                          <a:sym typeface="Calibri"/>
                        </a:rPr>
                        <a:t>6</a:t>
                      </a:r>
                      <a:r>
                        <a:rPr lang="tr-TR" altLang="ko" sz="1600" b="1" dirty="0">
                          <a:solidFill>
                            <a:schemeClr val="bg1"/>
                          </a:solidFill>
                          <a:latin typeface="Calibri"/>
                          <a:ea typeface="Calibri"/>
                          <a:cs typeface="Calibri"/>
                          <a:sym typeface="Calibri"/>
                        </a:rPr>
                        <a:t>09</a:t>
                      </a:r>
                      <a:endParaRPr sz="1600" b="1" dirty="0">
                        <a:solidFill>
                          <a:schemeClr val="bg1"/>
                        </a:solidFill>
                        <a:latin typeface="Calibri"/>
                        <a:ea typeface="Calibri"/>
                        <a:cs typeface="Calibri"/>
                        <a:sym typeface="Calibri"/>
                      </a:endParaRPr>
                    </a:p>
                  </a:txBody>
                  <a:tcPr marL="91425" marR="91425" marT="91425" marB="91425" anchor="ctr">
                    <a:solidFill>
                      <a:srgbClr val="F7945F"/>
                    </a:solidFill>
                  </a:tcPr>
                </a:tc>
                <a:extLst>
                  <a:ext uri="{0D108BD9-81ED-4DB2-BD59-A6C34878D82A}">
                    <a16:rowId xmlns:a16="http://schemas.microsoft.com/office/drawing/2014/main" val="10002"/>
                  </a:ext>
                </a:extLst>
              </a:tr>
            </a:tbl>
          </a:graphicData>
        </a:graphic>
      </p:graphicFrame>
      <p:pic>
        <p:nvPicPr>
          <p:cNvPr id="29" name="Picture 28">
            <a:extLst>
              <a:ext uri="{FF2B5EF4-FFF2-40B4-BE49-F238E27FC236}">
                <a16:creationId xmlns:a16="http://schemas.microsoft.com/office/drawing/2014/main" id="{10D920C3-1446-D94D-95F8-D93FC05B8184}"/>
              </a:ext>
            </a:extLst>
          </p:cNvPr>
          <p:cNvPicPr>
            <a:picLocks noChangeAspect="1"/>
          </p:cNvPicPr>
          <p:nvPr/>
        </p:nvPicPr>
        <p:blipFill>
          <a:blip r:embed="rId2"/>
          <a:stretch>
            <a:fillRect/>
          </a:stretch>
        </p:blipFill>
        <p:spPr>
          <a:xfrm>
            <a:off x="11232711" y="0"/>
            <a:ext cx="816767" cy="816767"/>
          </a:xfrm>
          <a:prstGeom prst="rect">
            <a:avLst/>
          </a:prstGeom>
        </p:spPr>
      </p:pic>
      <p:cxnSp>
        <p:nvCxnSpPr>
          <p:cNvPr id="30" name="Straight Connector 29">
            <a:extLst>
              <a:ext uri="{FF2B5EF4-FFF2-40B4-BE49-F238E27FC236}">
                <a16:creationId xmlns:a16="http://schemas.microsoft.com/office/drawing/2014/main" id="{AC68830C-E983-2D45-9DD1-BCC8904EDF0D}"/>
              </a:ext>
            </a:extLst>
          </p:cNvPr>
          <p:cNvCxnSpPr/>
          <p:nvPr/>
        </p:nvCxnSpPr>
        <p:spPr>
          <a:xfrm>
            <a:off x="6302101" y="1102475"/>
            <a:ext cx="0" cy="4788977"/>
          </a:xfrm>
          <a:prstGeom prst="line">
            <a:avLst/>
          </a:prstGeom>
          <a:ln>
            <a:solidFill>
              <a:srgbClr val="B6B6B6"/>
            </a:solidFill>
          </a:ln>
        </p:spPr>
        <p:style>
          <a:lnRef idx="1">
            <a:schemeClr val="accent1"/>
          </a:lnRef>
          <a:fillRef idx="0">
            <a:schemeClr val="accent1"/>
          </a:fillRef>
          <a:effectRef idx="0">
            <a:schemeClr val="accent1"/>
          </a:effectRef>
          <a:fontRef idx="minor">
            <a:schemeClr val="tx1"/>
          </a:fontRef>
        </p:style>
      </p:cxnSp>
      <p:pic>
        <p:nvPicPr>
          <p:cNvPr id="31" name="Google Shape;141;p24">
            <a:extLst>
              <a:ext uri="{FF2B5EF4-FFF2-40B4-BE49-F238E27FC236}">
                <a16:creationId xmlns:a16="http://schemas.microsoft.com/office/drawing/2014/main" id="{83AEFA2B-82C8-EE4F-8B99-47BABAAF4891}"/>
              </a:ext>
            </a:extLst>
          </p:cNvPr>
          <p:cNvPicPr preferRelativeResize="0"/>
          <p:nvPr/>
        </p:nvPicPr>
        <p:blipFill rotWithShape="1">
          <a:blip r:embed="rId3">
            <a:alphaModFix/>
          </a:blip>
          <a:srcRect t="9893"/>
          <a:stretch/>
        </p:blipFill>
        <p:spPr>
          <a:xfrm>
            <a:off x="6508598" y="1569492"/>
            <a:ext cx="5476902" cy="4193954"/>
          </a:xfrm>
          <a:prstGeom prst="rect">
            <a:avLst/>
          </a:prstGeom>
          <a:noFill/>
          <a:ln>
            <a:noFill/>
          </a:ln>
        </p:spPr>
      </p:pic>
      <p:sp>
        <p:nvSpPr>
          <p:cNvPr id="4" name="TextBox 3"/>
          <p:cNvSpPr txBox="1"/>
          <p:nvPr/>
        </p:nvSpPr>
        <p:spPr>
          <a:xfrm>
            <a:off x="8436914" y="1130953"/>
            <a:ext cx="2768600" cy="369332"/>
          </a:xfrm>
          <a:prstGeom prst="rect">
            <a:avLst/>
          </a:prstGeom>
          <a:noFill/>
        </p:spPr>
        <p:txBody>
          <a:bodyPr wrap="square" rtlCol="0">
            <a:spAutoFit/>
          </a:bodyPr>
          <a:lstStyle/>
          <a:p>
            <a:r>
              <a:rPr lang="en-US"/>
              <a:t>ROC Curve</a:t>
            </a:r>
          </a:p>
        </p:txBody>
      </p:sp>
    </p:spTree>
    <p:extLst>
      <p:ext uri="{BB962C8B-B14F-4D97-AF65-F5344CB8AC3E}">
        <p14:creationId xmlns:p14="http://schemas.microsoft.com/office/powerpoint/2010/main" val="241871611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6A900A-5F57-B243-BE09-C50BFDCCFA6C}"/>
              </a:ext>
            </a:extLst>
          </p:cNvPr>
          <p:cNvSpPr>
            <a:spLocks/>
          </p:cNvSpPr>
          <p:nvPr/>
        </p:nvSpPr>
        <p:spPr bwMode="auto">
          <a:xfrm>
            <a:off x="846614" y="530939"/>
            <a:ext cx="4765600"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US" altLang="ko" sz="3200" dirty="0"/>
              <a:t>Extreme Gradient Boosting </a:t>
            </a:r>
            <a:r>
              <a:rPr lang="en-GB" dirty="0"/>
              <a:t> </a:t>
            </a:r>
            <a:endParaRPr lang="en-US" sz="2900" dirty="0">
              <a:solidFill>
                <a:schemeClr val="tx2"/>
              </a:solidFill>
              <a:latin typeface="Lato Regular"/>
              <a:ea typeface="ＭＳ Ｐゴシック" charset="0"/>
              <a:cs typeface="Lato Regular"/>
              <a:sym typeface="Bebas Neue" charset="0"/>
            </a:endParaRPr>
          </a:p>
        </p:txBody>
      </p:sp>
      <p:sp>
        <p:nvSpPr>
          <p:cNvPr id="3" name="Rectangle 2">
            <a:extLst>
              <a:ext uri="{FF2B5EF4-FFF2-40B4-BE49-F238E27FC236}">
                <a16:creationId xmlns:a16="http://schemas.microsoft.com/office/drawing/2014/main" id="{AB52C4E3-22CB-DD46-9E4D-4647F5533CCD}"/>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pic>
        <p:nvPicPr>
          <p:cNvPr id="6" name="Google Shape;149;p25">
            <a:extLst>
              <a:ext uri="{FF2B5EF4-FFF2-40B4-BE49-F238E27FC236}">
                <a16:creationId xmlns:a16="http://schemas.microsoft.com/office/drawing/2014/main" id="{A693DAE0-F392-6A4B-A27B-51415598AAC9}"/>
              </a:ext>
            </a:extLst>
          </p:cNvPr>
          <p:cNvPicPr preferRelativeResize="0"/>
          <p:nvPr/>
        </p:nvPicPr>
        <p:blipFill rotWithShape="1">
          <a:blip r:embed="rId2">
            <a:alphaModFix/>
          </a:blip>
          <a:srcRect t="9412"/>
          <a:stretch/>
        </p:blipFill>
        <p:spPr>
          <a:xfrm>
            <a:off x="6320176" y="1439156"/>
            <a:ext cx="5576349" cy="4422710"/>
          </a:xfrm>
          <a:prstGeom prst="rect">
            <a:avLst/>
          </a:prstGeom>
          <a:noFill/>
          <a:ln>
            <a:noFill/>
          </a:ln>
        </p:spPr>
      </p:pic>
      <p:sp>
        <p:nvSpPr>
          <p:cNvPr id="7" name="TextBox 6">
            <a:extLst>
              <a:ext uri="{FF2B5EF4-FFF2-40B4-BE49-F238E27FC236}">
                <a16:creationId xmlns:a16="http://schemas.microsoft.com/office/drawing/2014/main" id="{A256420E-33C7-6145-92B2-56CFF2CFB160}"/>
              </a:ext>
            </a:extLst>
          </p:cNvPr>
          <p:cNvSpPr txBox="1"/>
          <p:nvPr/>
        </p:nvSpPr>
        <p:spPr>
          <a:xfrm>
            <a:off x="1387562" y="3508097"/>
            <a:ext cx="3286156" cy="461665"/>
          </a:xfrm>
          <a:prstGeom prst="rect">
            <a:avLst/>
          </a:prstGeom>
          <a:noFill/>
        </p:spPr>
        <p:txBody>
          <a:bodyPr wrap="none" lIns="0" tIns="0" rIns="0" bIns="0" rtlCol="0">
            <a:spAutoFit/>
          </a:bodyPr>
          <a:lstStyle/>
          <a:p>
            <a:r>
              <a:rPr lang="en-US" sz="1600" b="1" dirty="0"/>
              <a:t>Receiver Operator Characteristic (ROC)</a:t>
            </a:r>
          </a:p>
          <a:p>
            <a:endParaRPr lang="en-US" sz="1400" b="1" dirty="0">
              <a:latin typeface="Lato" panose="020F0502020204030203" pitchFamily="34" charset="0"/>
            </a:endParaRPr>
          </a:p>
        </p:txBody>
      </p:sp>
      <p:sp>
        <p:nvSpPr>
          <p:cNvPr id="15" name="TextBox 14">
            <a:extLst>
              <a:ext uri="{FF2B5EF4-FFF2-40B4-BE49-F238E27FC236}">
                <a16:creationId xmlns:a16="http://schemas.microsoft.com/office/drawing/2014/main" id="{827CF611-9D40-1A44-A5F5-3DFFFFB4D08C}"/>
              </a:ext>
            </a:extLst>
          </p:cNvPr>
          <p:cNvSpPr txBox="1"/>
          <p:nvPr/>
        </p:nvSpPr>
        <p:spPr>
          <a:xfrm>
            <a:off x="1360148" y="2578632"/>
            <a:ext cx="2625912" cy="461665"/>
          </a:xfrm>
          <a:prstGeom prst="rect">
            <a:avLst/>
          </a:prstGeom>
          <a:noFill/>
        </p:spPr>
        <p:txBody>
          <a:bodyPr wrap="none" lIns="0" tIns="0" rIns="0" bIns="0" rtlCol="0">
            <a:spAutoFit/>
          </a:bodyPr>
          <a:lstStyle/>
          <a:p>
            <a:r>
              <a:rPr lang="en-US" sz="1600" b="1" dirty="0"/>
              <a:t>Control for Imbalanced Groups</a:t>
            </a:r>
          </a:p>
          <a:p>
            <a:endParaRPr lang="en-US" sz="1400" b="1" dirty="0">
              <a:latin typeface="Lato" panose="020F0502020204030203" pitchFamily="34" charset="0"/>
            </a:endParaRPr>
          </a:p>
        </p:txBody>
      </p:sp>
      <p:sp>
        <p:nvSpPr>
          <p:cNvPr id="16" name="TextBox 15">
            <a:extLst>
              <a:ext uri="{FF2B5EF4-FFF2-40B4-BE49-F238E27FC236}">
                <a16:creationId xmlns:a16="http://schemas.microsoft.com/office/drawing/2014/main" id="{6BE32B1D-EFC4-4845-9382-CFABDB220A74}"/>
              </a:ext>
            </a:extLst>
          </p:cNvPr>
          <p:cNvSpPr txBox="1"/>
          <p:nvPr/>
        </p:nvSpPr>
        <p:spPr>
          <a:xfrm>
            <a:off x="1387562" y="1671576"/>
            <a:ext cx="4075346" cy="461665"/>
          </a:xfrm>
          <a:prstGeom prst="rect">
            <a:avLst/>
          </a:prstGeom>
          <a:noFill/>
        </p:spPr>
        <p:txBody>
          <a:bodyPr wrap="none" lIns="0" tIns="0" rIns="0" bIns="0" rtlCol="0">
            <a:spAutoFit/>
          </a:bodyPr>
          <a:lstStyle/>
          <a:p>
            <a:r>
              <a:rPr lang="en-US" sz="1600" b="1" dirty="0"/>
              <a:t>Cross Validation for Boosting Rounds (</a:t>
            </a:r>
            <a:r>
              <a:rPr lang="en-US" sz="1600" b="1" dirty="0" err="1"/>
              <a:t>Nrounds</a:t>
            </a:r>
            <a:r>
              <a:rPr lang="en-US" sz="1600" b="1" dirty="0"/>
              <a:t>)</a:t>
            </a:r>
          </a:p>
          <a:p>
            <a:endParaRPr lang="en-US" sz="1400" b="1" dirty="0">
              <a:latin typeface="Lato" panose="020F0502020204030203" pitchFamily="34" charset="0"/>
            </a:endParaRPr>
          </a:p>
        </p:txBody>
      </p:sp>
      <p:sp>
        <p:nvSpPr>
          <p:cNvPr id="26" name="Oval 25">
            <a:extLst>
              <a:ext uri="{FF2B5EF4-FFF2-40B4-BE49-F238E27FC236}">
                <a16:creationId xmlns:a16="http://schemas.microsoft.com/office/drawing/2014/main" id="{3408D193-98B3-A246-A860-7F9F9B25868F}"/>
              </a:ext>
            </a:extLst>
          </p:cNvPr>
          <p:cNvSpPr/>
          <p:nvPr/>
        </p:nvSpPr>
        <p:spPr>
          <a:xfrm>
            <a:off x="600128" y="1571262"/>
            <a:ext cx="513160" cy="513294"/>
          </a:xfrm>
          <a:prstGeom prst="ellipse">
            <a:avLst/>
          </a:prstGeom>
          <a:solidFill>
            <a:srgbClr val="B6B6B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7" name="Oval 26">
            <a:extLst>
              <a:ext uri="{FF2B5EF4-FFF2-40B4-BE49-F238E27FC236}">
                <a16:creationId xmlns:a16="http://schemas.microsoft.com/office/drawing/2014/main" id="{A3C453C0-C6A7-324F-A03E-BC6C19B4439E}"/>
              </a:ext>
            </a:extLst>
          </p:cNvPr>
          <p:cNvSpPr/>
          <p:nvPr/>
        </p:nvSpPr>
        <p:spPr>
          <a:xfrm>
            <a:off x="600128" y="2526263"/>
            <a:ext cx="513160" cy="513294"/>
          </a:xfrm>
          <a:prstGeom prst="ellipse">
            <a:avLst/>
          </a:prstGeom>
          <a:solidFill>
            <a:srgbClr val="EDC0A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8" name="Freeform 67">
            <a:extLst>
              <a:ext uri="{FF2B5EF4-FFF2-40B4-BE49-F238E27FC236}">
                <a16:creationId xmlns:a16="http://schemas.microsoft.com/office/drawing/2014/main" id="{E26A3B8F-15A2-D94E-BB6E-ABA46A83EBEC}"/>
              </a:ext>
            </a:extLst>
          </p:cNvPr>
          <p:cNvSpPr>
            <a:spLocks noChangeArrowheads="1"/>
          </p:cNvSpPr>
          <p:nvPr/>
        </p:nvSpPr>
        <p:spPr bwMode="auto">
          <a:xfrm>
            <a:off x="694783" y="1664924"/>
            <a:ext cx="323849" cy="325970"/>
          </a:xfrm>
          <a:custGeom>
            <a:avLst/>
            <a:gdLst>
              <a:gd name="T0" fmla="*/ 593 w 601"/>
              <a:gd name="T1" fmla="*/ 42 h 602"/>
              <a:gd name="T2" fmla="*/ 593 w 601"/>
              <a:gd name="T3" fmla="*/ 42 h 602"/>
              <a:gd name="T4" fmla="*/ 501 w 601"/>
              <a:gd name="T5" fmla="*/ 142 h 602"/>
              <a:gd name="T6" fmla="*/ 544 w 601"/>
              <a:gd name="T7" fmla="*/ 142 h 602"/>
              <a:gd name="T8" fmla="*/ 572 w 601"/>
              <a:gd name="T9" fmla="*/ 170 h 602"/>
              <a:gd name="T10" fmla="*/ 544 w 601"/>
              <a:gd name="T11" fmla="*/ 198 h 602"/>
              <a:gd name="T12" fmla="*/ 431 w 601"/>
              <a:gd name="T13" fmla="*/ 198 h 602"/>
              <a:gd name="T14" fmla="*/ 402 w 601"/>
              <a:gd name="T15" fmla="*/ 170 h 602"/>
              <a:gd name="T16" fmla="*/ 402 w 601"/>
              <a:gd name="T17" fmla="*/ 57 h 602"/>
              <a:gd name="T18" fmla="*/ 431 w 601"/>
              <a:gd name="T19" fmla="*/ 28 h 602"/>
              <a:gd name="T20" fmla="*/ 459 w 601"/>
              <a:gd name="T21" fmla="*/ 57 h 602"/>
              <a:gd name="T22" fmla="*/ 459 w 601"/>
              <a:gd name="T23" fmla="*/ 99 h 602"/>
              <a:gd name="T24" fmla="*/ 551 w 601"/>
              <a:gd name="T25" fmla="*/ 7 h 602"/>
              <a:gd name="T26" fmla="*/ 572 w 601"/>
              <a:gd name="T27" fmla="*/ 0 h 602"/>
              <a:gd name="T28" fmla="*/ 600 w 601"/>
              <a:gd name="T29" fmla="*/ 28 h 602"/>
              <a:gd name="T30" fmla="*/ 593 w 601"/>
              <a:gd name="T31" fmla="*/ 42 h 602"/>
              <a:gd name="T32" fmla="*/ 296 w 601"/>
              <a:gd name="T33" fmla="*/ 382 h 602"/>
              <a:gd name="T34" fmla="*/ 296 w 601"/>
              <a:gd name="T35" fmla="*/ 382 h 602"/>
              <a:gd name="T36" fmla="*/ 211 w 601"/>
              <a:gd name="T37" fmla="*/ 297 h 602"/>
              <a:gd name="T38" fmla="*/ 296 w 601"/>
              <a:gd name="T39" fmla="*/ 212 h 602"/>
              <a:gd name="T40" fmla="*/ 381 w 601"/>
              <a:gd name="T41" fmla="*/ 297 h 602"/>
              <a:gd name="T42" fmla="*/ 296 w 601"/>
              <a:gd name="T43" fmla="*/ 382 h 602"/>
              <a:gd name="T44" fmla="*/ 169 w 601"/>
              <a:gd name="T45" fmla="*/ 573 h 602"/>
              <a:gd name="T46" fmla="*/ 169 w 601"/>
              <a:gd name="T47" fmla="*/ 573 h 602"/>
              <a:gd name="T48" fmla="*/ 141 w 601"/>
              <a:gd name="T49" fmla="*/ 544 h 602"/>
              <a:gd name="T50" fmla="*/ 141 w 601"/>
              <a:gd name="T51" fmla="*/ 502 h 602"/>
              <a:gd name="T52" fmla="*/ 42 w 601"/>
              <a:gd name="T53" fmla="*/ 594 h 602"/>
              <a:gd name="T54" fmla="*/ 28 w 601"/>
              <a:gd name="T55" fmla="*/ 601 h 602"/>
              <a:gd name="T56" fmla="*/ 0 w 601"/>
              <a:gd name="T57" fmla="*/ 573 h 602"/>
              <a:gd name="T58" fmla="*/ 7 w 601"/>
              <a:gd name="T59" fmla="*/ 551 h 602"/>
              <a:gd name="T60" fmla="*/ 98 w 601"/>
              <a:gd name="T61" fmla="*/ 460 h 602"/>
              <a:gd name="T62" fmla="*/ 56 w 601"/>
              <a:gd name="T63" fmla="*/ 460 h 602"/>
              <a:gd name="T64" fmla="*/ 28 w 601"/>
              <a:gd name="T65" fmla="*/ 431 h 602"/>
              <a:gd name="T66" fmla="*/ 56 w 601"/>
              <a:gd name="T67" fmla="*/ 403 h 602"/>
              <a:gd name="T68" fmla="*/ 169 w 601"/>
              <a:gd name="T69" fmla="*/ 403 h 602"/>
              <a:gd name="T70" fmla="*/ 197 w 601"/>
              <a:gd name="T71" fmla="*/ 431 h 602"/>
              <a:gd name="T72" fmla="*/ 197 w 601"/>
              <a:gd name="T73" fmla="*/ 544 h 602"/>
              <a:gd name="T74" fmla="*/ 169 w 601"/>
              <a:gd name="T75" fmla="*/ 57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1" h="602">
                <a:moveTo>
                  <a:pt x="593" y="42"/>
                </a:moveTo>
                <a:lnTo>
                  <a:pt x="593" y="42"/>
                </a:lnTo>
                <a:cubicBezTo>
                  <a:pt x="501" y="142"/>
                  <a:pt x="501" y="142"/>
                  <a:pt x="501" y="142"/>
                </a:cubicBezTo>
                <a:cubicBezTo>
                  <a:pt x="544" y="142"/>
                  <a:pt x="544" y="142"/>
                  <a:pt x="544" y="142"/>
                </a:cubicBezTo>
                <a:cubicBezTo>
                  <a:pt x="558" y="142"/>
                  <a:pt x="572" y="149"/>
                  <a:pt x="572" y="170"/>
                </a:cubicBezTo>
                <a:cubicBezTo>
                  <a:pt x="572" y="184"/>
                  <a:pt x="558" y="198"/>
                  <a:pt x="544" y="198"/>
                </a:cubicBezTo>
                <a:cubicBezTo>
                  <a:pt x="431" y="198"/>
                  <a:pt x="431" y="198"/>
                  <a:pt x="431" y="198"/>
                </a:cubicBezTo>
                <a:cubicBezTo>
                  <a:pt x="417" y="198"/>
                  <a:pt x="402" y="184"/>
                  <a:pt x="402" y="170"/>
                </a:cubicBezTo>
                <a:cubicBezTo>
                  <a:pt x="402" y="57"/>
                  <a:pt x="402" y="57"/>
                  <a:pt x="402" y="57"/>
                </a:cubicBezTo>
                <a:cubicBezTo>
                  <a:pt x="402" y="35"/>
                  <a:pt x="417" y="28"/>
                  <a:pt x="431" y="28"/>
                </a:cubicBezTo>
                <a:cubicBezTo>
                  <a:pt x="445" y="28"/>
                  <a:pt x="459" y="35"/>
                  <a:pt x="459" y="57"/>
                </a:cubicBezTo>
                <a:cubicBezTo>
                  <a:pt x="459" y="99"/>
                  <a:pt x="459" y="99"/>
                  <a:pt x="459" y="99"/>
                </a:cubicBezTo>
                <a:cubicBezTo>
                  <a:pt x="551" y="7"/>
                  <a:pt x="551" y="7"/>
                  <a:pt x="551" y="7"/>
                </a:cubicBezTo>
                <a:cubicBezTo>
                  <a:pt x="558" y="0"/>
                  <a:pt x="565" y="0"/>
                  <a:pt x="572" y="0"/>
                </a:cubicBezTo>
                <a:cubicBezTo>
                  <a:pt x="586" y="0"/>
                  <a:pt x="600" y="7"/>
                  <a:pt x="600" y="28"/>
                </a:cubicBezTo>
                <a:cubicBezTo>
                  <a:pt x="600" y="35"/>
                  <a:pt x="600" y="42"/>
                  <a:pt x="593" y="42"/>
                </a:cubicBezTo>
                <a:close/>
                <a:moveTo>
                  <a:pt x="296" y="382"/>
                </a:moveTo>
                <a:lnTo>
                  <a:pt x="296" y="382"/>
                </a:lnTo>
                <a:cubicBezTo>
                  <a:pt x="254" y="382"/>
                  <a:pt x="211" y="346"/>
                  <a:pt x="211" y="297"/>
                </a:cubicBezTo>
                <a:cubicBezTo>
                  <a:pt x="211" y="255"/>
                  <a:pt x="254" y="212"/>
                  <a:pt x="296" y="212"/>
                </a:cubicBezTo>
                <a:cubicBezTo>
                  <a:pt x="346" y="212"/>
                  <a:pt x="381" y="255"/>
                  <a:pt x="381" y="297"/>
                </a:cubicBezTo>
                <a:cubicBezTo>
                  <a:pt x="381" y="346"/>
                  <a:pt x="346" y="382"/>
                  <a:pt x="296" y="382"/>
                </a:cubicBezTo>
                <a:close/>
                <a:moveTo>
                  <a:pt x="169" y="573"/>
                </a:moveTo>
                <a:lnTo>
                  <a:pt x="169" y="573"/>
                </a:lnTo>
                <a:cubicBezTo>
                  <a:pt x="148" y="573"/>
                  <a:pt x="141" y="559"/>
                  <a:pt x="141" y="544"/>
                </a:cubicBezTo>
                <a:cubicBezTo>
                  <a:pt x="141" y="502"/>
                  <a:pt x="141" y="502"/>
                  <a:pt x="141" y="502"/>
                </a:cubicBezTo>
                <a:cubicBezTo>
                  <a:pt x="42" y="594"/>
                  <a:pt x="42" y="594"/>
                  <a:pt x="42" y="594"/>
                </a:cubicBezTo>
                <a:cubicBezTo>
                  <a:pt x="42" y="601"/>
                  <a:pt x="35" y="601"/>
                  <a:pt x="28" y="601"/>
                </a:cubicBezTo>
                <a:cubicBezTo>
                  <a:pt x="7" y="601"/>
                  <a:pt x="0" y="587"/>
                  <a:pt x="0" y="573"/>
                </a:cubicBezTo>
                <a:cubicBezTo>
                  <a:pt x="0" y="566"/>
                  <a:pt x="0" y="559"/>
                  <a:pt x="7" y="551"/>
                </a:cubicBezTo>
                <a:cubicBezTo>
                  <a:pt x="98" y="460"/>
                  <a:pt x="98" y="460"/>
                  <a:pt x="98" y="460"/>
                </a:cubicBezTo>
                <a:cubicBezTo>
                  <a:pt x="56" y="460"/>
                  <a:pt x="56" y="460"/>
                  <a:pt x="56" y="460"/>
                </a:cubicBezTo>
                <a:cubicBezTo>
                  <a:pt x="35" y="460"/>
                  <a:pt x="28" y="446"/>
                  <a:pt x="28" y="431"/>
                </a:cubicBezTo>
                <a:cubicBezTo>
                  <a:pt x="28" y="417"/>
                  <a:pt x="35" y="403"/>
                  <a:pt x="56" y="403"/>
                </a:cubicBezTo>
                <a:cubicBezTo>
                  <a:pt x="169" y="403"/>
                  <a:pt x="169" y="403"/>
                  <a:pt x="169" y="403"/>
                </a:cubicBezTo>
                <a:cubicBezTo>
                  <a:pt x="183" y="403"/>
                  <a:pt x="197" y="417"/>
                  <a:pt x="197" y="431"/>
                </a:cubicBezTo>
                <a:cubicBezTo>
                  <a:pt x="197" y="544"/>
                  <a:pt x="197" y="544"/>
                  <a:pt x="197" y="544"/>
                </a:cubicBezTo>
                <a:cubicBezTo>
                  <a:pt x="197" y="559"/>
                  <a:pt x="183" y="573"/>
                  <a:pt x="169" y="573"/>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mn-lt"/>
              <a:ea typeface="+mn-ea"/>
              <a:cs typeface="+mn-cs"/>
            </a:endParaRPr>
          </a:p>
        </p:txBody>
      </p:sp>
      <p:sp>
        <p:nvSpPr>
          <p:cNvPr id="29" name="Freeform 70">
            <a:extLst>
              <a:ext uri="{FF2B5EF4-FFF2-40B4-BE49-F238E27FC236}">
                <a16:creationId xmlns:a16="http://schemas.microsoft.com/office/drawing/2014/main" id="{36B52B7B-14EF-CD4B-BFD9-00A63BE8BB1A}"/>
              </a:ext>
            </a:extLst>
          </p:cNvPr>
          <p:cNvSpPr>
            <a:spLocks noChangeArrowheads="1"/>
          </p:cNvSpPr>
          <p:nvPr/>
        </p:nvSpPr>
        <p:spPr bwMode="auto">
          <a:xfrm>
            <a:off x="720561" y="2642788"/>
            <a:ext cx="272291" cy="258235"/>
          </a:xfrm>
          <a:custGeom>
            <a:avLst/>
            <a:gdLst>
              <a:gd name="T0" fmla="*/ 544 w 545"/>
              <a:gd name="T1" fmla="*/ 142 h 546"/>
              <a:gd name="T2" fmla="*/ 544 w 545"/>
              <a:gd name="T3" fmla="*/ 142 h 546"/>
              <a:gd name="T4" fmla="*/ 544 w 545"/>
              <a:gd name="T5" fmla="*/ 142 h 546"/>
              <a:gd name="T6" fmla="*/ 515 w 545"/>
              <a:gd name="T7" fmla="*/ 170 h 546"/>
              <a:gd name="T8" fmla="*/ 487 w 545"/>
              <a:gd name="T9" fmla="*/ 142 h 546"/>
              <a:gd name="T10" fmla="*/ 487 w 545"/>
              <a:gd name="T11" fmla="*/ 142 h 546"/>
              <a:gd name="T12" fmla="*/ 487 w 545"/>
              <a:gd name="T13" fmla="*/ 92 h 546"/>
              <a:gd name="T14" fmla="*/ 346 w 545"/>
              <a:gd name="T15" fmla="*/ 234 h 546"/>
              <a:gd name="T16" fmla="*/ 325 w 545"/>
              <a:gd name="T17" fmla="*/ 241 h 546"/>
              <a:gd name="T18" fmla="*/ 296 w 545"/>
              <a:gd name="T19" fmla="*/ 212 h 546"/>
              <a:gd name="T20" fmla="*/ 311 w 545"/>
              <a:gd name="T21" fmla="*/ 198 h 546"/>
              <a:gd name="T22" fmla="*/ 311 w 545"/>
              <a:gd name="T23" fmla="*/ 198 h 546"/>
              <a:gd name="T24" fmla="*/ 445 w 545"/>
              <a:gd name="T25" fmla="*/ 57 h 546"/>
              <a:gd name="T26" fmla="*/ 402 w 545"/>
              <a:gd name="T27" fmla="*/ 57 h 546"/>
              <a:gd name="T28" fmla="*/ 402 w 545"/>
              <a:gd name="T29" fmla="*/ 57 h 546"/>
              <a:gd name="T30" fmla="*/ 374 w 545"/>
              <a:gd name="T31" fmla="*/ 29 h 546"/>
              <a:gd name="T32" fmla="*/ 402 w 545"/>
              <a:gd name="T33" fmla="*/ 0 h 546"/>
              <a:gd name="T34" fmla="*/ 402 w 545"/>
              <a:gd name="T35" fmla="*/ 0 h 546"/>
              <a:gd name="T36" fmla="*/ 515 w 545"/>
              <a:gd name="T37" fmla="*/ 0 h 546"/>
              <a:gd name="T38" fmla="*/ 515 w 545"/>
              <a:gd name="T39" fmla="*/ 0 h 546"/>
              <a:gd name="T40" fmla="*/ 544 w 545"/>
              <a:gd name="T41" fmla="*/ 29 h 546"/>
              <a:gd name="T42" fmla="*/ 544 w 545"/>
              <a:gd name="T43" fmla="*/ 29 h 546"/>
              <a:gd name="T44" fmla="*/ 544 w 545"/>
              <a:gd name="T45" fmla="*/ 142 h 546"/>
              <a:gd name="T46" fmla="*/ 233 w 545"/>
              <a:gd name="T47" fmla="*/ 347 h 546"/>
              <a:gd name="T48" fmla="*/ 233 w 545"/>
              <a:gd name="T49" fmla="*/ 347 h 546"/>
              <a:gd name="T50" fmla="*/ 91 w 545"/>
              <a:gd name="T51" fmla="*/ 488 h 546"/>
              <a:gd name="T52" fmla="*/ 141 w 545"/>
              <a:gd name="T53" fmla="*/ 488 h 546"/>
              <a:gd name="T54" fmla="*/ 141 w 545"/>
              <a:gd name="T55" fmla="*/ 488 h 546"/>
              <a:gd name="T56" fmla="*/ 169 w 545"/>
              <a:gd name="T57" fmla="*/ 516 h 546"/>
              <a:gd name="T58" fmla="*/ 141 w 545"/>
              <a:gd name="T59" fmla="*/ 545 h 546"/>
              <a:gd name="T60" fmla="*/ 141 w 545"/>
              <a:gd name="T61" fmla="*/ 545 h 546"/>
              <a:gd name="T62" fmla="*/ 28 w 545"/>
              <a:gd name="T63" fmla="*/ 545 h 546"/>
              <a:gd name="T64" fmla="*/ 28 w 545"/>
              <a:gd name="T65" fmla="*/ 545 h 546"/>
              <a:gd name="T66" fmla="*/ 0 w 545"/>
              <a:gd name="T67" fmla="*/ 516 h 546"/>
              <a:gd name="T68" fmla="*/ 0 w 545"/>
              <a:gd name="T69" fmla="*/ 516 h 546"/>
              <a:gd name="T70" fmla="*/ 0 w 545"/>
              <a:gd name="T71" fmla="*/ 403 h 546"/>
              <a:gd name="T72" fmla="*/ 0 w 545"/>
              <a:gd name="T73" fmla="*/ 403 h 546"/>
              <a:gd name="T74" fmla="*/ 28 w 545"/>
              <a:gd name="T75" fmla="*/ 375 h 546"/>
              <a:gd name="T76" fmla="*/ 56 w 545"/>
              <a:gd name="T77" fmla="*/ 403 h 546"/>
              <a:gd name="T78" fmla="*/ 56 w 545"/>
              <a:gd name="T79" fmla="*/ 403 h 546"/>
              <a:gd name="T80" fmla="*/ 56 w 545"/>
              <a:gd name="T81" fmla="*/ 446 h 546"/>
              <a:gd name="T82" fmla="*/ 197 w 545"/>
              <a:gd name="T83" fmla="*/ 311 h 546"/>
              <a:gd name="T84" fmla="*/ 211 w 545"/>
              <a:gd name="T85" fmla="*/ 297 h 546"/>
              <a:gd name="T86" fmla="*/ 240 w 545"/>
              <a:gd name="T87" fmla="*/ 325 h 546"/>
              <a:gd name="T88" fmla="*/ 233 w 545"/>
              <a:gd name="T89" fmla="*/ 34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5" h="546">
                <a:moveTo>
                  <a:pt x="544" y="142"/>
                </a:moveTo>
                <a:lnTo>
                  <a:pt x="544" y="142"/>
                </a:lnTo>
                <a:lnTo>
                  <a:pt x="544" y="142"/>
                </a:lnTo>
                <a:cubicBezTo>
                  <a:pt x="544" y="156"/>
                  <a:pt x="530" y="170"/>
                  <a:pt x="515" y="170"/>
                </a:cubicBezTo>
                <a:cubicBezTo>
                  <a:pt x="501" y="170"/>
                  <a:pt x="487" y="156"/>
                  <a:pt x="487" y="142"/>
                </a:cubicBezTo>
                <a:lnTo>
                  <a:pt x="487" y="142"/>
                </a:lnTo>
                <a:cubicBezTo>
                  <a:pt x="487" y="92"/>
                  <a:pt x="487" y="92"/>
                  <a:pt x="487" y="92"/>
                </a:cubicBezTo>
                <a:cubicBezTo>
                  <a:pt x="346" y="234"/>
                  <a:pt x="346" y="234"/>
                  <a:pt x="346" y="234"/>
                </a:cubicBezTo>
                <a:cubicBezTo>
                  <a:pt x="339" y="241"/>
                  <a:pt x="332" y="241"/>
                  <a:pt x="325" y="241"/>
                </a:cubicBezTo>
                <a:cubicBezTo>
                  <a:pt x="311" y="241"/>
                  <a:pt x="296" y="234"/>
                  <a:pt x="296" y="212"/>
                </a:cubicBezTo>
                <a:cubicBezTo>
                  <a:pt x="296" y="205"/>
                  <a:pt x="303" y="198"/>
                  <a:pt x="311" y="198"/>
                </a:cubicBezTo>
                <a:lnTo>
                  <a:pt x="311" y="198"/>
                </a:lnTo>
                <a:cubicBezTo>
                  <a:pt x="445" y="57"/>
                  <a:pt x="445" y="57"/>
                  <a:pt x="445" y="57"/>
                </a:cubicBezTo>
                <a:cubicBezTo>
                  <a:pt x="402" y="57"/>
                  <a:pt x="402" y="57"/>
                  <a:pt x="402" y="57"/>
                </a:cubicBezTo>
                <a:lnTo>
                  <a:pt x="402" y="57"/>
                </a:lnTo>
                <a:cubicBezTo>
                  <a:pt x="388" y="57"/>
                  <a:pt x="374" y="43"/>
                  <a:pt x="374" y="29"/>
                </a:cubicBezTo>
                <a:cubicBezTo>
                  <a:pt x="374" y="7"/>
                  <a:pt x="388" y="0"/>
                  <a:pt x="402" y="0"/>
                </a:cubicBezTo>
                <a:lnTo>
                  <a:pt x="402" y="0"/>
                </a:lnTo>
                <a:cubicBezTo>
                  <a:pt x="515" y="0"/>
                  <a:pt x="515" y="0"/>
                  <a:pt x="515" y="0"/>
                </a:cubicBezTo>
                <a:lnTo>
                  <a:pt x="515" y="0"/>
                </a:lnTo>
                <a:cubicBezTo>
                  <a:pt x="530" y="0"/>
                  <a:pt x="544" y="7"/>
                  <a:pt x="544" y="29"/>
                </a:cubicBezTo>
                <a:lnTo>
                  <a:pt x="544" y="29"/>
                </a:lnTo>
                <a:lnTo>
                  <a:pt x="544" y="142"/>
                </a:lnTo>
                <a:close/>
                <a:moveTo>
                  <a:pt x="233" y="347"/>
                </a:moveTo>
                <a:lnTo>
                  <a:pt x="233" y="347"/>
                </a:lnTo>
                <a:cubicBezTo>
                  <a:pt x="91" y="488"/>
                  <a:pt x="91" y="488"/>
                  <a:pt x="91" y="488"/>
                </a:cubicBezTo>
                <a:cubicBezTo>
                  <a:pt x="141" y="488"/>
                  <a:pt x="141" y="488"/>
                  <a:pt x="141" y="488"/>
                </a:cubicBezTo>
                <a:lnTo>
                  <a:pt x="141" y="488"/>
                </a:lnTo>
                <a:cubicBezTo>
                  <a:pt x="155" y="488"/>
                  <a:pt x="169" y="502"/>
                  <a:pt x="169" y="516"/>
                </a:cubicBezTo>
                <a:cubicBezTo>
                  <a:pt x="169" y="531"/>
                  <a:pt x="155" y="545"/>
                  <a:pt x="141" y="545"/>
                </a:cubicBezTo>
                <a:lnTo>
                  <a:pt x="141" y="545"/>
                </a:lnTo>
                <a:cubicBezTo>
                  <a:pt x="28" y="545"/>
                  <a:pt x="28" y="545"/>
                  <a:pt x="28" y="545"/>
                </a:cubicBezTo>
                <a:lnTo>
                  <a:pt x="28" y="545"/>
                </a:lnTo>
                <a:cubicBezTo>
                  <a:pt x="7" y="545"/>
                  <a:pt x="0" y="531"/>
                  <a:pt x="0" y="516"/>
                </a:cubicBezTo>
                <a:lnTo>
                  <a:pt x="0" y="516"/>
                </a:lnTo>
                <a:cubicBezTo>
                  <a:pt x="0" y="403"/>
                  <a:pt x="0" y="403"/>
                  <a:pt x="0" y="403"/>
                </a:cubicBezTo>
                <a:lnTo>
                  <a:pt x="0" y="403"/>
                </a:lnTo>
                <a:cubicBezTo>
                  <a:pt x="0" y="389"/>
                  <a:pt x="7" y="375"/>
                  <a:pt x="28" y="375"/>
                </a:cubicBezTo>
                <a:cubicBezTo>
                  <a:pt x="42" y="375"/>
                  <a:pt x="56" y="389"/>
                  <a:pt x="56" y="403"/>
                </a:cubicBezTo>
                <a:lnTo>
                  <a:pt x="56" y="403"/>
                </a:lnTo>
                <a:cubicBezTo>
                  <a:pt x="56" y="446"/>
                  <a:pt x="56" y="446"/>
                  <a:pt x="56" y="446"/>
                </a:cubicBezTo>
                <a:cubicBezTo>
                  <a:pt x="197" y="311"/>
                  <a:pt x="197" y="311"/>
                  <a:pt x="197" y="311"/>
                </a:cubicBezTo>
                <a:cubicBezTo>
                  <a:pt x="197" y="304"/>
                  <a:pt x="204" y="297"/>
                  <a:pt x="211" y="297"/>
                </a:cubicBezTo>
                <a:cubicBezTo>
                  <a:pt x="233" y="297"/>
                  <a:pt x="240" y="311"/>
                  <a:pt x="240" y="325"/>
                </a:cubicBezTo>
                <a:cubicBezTo>
                  <a:pt x="240" y="333"/>
                  <a:pt x="240" y="340"/>
                  <a:pt x="233" y="347"/>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latin typeface="+mn-lt"/>
              <a:ea typeface="+mn-ea"/>
              <a:cs typeface="+mn-cs"/>
            </a:endParaRPr>
          </a:p>
        </p:txBody>
      </p:sp>
      <p:sp>
        <p:nvSpPr>
          <p:cNvPr id="32" name="Oval 31">
            <a:extLst>
              <a:ext uri="{FF2B5EF4-FFF2-40B4-BE49-F238E27FC236}">
                <a16:creationId xmlns:a16="http://schemas.microsoft.com/office/drawing/2014/main" id="{C36DD25A-5035-4947-ACBC-11561A92AB08}"/>
              </a:ext>
            </a:extLst>
          </p:cNvPr>
          <p:cNvSpPr/>
          <p:nvPr/>
        </p:nvSpPr>
        <p:spPr>
          <a:xfrm>
            <a:off x="600128" y="3376044"/>
            <a:ext cx="513160" cy="513294"/>
          </a:xfrm>
          <a:prstGeom prst="ellipse">
            <a:avLst/>
          </a:prstGeom>
          <a:solidFill>
            <a:srgbClr val="B6B6B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aphicFrame>
        <p:nvGraphicFramePr>
          <p:cNvPr id="34" name="Google Shape;134;p23">
            <a:extLst>
              <a:ext uri="{FF2B5EF4-FFF2-40B4-BE49-F238E27FC236}">
                <a16:creationId xmlns:a16="http://schemas.microsoft.com/office/drawing/2014/main" id="{E07A1232-8876-094D-A7D1-21A0B197E55E}"/>
              </a:ext>
            </a:extLst>
          </p:cNvPr>
          <p:cNvGraphicFramePr/>
          <p:nvPr>
            <p:extLst>
              <p:ext uri="{D42A27DB-BD31-4B8C-83A1-F6EECF244321}">
                <p14:modId xmlns:p14="http://schemas.microsoft.com/office/powerpoint/2010/main" val="115690082"/>
              </p:ext>
            </p:extLst>
          </p:nvPr>
        </p:nvGraphicFramePr>
        <p:xfrm>
          <a:off x="1069683" y="4253860"/>
          <a:ext cx="4075346" cy="2063406"/>
        </p:xfrm>
        <a:graphic>
          <a:graphicData uri="http://schemas.openxmlformats.org/drawingml/2006/table">
            <a:tbl>
              <a:tblPr>
                <a:tableStyleId>{69C7853C-536D-4A76-A0AE-DD22124D55A5}</a:tableStyleId>
              </a:tblPr>
              <a:tblGrid>
                <a:gridCol w="1364356">
                  <a:extLst>
                    <a:ext uri="{9D8B030D-6E8A-4147-A177-3AD203B41FA5}">
                      <a16:colId xmlns:a16="http://schemas.microsoft.com/office/drawing/2014/main" val="20000"/>
                    </a:ext>
                  </a:extLst>
                </a:gridCol>
                <a:gridCol w="1328917">
                  <a:extLst>
                    <a:ext uri="{9D8B030D-6E8A-4147-A177-3AD203B41FA5}">
                      <a16:colId xmlns:a16="http://schemas.microsoft.com/office/drawing/2014/main" val="20001"/>
                    </a:ext>
                  </a:extLst>
                </a:gridCol>
                <a:gridCol w="1382073">
                  <a:extLst>
                    <a:ext uri="{9D8B030D-6E8A-4147-A177-3AD203B41FA5}">
                      <a16:colId xmlns:a16="http://schemas.microsoft.com/office/drawing/2014/main" val="20002"/>
                    </a:ext>
                  </a:extLst>
                </a:gridCol>
              </a:tblGrid>
              <a:tr h="624965">
                <a:tc>
                  <a:txBody>
                    <a:bodyPr/>
                    <a:lstStyle/>
                    <a:p>
                      <a:pPr marL="0" lvl="0" indent="0" algn="ctr" rtl="0">
                        <a:lnSpc>
                          <a:spcPct val="250000"/>
                        </a:lnSpc>
                        <a:spcBef>
                          <a:spcPts val="0"/>
                        </a:spcBef>
                        <a:spcAft>
                          <a:spcPts val="0"/>
                        </a:spcAft>
                        <a:buNone/>
                      </a:pPr>
                      <a:r>
                        <a:rPr lang="ko" sz="1400" b="1" dirty="0">
                          <a:solidFill>
                            <a:schemeClr val="bg1"/>
                          </a:solidFill>
                          <a:latin typeface="Calibri"/>
                          <a:ea typeface="Calibri"/>
                          <a:cs typeface="Calibri"/>
                          <a:sym typeface="Calibri"/>
                        </a:rPr>
                        <a:t>n=22806</a:t>
                      </a:r>
                      <a:endParaRPr sz="1400" b="1" dirty="0">
                        <a:solidFill>
                          <a:schemeClr val="bg1"/>
                        </a:solidFill>
                        <a:latin typeface="Calibri"/>
                        <a:ea typeface="Calibri"/>
                        <a:cs typeface="Calibri"/>
                        <a:sym typeface="Calibri"/>
                      </a:endParaRPr>
                    </a:p>
                  </a:txBody>
                  <a:tcPr marL="91425" marR="91425" marT="91425" marB="91425">
                    <a:solidFill>
                      <a:srgbClr val="BFBFBF"/>
                    </a:solidFill>
                  </a:tcPr>
                </a:tc>
                <a:tc>
                  <a:txBody>
                    <a:bodyPr/>
                    <a:lstStyle/>
                    <a:p>
                      <a:pPr marL="0" lvl="0" indent="0" algn="ctr" rtl="0">
                        <a:lnSpc>
                          <a:spcPct val="115000"/>
                        </a:lnSpc>
                        <a:spcBef>
                          <a:spcPts val="0"/>
                        </a:spcBef>
                        <a:spcAft>
                          <a:spcPts val="0"/>
                        </a:spcAft>
                        <a:buNone/>
                      </a:pPr>
                      <a:r>
                        <a:rPr lang="ko" sz="1400" b="1" dirty="0">
                          <a:solidFill>
                            <a:schemeClr val="bg1"/>
                          </a:solidFill>
                          <a:latin typeface="Calibri"/>
                          <a:ea typeface="Calibri"/>
                          <a:cs typeface="Calibri"/>
                          <a:sym typeface="Calibri"/>
                        </a:rPr>
                        <a:t>Predicted Satisfied (0)</a:t>
                      </a:r>
                      <a:endParaRPr sz="1400" b="1" dirty="0">
                        <a:solidFill>
                          <a:schemeClr val="bg1"/>
                        </a:solidFill>
                        <a:latin typeface="Calibri"/>
                        <a:ea typeface="Calibri"/>
                        <a:cs typeface="Calibri"/>
                        <a:sym typeface="Calibri"/>
                      </a:endParaRPr>
                    </a:p>
                  </a:txBody>
                  <a:tcPr marL="91425" marR="91425" marT="91425" marB="91425" anchor="ctr">
                    <a:solidFill>
                      <a:srgbClr val="BFBFBF"/>
                    </a:solidFill>
                  </a:tcPr>
                </a:tc>
                <a:tc>
                  <a:txBody>
                    <a:bodyPr/>
                    <a:lstStyle/>
                    <a:p>
                      <a:pPr marL="0" lvl="0" indent="0" algn="ctr" rtl="0">
                        <a:lnSpc>
                          <a:spcPct val="115000"/>
                        </a:lnSpc>
                        <a:spcBef>
                          <a:spcPts val="0"/>
                        </a:spcBef>
                        <a:spcAft>
                          <a:spcPts val="0"/>
                        </a:spcAft>
                        <a:buNone/>
                      </a:pPr>
                      <a:r>
                        <a:rPr lang="ko" sz="1400" b="1" dirty="0">
                          <a:solidFill>
                            <a:schemeClr val="bg1"/>
                          </a:solidFill>
                          <a:latin typeface="Calibri"/>
                          <a:ea typeface="Calibri"/>
                          <a:cs typeface="Calibri"/>
                          <a:sym typeface="Calibri"/>
                        </a:rPr>
                        <a:t>Predicted Unsatisfied (1)</a:t>
                      </a:r>
                      <a:endParaRPr sz="1400" b="1" dirty="0">
                        <a:solidFill>
                          <a:schemeClr val="bg1"/>
                        </a:solidFill>
                        <a:latin typeface="Calibri"/>
                        <a:ea typeface="Calibri"/>
                        <a:cs typeface="Calibri"/>
                        <a:sym typeface="Calibri"/>
                      </a:endParaRPr>
                    </a:p>
                  </a:txBody>
                  <a:tcPr marL="91425" marR="91425" marT="91425" marB="91425" anchor="ctr">
                    <a:solidFill>
                      <a:srgbClr val="BFBFBF"/>
                    </a:solidFill>
                  </a:tcPr>
                </a:tc>
                <a:extLst>
                  <a:ext uri="{0D108BD9-81ED-4DB2-BD59-A6C34878D82A}">
                    <a16:rowId xmlns:a16="http://schemas.microsoft.com/office/drawing/2014/main" val="10000"/>
                  </a:ext>
                </a:extLst>
              </a:tr>
              <a:tr h="624965">
                <a:tc>
                  <a:txBody>
                    <a:bodyPr/>
                    <a:lstStyle/>
                    <a:p>
                      <a:pPr marL="0" lvl="0" indent="0" algn="ctr" rtl="0">
                        <a:lnSpc>
                          <a:spcPct val="115000"/>
                        </a:lnSpc>
                        <a:spcBef>
                          <a:spcPts val="0"/>
                        </a:spcBef>
                        <a:spcAft>
                          <a:spcPts val="0"/>
                        </a:spcAft>
                        <a:buNone/>
                      </a:pPr>
                      <a:r>
                        <a:rPr lang="ko" sz="1400" b="1" dirty="0">
                          <a:solidFill>
                            <a:schemeClr val="bg1"/>
                          </a:solidFill>
                          <a:latin typeface="Calibri"/>
                          <a:ea typeface="Calibri"/>
                          <a:cs typeface="Calibri"/>
                          <a:sym typeface="Calibri"/>
                        </a:rPr>
                        <a:t>Actually Satisfied</a:t>
                      </a:r>
                      <a:endParaRPr sz="1400" b="1" dirty="0">
                        <a:solidFill>
                          <a:schemeClr val="bg1"/>
                        </a:solidFill>
                        <a:latin typeface="Calibri"/>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tr-TR" altLang="ko" sz="1400" b="1" dirty="0">
                          <a:solidFill>
                            <a:schemeClr val="bg1"/>
                          </a:solidFill>
                          <a:latin typeface="Calibri"/>
                          <a:ea typeface="Calibri"/>
                          <a:cs typeface="Calibri"/>
                          <a:sym typeface="Calibri"/>
                        </a:rPr>
                        <a:t>178</a:t>
                      </a:r>
                      <a:r>
                        <a:rPr lang="ko" sz="1400" b="1" dirty="0">
                          <a:solidFill>
                            <a:schemeClr val="bg1"/>
                          </a:solidFill>
                          <a:latin typeface="Calibri"/>
                          <a:ea typeface="Calibri"/>
                          <a:cs typeface="Calibri"/>
                          <a:sym typeface="Calibri"/>
                        </a:rPr>
                        <a:t>47</a:t>
                      </a:r>
                      <a:endParaRPr sz="1400" b="1" dirty="0">
                        <a:solidFill>
                          <a:schemeClr val="bg1"/>
                        </a:solidFill>
                        <a:latin typeface="Calibri"/>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ko" sz="1400" b="1" dirty="0">
                          <a:solidFill>
                            <a:schemeClr val="bg1"/>
                          </a:solidFill>
                          <a:latin typeface="Calibri"/>
                          <a:ea typeface="Calibri"/>
                          <a:cs typeface="Calibri"/>
                          <a:sym typeface="Calibri"/>
                        </a:rPr>
                        <a:t>4</a:t>
                      </a:r>
                      <a:r>
                        <a:rPr lang="tr-TR" altLang="ko" sz="1400" b="1" dirty="0">
                          <a:solidFill>
                            <a:schemeClr val="bg1"/>
                          </a:solidFill>
                          <a:latin typeface="Calibri"/>
                          <a:ea typeface="Calibri"/>
                          <a:cs typeface="Calibri"/>
                          <a:sym typeface="Calibri"/>
                        </a:rPr>
                        <a:t>00</a:t>
                      </a:r>
                      <a:r>
                        <a:rPr lang="ko" sz="1400" b="1" dirty="0">
                          <a:solidFill>
                            <a:schemeClr val="bg1"/>
                          </a:solidFill>
                          <a:latin typeface="Calibri"/>
                          <a:ea typeface="Calibri"/>
                          <a:cs typeface="Calibri"/>
                          <a:sym typeface="Calibri"/>
                        </a:rPr>
                        <a:t>7</a:t>
                      </a:r>
                      <a:endParaRPr sz="1400" b="1" dirty="0">
                        <a:solidFill>
                          <a:schemeClr val="bg1"/>
                        </a:solidFill>
                        <a:latin typeface="Calibri"/>
                        <a:ea typeface="Calibri"/>
                        <a:cs typeface="Calibri"/>
                        <a:sym typeface="Calibri"/>
                      </a:endParaRPr>
                    </a:p>
                  </a:txBody>
                  <a:tcPr marL="91425" marR="91425" marT="91425" marB="91425" anchor="ctr">
                    <a:solidFill>
                      <a:srgbClr val="F7945F"/>
                    </a:solidFill>
                  </a:tcPr>
                </a:tc>
                <a:extLst>
                  <a:ext uri="{0D108BD9-81ED-4DB2-BD59-A6C34878D82A}">
                    <a16:rowId xmlns:a16="http://schemas.microsoft.com/office/drawing/2014/main" val="10001"/>
                  </a:ext>
                </a:extLst>
              </a:tr>
              <a:tr h="624965">
                <a:tc>
                  <a:txBody>
                    <a:bodyPr/>
                    <a:lstStyle/>
                    <a:p>
                      <a:pPr marL="0" lvl="0" indent="0" algn="ctr" rtl="0">
                        <a:lnSpc>
                          <a:spcPct val="115000"/>
                        </a:lnSpc>
                        <a:spcBef>
                          <a:spcPts val="0"/>
                        </a:spcBef>
                        <a:spcAft>
                          <a:spcPts val="0"/>
                        </a:spcAft>
                        <a:buNone/>
                      </a:pPr>
                      <a:r>
                        <a:rPr lang="ko" sz="1400" b="1">
                          <a:solidFill>
                            <a:schemeClr val="bg1"/>
                          </a:solidFill>
                          <a:latin typeface="Calibri"/>
                          <a:ea typeface="Calibri"/>
                          <a:cs typeface="Calibri"/>
                          <a:sym typeface="Calibri"/>
                        </a:rPr>
                        <a:t>Actually Unsatisfied</a:t>
                      </a:r>
                      <a:endParaRPr sz="1400" b="1">
                        <a:solidFill>
                          <a:schemeClr val="bg1"/>
                        </a:solidFill>
                        <a:latin typeface="Calibri"/>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ko" sz="1400" b="1" dirty="0">
                          <a:solidFill>
                            <a:schemeClr val="bg1"/>
                          </a:solidFill>
                          <a:latin typeface="Calibri"/>
                          <a:ea typeface="Calibri"/>
                          <a:cs typeface="Calibri"/>
                          <a:sym typeface="Calibri"/>
                        </a:rPr>
                        <a:t>217  </a:t>
                      </a:r>
                      <a:endParaRPr sz="1400" b="1" dirty="0">
                        <a:solidFill>
                          <a:schemeClr val="bg1"/>
                        </a:solidFill>
                        <a:latin typeface="Calibri"/>
                        <a:ea typeface="Calibri"/>
                        <a:cs typeface="Calibri"/>
                        <a:sym typeface="Calibri"/>
                      </a:endParaRPr>
                    </a:p>
                  </a:txBody>
                  <a:tcPr marL="91425" marR="91425" marT="91425" marB="91425" anchor="ctr">
                    <a:solidFill>
                      <a:srgbClr val="F7945F"/>
                    </a:solidFill>
                  </a:tcPr>
                </a:tc>
                <a:tc>
                  <a:txBody>
                    <a:bodyPr/>
                    <a:lstStyle/>
                    <a:p>
                      <a:pPr marL="0" lvl="0" indent="0" algn="ctr" rtl="0">
                        <a:lnSpc>
                          <a:spcPct val="115000"/>
                        </a:lnSpc>
                        <a:spcBef>
                          <a:spcPts val="0"/>
                        </a:spcBef>
                        <a:spcAft>
                          <a:spcPts val="0"/>
                        </a:spcAft>
                        <a:buNone/>
                      </a:pPr>
                      <a:r>
                        <a:rPr lang="tr-TR" altLang="ko" sz="1400" b="1" dirty="0">
                          <a:solidFill>
                            <a:schemeClr val="bg1"/>
                          </a:solidFill>
                          <a:latin typeface="Calibri"/>
                          <a:ea typeface="Calibri"/>
                          <a:cs typeface="Calibri"/>
                          <a:sym typeface="Calibri"/>
                        </a:rPr>
                        <a:t>73</a:t>
                      </a:r>
                      <a:r>
                        <a:rPr lang="ko" sz="1400" b="1" dirty="0">
                          <a:solidFill>
                            <a:schemeClr val="bg1"/>
                          </a:solidFill>
                          <a:latin typeface="Calibri"/>
                          <a:ea typeface="Calibri"/>
                          <a:cs typeface="Calibri"/>
                          <a:sym typeface="Calibri"/>
                        </a:rPr>
                        <a:t>5 </a:t>
                      </a:r>
                      <a:endParaRPr sz="1400" b="1" dirty="0">
                        <a:solidFill>
                          <a:schemeClr val="bg1"/>
                        </a:solidFill>
                        <a:latin typeface="Calibri"/>
                        <a:ea typeface="Calibri"/>
                        <a:cs typeface="Calibri"/>
                        <a:sym typeface="Calibri"/>
                      </a:endParaRPr>
                    </a:p>
                  </a:txBody>
                  <a:tcPr marL="91425" marR="91425" marT="91425" marB="91425" anchor="ctr">
                    <a:solidFill>
                      <a:srgbClr val="F7945F"/>
                    </a:solidFill>
                  </a:tcPr>
                </a:tc>
                <a:extLst>
                  <a:ext uri="{0D108BD9-81ED-4DB2-BD59-A6C34878D82A}">
                    <a16:rowId xmlns:a16="http://schemas.microsoft.com/office/drawing/2014/main" val="10002"/>
                  </a:ext>
                </a:extLst>
              </a:tr>
            </a:tbl>
          </a:graphicData>
        </a:graphic>
      </p:graphicFrame>
      <p:pic>
        <p:nvPicPr>
          <p:cNvPr id="35" name="Picture 34">
            <a:extLst>
              <a:ext uri="{FF2B5EF4-FFF2-40B4-BE49-F238E27FC236}">
                <a16:creationId xmlns:a16="http://schemas.microsoft.com/office/drawing/2014/main" id="{6037C5EF-9364-C34D-9BCE-CD863D683F06}"/>
              </a:ext>
            </a:extLst>
          </p:cNvPr>
          <p:cNvPicPr>
            <a:picLocks noChangeAspect="1"/>
          </p:cNvPicPr>
          <p:nvPr/>
        </p:nvPicPr>
        <p:blipFill>
          <a:blip r:embed="rId3"/>
          <a:stretch>
            <a:fillRect/>
          </a:stretch>
        </p:blipFill>
        <p:spPr>
          <a:xfrm>
            <a:off x="11232711" y="0"/>
            <a:ext cx="816767" cy="816767"/>
          </a:xfrm>
          <a:prstGeom prst="rect">
            <a:avLst/>
          </a:prstGeom>
        </p:spPr>
      </p:pic>
      <p:cxnSp>
        <p:nvCxnSpPr>
          <p:cNvPr id="36" name="Straight Connector 35">
            <a:extLst>
              <a:ext uri="{FF2B5EF4-FFF2-40B4-BE49-F238E27FC236}">
                <a16:creationId xmlns:a16="http://schemas.microsoft.com/office/drawing/2014/main" id="{E20E828C-C22B-2F48-A180-EC0CD48B352A}"/>
              </a:ext>
            </a:extLst>
          </p:cNvPr>
          <p:cNvCxnSpPr/>
          <p:nvPr/>
        </p:nvCxnSpPr>
        <p:spPr>
          <a:xfrm>
            <a:off x="6002298" y="1297604"/>
            <a:ext cx="0" cy="4788977"/>
          </a:xfrm>
          <a:prstGeom prst="line">
            <a:avLst/>
          </a:prstGeom>
          <a:ln>
            <a:solidFill>
              <a:srgbClr val="B6B6B6"/>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6919F1A1-EF4D-134F-AA44-203EDC4EA5EF}"/>
              </a:ext>
            </a:extLst>
          </p:cNvPr>
          <p:cNvGrpSpPr/>
          <p:nvPr/>
        </p:nvGrpSpPr>
        <p:grpSpPr>
          <a:xfrm>
            <a:off x="711251" y="3533691"/>
            <a:ext cx="270000" cy="198000"/>
            <a:chOff x="15870634" y="5693858"/>
            <a:chExt cx="962967" cy="953477"/>
          </a:xfrm>
        </p:grpSpPr>
        <p:sp>
          <p:nvSpPr>
            <p:cNvPr id="38" name="Freeform 408">
              <a:extLst>
                <a:ext uri="{FF2B5EF4-FFF2-40B4-BE49-F238E27FC236}">
                  <a16:creationId xmlns:a16="http://schemas.microsoft.com/office/drawing/2014/main" id="{A76CF521-10A4-AA49-8043-CB4BEAB3A6EF}"/>
                </a:ext>
              </a:extLst>
            </p:cNvPr>
            <p:cNvSpPr>
              <a:spLocks noChangeArrowheads="1"/>
            </p:cNvSpPr>
            <p:nvPr/>
          </p:nvSpPr>
          <p:spPr bwMode="auto">
            <a:xfrm>
              <a:off x="15870634" y="5693861"/>
              <a:ext cx="959770" cy="953474"/>
            </a:xfrm>
            <a:custGeom>
              <a:avLst/>
              <a:gdLst>
                <a:gd name="T0" fmla="*/ 1332 w 1333"/>
                <a:gd name="T1" fmla="*/ 0 h 1324"/>
                <a:gd name="T2" fmla="*/ 841 w 1333"/>
                <a:gd name="T3" fmla="*/ 1323 h 1324"/>
                <a:gd name="T4" fmla="*/ 0 w 1333"/>
                <a:gd name="T5" fmla="*/ 479 h 1324"/>
                <a:gd name="T6" fmla="*/ 1332 w 1333"/>
                <a:gd name="T7" fmla="*/ 0 h 1324"/>
              </a:gdLst>
              <a:ahLst/>
              <a:cxnLst>
                <a:cxn ang="0">
                  <a:pos x="T0" y="T1"/>
                </a:cxn>
                <a:cxn ang="0">
                  <a:pos x="T2" y="T3"/>
                </a:cxn>
                <a:cxn ang="0">
                  <a:pos x="T4" y="T5"/>
                </a:cxn>
                <a:cxn ang="0">
                  <a:pos x="T6" y="T7"/>
                </a:cxn>
              </a:cxnLst>
              <a:rect l="0" t="0" r="r" b="b"/>
              <a:pathLst>
                <a:path w="1333" h="1324">
                  <a:moveTo>
                    <a:pt x="1332" y="0"/>
                  </a:moveTo>
                  <a:lnTo>
                    <a:pt x="841" y="1323"/>
                  </a:lnTo>
                  <a:lnTo>
                    <a:pt x="0" y="479"/>
                  </a:lnTo>
                  <a:lnTo>
                    <a:pt x="1332" y="0"/>
                  </a:lnTo>
                </a:path>
              </a:pathLst>
            </a:custGeom>
            <a:noFill/>
            <a:ln w="9525" cap="flat">
              <a:solidFill>
                <a:schemeClr val="bg1"/>
              </a:solidFill>
              <a:bevel/>
              <a:headEnd/>
              <a:tailEnd/>
            </a:ln>
            <a:effectLst/>
          </p:spPr>
          <p:txBody>
            <a:bodyPr wrap="none" anchor="ctr"/>
            <a:lstStyle/>
            <a:p>
              <a:endParaRPr lang="en-US"/>
            </a:p>
          </p:txBody>
        </p:sp>
        <p:sp>
          <p:nvSpPr>
            <p:cNvPr id="39" name="Line 409">
              <a:extLst>
                <a:ext uri="{FF2B5EF4-FFF2-40B4-BE49-F238E27FC236}">
                  <a16:creationId xmlns:a16="http://schemas.microsoft.com/office/drawing/2014/main" id="{FA39753E-CDF3-D64B-89A5-78E8C995AD27}"/>
                </a:ext>
              </a:extLst>
            </p:cNvPr>
            <p:cNvSpPr>
              <a:spLocks noChangeShapeType="1"/>
            </p:cNvSpPr>
            <p:nvPr/>
          </p:nvSpPr>
          <p:spPr bwMode="auto">
            <a:xfrm flipH="1">
              <a:off x="16083581" y="5693858"/>
              <a:ext cx="750020" cy="562549"/>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0" name="Line 410">
              <a:extLst>
                <a:ext uri="{FF2B5EF4-FFF2-40B4-BE49-F238E27FC236}">
                  <a16:creationId xmlns:a16="http://schemas.microsoft.com/office/drawing/2014/main" id="{8195D868-9462-C344-B4B0-40EC7A7A142F}"/>
                </a:ext>
              </a:extLst>
            </p:cNvPr>
            <p:cNvSpPr>
              <a:spLocks noChangeShapeType="1"/>
            </p:cNvSpPr>
            <p:nvPr/>
          </p:nvSpPr>
          <p:spPr bwMode="auto">
            <a:xfrm>
              <a:off x="16086756" y="6256410"/>
              <a:ext cx="3180" cy="346430"/>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1" name="Line 411">
              <a:extLst>
                <a:ext uri="{FF2B5EF4-FFF2-40B4-BE49-F238E27FC236}">
                  <a16:creationId xmlns:a16="http://schemas.microsoft.com/office/drawing/2014/main" id="{A61879ED-1BB9-2647-8DA9-DBD8EA9BCF7C}"/>
                </a:ext>
              </a:extLst>
            </p:cNvPr>
            <p:cNvSpPr>
              <a:spLocks noChangeShapeType="1"/>
            </p:cNvSpPr>
            <p:nvPr/>
          </p:nvSpPr>
          <p:spPr bwMode="auto">
            <a:xfrm flipH="1">
              <a:off x="16083579" y="6412160"/>
              <a:ext cx="165258" cy="193872"/>
            </a:xfrm>
            <a:prstGeom prst="line">
              <a:avLst/>
            </a:prstGeom>
            <a:noFill/>
            <a:ln w="4680" cap="flat">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grpSp>
      <p:sp>
        <p:nvSpPr>
          <p:cNvPr id="21" name="TextBox 20"/>
          <p:cNvSpPr txBox="1"/>
          <p:nvPr/>
        </p:nvSpPr>
        <p:spPr>
          <a:xfrm>
            <a:off x="8436914" y="1130953"/>
            <a:ext cx="2768600" cy="369332"/>
          </a:xfrm>
          <a:prstGeom prst="rect">
            <a:avLst/>
          </a:prstGeom>
          <a:noFill/>
        </p:spPr>
        <p:txBody>
          <a:bodyPr wrap="square" rtlCol="0">
            <a:spAutoFit/>
          </a:bodyPr>
          <a:lstStyle/>
          <a:p>
            <a:r>
              <a:rPr lang="en-US"/>
              <a:t>ROC Curve</a:t>
            </a:r>
          </a:p>
        </p:txBody>
      </p:sp>
    </p:spTree>
    <p:extLst>
      <p:ext uri="{BB962C8B-B14F-4D97-AF65-F5344CB8AC3E}">
        <p14:creationId xmlns:p14="http://schemas.microsoft.com/office/powerpoint/2010/main" val="17255033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88B5CCF-49BB-8446-AC89-CB7FBEBC3A83}"/>
              </a:ext>
            </a:extLst>
          </p:cNvPr>
          <p:cNvGraphicFramePr>
            <a:graphicFrameLocks noGrp="1"/>
          </p:cNvGraphicFramePr>
          <p:nvPr>
            <p:extLst>
              <p:ext uri="{D42A27DB-BD31-4B8C-83A1-F6EECF244321}">
                <p14:modId xmlns:p14="http://schemas.microsoft.com/office/powerpoint/2010/main" val="1804769367"/>
              </p:ext>
            </p:extLst>
          </p:nvPr>
        </p:nvGraphicFramePr>
        <p:xfrm>
          <a:off x="1830910" y="2038802"/>
          <a:ext cx="3190458" cy="2916321"/>
        </p:xfrm>
        <a:graphic>
          <a:graphicData uri="http://schemas.openxmlformats.org/drawingml/2006/table">
            <a:tbl>
              <a:tblPr/>
              <a:tblGrid>
                <a:gridCol w="1595229">
                  <a:extLst>
                    <a:ext uri="{9D8B030D-6E8A-4147-A177-3AD203B41FA5}">
                      <a16:colId xmlns:a16="http://schemas.microsoft.com/office/drawing/2014/main" val="20000"/>
                    </a:ext>
                  </a:extLst>
                </a:gridCol>
                <a:gridCol w="1595229">
                  <a:extLst>
                    <a:ext uri="{9D8B030D-6E8A-4147-A177-3AD203B41FA5}">
                      <a16:colId xmlns:a16="http://schemas.microsoft.com/office/drawing/2014/main" val="20001"/>
                    </a:ext>
                  </a:extLst>
                </a:gridCol>
              </a:tblGrid>
              <a:tr h="511358">
                <a:tc>
                  <a:txBody>
                    <a:bodyPr/>
                    <a:lstStyle/>
                    <a:p>
                      <a:pPr algn="ctr" rtl="0" fontAlgn="t">
                        <a:spcBef>
                          <a:spcPts val="0"/>
                        </a:spcBef>
                        <a:spcAft>
                          <a:spcPts val="0"/>
                        </a:spcAft>
                      </a:pPr>
                      <a:r>
                        <a:rPr lang="en-US" sz="1600" b="1" i="0" u="none" strike="noStrike" dirty="0">
                          <a:solidFill>
                            <a:schemeClr val="bg1"/>
                          </a:solidFill>
                          <a:effectLst/>
                          <a:latin typeface="Calibri" panose="020F0502020204030204" pitchFamily="34" charset="0"/>
                          <a:cs typeface="Calibri" panose="020F0502020204030204" pitchFamily="34" charset="0"/>
                        </a:rPr>
                        <a:t>Model</a:t>
                      </a:r>
                      <a:endParaRPr lang="en-US" sz="2000" b="1" dirty="0">
                        <a:solidFill>
                          <a:schemeClr val="bg1"/>
                        </a:solidFill>
                        <a:effectLst/>
                        <a:latin typeface="Calibri" panose="020F0502020204030204" pitchFamily="34" charset="0"/>
                        <a:cs typeface="Calibri" panose="020F0502020204030204" pitchFamily="34" charset="0"/>
                      </a:endParaRPr>
                    </a:p>
                  </a:txBody>
                  <a:tcPr marL="127000" marR="127000" marT="127000" marB="127000" anchor="ct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BFBFBF"/>
                    </a:solidFill>
                  </a:tcPr>
                </a:tc>
                <a:tc>
                  <a:txBody>
                    <a:bodyPr/>
                    <a:lstStyle/>
                    <a:p>
                      <a:pPr algn="ctr" rtl="0" fontAlgn="t">
                        <a:spcBef>
                          <a:spcPts val="0"/>
                        </a:spcBef>
                        <a:spcAft>
                          <a:spcPts val="0"/>
                        </a:spcAft>
                      </a:pPr>
                      <a:r>
                        <a:rPr lang="en-US" sz="1600" b="1" i="0" u="none" strike="noStrike" dirty="0">
                          <a:solidFill>
                            <a:schemeClr val="bg1"/>
                          </a:solidFill>
                          <a:effectLst/>
                          <a:latin typeface="Calibri" panose="020F0502020204030204" pitchFamily="34" charset="0"/>
                          <a:cs typeface="Calibri" panose="020F0502020204030204" pitchFamily="34" charset="0"/>
                        </a:rPr>
                        <a:t>AUC (Evaluation)</a:t>
                      </a:r>
                      <a:endParaRPr lang="en-US" sz="2000" b="1" dirty="0">
                        <a:solidFill>
                          <a:schemeClr val="bg1"/>
                        </a:solidFill>
                        <a:effectLst/>
                        <a:latin typeface="Calibri" panose="020F0502020204030204" pitchFamily="34" charset="0"/>
                        <a:cs typeface="Calibri" panose="020F0502020204030204" pitchFamily="34" charset="0"/>
                      </a:endParaRPr>
                    </a:p>
                  </a:txBody>
                  <a:tcPr marL="127000" marR="127000" marT="127000" marB="127000" anchor="ct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666162">
                <a:tc>
                  <a:txBody>
                    <a:bodyPr/>
                    <a:lstStyle/>
                    <a:p>
                      <a:pPr algn="ctr" rtl="0" fontAlgn="t">
                        <a:spcBef>
                          <a:spcPts val="0"/>
                        </a:spcBef>
                        <a:spcAft>
                          <a:spcPts val="0"/>
                        </a:spcAft>
                      </a:pPr>
                      <a:r>
                        <a:rPr lang="en-US" sz="1600" b="1" i="0" u="none" strike="noStrike" dirty="0">
                          <a:solidFill>
                            <a:schemeClr val="bg1"/>
                          </a:solidFill>
                          <a:effectLst/>
                          <a:latin typeface="Calibri" panose="020F0502020204030204" pitchFamily="34" charset="0"/>
                          <a:cs typeface="Calibri" panose="020F0502020204030204" pitchFamily="34" charset="0"/>
                        </a:rPr>
                        <a:t>Classification Tree</a:t>
                      </a:r>
                      <a:endParaRPr lang="en-US" sz="2000" b="1" dirty="0">
                        <a:solidFill>
                          <a:schemeClr val="bg1"/>
                        </a:solidFill>
                        <a:effectLst/>
                        <a:latin typeface="Calibri" panose="020F0502020204030204" pitchFamily="34" charset="0"/>
                        <a:cs typeface="Calibri" panose="020F0502020204030204" pitchFamily="34" charset="0"/>
                      </a:endParaRPr>
                    </a:p>
                  </a:txBody>
                  <a:tcPr marL="127000" marR="127000" marT="127000" marB="127000" anchor="ct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accent2">
                        <a:lumMod val="40000"/>
                        <a:lumOff val="60000"/>
                      </a:schemeClr>
                    </a:solidFill>
                  </a:tcPr>
                </a:tc>
                <a:tc>
                  <a:txBody>
                    <a:bodyPr/>
                    <a:lstStyle/>
                    <a:p>
                      <a:pPr algn="ctr" rtl="0" fontAlgn="t">
                        <a:spcBef>
                          <a:spcPts val="0"/>
                        </a:spcBef>
                        <a:spcAft>
                          <a:spcPts val="0"/>
                        </a:spcAft>
                      </a:pPr>
                      <a:r>
                        <a:rPr lang="fi-FI" sz="1600" b="1" i="0" u="none" strike="noStrike" dirty="0">
                          <a:solidFill>
                            <a:schemeClr val="bg1"/>
                          </a:solidFill>
                          <a:effectLst/>
                          <a:latin typeface="Calibri" panose="020F0502020204030204" pitchFamily="34" charset="0"/>
                          <a:cs typeface="Calibri" panose="020F0502020204030204" pitchFamily="34" charset="0"/>
                        </a:rPr>
                        <a:t>0.7998</a:t>
                      </a:r>
                      <a:endParaRPr lang="fi-FI" sz="2000" b="1" dirty="0">
                        <a:solidFill>
                          <a:schemeClr val="bg1"/>
                        </a:solidFill>
                        <a:effectLst/>
                        <a:latin typeface="Calibri" panose="020F0502020204030204" pitchFamily="34" charset="0"/>
                        <a:cs typeface="Calibri" panose="020F0502020204030204" pitchFamily="34" charset="0"/>
                      </a:endParaRPr>
                    </a:p>
                  </a:txBody>
                  <a:tcPr marL="127000" marR="127000" marT="127000" marB="127000" anchor="ct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661202">
                <a:tc>
                  <a:txBody>
                    <a:bodyPr/>
                    <a:lstStyle/>
                    <a:p>
                      <a:pPr algn="ctr" rtl="0" fontAlgn="t">
                        <a:spcBef>
                          <a:spcPts val="0"/>
                        </a:spcBef>
                        <a:spcAft>
                          <a:spcPts val="0"/>
                        </a:spcAft>
                      </a:pPr>
                      <a:r>
                        <a:rPr lang="en-US" sz="1600" b="1" i="0" u="none" strike="noStrike" dirty="0">
                          <a:solidFill>
                            <a:schemeClr val="bg1"/>
                          </a:solidFill>
                          <a:effectLst/>
                          <a:latin typeface="Calibri" panose="020F0502020204030204" pitchFamily="34" charset="0"/>
                          <a:cs typeface="Calibri" panose="020F0502020204030204" pitchFamily="34" charset="0"/>
                        </a:rPr>
                        <a:t>Random Forest</a:t>
                      </a:r>
                      <a:endParaRPr lang="en-US" sz="2000" b="1" dirty="0">
                        <a:solidFill>
                          <a:schemeClr val="bg1"/>
                        </a:solidFill>
                        <a:effectLst/>
                        <a:latin typeface="Calibri" panose="020F0502020204030204" pitchFamily="34" charset="0"/>
                        <a:cs typeface="Calibri" panose="020F0502020204030204" pitchFamily="34" charset="0"/>
                      </a:endParaRPr>
                    </a:p>
                  </a:txBody>
                  <a:tcPr marL="127000" marR="127000" marT="127000" marB="127000" anchor="ct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accent2">
                        <a:lumMod val="40000"/>
                        <a:lumOff val="60000"/>
                      </a:schemeClr>
                    </a:solidFill>
                  </a:tcPr>
                </a:tc>
                <a:tc>
                  <a:txBody>
                    <a:bodyPr/>
                    <a:lstStyle/>
                    <a:p>
                      <a:pPr algn="ctr" rtl="0" fontAlgn="t">
                        <a:spcBef>
                          <a:spcPts val="0"/>
                        </a:spcBef>
                        <a:spcAft>
                          <a:spcPts val="0"/>
                        </a:spcAft>
                      </a:pPr>
                      <a:r>
                        <a:rPr lang="nb-NO" sz="1600" b="1" i="0" u="none" strike="noStrike" dirty="0">
                          <a:solidFill>
                            <a:schemeClr val="bg1"/>
                          </a:solidFill>
                          <a:effectLst/>
                          <a:latin typeface="Calibri" panose="020F0502020204030204" pitchFamily="34" charset="0"/>
                          <a:cs typeface="Calibri" panose="020F0502020204030204" pitchFamily="34" charset="0"/>
                        </a:rPr>
                        <a:t>0.8197</a:t>
                      </a:r>
                      <a:endParaRPr lang="nb-NO" sz="2000" b="1" dirty="0">
                        <a:solidFill>
                          <a:schemeClr val="bg1"/>
                        </a:solidFill>
                        <a:effectLst/>
                        <a:latin typeface="Calibri" panose="020F0502020204030204" pitchFamily="34" charset="0"/>
                        <a:cs typeface="Calibri" panose="020F0502020204030204" pitchFamily="34" charset="0"/>
                      </a:endParaRPr>
                    </a:p>
                  </a:txBody>
                  <a:tcPr marL="127000" marR="127000" marT="127000" marB="127000" anchor="ct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2"/>
                  </a:ext>
                </a:extLst>
              </a:tr>
              <a:tr h="771759">
                <a:tc>
                  <a:txBody>
                    <a:bodyPr/>
                    <a:lstStyle/>
                    <a:p>
                      <a:pPr algn="ctr" rtl="0" fontAlgn="t">
                        <a:spcBef>
                          <a:spcPts val="0"/>
                        </a:spcBef>
                        <a:spcAft>
                          <a:spcPts val="0"/>
                        </a:spcAft>
                      </a:pPr>
                      <a:r>
                        <a:rPr lang="en-US" sz="1600" b="1" i="0" u="none" strike="noStrike" dirty="0">
                          <a:solidFill>
                            <a:schemeClr val="bg1"/>
                          </a:solidFill>
                          <a:effectLst/>
                          <a:latin typeface="Calibri" panose="020F0502020204030204" pitchFamily="34" charset="0"/>
                          <a:cs typeface="Calibri" panose="020F0502020204030204" pitchFamily="34" charset="0"/>
                        </a:rPr>
                        <a:t>XGB</a:t>
                      </a:r>
                      <a:endParaRPr lang="en-US" sz="2000" b="1" dirty="0">
                        <a:solidFill>
                          <a:schemeClr val="bg1"/>
                        </a:solidFill>
                        <a:effectLst/>
                        <a:latin typeface="Calibri" panose="020F0502020204030204" pitchFamily="34" charset="0"/>
                        <a:cs typeface="Calibri" panose="020F0502020204030204" pitchFamily="34" charset="0"/>
                      </a:endParaRPr>
                    </a:p>
                  </a:txBody>
                  <a:tcPr marL="127000" marR="127000" marT="127000" marB="127000" anchor="ct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F7945F"/>
                    </a:solidFill>
                  </a:tcPr>
                </a:tc>
                <a:tc>
                  <a:txBody>
                    <a:bodyPr/>
                    <a:lstStyle/>
                    <a:p>
                      <a:pPr algn="ctr" rtl="0" fontAlgn="t">
                        <a:spcBef>
                          <a:spcPts val="0"/>
                        </a:spcBef>
                        <a:spcAft>
                          <a:spcPts val="0"/>
                        </a:spcAft>
                      </a:pPr>
                      <a:endParaRPr lang="is-IS" sz="1600" b="1" i="0" u="none" strike="noStrike" dirty="0">
                        <a:solidFill>
                          <a:schemeClr val="bg1"/>
                        </a:solidFill>
                        <a:effectLst/>
                        <a:latin typeface="Calibri" panose="020F0502020204030204" pitchFamily="34" charset="0"/>
                        <a:cs typeface="Calibri" panose="020F0502020204030204" pitchFamily="34" charset="0"/>
                      </a:endParaRPr>
                    </a:p>
                    <a:p>
                      <a:pPr algn="ctr" rtl="0" fontAlgn="t">
                        <a:spcBef>
                          <a:spcPts val="0"/>
                        </a:spcBef>
                        <a:spcAft>
                          <a:spcPts val="0"/>
                        </a:spcAft>
                      </a:pPr>
                      <a:r>
                        <a:rPr lang="is-IS" sz="1600" b="1" i="0" u="none" strike="noStrike" dirty="0">
                          <a:solidFill>
                            <a:schemeClr val="bg1"/>
                          </a:solidFill>
                          <a:effectLst/>
                          <a:latin typeface="Calibri" panose="020F0502020204030204" pitchFamily="34" charset="0"/>
                          <a:cs typeface="Calibri" panose="020F0502020204030204" pitchFamily="34" charset="0"/>
                        </a:rPr>
                        <a:t>0.8373</a:t>
                      </a:r>
                      <a:endParaRPr lang="is-IS" sz="2000" b="1" dirty="0">
                        <a:solidFill>
                          <a:schemeClr val="bg1"/>
                        </a:solidFill>
                        <a:effectLst/>
                        <a:latin typeface="Calibri" panose="020F0502020204030204" pitchFamily="34" charset="0"/>
                        <a:cs typeface="Calibri" panose="020F0502020204030204" pitchFamily="34" charset="0"/>
                      </a:endParaRPr>
                    </a:p>
                  </a:txBody>
                  <a:tcPr marL="127000" marR="127000" marT="127000" marB="127000" anchor="ctr">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F7945F"/>
                    </a:solidFill>
                  </a:tcPr>
                </a:tc>
                <a:extLst>
                  <a:ext uri="{0D108BD9-81ED-4DB2-BD59-A6C34878D82A}">
                    <a16:rowId xmlns:a16="http://schemas.microsoft.com/office/drawing/2014/main" val="10003"/>
                  </a:ext>
                </a:extLst>
              </a:tr>
            </a:tbl>
          </a:graphicData>
        </a:graphic>
      </p:graphicFrame>
      <p:pic>
        <p:nvPicPr>
          <p:cNvPr id="3" name="Picture 2" descr="https://lh3.googleusercontent.com/dWF17YIaTVRMJ-18u9oCwPFPVSEl7PEAqEqPqFilCmnGphffRSYA19M0qudhB5uJcYJjP3xUqkHIDFAOmlIyYuz_dnAzS5fythkgiQiSlnX7tvAAJ9WdRloxKXf9JRDakFoVkz0o8QI">
            <a:extLst>
              <a:ext uri="{FF2B5EF4-FFF2-40B4-BE49-F238E27FC236}">
                <a16:creationId xmlns:a16="http://schemas.microsoft.com/office/drawing/2014/main" id="{DD5A6DD1-4796-274A-9C99-F133FB457D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93"/>
          <a:stretch/>
        </p:blipFill>
        <p:spPr bwMode="auto">
          <a:xfrm>
            <a:off x="6567894" y="1331830"/>
            <a:ext cx="5481584" cy="40935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390304D-9CDE-B143-B28E-0CD02977A91D}"/>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5" name="Rectangle 1">
            <a:extLst>
              <a:ext uri="{FF2B5EF4-FFF2-40B4-BE49-F238E27FC236}">
                <a16:creationId xmlns:a16="http://schemas.microsoft.com/office/drawing/2014/main" id="{9E88F1A0-3EE4-604E-8035-163C31FE82D8}"/>
              </a:ext>
            </a:extLst>
          </p:cNvPr>
          <p:cNvSpPr>
            <a:spLocks/>
          </p:cNvSpPr>
          <p:nvPr/>
        </p:nvSpPr>
        <p:spPr bwMode="auto">
          <a:xfrm>
            <a:off x="846614" y="530938"/>
            <a:ext cx="4963731"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solidFill>
                  <a:srgbClr val="000000"/>
                </a:solidFill>
              </a:rPr>
              <a:t>Comparison 1: Performances </a:t>
            </a:r>
            <a:r>
              <a:rPr lang="en-GB" dirty="0"/>
              <a:t> </a:t>
            </a:r>
            <a:endParaRPr lang="en-US" sz="2900" dirty="0">
              <a:solidFill>
                <a:schemeClr val="tx2"/>
              </a:solidFill>
              <a:ea typeface="ＭＳ Ｐゴシック" charset="0"/>
              <a:cs typeface="Lato Regular"/>
              <a:sym typeface="Bebas Neue" charset="0"/>
            </a:endParaRPr>
          </a:p>
        </p:txBody>
      </p:sp>
      <p:pic>
        <p:nvPicPr>
          <p:cNvPr id="6" name="Picture 5">
            <a:extLst>
              <a:ext uri="{FF2B5EF4-FFF2-40B4-BE49-F238E27FC236}">
                <a16:creationId xmlns:a16="http://schemas.microsoft.com/office/drawing/2014/main" id="{76E39667-07F9-7441-9C79-278815499061}"/>
              </a:ext>
            </a:extLst>
          </p:cNvPr>
          <p:cNvPicPr>
            <a:picLocks noChangeAspect="1"/>
          </p:cNvPicPr>
          <p:nvPr/>
        </p:nvPicPr>
        <p:blipFill>
          <a:blip r:embed="rId4"/>
          <a:stretch>
            <a:fillRect/>
          </a:stretch>
        </p:blipFill>
        <p:spPr>
          <a:xfrm>
            <a:off x="11232711" y="0"/>
            <a:ext cx="816767" cy="816767"/>
          </a:xfrm>
          <a:prstGeom prst="rect">
            <a:avLst/>
          </a:prstGeom>
        </p:spPr>
      </p:pic>
      <p:cxnSp>
        <p:nvCxnSpPr>
          <p:cNvPr id="7" name="Straight Connector 6">
            <a:extLst>
              <a:ext uri="{FF2B5EF4-FFF2-40B4-BE49-F238E27FC236}">
                <a16:creationId xmlns:a16="http://schemas.microsoft.com/office/drawing/2014/main" id="{0579E479-7834-5D4A-8143-737E14BC1856}"/>
              </a:ext>
            </a:extLst>
          </p:cNvPr>
          <p:cNvCxnSpPr/>
          <p:nvPr/>
        </p:nvCxnSpPr>
        <p:spPr>
          <a:xfrm>
            <a:off x="6302101" y="1102475"/>
            <a:ext cx="0" cy="4788977"/>
          </a:xfrm>
          <a:prstGeom prst="line">
            <a:avLst/>
          </a:prstGeom>
          <a:ln>
            <a:solidFill>
              <a:srgbClr val="B6B6B6"/>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C135886A-722E-0746-AF6D-759644B9777B}"/>
              </a:ext>
            </a:extLst>
          </p:cNvPr>
          <p:cNvGrpSpPr/>
          <p:nvPr/>
        </p:nvGrpSpPr>
        <p:grpSpPr>
          <a:xfrm>
            <a:off x="6993712" y="5598369"/>
            <a:ext cx="2497401" cy="802835"/>
            <a:chOff x="8593913" y="3355783"/>
            <a:chExt cx="3149504" cy="872712"/>
          </a:xfrm>
        </p:grpSpPr>
        <p:grpSp>
          <p:nvGrpSpPr>
            <p:cNvPr id="10" name="Group 9">
              <a:extLst>
                <a:ext uri="{FF2B5EF4-FFF2-40B4-BE49-F238E27FC236}">
                  <a16:creationId xmlns:a16="http://schemas.microsoft.com/office/drawing/2014/main" id="{91DFA8AA-1870-AB4C-955F-9CA8823BFDA5}"/>
                </a:ext>
              </a:extLst>
            </p:cNvPr>
            <p:cNvGrpSpPr/>
            <p:nvPr/>
          </p:nvGrpSpPr>
          <p:grpSpPr>
            <a:xfrm>
              <a:off x="8593913" y="3470013"/>
              <a:ext cx="347240" cy="624367"/>
              <a:chOff x="8866208" y="3342199"/>
              <a:chExt cx="347240" cy="624367"/>
            </a:xfrm>
            <a:solidFill>
              <a:schemeClr val="bg1"/>
            </a:solidFill>
          </p:grpSpPr>
          <p:cxnSp>
            <p:nvCxnSpPr>
              <p:cNvPr id="14" name="Straight Connector 13">
                <a:extLst>
                  <a:ext uri="{FF2B5EF4-FFF2-40B4-BE49-F238E27FC236}">
                    <a16:creationId xmlns:a16="http://schemas.microsoft.com/office/drawing/2014/main" id="{2423A59F-B3CC-6449-B1A3-763434BF891C}"/>
                  </a:ext>
                </a:extLst>
              </p:cNvPr>
              <p:cNvCxnSpPr/>
              <p:nvPr/>
            </p:nvCxnSpPr>
            <p:spPr>
              <a:xfrm flipH="1">
                <a:off x="8866208" y="3342199"/>
                <a:ext cx="347240" cy="0"/>
              </a:xfrm>
              <a:prstGeom prst="line">
                <a:avLst/>
              </a:prstGeom>
              <a:grpFill/>
              <a:ln w="28575">
                <a:solidFill>
                  <a:srgbClr val="2F00D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286F16-9DC5-8740-B1A0-A15387B2B80B}"/>
                  </a:ext>
                </a:extLst>
              </p:cNvPr>
              <p:cNvCxnSpPr/>
              <p:nvPr/>
            </p:nvCxnSpPr>
            <p:spPr>
              <a:xfrm flipH="1">
                <a:off x="8866208" y="3634299"/>
                <a:ext cx="347240" cy="0"/>
              </a:xfrm>
              <a:prstGeom prst="line">
                <a:avLst/>
              </a:prstGeom>
              <a:grpFill/>
              <a:ln w="1587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E5DBF0-2A18-4A4F-9D68-EF497DB265EE}"/>
                  </a:ext>
                </a:extLst>
              </p:cNvPr>
              <p:cNvCxnSpPr/>
              <p:nvPr/>
            </p:nvCxnSpPr>
            <p:spPr>
              <a:xfrm flipH="1">
                <a:off x="8866208" y="3966566"/>
                <a:ext cx="347240" cy="0"/>
              </a:xfrm>
              <a:prstGeom prst="line">
                <a:avLst/>
              </a:prstGeom>
              <a:grpFill/>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56A1861-9C86-E74B-B64D-612DCF87CB1C}"/>
                </a:ext>
              </a:extLst>
            </p:cNvPr>
            <p:cNvSpPr txBox="1"/>
            <p:nvPr/>
          </p:nvSpPr>
          <p:spPr>
            <a:xfrm>
              <a:off x="9336863" y="3647883"/>
              <a:ext cx="1397874" cy="248345"/>
            </a:xfrm>
            <a:prstGeom prst="rect">
              <a:avLst/>
            </a:prstGeom>
            <a:noFill/>
          </p:spPr>
          <p:txBody>
            <a:bodyPr wrap="none" lIns="0" tIns="0" rIns="0" bIns="0" rtlCol="0">
              <a:spAutoFit/>
            </a:bodyPr>
            <a:lstStyle/>
            <a:p>
              <a:pPr>
                <a:lnSpc>
                  <a:spcPts val="1867"/>
                </a:lnSpc>
                <a:spcAft>
                  <a:spcPts val="1600"/>
                </a:spcAft>
              </a:pPr>
              <a:r>
                <a:rPr lang="en-US" sz="1350" b="1" dirty="0">
                  <a:latin typeface="+mj-lt"/>
                </a:rPr>
                <a:t>Random Forest  </a:t>
              </a:r>
            </a:p>
          </p:txBody>
        </p:sp>
        <p:sp>
          <p:nvSpPr>
            <p:cNvPr id="12" name="TextBox 11">
              <a:extLst>
                <a:ext uri="{FF2B5EF4-FFF2-40B4-BE49-F238E27FC236}">
                  <a16:creationId xmlns:a16="http://schemas.microsoft.com/office/drawing/2014/main" id="{81B377B7-EC3B-894B-BFBA-BBC60D6D6E5C}"/>
                </a:ext>
              </a:extLst>
            </p:cNvPr>
            <p:cNvSpPr txBox="1"/>
            <p:nvPr/>
          </p:nvSpPr>
          <p:spPr>
            <a:xfrm>
              <a:off x="9336863" y="3980150"/>
              <a:ext cx="1629221" cy="248345"/>
            </a:xfrm>
            <a:prstGeom prst="rect">
              <a:avLst/>
            </a:prstGeom>
            <a:noFill/>
          </p:spPr>
          <p:txBody>
            <a:bodyPr wrap="none" lIns="0" tIns="0" rIns="0" bIns="0" rtlCol="0">
              <a:spAutoFit/>
            </a:bodyPr>
            <a:lstStyle/>
            <a:p>
              <a:pPr>
                <a:lnSpc>
                  <a:spcPts val="1867"/>
                </a:lnSpc>
                <a:spcAft>
                  <a:spcPts val="1600"/>
                </a:spcAft>
              </a:pPr>
              <a:r>
                <a:rPr lang="en-US" sz="1350" b="1" dirty="0">
                  <a:latin typeface="+mj-lt"/>
                </a:rPr>
                <a:t>Classification Tree  </a:t>
              </a:r>
            </a:p>
          </p:txBody>
        </p:sp>
        <p:sp>
          <p:nvSpPr>
            <p:cNvPr id="13" name="TextBox 12">
              <a:extLst>
                <a:ext uri="{FF2B5EF4-FFF2-40B4-BE49-F238E27FC236}">
                  <a16:creationId xmlns:a16="http://schemas.microsoft.com/office/drawing/2014/main" id="{87B70D8D-C99E-0241-B296-FE5645B1E82E}"/>
                </a:ext>
              </a:extLst>
            </p:cNvPr>
            <p:cNvSpPr txBox="1"/>
            <p:nvPr/>
          </p:nvSpPr>
          <p:spPr>
            <a:xfrm>
              <a:off x="9336863" y="3355783"/>
              <a:ext cx="2406554" cy="248345"/>
            </a:xfrm>
            <a:prstGeom prst="rect">
              <a:avLst/>
            </a:prstGeom>
            <a:noFill/>
          </p:spPr>
          <p:txBody>
            <a:bodyPr wrap="none" lIns="0" tIns="0" rIns="0" bIns="0" rtlCol="0">
              <a:spAutoFit/>
            </a:bodyPr>
            <a:lstStyle/>
            <a:p>
              <a:pPr>
                <a:lnSpc>
                  <a:spcPts val="1867"/>
                </a:lnSpc>
                <a:spcAft>
                  <a:spcPts val="1600"/>
                </a:spcAft>
              </a:pPr>
              <a:r>
                <a:rPr lang="en-US" sz="1350" b="1" dirty="0">
                  <a:latin typeface="+mj-lt"/>
                </a:rPr>
                <a:t>Extreme Gradient Boosting  </a:t>
              </a:r>
            </a:p>
          </p:txBody>
        </p:sp>
      </p:grpSp>
      <p:sp>
        <p:nvSpPr>
          <p:cNvPr id="9" name="TextBox 8"/>
          <p:cNvSpPr txBox="1"/>
          <p:nvPr/>
        </p:nvSpPr>
        <p:spPr>
          <a:xfrm>
            <a:off x="8874727" y="1060685"/>
            <a:ext cx="1488722" cy="369332"/>
          </a:xfrm>
          <a:prstGeom prst="rect">
            <a:avLst/>
          </a:prstGeom>
          <a:noFill/>
        </p:spPr>
        <p:txBody>
          <a:bodyPr wrap="square" rtlCol="0">
            <a:spAutoFit/>
          </a:bodyPr>
          <a:lstStyle/>
          <a:p>
            <a:r>
              <a:rPr lang="en-US"/>
              <a:t>ROC Curve</a:t>
            </a:r>
          </a:p>
        </p:txBody>
      </p:sp>
    </p:spTree>
    <p:extLst>
      <p:ext uri="{BB962C8B-B14F-4D97-AF65-F5344CB8AC3E}">
        <p14:creationId xmlns:p14="http://schemas.microsoft.com/office/powerpoint/2010/main" val="22849004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087797579"/>
              </p:ext>
            </p:extLst>
          </p:nvPr>
        </p:nvGraphicFramePr>
        <p:xfrm>
          <a:off x="6121401" y="1905000"/>
          <a:ext cx="5232400" cy="308079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41480" y="5550839"/>
            <a:ext cx="10521043" cy="646331"/>
          </a:xfrm>
          <a:prstGeom prst="rect">
            <a:avLst/>
          </a:prstGeom>
          <a:noFill/>
        </p:spPr>
        <p:txBody>
          <a:bodyPr wrap="square" rtlCol="0">
            <a:spAutoFit/>
          </a:bodyPr>
          <a:lstStyle/>
          <a:p>
            <a:pPr algn="ctr"/>
            <a:r>
              <a:rPr lang="en-US" dirty="0"/>
              <a:t>False Negative: Customers who are predicted incorrectly as satisfied but actually unsatisfied </a:t>
            </a:r>
          </a:p>
          <a:p>
            <a:pPr algn="ctr"/>
            <a:r>
              <a:rPr lang="en-US" dirty="0"/>
              <a:t>We see that XGB does better job in prediction and </a:t>
            </a:r>
            <a:r>
              <a:rPr lang="en-US" i="1" dirty="0">
                <a:solidFill>
                  <a:srgbClr val="F7945F"/>
                </a:solidFill>
              </a:rPr>
              <a:t>missed less </a:t>
            </a:r>
            <a:r>
              <a:rPr lang="en-US" dirty="0"/>
              <a:t>unsatisfied customers.</a:t>
            </a:r>
          </a:p>
        </p:txBody>
      </p:sp>
      <p:sp>
        <p:nvSpPr>
          <p:cNvPr id="6" name="Rectangle 5">
            <a:extLst>
              <a:ext uri="{FF2B5EF4-FFF2-40B4-BE49-F238E27FC236}">
                <a16:creationId xmlns:a16="http://schemas.microsoft.com/office/drawing/2014/main" id="{43D220A2-B0F6-5F41-81FB-3FF89F9BB51B}"/>
              </a:ext>
            </a:extLst>
          </p:cNvPr>
          <p:cNvSpPr/>
          <p:nvPr/>
        </p:nvSpPr>
        <p:spPr>
          <a:xfrm>
            <a:off x="866862" y="1102475"/>
            <a:ext cx="531827" cy="28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8" name="Rectangle 7">
            <a:extLst>
              <a:ext uri="{FF2B5EF4-FFF2-40B4-BE49-F238E27FC236}">
                <a16:creationId xmlns:a16="http://schemas.microsoft.com/office/drawing/2014/main" id="{7CCBA5E9-B9A1-A24A-9067-77C7DEA999B7}"/>
              </a:ext>
            </a:extLst>
          </p:cNvPr>
          <p:cNvSpPr>
            <a:spLocks/>
          </p:cNvSpPr>
          <p:nvPr/>
        </p:nvSpPr>
        <p:spPr bwMode="auto">
          <a:xfrm>
            <a:off x="846614" y="530938"/>
            <a:ext cx="6058325"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r>
              <a:rPr lang="en-GB" sz="3200" dirty="0"/>
              <a:t>Comparison 2: False Negative Rates </a:t>
            </a:r>
            <a:r>
              <a:rPr lang="en-GB" dirty="0"/>
              <a:t> </a:t>
            </a:r>
            <a:endParaRPr lang="en-US" sz="2900" dirty="0">
              <a:solidFill>
                <a:schemeClr val="tx2"/>
              </a:solidFill>
              <a:latin typeface="Lato Regular"/>
              <a:ea typeface="ＭＳ Ｐゴシック" charset="0"/>
              <a:cs typeface="Lato Regular"/>
              <a:sym typeface="Bebas Neue" charset="0"/>
            </a:endParaRPr>
          </a:p>
        </p:txBody>
      </p:sp>
      <p:pic>
        <p:nvPicPr>
          <p:cNvPr id="10" name="Picture 9">
            <a:extLst>
              <a:ext uri="{FF2B5EF4-FFF2-40B4-BE49-F238E27FC236}">
                <a16:creationId xmlns:a16="http://schemas.microsoft.com/office/drawing/2014/main" id="{A4659185-A306-A242-B50C-67F73D3A866F}"/>
              </a:ext>
            </a:extLst>
          </p:cNvPr>
          <p:cNvPicPr>
            <a:picLocks noChangeAspect="1"/>
          </p:cNvPicPr>
          <p:nvPr/>
        </p:nvPicPr>
        <p:blipFill>
          <a:blip r:embed="rId4"/>
          <a:stretch>
            <a:fillRect/>
          </a:stretch>
        </p:blipFill>
        <p:spPr>
          <a:xfrm>
            <a:off x="11232711" y="0"/>
            <a:ext cx="816767" cy="816767"/>
          </a:xfrm>
          <a:prstGeom prst="rect">
            <a:avLst/>
          </a:prstGeom>
        </p:spPr>
      </p:pic>
      <p:graphicFrame>
        <p:nvGraphicFramePr>
          <p:cNvPr id="9" name="Content Placeholder 3"/>
          <p:cNvGraphicFramePr>
            <a:graphicFrameLocks noGrp="1"/>
          </p:cNvGraphicFramePr>
          <p:nvPr>
            <p:ph idx="1"/>
            <p:extLst>
              <p:ext uri="{D42A27DB-BD31-4B8C-83A1-F6EECF244321}">
                <p14:modId xmlns:p14="http://schemas.microsoft.com/office/powerpoint/2010/main" val="1189085302"/>
              </p:ext>
            </p:extLst>
          </p:nvPr>
        </p:nvGraphicFramePr>
        <p:xfrm>
          <a:off x="971680" y="2651461"/>
          <a:ext cx="3972910" cy="2225040"/>
        </p:xfrm>
        <a:graphic>
          <a:graphicData uri="http://schemas.openxmlformats.org/drawingml/2006/table">
            <a:tbl>
              <a:tblPr firstRow="1" bandRow="1">
                <a:tableStyleId>{69C7853C-536D-4A76-A0AE-DD22124D55A5}</a:tableStyleId>
              </a:tblPr>
              <a:tblGrid>
                <a:gridCol w="1396321">
                  <a:extLst>
                    <a:ext uri="{9D8B030D-6E8A-4147-A177-3AD203B41FA5}">
                      <a16:colId xmlns:a16="http://schemas.microsoft.com/office/drawing/2014/main" val="20000"/>
                    </a:ext>
                  </a:extLst>
                </a:gridCol>
                <a:gridCol w="1252286">
                  <a:extLst>
                    <a:ext uri="{9D8B030D-6E8A-4147-A177-3AD203B41FA5}">
                      <a16:colId xmlns:a16="http://schemas.microsoft.com/office/drawing/2014/main" val="20001"/>
                    </a:ext>
                  </a:extLst>
                </a:gridCol>
                <a:gridCol w="1324303">
                  <a:extLst>
                    <a:ext uri="{9D8B030D-6E8A-4147-A177-3AD203B41FA5}">
                      <a16:colId xmlns:a16="http://schemas.microsoft.com/office/drawing/2014/main" val="20002"/>
                    </a:ext>
                  </a:extLst>
                </a:gridCol>
              </a:tblGrid>
              <a:tr h="987794">
                <a:tc>
                  <a:txBody>
                    <a:bodyPr/>
                    <a:lstStyle/>
                    <a:p>
                      <a:pPr algn="ctr">
                        <a:lnSpc>
                          <a:spcPct val="250000"/>
                        </a:lnSpc>
                      </a:pPr>
                      <a:r>
                        <a:rPr lang="en-US" sz="1600" b="1" dirty="0">
                          <a:solidFill>
                            <a:schemeClr val="bg1"/>
                          </a:solidFill>
                        </a:rPr>
                        <a:t>n=22806</a:t>
                      </a:r>
                    </a:p>
                  </a:txBody>
                  <a:tcPr>
                    <a:solidFill>
                      <a:srgbClr val="BFBFBF"/>
                    </a:solidFill>
                  </a:tcPr>
                </a:tc>
                <a:tc>
                  <a:txBody>
                    <a:bodyPr/>
                    <a:lstStyle/>
                    <a:p>
                      <a:pPr algn="ctr"/>
                      <a:r>
                        <a:rPr lang="en-US" sz="1600" b="1" kern="1200" dirty="0">
                          <a:solidFill>
                            <a:schemeClr val="bg1"/>
                          </a:solidFill>
                          <a:effectLst/>
                        </a:rPr>
                        <a:t>Predicted Satisfied (0)</a:t>
                      </a:r>
                      <a:endParaRPr lang="en-US" sz="1600" b="1" dirty="0">
                        <a:solidFill>
                          <a:schemeClr val="bg1"/>
                        </a:solidFill>
                      </a:endParaRPr>
                    </a:p>
                  </a:txBody>
                  <a:tcPr>
                    <a:solidFill>
                      <a:srgbClr val="BFBFB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bg1"/>
                          </a:solidFill>
                          <a:effectLst/>
                        </a:rPr>
                        <a:t>Predicted Unsatisfied</a:t>
                      </a:r>
                      <a:r>
                        <a:rPr lang="en-US" sz="1600" b="1" dirty="0">
                          <a:solidFill>
                            <a:schemeClr val="bg1"/>
                          </a:solidFill>
                          <a:effectLst/>
                        </a:rPr>
                        <a:t> (1)</a:t>
                      </a:r>
                      <a:endParaRPr lang="en-US" sz="1600" b="1" dirty="0">
                        <a:solidFill>
                          <a:schemeClr val="bg1"/>
                        </a:solidFill>
                      </a:endParaRPr>
                    </a:p>
                    <a:p>
                      <a:pPr algn="ctr"/>
                      <a:endParaRPr lang="en-US" sz="1600" b="1" dirty="0">
                        <a:solidFill>
                          <a:schemeClr val="bg1"/>
                        </a:solidFill>
                      </a:endParaRPr>
                    </a:p>
                  </a:txBody>
                  <a:tcPr>
                    <a:solidFill>
                      <a:srgbClr val="BFBFBF"/>
                    </a:solidFill>
                  </a:tcPr>
                </a:tc>
                <a:extLst>
                  <a:ext uri="{0D108BD9-81ED-4DB2-BD59-A6C34878D82A}">
                    <a16:rowId xmlns:a16="http://schemas.microsoft.com/office/drawing/2014/main" val="10000"/>
                  </a:ext>
                </a:extLst>
              </a:tr>
              <a:tr h="550583">
                <a:tc>
                  <a:txBody>
                    <a:bodyPr/>
                    <a:lstStyle/>
                    <a:p>
                      <a:pPr algn="ctr"/>
                      <a:r>
                        <a:rPr lang="en-US" sz="1600" b="1" kern="1200" dirty="0">
                          <a:solidFill>
                            <a:schemeClr val="bg1"/>
                          </a:solidFill>
                          <a:effectLst/>
                        </a:rPr>
                        <a:t>Actually Satisfied (0)</a:t>
                      </a:r>
                      <a:endParaRPr lang="en-US" sz="1600" b="1" dirty="0">
                        <a:solidFill>
                          <a:schemeClr val="bg1"/>
                        </a:solidFill>
                      </a:endParaRPr>
                    </a:p>
                  </a:txBody>
                  <a:tcPr>
                    <a:solidFill>
                      <a:srgbClr val="F7945F"/>
                    </a:solidFill>
                  </a:tcPr>
                </a:tc>
                <a:tc>
                  <a:txBody>
                    <a:bodyPr/>
                    <a:lstStyle/>
                    <a:p>
                      <a:pPr algn="ctr"/>
                      <a:r>
                        <a:rPr lang="en-US" sz="1600" b="1" dirty="0">
                          <a:solidFill>
                            <a:schemeClr val="bg1"/>
                          </a:solidFill>
                        </a:rPr>
                        <a:t>TN</a:t>
                      </a:r>
                    </a:p>
                  </a:txBody>
                  <a:tcPr>
                    <a:solidFill>
                      <a:srgbClr val="F7945F"/>
                    </a:solidFill>
                  </a:tcPr>
                </a:tc>
                <a:tc>
                  <a:txBody>
                    <a:bodyPr/>
                    <a:lstStyle/>
                    <a:p>
                      <a:pPr algn="ctr"/>
                      <a:r>
                        <a:rPr lang="en-US" sz="1600" b="1" dirty="0">
                          <a:solidFill>
                            <a:schemeClr val="bg1"/>
                          </a:solidFill>
                        </a:rPr>
                        <a:t>FP</a:t>
                      </a:r>
                    </a:p>
                  </a:txBody>
                  <a:tcPr>
                    <a:solidFill>
                      <a:srgbClr val="F7945F"/>
                    </a:solidFill>
                  </a:tcPr>
                </a:tc>
                <a:extLst>
                  <a:ext uri="{0D108BD9-81ED-4DB2-BD59-A6C34878D82A}">
                    <a16:rowId xmlns:a16="http://schemas.microsoft.com/office/drawing/2014/main" val="10001"/>
                  </a:ext>
                </a:extLst>
              </a:tr>
              <a:tr h="550583">
                <a:tc>
                  <a:txBody>
                    <a:bodyPr/>
                    <a:lstStyle/>
                    <a:p>
                      <a:pPr algn="ctr"/>
                      <a:r>
                        <a:rPr lang="en-US" sz="1600" b="1" dirty="0">
                          <a:solidFill>
                            <a:schemeClr val="bg1"/>
                          </a:solidFill>
                        </a:rPr>
                        <a:t>Actually Unsatisfied(1)</a:t>
                      </a:r>
                    </a:p>
                  </a:txBody>
                  <a:tcPr>
                    <a:solidFill>
                      <a:srgbClr val="F7945F"/>
                    </a:solidFill>
                  </a:tcPr>
                </a:tc>
                <a:tc>
                  <a:txBody>
                    <a:bodyPr/>
                    <a:lstStyle/>
                    <a:p>
                      <a:pPr algn="ctr"/>
                      <a:r>
                        <a:rPr lang="en-US" sz="1600" b="1" dirty="0">
                          <a:solidFill>
                            <a:schemeClr val="bg1"/>
                          </a:solidFill>
                        </a:rPr>
                        <a:t>FN  </a:t>
                      </a:r>
                    </a:p>
                  </a:txBody>
                  <a:tcPr>
                    <a:solidFill>
                      <a:srgbClr val="F7945F"/>
                    </a:solidFill>
                  </a:tcPr>
                </a:tc>
                <a:tc>
                  <a:txBody>
                    <a:bodyPr/>
                    <a:lstStyle/>
                    <a:p>
                      <a:pPr algn="ctr"/>
                      <a:r>
                        <a:rPr lang="en-US" sz="1600" b="1" dirty="0">
                          <a:solidFill>
                            <a:schemeClr val="bg1"/>
                          </a:solidFill>
                        </a:rPr>
                        <a:t>TP  </a:t>
                      </a:r>
                    </a:p>
                  </a:txBody>
                  <a:tcPr>
                    <a:solidFill>
                      <a:srgbClr val="F7945F"/>
                    </a:solidFill>
                  </a:tcPr>
                </a:tc>
                <a:extLst>
                  <a:ext uri="{0D108BD9-81ED-4DB2-BD59-A6C34878D82A}">
                    <a16:rowId xmlns:a16="http://schemas.microsoft.com/office/drawing/2014/main" val="10002"/>
                  </a:ext>
                </a:extLst>
              </a:tr>
            </a:tbl>
          </a:graphicData>
        </a:graphic>
      </p:graphicFrame>
      <p:sp>
        <p:nvSpPr>
          <p:cNvPr id="2" name="TextBox 1"/>
          <p:cNvSpPr txBox="1"/>
          <p:nvPr/>
        </p:nvSpPr>
        <p:spPr>
          <a:xfrm>
            <a:off x="1132775" y="2074852"/>
            <a:ext cx="3142593" cy="369332"/>
          </a:xfrm>
          <a:prstGeom prst="rect">
            <a:avLst/>
          </a:prstGeom>
          <a:noFill/>
        </p:spPr>
        <p:txBody>
          <a:bodyPr wrap="square" rtlCol="0">
            <a:spAutoFit/>
          </a:bodyPr>
          <a:lstStyle/>
          <a:p>
            <a:r>
              <a:rPr lang="en-US"/>
              <a:t>Confusion Matrix of XGB</a:t>
            </a:r>
          </a:p>
        </p:txBody>
      </p:sp>
      <p:cxnSp>
        <p:nvCxnSpPr>
          <p:cNvPr id="12" name="Straight Connector 11">
            <a:extLst>
              <a:ext uri="{FF2B5EF4-FFF2-40B4-BE49-F238E27FC236}">
                <a16:creationId xmlns:a16="http://schemas.microsoft.com/office/drawing/2014/main" id="{0579E479-7834-5D4A-8143-737E14BC1856}"/>
              </a:ext>
            </a:extLst>
          </p:cNvPr>
          <p:cNvCxnSpPr>
            <a:endCxn id="5" idx="0"/>
          </p:cNvCxnSpPr>
          <p:nvPr/>
        </p:nvCxnSpPr>
        <p:spPr>
          <a:xfrm>
            <a:off x="5902001" y="1130953"/>
            <a:ext cx="1" cy="4419886"/>
          </a:xfrm>
          <a:prstGeom prst="line">
            <a:avLst/>
          </a:prstGeom>
          <a:ln>
            <a:solidFill>
              <a:srgbClr val="B6B6B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836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3321</TotalTime>
  <Words>1829</Words>
  <Application>Microsoft Macintosh PowerPoint</Application>
  <PresentationFormat>Widescreen</PresentationFormat>
  <Paragraphs>317</Paragraphs>
  <Slides>27</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Lato</vt:lpstr>
      <vt:lpstr>Lato Bold</vt:lpstr>
      <vt:lpstr>Lato Light</vt:lpstr>
      <vt:lpstr>Lato Regular</vt:lpstr>
      <vt:lpstr>Old Standard TT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Jasper Roberti</dc:creator>
  <cp:lastModifiedBy>Merve Ozgul</cp:lastModifiedBy>
  <cp:revision>97</cp:revision>
  <dcterms:created xsi:type="dcterms:W3CDTF">2018-07-28T19:27:00Z</dcterms:created>
  <dcterms:modified xsi:type="dcterms:W3CDTF">2019-02-15T04:51:35Z</dcterms:modified>
</cp:coreProperties>
</file>