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1.xml"/>
  <Override ContentType="application/vnd.ms-office.chartcolorstyle+xml" PartName="/ppt/charts/color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1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1yqb1EY3V7Y3Z7MeT9W3Zd4n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" Target="slides/slide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2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Sheet1.xlsx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all" spc="5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Approvals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all" spc="5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Proportion</c:v>
                </c:pt>
              </c:strCache>
            </c:strRef>
          </c:tx>
          <c:dPt>
            <c:idx val="0"/>
            <c:bubble3D val="0"/>
            <c:spPr>
              <a:solidFill>
                <a:schemeClr val="accent5">
                  <a:shade val="76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601-4093-B882-1B3AE0A43E78}"/>
              </c:ext>
            </c:extLst>
          </c:dPt>
          <c:dPt>
            <c:idx val="1"/>
            <c:bubble3D val="0"/>
            <c:spPr>
              <a:solidFill>
                <a:schemeClr val="accent5">
                  <a:tint val="77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601-4093-B882-1B3AE0A43E78}"/>
              </c:ext>
            </c:extLst>
          </c:dPt>
          <c:dLbls>
            <c:dLbl>
              <c:idx val="0"/>
              <c:layout>
                <c:manualLayout>
                  <c:x val="-0.11883833105771084"/>
                  <c:y val="-0.11615038086133481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601-4093-B882-1B3AE0A43E78}"/>
                </c:ext>
              </c:extLst>
            </c:dLbl>
            <c:dLbl>
              <c:idx val="1"/>
              <c:layout>
                <c:manualLayout>
                  <c:x val="7.7181523584879244E-2"/>
                  <c:y val="0.1805118288086866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601-4093-B882-1B3AE0A43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65-45EF-8B5C-503A674253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Total Applicants by Gender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3"/>
                <c:pt idx="0">
                  <c:v>Male</c:v>
                </c:pt>
                <c:pt idx="1">
                  <c:v>Female</c:v>
                </c:pt>
                <c:pt idx="2">
                  <c:v>Non-binary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68414</c:v>
                </c:pt>
                <c:pt idx="1">
                  <c:v>39504</c:v>
                </c:pt>
                <c:pt idx="2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A-468C-B07E-7E7B7FF84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5654976"/>
        <c:axId val="915648856"/>
      </c:barChart>
      <c:catAx>
        <c:axId val="91565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48856"/>
        <c:crosses val="autoZero"/>
        <c:auto val="1"/>
        <c:lblAlgn val="ctr"/>
        <c:lblOffset val="100"/>
        <c:noMultiLvlLbl val="0"/>
      </c:catAx>
      <c:valAx>
        <c:axId val="915648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565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Freddie Mac - https://www.freddiemac.com/pmms</a:t>
            </a:r>
            <a:endParaRPr/>
          </a:p>
        </p:txBody>
      </p:sp>
      <p:sp>
        <p:nvSpPr>
          <p:cNvPr id="258" name="Google Shape;2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Rocket Mortgage: </a:t>
            </a:r>
            <a:r>
              <a:rPr b="0" lang="en-US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https://respai.s3.us-east-2.amazonaws.com/rocket+mortgage_pr.csv</a:t>
            </a:r>
            <a:endParaRPr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Dataset: https://www.google.com/url?q=https%3A%2F%2Fffiec.cfpb.gov%2Fdocumentation%2Fpublications%2Fmodified-lar%2Fmodified-lar-schema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Males: 63 %  - 68,414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Females: 37 % - 39,504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Non-binary: immeasurable - 44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107,962</a:t>
            </a:r>
            <a:endParaRPr/>
          </a:p>
        </p:txBody>
      </p:sp>
      <p:sp>
        <p:nvSpPr>
          <p:cNvPr id="273" name="Google Shape;27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accuracy was found to be about the same between males and females. However, the higher false-negative rate among females and higher selection rate among males as opposed to females suggest a bias toward male applicants.</a:t>
            </a:r>
            <a:endParaRPr/>
          </a:p>
        </p:txBody>
      </p:sp>
      <p:sp>
        <p:nvSpPr>
          <p:cNvPr id="298" name="Google Shape;29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 rot="10800000">
            <a:off x="853427" y="5650992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0"/>
                </a:srgbClr>
              </a:gs>
              <a:gs pos="99000">
                <a:srgbClr val="ABC3F0">
                  <a:alpha val="71372"/>
                </a:srgbClr>
              </a:gs>
              <a:gs pos="100000">
                <a:srgbClr val="ABC3F0">
                  <a:alpha val="71372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13"/>
          <p:cNvSpPr/>
          <p:nvPr/>
        </p:nvSpPr>
        <p:spPr>
          <a:xfrm flipH="1" rot="-10089798">
            <a:off x="-145573" y="4175628"/>
            <a:ext cx="6040006" cy="3240870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3725"/>
                </a:srgbClr>
              </a:gs>
              <a:gs pos="3000">
                <a:srgbClr val="F6A6F4">
                  <a:alpha val="53725"/>
                </a:srgbClr>
              </a:gs>
              <a:gs pos="72000">
                <a:srgbClr val="3B21B4"/>
              </a:gs>
              <a:gs pos="97000">
                <a:srgbClr val="1F50AE">
                  <a:alpha val="21176"/>
                </a:srgbClr>
              </a:gs>
              <a:gs pos="100000">
                <a:srgbClr val="1F50AE">
                  <a:alpha val="21176"/>
                </a:srgbClr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8" name="Google Shape;18;p13"/>
          <p:cNvCxnSpPr/>
          <p:nvPr/>
        </p:nvCxnSpPr>
        <p:spPr>
          <a:xfrm>
            <a:off x="6095999" y="3104925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" name="Google Shape;19;p13"/>
          <p:cNvSpPr/>
          <p:nvPr/>
        </p:nvSpPr>
        <p:spPr>
          <a:xfrm>
            <a:off x="-24334" y="1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31764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0" name="Google Shape;20;p13"/>
          <p:cNvSpPr/>
          <p:nvPr/>
        </p:nvSpPr>
        <p:spPr>
          <a:xfrm rot="10800000">
            <a:off x="-26982" y="9939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1F50AE"/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" name="Google Shape;21;p13"/>
          <p:cNvSpPr/>
          <p:nvPr/>
        </p:nvSpPr>
        <p:spPr>
          <a:xfrm>
            <a:off x="4603793" y="0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AAA5F9">
                  <a:alpha val="20784"/>
                </a:srgbClr>
              </a:gs>
              <a:gs pos="41000">
                <a:srgbClr val="AAA5F9">
                  <a:alpha val="20784"/>
                </a:srgbClr>
              </a:gs>
              <a:gs pos="98000">
                <a:srgbClr val="170CC2"/>
              </a:gs>
              <a:gs pos="100000">
                <a:srgbClr val="170CC2"/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" name="Google Shape;22;p13"/>
          <p:cNvSpPr/>
          <p:nvPr/>
        </p:nvSpPr>
        <p:spPr>
          <a:xfrm flipH="1" rot="710202">
            <a:off x="6511239" y="-551340"/>
            <a:ext cx="5838132" cy="3132551"/>
          </a:xfrm>
          <a:custGeom>
            <a:rect b="b" l="l" r="r" t="t"/>
            <a:pathLst>
              <a:path extrusionOk="0" h="3620355" w="6747252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61960"/>
                </a:srgbClr>
              </a:gs>
              <a:gs pos="100000">
                <a:srgbClr val="755EE1">
                  <a:alpha val="18823"/>
                </a:srgbClr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13"/>
          <p:cNvSpPr txBox="1"/>
          <p:nvPr>
            <p:ph type="ctrTitle"/>
          </p:nvPr>
        </p:nvSpPr>
        <p:spPr>
          <a:xfrm>
            <a:off x="1243584" y="2176272"/>
            <a:ext cx="992124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2560320" y="42611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 rot="10800000">
            <a:off x="5393054" y="5650992"/>
            <a:ext cx="6821472" cy="1207007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3" name="Google Shape;93;p22"/>
          <p:cNvSpPr/>
          <p:nvPr/>
        </p:nvSpPr>
        <p:spPr>
          <a:xfrm flipH="1">
            <a:off x="-2" y="0"/>
            <a:ext cx="11262111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22"/>
          <p:cNvSpPr/>
          <p:nvPr/>
        </p:nvSpPr>
        <p:spPr>
          <a:xfrm>
            <a:off x="-24334" y="0"/>
            <a:ext cx="12218982" cy="6860673"/>
          </a:xfrm>
          <a:custGeom>
            <a:rect b="b" l="l" r="r" t="t"/>
            <a:pathLst>
              <a:path extrusionOk="0" h="6860673" w="12218982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rgbClr val="0F2857">
                  <a:alpha val="60000"/>
                </a:srgbClr>
              </a:gs>
              <a:gs pos="77000">
                <a:srgbClr val="0F2857">
                  <a:alpha val="29411"/>
                </a:srgbClr>
              </a:gs>
              <a:gs pos="100000">
                <a:srgbClr val="0F2857">
                  <a:alpha val="2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5" name="Google Shape;95;p22"/>
          <p:cNvSpPr/>
          <p:nvPr/>
        </p:nvSpPr>
        <p:spPr>
          <a:xfrm flipH="1" rot="10800000">
            <a:off x="204060" y="5377862"/>
            <a:ext cx="7471211" cy="1480138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13725"/>
                </a:srgbClr>
              </a:gs>
              <a:gs pos="33000">
                <a:srgbClr val="F6A6F4">
                  <a:alpha val="13725"/>
                </a:srgbClr>
              </a:gs>
              <a:gs pos="66000">
                <a:srgbClr val="64DFED">
                  <a:alpha val="7843"/>
                </a:srgbClr>
              </a:gs>
              <a:gs pos="100000">
                <a:srgbClr val="64DFED">
                  <a:alpha val="784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6" name="Google Shape;96;p22"/>
          <p:cNvSpPr/>
          <p:nvPr/>
        </p:nvSpPr>
        <p:spPr>
          <a:xfrm rot="10800000">
            <a:off x="-30287" y="4822578"/>
            <a:ext cx="12230888" cy="2040391"/>
          </a:xfrm>
          <a:custGeom>
            <a:rect b="b" l="l" r="r" t="t"/>
            <a:pathLst>
              <a:path extrusionOk="0" h="2040391" w="12230888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2352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0" y="0"/>
            <a:ext cx="12192000" cy="2035422"/>
          </a:xfrm>
          <a:custGeom>
            <a:rect b="b" l="l" r="r" t="t"/>
            <a:pathLst>
              <a:path extrusionOk="0" h="2035422" w="12192000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31000">
                <a:srgbClr val="F6A6F4">
                  <a:alpha val="69019"/>
                </a:srgbClr>
              </a:gs>
              <a:gs pos="73000">
                <a:srgbClr val="170CC2">
                  <a:alpha val="41960"/>
                </a:srgbClr>
              </a:gs>
              <a:gs pos="99000">
                <a:srgbClr val="0F2857"/>
              </a:gs>
              <a:gs pos="100000">
                <a:srgbClr val="0F2857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" name="Google Shape;98;p22"/>
          <p:cNvSpPr/>
          <p:nvPr/>
        </p:nvSpPr>
        <p:spPr>
          <a:xfrm flipH="1">
            <a:off x="-2" y="0"/>
            <a:ext cx="11262111" cy="21396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11372"/>
                </a:srgbClr>
              </a:gs>
              <a:gs pos="100000">
                <a:srgbClr val="92CDF0">
                  <a:alpha val="11372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" name="Google Shape;99;p22"/>
          <p:cNvSpPr/>
          <p:nvPr/>
        </p:nvSpPr>
        <p:spPr>
          <a:xfrm>
            <a:off x="0" y="7399"/>
            <a:ext cx="4758726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" name="Google Shape;100;p22"/>
          <p:cNvSpPr txBox="1"/>
          <p:nvPr>
            <p:ph type="ctrTitle"/>
          </p:nvPr>
        </p:nvSpPr>
        <p:spPr>
          <a:xfrm>
            <a:off x="2286000" y="2752344"/>
            <a:ext cx="7763256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" type="subTitle"/>
          </p:nvPr>
        </p:nvSpPr>
        <p:spPr>
          <a:xfrm>
            <a:off x="7132320" y="4233672"/>
            <a:ext cx="2843784" cy="448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179222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p23"/>
          <p:cNvCxnSpPr/>
          <p:nvPr/>
        </p:nvCxnSpPr>
        <p:spPr>
          <a:xfrm>
            <a:off x="1944007" y="3324115"/>
            <a:ext cx="2170451" cy="0"/>
          </a:xfrm>
          <a:prstGeom prst="straightConnector1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23"/>
          <p:cNvCxnSpPr/>
          <p:nvPr/>
        </p:nvCxnSpPr>
        <p:spPr>
          <a:xfrm>
            <a:off x="4114458" y="3322646"/>
            <a:ext cx="2171700" cy="0"/>
          </a:xfrm>
          <a:prstGeom prst="straightConnector1">
            <a:avLst/>
          </a:prstGeom>
          <a:noFill/>
          <a:ln cap="flat" cmpd="sng" w="127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3"/>
          <p:cNvCxnSpPr/>
          <p:nvPr/>
        </p:nvCxnSpPr>
        <p:spPr>
          <a:xfrm>
            <a:off x="6286158" y="3322646"/>
            <a:ext cx="2161515" cy="14408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9" name="Google Shape;109;p23"/>
          <p:cNvCxnSpPr/>
          <p:nvPr/>
        </p:nvCxnSpPr>
        <p:spPr>
          <a:xfrm>
            <a:off x="8447673" y="3333307"/>
            <a:ext cx="2189197" cy="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23"/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1" name="Google Shape;111;p23"/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2" name="Google Shape;112;p23"/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" name="Google Shape;113;p23"/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" name="Google Shape;114;p23"/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" name="Google Shape;115;p23"/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23"/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" name="Google Shape;117;p23"/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8" name="Google Shape;118;p23"/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9" name="Google Shape;119;p23"/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807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2" type="body"/>
          </p:nvPr>
        </p:nvSpPr>
        <p:spPr>
          <a:xfrm>
            <a:off x="13807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3538728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3538728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5" type="body"/>
          </p:nvPr>
        </p:nvSpPr>
        <p:spPr>
          <a:xfrm>
            <a:off x="572414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572414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7872984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8" type="body"/>
          </p:nvPr>
        </p:nvSpPr>
        <p:spPr>
          <a:xfrm>
            <a:off x="7872984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10058400" y="4114800"/>
            <a:ext cx="1362456" cy="466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3" type="body"/>
          </p:nvPr>
        </p:nvSpPr>
        <p:spPr>
          <a:xfrm>
            <a:off x="10058400" y="4599432"/>
            <a:ext cx="1362456" cy="740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3"/>
          <p:cNvSpPr/>
          <p:nvPr>
            <p:ph idx="14" type="pic"/>
          </p:nvPr>
        </p:nvSpPr>
        <p:spPr>
          <a:xfrm>
            <a:off x="1648147" y="3018954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23"/>
          <p:cNvSpPr/>
          <p:nvPr>
            <p:ph idx="15" type="pic"/>
          </p:nvPr>
        </p:nvSpPr>
        <p:spPr>
          <a:xfrm>
            <a:off x="380511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23"/>
          <p:cNvSpPr/>
          <p:nvPr>
            <p:ph idx="16" type="pic"/>
          </p:nvPr>
        </p:nvSpPr>
        <p:spPr>
          <a:xfrm>
            <a:off x="5995989" y="3026158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3"/>
          <p:cNvSpPr/>
          <p:nvPr>
            <p:ph idx="17" type="pic"/>
          </p:nvPr>
        </p:nvSpPr>
        <p:spPr>
          <a:xfrm>
            <a:off x="8146207" y="3011109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23"/>
          <p:cNvSpPr/>
          <p:nvPr>
            <p:ph idx="18" type="pic"/>
          </p:nvPr>
        </p:nvSpPr>
        <p:spPr>
          <a:xfrm>
            <a:off x="10347831" y="3017032"/>
            <a:ext cx="621792" cy="621792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23"/>
          <p:cNvSpPr/>
          <p:nvPr>
            <p:ph idx="19" type="body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/>
          <p:nvPr>
            <p:ph idx="20" type="body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/>
          <p:nvPr>
            <p:ph idx="21" type="body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/>
          <p:nvPr>
            <p:ph idx="22" type="body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/>
          <p:nvPr>
            <p:ph idx="23" type="body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"/>
              <a:buFont typeface="Arial"/>
              <a:buNone/>
              <a:defRPr b="0" sz="2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 rot="5400000">
            <a:off x="7383937" y="2039848"/>
            <a:ext cx="6858000" cy="2778304"/>
          </a:xfrm>
          <a:custGeom>
            <a:rect b="b" l="l" r="r" t="t"/>
            <a:pathLst>
              <a:path extrusionOk="0" h="2778304" w="6858000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6000">
                <a:srgbClr val="0F2857"/>
              </a:gs>
              <a:gs pos="73000">
                <a:srgbClr val="92CDF0">
                  <a:alpha val="32941"/>
                </a:srgbClr>
              </a:gs>
              <a:gs pos="100000">
                <a:srgbClr val="92CDF0">
                  <a:alpha val="3294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" name="Google Shape;142;p24"/>
          <p:cNvSpPr/>
          <p:nvPr/>
        </p:nvSpPr>
        <p:spPr>
          <a:xfrm flipH="1" rot="5400000">
            <a:off x="7907199" y="2573198"/>
            <a:ext cx="6858000" cy="1711602"/>
          </a:xfrm>
          <a:custGeom>
            <a:rect b="b" l="l" r="r" t="t"/>
            <a:pathLst>
              <a:path extrusionOk="0" h="1711602" w="6858000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7000">
                <a:srgbClr val="0F2857">
                  <a:alpha val="27843"/>
                </a:srgbClr>
              </a:gs>
              <a:gs pos="79000">
                <a:srgbClr val="755EE1">
                  <a:alpha val="79607"/>
                </a:srgbClr>
              </a:gs>
              <a:gs pos="100000">
                <a:srgbClr val="755EE1">
                  <a:alpha val="79607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3" name="Google Shape;143;p24"/>
          <p:cNvSpPr/>
          <p:nvPr/>
        </p:nvSpPr>
        <p:spPr>
          <a:xfrm rot="5400000">
            <a:off x="7877130" y="2543131"/>
            <a:ext cx="6858001" cy="1771739"/>
          </a:xfrm>
          <a:custGeom>
            <a:rect b="b" l="l" r="r" t="t"/>
            <a:pathLst>
              <a:path extrusionOk="0" h="1771739" w="6858001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0">
                <a:srgbClr val="64DFED">
                  <a:alpha val="47843"/>
                </a:srgbClr>
              </a:gs>
              <a:gs pos="32000">
                <a:srgbClr val="64DFED">
                  <a:alpha val="47843"/>
                </a:srgbClr>
              </a:gs>
              <a:gs pos="100000">
                <a:srgbClr val="F6A6F4">
                  <a:alpha val="4823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4" name="Google Shape;144;p24"/>
          <p:cNvSpPr txBox="1"/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1536192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6" name="Google Shape;146;p24"/>
          <p:cNvSpPr txBox="1"/>
          <p:nvPr>
            <p:ph idx="2" type="body"/>
          </p:nvPr>
        </p:nvSpPr>
        <p:spPr>
          <a:xfrm>
            <a:off x="1536192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3" type="body"/>
          </p:nvPr>
        </p:nvSpPr>
        <p:spPr>
          <a:xfrm>
            <a:off x="5541264" y="2185416"/>
            <a:ext cx="3621024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48" name="Google Shape;148;p24"/>
          <p:cNvSpPr txBox="1"/>
          <p:nvPr>
            <p:ph idx="4" type="body"/>
          </p:nvPr>
        </p:nvSpPr>
        <p:spPr>
          <a:xfrm>
            <a:off x="5541264" y="2743200"/>
            <a:ext cx="3621024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4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">
  <p:cSld name="Three Column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/>
          <p:nvPr/>
        </p:nvSpPr>
        <p:spPr>
          <a:xfrm>
            <a:off x="19485" y="0"/>
            <a:ext cx="6721146" cy="6858000"/>
          </a:xfrm>
          <a:custGeom>
            <a:rect b="b" l="l" r="r" t="t"/>
            <a:pathLst>
              <a:path extrusionOk="0" h="6858000" w="6721146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92CDF0">
                  <a:alpha val="29411"/>
                </a:srgbClr>
              </a:gs>
              <a:gs pos="73000">
                <a:srgbClr val="0F2857"/>
              </a:gs>
              <a:gs pos="100000">
                <a:srgbClr val="0F2857"/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3" name="Google Shape;153;p25"/>
          <p:cNvSpPr/>
          <p:nvPr/>
        </p:nvSpPr>
        <p:spPr>
          <a:xfrm>
            <a:off x="8497" y="7662"/>
            <a:ext cx="4591137" cy="3588767"/>
          </a:xfrm>
          <a:custGeom>
            <a:rect b="b" l="l" r="r" t="t"/>
            <a:pathLst>
              <a:path extrusionOk="0" h="3588767" w="459113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>
            <a:gsLst>
              <a:gs pos="0">
                <a:srgbClr val="0F2857">
                  <a:alpha val="55686"/>
                </a:srgbClr>
              </a:gs>
              <a:gs pos="99000">
                <a:srgbClr val="BDE0F5">
                  <a:alpha val="20000"/>
                </a:srgbClr>
              </a:gs>
              <a:gs pos="100000">
                <a:srgbClr val="BDE0F5">
                  <a:alpha val="20000"/>
                </a:srgbClr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0" y="0"/>
            <a:ext cx="1893320" cy="2085274"/>
          </a:xfrm>
          <a:custGeom>
            <a:rect b="b" l="l" r="r" t="t"/>
            <a:pathLst>
              <a:path extrusionOk="0" h="2085274" w="1893320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rgbClr val="170CC2">
              <a:alpha val="10588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5" name="Google Shape;155;p25"/>
          <p:cNvSpPr/>
          <p:nvPr/>
        </p:nvSpPr>
        <p:spPr>
          <a:xfrm>
            <a:off x="2" y="5262792"/>
            <a:ext cx="2809260" cy="1595208"/>
          </a:xfrm>
          <a:custGeom>
            <a:rect b="b" l="l" r="r" t="t"/>
            <a:pathLst>
              <a:path extrusionOk="0" h="1595208" w="2809260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>
            <a:gsLst>
              <a:gs pos="0">
                <a:srgbClr val="F6A6F4">
                  <a:alpha val="44705"/>
                </a:srgbClr>
              </a:gs>
              <a:gs pos="98000">
                <a:srgbClr val="170CC2">
                  <a:alpha val="66666"/>
                </a:srgbClr>
              </a:gs>
              <a:gs pos="100000">
                <a:srgbClr val="170CC2">
                  <a:alpha val="6666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6" name="Google Shape;156;p25"/>
          <p:cNvSpPr/>
          <p:nvPr/>
        </p:nvSpPr>
        <p:spPr>
          <a:xfrm>
            <a:off x="10193397" y="2730129"/>
            <a:ext cx="1979119" cy="4127871"/>
          </a:xfrm>
          <a:custGeom>
            <a:rect b="b" l="l" r="r" t="t"/>
            <a:pathLst>
              <a:path extrusionOk="0" h="4127871" w="1979119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0">
                <a:srgbClr val="F6AEF4">
                  <a:alpha val="35294"/>
                </a:srgbClr>
              </a:gs>
              <a:gs pos="83000">
                <a:srgbClr val="1B0FE1">
                  <a:alpha val="34901"/>
                </a:srgbClr>
              </a:gs>
              <a:gs pos="100000">
                <a:srgbClr val="1B0FE1">
                  <a:alpha val="3490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1545336" y="822960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1536192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59" name="Google Shape;159;p25"/>
          <p:cNvSpPr txBox="1"/>
          <p:nvPr>
            <p:ph idx="2" type="body"/>
          </p:nvPr>
        </p:nvSpPr>
        <p:spPr>
          <a:xfrm>
            <a:off x="1536192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3" type="body"/>
          </p:nvPr>
        </p:nvSpPr>
        <p:spPr>
          <a:xfrm>
            <a:off x="4754880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1" name="Google Shape;161;p25"/>
          <p:cNvSpPr txBox="1"/>
          <p:nvPr>
            <p:ph idx="4" type="body"/>
          </p:nvPr>
        </p:nvSpPr>
        <p:spPr>
          <a:xfrm>
            <a:off x="4754880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5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4" name="Google Shape;164;p25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5" name="Google Shape;165;p25"/>
          <p:cNvSpPr txBox="1"/>
          <p:nvPr>
            <p:ph idx="5" type="body"/>
          </p:nvPr>
        </p:nvSpPr>
        <p:spPr>
          <a:xfrm>
            <a:off x="7973568" y="2185416"/>
            <a:ext cx="2953512" cy="493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66" name="Google Shape;166;p25"/>
          <p:cNvSpPr txBox="1"/>
          <p:nvPr>
            <p:ph idx="6" type="body"/>
          </p:nvPr>
        </p:nvSpPr>
        <p:spPr>
          <a:xfrm>
            <a:off x="7973568" y="2743200"/>
            <a:ext cx="2953512" cy="25786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o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4">
  <p:cSld name="Team x4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1656588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6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6"/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2" name="Google Shape;172;p26"/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3" name="Google Shape;173;p26"/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4" name="Google Shape;174;p26"/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1042524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2" type="body"/>
          </p:nvPr>
        </p:nvSpPr>
        <p:spPr>
          <a:xfrm>
            <a:off x="1042524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6"/>
          <p:cNvSpPr txBox="1"/>
          <p:nvPr>
            <p:ph idx="3" type="body"/>
          </p:nvPr>
        </p:nvSpPr>
        <p:spPr>
          <a:xfrm>
            <a:off x="362712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4" type="body"/>
          </p:nvPr>
        </p:nvSpPr>
        <p:spPr>
          <a:xfrm>
            <a:off x="362712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5" type="body"/>
          </p:nvPr>
        </p:nvSpPr>
        <p:spPr>
          <a:xfrm>
            <a:off x="6096000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26"/>
          <p:cNvSpPr txBox="1"/>
          <p:nvPr>
            <p:ph idx="6" type="body"/>
          </p:nvPr>
        </p:nvSpPr>
        <p:spPr>
          <a:xfrm>
            <a:off x="6096000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26"/>
          <p:cNvSpPr txBox="1"/>
          <p:nvPr>
            <p:ph idx="7" type="body"/>
          </p:nvPr>
        </p:nvSpPr>
        <p:spPr>
          <a:xfrm>
            <a:off x="8724349" y="4508648"/>
            <a:ext cx="24688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26"/>
          <p:cNvSpPr txBox="1"/>
          <p:nvPr>
            <p:ph idx="8" type="body"/>
          </p:nvPr>
        </p:nvSpPr>
        <p:spPr>
          <a:xfrm>
            <a:off x="8724349" y="4879877"/>
            <a:ext cx="246888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26"/>
          <p:cNvSpPr/>
          <p:nvPr>
            <p:ph idx="9" type="pic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84" name="Google Shape;184;p26"/>
          <p:cNvSpPr/>
          <p:nvPr>
            <p:ph idx="13" type="pic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85" name="Google Shape;185;p26"/>
          <p:cNvSpPr/>
          <p:nvPr>
            <p:ph idx="14" type="pic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6"/>
          <p:cNvSpPr/>
          <p:nvPr>
            <p:ph idx="15" type="pic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x8">
  <p:cSld name="Team x8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Google Shape;189;p27"/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Google Shape;190;p27"/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1" name="Google Shape;191;p27"/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7"/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3" name="Google Shape;193;p27"/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>
            <a:gsLst>
              <a:gs pos="0">
                <a:schemeClr val="accent3"/>
              </a:gs>
              <a:gs pos="18000">
                <a:schemeClr val="accent3"/>
              </a:gs>
              <a:gs pos="52000">
                <a:srgbClr val="AAA5F9">
                  <a:alpha val="69411"/>
                </a:srgbClr>
              </a:gs>
              <a:gs pos="100000">
                <a:srgbClr val="AAA5F9">
                  <a:alpha val="69411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5" name="Google Shape;195;p27"/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rgbClr val="F6A6F4">
                  <a:alpha val="69019"/>
                </a:srgbClr>
              </a:gs>
              <a:gs pos="100000">
                <a:srgbClr val="F6A6F4">
                  <a:alpha val="69019"/>
                </a:srgbClr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1656588" y="338328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1176854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2" type="body"/>
          </p:nvPr>
        </p:nvSpPr>
        <p:spPr>
          <a:xfrm>
            <a:off x="1176854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7"/>
          <p:cNvSpPr txBox="1"/>
          <p:nvPr>
            <p:ph idx="3" type="body"/>
          </p:nvPr>
        </p:nvSpPr>
        <p:spPr>
          <a:xfrm>
            <a:off x="3701128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4" type="body"/>
          </p:nvPr>
        </p:nvSpPr>
        <p:spPr>
          <a:xfrm>
            <a:off x="3701128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27"/>
          <p:cNvSpPr txBox="1"/>
          <p:nvPr>
            <p:ph idx="5" type="body"/>
          </p:nvPr>
        </p:nvSpPr>
        <p:spPr>
          <a:xfrm>
            <a:off x="6225402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6" type="body"/>
          </p:nvPr>
        </p:nvSpPr>
        <p:spPr>
          <a:xfrm>
            <a:off x="6225402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7" type="body"/>
          </p:nvPr>
        </p:nvSpPr>
        <p:spPr>
          <a:xfrm>
            <a:off x="8749676" y="3209544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8" type="body"/>
          </p:nvPr>
        </p:nvSpPr>
        <p:spPr>
          <a:xfrm>
            <a:off x="8749676" y="3447288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27"/>
          <p:cNvSpPr/>
          <p:nvPr>
            <p:ph idx="9" type="pic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27"/>
          <p:cNvSpPr/>
          <p:nvPr>
            <p:ph idx="13" type="pic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27"/>
          <p:cNvSpPr/>
          <p:nvPr>
            <p:ph idx="14" type="pic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0" name="Google Shape;210;p27"/>
          <p:cNvSpPr/>
          <p:nvPr>
            <p:ph idx="15" type="pic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1" name="Google Shape;211;p27"/>
          <p:cNvSpPr/>
          <p:nvPr>
            <p:ph idx="16" type="pic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2" name="Google Shape;212;p27"/>
          <p:cNvSpPr/>
          <p:nvPr>
            <p:ph idx="17" type="pic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3" name="Google Shape;213;p27"/>
          <p:cNvSpPr/>
          <p:nvPr>
            <p:ph idx="18" type="pic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27"/>
          <p:cNvSpPr/>
          <p:nvPr>
            <p:ph idx="19" type="pic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5" name="Google Shape;215;p27"/>
          <p:cNvSpPr txBox="1"/>
          <p:nvPr>
            <p:ph idx="20" type="body"/>
          </p:nvPr>
        </p:nvSpPr>
        <p:spPr>
          <a:xfrm>
            <a:off x="1176854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27"/>
          <p:cNvSpPr txBox="1"/>
          <p:nvPr>
            <p:ph idx="21" type="body"/>
          </p:nvPr>
        </p:nvSpPr>
        <p:spPr>
          <a:xfrm>
            <a:off x="1176854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7" name="Google Shape;217;p27"/>
          <p:cNvSpPr txBox="1"/>
          <p:nvPr>
            <p:ph idx="22" type="body"/>
          </p:nvPr>
        </p:nvSpPr>
        <p:spPr>
          <a:xfrm>
            <a:off x="3701128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8" name="Google Shape;218;p27"/>
          <p:cNvSpPr txBox="1"/>
          <p:nvPr>
            <p:ph idx="23" type="body"/>
          </p:nvPr>
        </p:nvSpPr>
        <p:spPr>
          <a:xfrm>
            <a:off x="3701128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9" name="Google Shape;219;p27"/>
          <p:cNvSpPr txBox="1"/>
          <p:nvPr>
            <p:ph idx="24" type="body"/>
          </p:nvPr>
        </p:nvSpPr>
        <p:spPr>
          <a:xfrm>
            <a:off x="6225402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27"/>
          <p:cNvSpPr txBox="1"/>
          <p:nvPr>
            <p:ph idx="25" type="body"/>
          </p:nvPr>
        </p:nvSpPr>
        <p:spPr>
          <a:xfrm>
            <a:off x="6225402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27"/>
          <p:cNvSpPr txBox="1"/>
          <p:nvPr>
            <p:ph idx="26" type="body"/>
          </p:nvPr>
        </p:nvSpPr>
        <p:spPr>
          <a:xfrm>
            <a:off x="8749676" y="5440680"/>
            <a:ext cx="2286000" cy="182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27"/>
          <p:cNvSpPr txBox="1"/>
          <p:nvPr>
            <p:ph idx="27" type="body"/>
          </p:nvPr>
        </p:nvSpPr>
        <p:spPr>
          <a:xfrm>
            <a:off x="8749676" y="5678424"/>
            <a:ext cx="2286000" cy="265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8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8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9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o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o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o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33" name="Google Shape;233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34" name="Google Shape;234;p30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0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40" name="Google Shape;240;p31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 flipH="1" rot="5400000">
            <a:off x="6507450" y="1163358"/>
            <a:ext cx="6858000" cy="4531278"/>
          </a:xfrm>
          <a:custGeom>
            <a:rect b="b" l="l" r="r" t="t"/>
            <a:pathLst>
              <a:path extrusionOk="0" h="3750964" w="6858000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11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" name="Google Shape;27;p14"/>
          <p:cNvSpPr/>
          <p:nvPr/>
        </p:nvSpPr>
        <p:spPr>
          <a:xfrm rot="5400000">
            <a:off x="6488397" y="1182411"/>
            <a:ext cx="6858000" cy="4493171"/>
          </a:xfrm>
          <a:custGeom>
            <a:rect b="b" l="l" r="r" t="t"/>
            <a:pathLst>
              <a:path extrusionOk="0" h="4744323" w="6858000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>
            <a:gsLst>
              <a:gs pos="0">
                <a:srgbClr val="92CDF0">
                  <a:alpha val="23529"/>
                </a:srgbClr>
              </a:gs>
              <a:gs pos="4000">
                <a:srgbClr val="92CDF0">
                  <a:alpha val="23529"/>
                </a:srgbClr>
              </a:gs>
              <a:gs pos="79000">
                <a:srgbClr val="170CC2">
                  <a:alpha val="52156"/>
                </a:srgbClr>
              </a:gs>
              <a:gs pos="100000">
                <a:srgbClr val="170CC2">
                  <a:alpha val="5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8" name="Google Shape;28;p14"/>
          <p:cNvSpPr/>
          <p:nvPr/>
        </p:nvSpPr>
        <p:spPr>
          <a:xfrm rot="5400000">
            <a:off x="6926379" y="1582290"/>
            <a:ext cx="6858001" cy="3693421"/>
          </a:xfrm>
          <a:custGeom>
            <a:rect b="b" l="l" r="r" t="t"/>
            <a:pathLst>
              <a:path extrusionOk="0" h="3693421" w="685800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0">
                <a:srgbClr val="F6A6F4">
                  <a:alpha val="37647"/>
                </a:srgbClr>
              </a:gs>
              <a:gs pos="1000">
                <a:srgbClr val="F6A6F4">
                  <a:alpha val="37647"/>
                </a:srgbClr>
              </a:gs>
              <a:gs pos="84000">
                <a:srgbClr val="C3B9F2">
                  <a:alpha val="20000"/>
                </a:srgbClr>
              </a:gs>
              <a:gs pos="100000">
                <a:srgbClr val="F6A6F4">
                  <a:alpha val="3137"/>
                </a:srgbClr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" name="Google Shape;29;p14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type="title"/>
          </p:nvPr>
        </p:nvSpPr>
        <p:spPr>
          <a:xfrm>
            <a:off x="1536192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1536192" y="2212848"/>
            <a:ext cx="6422136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o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o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showMasterSp="0">
  <p:cSld name="Introduction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1" y="4852144"/>
            <a:ext cx="5681755" cy="2002200"/>
          </a:xfrm>
          <a:custGeom>
            <a:rect b="b" l="l" r="r" t="t"/>
            <a:pathLst>
              <a:path extrusionOk="0" h="2002200" w="5681755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>
            <a:gsLst>
              <a:gs pos="0">
                <a:srgbClr val="64DFED">
                  <a:alpha val="70588"/>
                </a:srgbClr>
              </a:gs>
              <a:gs pos="77000">
                <a:srgbClr val="0F2857">
                  <a:alpha val="0"/>
                </a:srgbClr>
              </a:gs>
              <a:gs pos="100000">
                <a:srgbClr val="0F2857">
                  <a:alpha val="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15"/>
          <p:cNvSpPr/>
          <p:nvPr/>
        </p:nvSpPr>
        <p:spPr>
          <a:xfrm>
            <a:off x="1" y="0"/>
            <a:ext cx="6392389" cy="3297866"/>
          </a:xfrm>
          <a:custGeom>
            <a:rect b="b" l="l" r="r" t="t"/>
            <a:pathLst>
              <a:path extrusionOk="0" h="3297866" w="6392389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>
            <a:gsLst>
              <a:gs pos="0">
                <a:srgbClr val="0F2857"/>
              </a:gs>
              <a:gs pos="20000">
                <a:srgbClr val="0F2857"/>
              </a:gs>
              <a:gs pos="100000">
                <a:srgbClr val="64DFED">
                  <a:alpha val="53725"/>
                </a:srgbClr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6" name="Google Shape;36;p15"/>
          <p:cNvSpPr/>
          <p:nvPr/>
        </p:nvSpPr>
        <p:spPr>
          <a:xfrm>
            <a:off x="9517205" y="2"/>
            <a:ext cx="2674794" cy="6857999"/>
          </a:xfrm>
          <a:custGeom>
            <a:rect b="b" l="l" r="r" t="t"/>
            <a:pathLst>
              <a:path extrusionOk="0" h="6857999" w="2674794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dk2">
              <a:alpha val="31764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7" name="Google Shape;37;p15"/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7000">
                <a:srgbClr val="FFFFFF">
                  <a:alpha val="16862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15"/>
          <p:cNvSpPr/>
          <p:nvPr/>
        </p:nvSpPr>
        <p:spPr>
          <a:xfrm>
            <a:off x="0" y="5255333"/>
            <a:ext cx="2769194" cy="1602667"/>
          </a:xfrm>
          <a:custGeom>
            <a:rect b="b" l="l" r="r" t="t"/>
            <a:pathLst>
              <a:path extrusionOk="0" h="1602667" w="2769194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>
            <a:gsLst>
              <a:gs pos="0">
                <a:srgbClr val="ABC3F0">
                  <a:alpha val="44705"/>
                </a:srgbClr>
              </a:gs>
              <a:gs pos="60000">
                <a:srgbClr val="ABC3F0">
                  <a:alpha val="44705"/>
                </a:srgbClr>
              </a:gs>
              <a:gs pos="99000">
                <a:srgbClr val="AAA5F9">
                  <a:alpha val="66666"/>
                </a:srgbClr>
              </a:gs>
              <a:gs pos="100000">
                <a:srgbClr val="AAA5F9">
                  <a:alpha val="66666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" name="Google Shape;41;p15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ctrTitle"/>
          </p:nvPr>
        </p:nvSpPr>
        <p:spPr>
          <a:xfrm>
            <a:off x="1524000" y="2029968"/>
            <a:ext cx="9144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subTitle"/>
          </p:nvPr>
        </p:nvSpPr>
        <p:spPr>
          <a:xfrm>
            <a:off x="2560320" y="38039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16"/>
          <p:cNvSpPr/>
          <p:nvPr/>
        </p:nvSpPr>
        <p:spPr>
          <a:xfrm rot="10800000">
            <a:off x="-1" y="5019503"/>
            <a:ext cx="9676770" cy="1838496"/>
          </a:xfrm>
          <a:custGeom>
            <a:rect b="b" l="l" r="r" t="t"/>
            <a:pathLst>
              <a:path extrusionOk="0" h="1838496" w="9676770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49803"/>
                </a:srgbClr>
              </a:gs>
              <a:gs pos="43000">
                <a:srgbClr val="0F2857">
                  <a:alpha val="49803"/>
                </a:srgbClr>
              </a:gs>
              <a:gs pos="73000">
                <a:srgbClr val="92CDF0">
                  <a:alpha val="29019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" name="Google Shape;46;p16"/>
          <p:cNvSpPr/>
          <p:nvPr/>
        </p:nvSpPr>
        <p:spPr>
          <a:xfrm flipH="1" rot="10800000">
            <a:off x="2763044" y="6076116"/>
            <a:ext cx="3946673" cy="781884"/>
          </a:xfrm>
          <a:custGeom>
            <a:rect b="b" l="l" r="r" t="t"/>
            <a:pathLst>
              <a:path extrusionOk="0" h="781884" w="3946673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27843"/>
                </a:srgbClr>
              </a:gs>
              <a:gs pos="33000">
                <a:srgbClr val="0F2857">
                  <a:alpha val="27843"/>
                </a:srgbClr>
              </a:gs>
              <a:gs pos="66000">
                <a:srgbClr val="755EE1">
                  <a:alpha val="46274"/>
                </a:srgbClr>
              </a:gs>
              <a:gs pos="100000">
                <a:srgbClr val="755EE1">
                  <a:alpha val="4627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" name="Google Shape;47;p16"/>
          <p:cNvSpPr/>
          <p:nvPr/>
        </p:nvSpPr>
        <p:spPr>
          <a:xfrm rot="10800000">
            <a:off x="5393054" y="6015979"/>
            <a:ext cx="4758726" cy="842020"/>
          </a:xfrm>
          <a:custGeom>
            <a:rect b="b" l="l" r="r" t="t"/>
            <a:pathLst>
              <a:path extrusionOk="0" h="842020" w="4758726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rgbClr val="64DFED">
                  <a:alpha val="42745"/>
                </a:srgbClr>
              </a:gs>
              <a:gs pos="100000">
                <a:srgbClr val="F6A6F4">
                  <a:alpha val="52941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" name="Google Shape;48;p16"/>
          <p:cNvSpPr/>
          <p:nvPr/>
        </p:nvSpPr>
        <p:spPr>
          <a:xfrm flipH="1" rot="10800000">
            <a:off x="-2688" y="5263861"/>
            <a:ext cx="12192000" cy="1599109"/>
          </a:xfrm>
          <a:custGeom>
            <a:rect b="b" l="l" r="r" t="t"/>
            <a:pathLst>
              <a:path extrusionOk="0" h="1599109" w="12192000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>
            <a:gsLst>
              <a:gs pos="0">
                <a:srgbClr val="F6A6F4">
                  <a:alpha val="69019"/>
                </a:srgbClr>
              </a:gs>
              <a:gs pos="85000">
                <a:srgbClr val="170CC2">
                  <a:alpha val="41960"/>
                </a:srgbClr>
              </a:gs>
              <a:gs pos="100000">
                <a:srgbClr val="170CC2">
                  <a:alpha val="4196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" name="Google Shape;49;p16"/>
          <p:cNvCxnSpPr/>
          <p:nvPr/>
        </p:nvCxnSpPr>
        <p:spPr>
          <a:xfrm>
            <a:off x="6095999" y="2597191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 or Table">
  <p:cSld name="Title and Chart or 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" type="body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17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 Column" showMasterSp="0">
  <p:cSld name="5 Colum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937260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type="title"/>
          </p:nvPr>
        </p:nvSpPr>
        <p:spPr>
          <a:xfrm>
            <a:off x="1655064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727339" y="2478024"/>
            <a:ext cx="2098157" cy="70277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3" type="body"/>
          </p:nvPr>
        </p:nvSpPr>
        <p:spPr>
          <a:xfrm>
            <a:off x="73152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4" type="body"/>
          </p:nvPr>
        </p:nvSpPr>
        <p:spPr>
          <a:xfrm>
            <a:off x="2884932" y="2478024"/>
            <a:ext cx="2103120" cy="7040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5" type="body"/>
          </p:nvPr>
        </p:nvSpPr>
        <p:spPr>
          <a:xfrm>
            <a:off x="289179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6" type="body"/>
          </p:nvPr>
        </p:nvSpPr>
        <p:spPr>
          <a:xfrm>
            <a:off x="5047488" y="2478024"/>
            <a:ext cx="2103120" cy="7040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8"/>
          <p:cNvSpPr txBox="1"/>
          <p:nvPr>
            <p:ph idx="7" type="body"/>
          </p:nvPr>
        </p:nvSpPr>
        <p:spPr>
          <a:xfrm>
            <a:off x="505206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8" type="body"/>
          </p:nvPr>
        </p:nvSpPr>
        <p:spPr>
          <a:xfrm>
            <a:off x="7210044" y="2478024"/>
            <a:ext cx="2103120" cy="7040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9" type="body"/>
          </p:nvPr>
        </p:nvSpPr>
        <p:spPr>
          <a:xfrm>
            <a:off x="7212330" y="3236976"/>
            <a:ext cx="2093976" cy="1856232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3" type="body"/>
          </p:nvPr>
        </p:nvSpPr>
        <p:spPr>
          <a:xfrm>
            <a:off x="9372600" y="2478025"/>
            <a:ext cx="2098157" cy="702769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o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o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 showMasterSp="0">
  <p:cSld name="Summar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/>
          <p:nvPr/>
        </p:nvSpPr>
        <p:spPr>
          <a:xfrm>
            <a:off x="0" y="3079989"/>
            <a:ext cx="4744043" cy="3778013"/>
          </a:xfrm>
          <a:custGeom>
            <a:rect b="b" l="l" r="r" t="t"/>
            <a:pathLst>
              <a:path extrusionOk="0" h="3778013" w="474404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>
            <a:gsLst>
              <a:gs pos="0">
                <a:srgbClr val="0F2857">
                  <a:alpha val="67843"/>
                </a:srgbClr>
              </a:gs>
              <a:gs pos="41000">
                <a:srgbClr val="0F2857">
                  <a:alpha val="67843"/>
                </a:srgbClr>
              </a:gs>
              <a:gs pos="100000">
                <a:srgbClr val="92CDF0">
                  <a:alpha val="29019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20"/>
          <p:cNvSpPr/>
          <p:nvPr/>
        </p:nvSpPr>
        <p:spPr>
          <a:xfrm>
            <a:off x="1" y="0"/>
            <a:ext cx="6552595" cy="3112082"/>
          </a:xfrm>
          <a:custGeom>
            <a:rect b="b" l="l" r="r" t="t"/>
            <a:pathLst>
              <a:path extrusionOk="0" h="3112082" w="6552595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2CDF0">
                  <a:alpha val="56470"/>
                </a:srgbClr>
              </a:gs>
              <a:gs pos="76000">
                <a:srgbClr val="0F2857"/>
              </a:gs>
              <a:gs pos="100000">
                <a:srgbClr val="0F2857"/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10269564" y="0"/>
            <a:ext cx="1922436" cy="5772376"/>
          </a:xfrm>
          <a:custGeom>
            <a:rect b="b" l="l" r="r" t="t"/>
            <a:pathLst>
              <a:path extrusionOk="0" h="5772376" w="192243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>
            <a:gsLst>
              <a:gs pos="0">
                <a:srgbClr val="92CDF0">
                  <a:alpha val="9803"/>
                </a:srgbClr>
              </a:gs>
              <a:gs pos="10000">
                <a:srgbClr val="92CDF0">
                  <a:alpha val="9803"/>
                </a:srgbClr>
              </a:gs>
              <a:gs pos="100000">
                <a:srgbClr val="92CDF0">
                  <a:alpha val="47450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10861332" y="0"/>
            <a:ext cx="1330669" cy="3088658"/>
          </a:xfrm>
          <a:custGeom>
            <a:rect b="b" l="l" r="r" t="t"/>
            <a:pathLst>
              <a:path extrusionOk="0" h="3088658" w="1330669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58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8" name="Google Shape;78;p20"/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fmla="val 6806" name="adj"/>
            </a:avLst>
          </a:prstGeom>
          <a:gradFill>
            <a:gsLst>
              <a:gs pos="0">
                <a:srgbClr val="FFFFFF">
                  <a:alpha val="12941"/>
                </a:srgbClr>
              </a:gs>
              <a:gs pos="6000">
                <a:srgbClr val="FFFFFF">
                  <a:alpha val="12941"/>
                </a:srgbClr>
              </a:gs>
              <a:gs pos="46000">
                <a:srgbClr val="FFFFFF">
                  <a:alpha val="16862"/>
                </a:srgbClr>
              </a:gs>
              <a:gs pos="99000">
                <a:srgbClr val="FFFFFF">
                  <a:alpha val="2745"/>
                </a:srgbClr>
              </a:gs>
              <a:gs pos="100000">
                <a:srgbClr val="FFFFFF">
                  <a:alpha val="2745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  <a:effectLst>
            <a:outerShdw blurRad="63500" sx="1000" rotWithShape="0" algn="t" dir="5400000" dist="38100" sy="1000">
              <a:srgbClr val="000000">
                <a:alpha val="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0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subTitle"/>
          </p:nvPr>
        </p:nvSpPr>
        <p:spPr>
          <a:xfrm>
            <a:off x="2228088" y="3685032"/>
            <a:ext cx="7735824" cy="11338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81" name="Google Shape;81;p20"/>
          <p:cNvCxnSpPr/>
          <p:nvPr/>
        </p:nvCxnSpPr>
        <p:spPr>
          <a:xfrm>
            <a:off x="6115287" y="2597113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" name="Google Shape;82;p20"/>
          <p:cNvSpPr/>
          <p:nvPr/>
        </p:nvSpPr>
        <p:spPr>
          <a:xfrm>
            <a:off x="0" y="0"/>
            <a:ext cx="2862855" cy="1527696"/>
          </a:xfrm>
          <a:custGeom>
            <a:rect b="b" l="l" r="r" t="t"/>
            <a:pathLst>
              <a:path extrusionOk="0" h="1527696" w="2862855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>
            <a:gsLst>
              <a:gs pos="0">
                <a:srgbClr val="C3B9F2">
                  <a:alpha val="69411"/>
                </a:srgbClr>
              </a:gs>
              <a:gs pos="100000">
                <a:srgbClr val="0F2857">
                  <a:alpha val="40000"/>
                </a:srgbClr>
              </a:gs>
            </a:gsLst>
            <a:path path="circle">
              <a:fillToRect b="100%" l="100%"/>
            </a:path>
            <a:tileRect r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2" y="4761091"/>
            <a:ext cx="3131151" cy="2096908"/>
          </a:xfrm>
          <a:custGeom>
            <a:rect b="b" l="l" r="r" t="t"/>
            <a:pathLst>
              <a:path extrusionOk="0" h="2096908" w="3131151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>
            <a:gsLst>
              <a:gs pos="0">
                <a:srgbClr val="F6A6F4">
                  <a:alpha val="50980"/>
                </a:srgbClr>
              </a:gs>
              <a:gs pos="47000">
                <a:srgbClr val="F6A6F4">
                  <a:alpha val="50980"/>
                </a:srgbClr>
              </a:gs>
              <a:gs pos="100000">
                <a:srgbClr val="C3B9F2">
                  <a:alpha val="2431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 showMasterSp="0" type="secHead">
  <p:cSld name="SECTION_HEADER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/>
          <p:nvPr>
            <p:ph type="title"/>
          </p:nvPr>
        </p:nvSpPr>
        <p:spPr>
          <a:xfrm>
            <a:off x="6592824" y="1856232"/>
            <a:ext cx="471830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601968" y="3374136"/>
            <a:ext cx="4709160" cy="2395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7" name="Google Shape;87;p21"/>
          <p:cNvSpPr/>
          <p:nvPr/>
        </p:nvSpPr>
        <p:spPr>
          <a:xfrm rot="-5400000">
            <a:off x="-1248967" y="1248969"/>
            <a:ext cx="6858000" cy="4360065"/>
          </a:xfrm>
          <a:custGeom>
            <a:rect b="b" l="l" r="r" t="t"/>
            <a:pathLst>
              <a:path extrusionOk="0" h="4360065" w="6858000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21"/>
          <p:cNvSpPr/>
          <p:nvPr/>
        </p:nvSpPr>
        <p:spPr>
          <a:xfrm flipH="1" rot="-5400000">
            <a:off x="-952024" y="952025"/>
            <a:ext cx="6858000" cy="4953950"/>
          </a:xfrm>
          <a:custGeom>
            <a:rect b="b" l="l" r="r" t="t"/>
            <a:pathLst>
              <a:path extrusionOk="0" h="4953950" w="685800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52941"/>
                </a:srgbClr>
              </a:gs>
              <a:gs pos="20000">
                <a:srgbClr val="F6A6F4">
                  <a:alpha val="52941"/>
                </a:srgbClr>
              </a:gs>
              <a:gs pos="90000">
                <a:srgbClr val="170CC2">
                  <a:alpha val="72156"/>
                </a:srgbClr>
              </a:gs>
              <a:gs pos="100000">
                <a:srgbClr val="170CC2">
                  <a:alpha val="72156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" name="Google Shape;89;p21"/>
          <p:cNvSpPr/>
          <p:nvPr/>
        </p:nvSpPr>
        <p:spPr>
          <a:xfrm flipH="1" rot="-5400000">
            <a:off x="-1513890" y="1513891"/>
            <a:ext cx="6858000" cy="3830219"/>
          </a:xfrm>
          <a:custGeom>
            <a:rect b="b" l="l" r="r" t="t"/>
            <a:pathLst>
              <a:path extrusionOk="0" h="3830219" w="6858000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6A6F4">
                  <a:alpha val="29803"/>
                </a:srgbClr>
              </a:gs>
              <a:gs pos="45000">
                <a:srgbClr val="F6A6F4">
                  <a:alpha val="29803"/>
                </a:srgbClr>
              </a:gs>
              <a:gs pos="99000">
                <a:srgbClr val="755EE1">
                  <a:alpha val="27058"/>
                </a:srgbClr>
              </a:gs>
              <a:gs pos="100000">
                <a:srgbClr val="755EE1">
                  <a:alpha val="27058"/>
                </a:srgbClr>
              </a:gs>
            </a:gsLst>
            <a:path path="circle">
              <a:fillToRect l="100%" t="100%"/>
            </a:path>
            <a:tileRect b="-100%" r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90" name="Google Shape;90;p21"/>
          <p:cNvCxnSpPr/>
          <p:nvPr/>
        </p:nvCxnSpPr>
        <p:spPr>
          <a:xfrm>
            <a:off x="7545111" y="2275586"/>
            <a:ext cx="0" cy="165518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F2857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  <a:defRPr b="1" i="0" sz="4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ourier New"/>
              <a:buChar char="o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Courier New"/>
              <a:buChar char="o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cxnSp>
        <p:nvCxnSpPr>
          <p:cNvPr id="14" name="Google Shape;14;p12"/>
          <p:cNvCxnSpPr/>
          <p:nvPr/>
        </p:nvCxnSpPr>
        <p:spPr>
          <a:xfrm>
            <a:off x="594170" y="846661"/>
            <a:ext cx="0" cy="5111012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"/>
          <p:cNvSpPr txBox="1"/>
          <p:nvPr>
            <p:ph type="ctrTitle"/>
          </p:nvPr>
        </p:nvSpPr>
        <p:spPr>
          <a:xfrm>
            <a:off x="1243584" y="2176272"/>
            <a:ext cx="9921240" cy="14813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AN ANALYSIS OF U.S. MORTGAGE APPROVAL</a:t>
            </a:r>
            <a:endParaRPr/>
          </a:p>
        </p:txBody>
      </p:sp>
      <p:sp>
        <p:nvSpPr>
          <p:cNvPr id="247" name="Google Shape;247;p1"/>
          <p:cNvSpPr txBox="1"/>
          <p:nvPr>
            <p:ph idx="1" type="subTitle"/>
          </p:nvPr>
        </p:nvSpPr>
        <p:spPr>
          <a:xfrm>
            <a:off x="2560320" y="4261104"/>
            <a:ext cx="7068312" cy="75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Mervin McDougall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0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SUMMARY</a:t>
            </a:r>
            <a:endParaRPr/>
          </a:p>
        </p:txBody>
      </p:sp>
      <p:sp>
        <p:nvSpPr>
          <p:cNvPr id="333" name="Google Shape;333;p10"/>
          <p:cNvSpPr txBox="1"/>
          <p:nvPr>
            <p:ph idx="1" type="subTitle"/>
          </p:nvPr>
        </p:nvSpPr>
        <p:spPr>
          <a:xfrm>
            <a:off x="1570891" y="3593010"/>
            <a:ext cx="9155723" cy="23857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T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 recent decline in mortgage rates</a:t>
            </a:r>
            <a:r>
              <a:rPr lang="en-US" sz="1600">
                <a:latin typeface="Quattrocento Sans"/>
                <a:ea typeface="Quattrocento Sans"/>
                <a:cs typeface="Quattrocento Sans"/>
                <a:sym typeface="Quattrocento Sans"/>
              </a:rPr>
              <a:t> was accompanied by a</a:t>
            </a: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corresponding rise in the number of people applying for mortgages.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Loan to Value Ratio, Preapproval, and Income were found to be the highest predictors of approval.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However, the applicants are overwhelmingly Males with Females and Non-binary being in the minority leading to biases in models.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Access to more quality data on Females and Non-binary applicants will help create a less biased model and better predictions.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1"/>
          <p:cNvSpPr txBox="1"/>
          <p:nvPr>
            <p:ph type="title"/>
          </p:nvPr>
        </p:nvSpPr>
        <p:spPr>
          <a:xfrm>
            <a:off x="4935793" y="1867955"/>
            <a:ext cx="471830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b="1" lang="en-US" sz="4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THANK YOU</a:t>
            </a:r>
            <a:endParaRPr/>
          </a:p>
        </p:txBody>
      </p:sp>
      <p:sp>
        <p:nvSpPr>
          <p:cNvPr id="339" name="Google Shape;339;p11"/>
          <p:cNvSpPr txBox="1"/>
          <p:nvPr>
            <p:ph idx="1" type="body"/>
          </p:nvPr>
        </p:nvSpPr>
        <p:spPr>
          <a:xfrm>
            <a:off x="4935793" y="3374136"/>
            <a:ext cx="6971071" cy="2662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Mervin McDougall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msmcdouga@syr.edu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rPr lang="en-US"/>
              <a:t>Google Colab: https://colab.research.google.com/drive/11Y8LS_0_r90zXWgwwh7sBD2apUNQXDv-?usp=sharing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2"/>
          <p:cNvSpPr txBox="1"/>
          <p:nvPr>
            <p:ph type="title"/>
          </p:nvPr>
        </p:nvSpPr>
        <p:spPr>
          <a:xfrm>
            <a:off x="1536192" y="832104"/>
            <a:ext cx="8878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CONTENTS</a:t>
            </a:r>
            <a:endParaRPr/>
          </a:p>
        </p:txBody>
      </p:sp>
      <p:sp>
        <p:nvSpPr>
          <p:cNvPr id="254" name="Google Shape;254;p2"/>
          <p:cNvSpPr txBox="1"/>
          <p:nvPr>
            <p:ph idx="1" type="body"/>
          </p:nvPr>
        </p:nvSpPr>
        <p:spPr>
          <a:xfrm>
            <a:off x="1536192" y="2212848"/>
            <a:ext cx="6422136" cy="32826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Introduction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 Process</a:t>
            </a:r>
            <a:endParaRPr/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Findings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Remediation</a:t>
            </a:r>
            <a:endParaRPr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Courier New"/>
              <a:buChar char="o"/>
            </a:pPr>
            <a:r>
              <a:rPr lang="en-US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"/>
          <p:cNvSpPr txBox="1"/>
          <p:nvPr>
            <p:ph type="ctrTitle"/>
          </p:nvPr>
        </p:nvSpPr>
        <p:spPr>
          <a:xfrm>
            <a:off x="2228088" y="2157984"/>
            <a:ext cx="7735824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261" name="Google Shape;261;p3"/>
          <p:cNvSpPr txBox="1"/>
          <p:nvPr>
            <p:ph idx="1" type="subTitle"/>
          </p:nvPr>
        </p:nvSpPr>
        <p:spPr>
          <a:xfrm>
            <a:off x="2228088" y="3685031"/>
            <a:ext cx="7735824" cy="1421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According to Freddie Mac, the mortgage financier, the week ending Dec 5, 2024, saw mortgage rates decrease to their lowest levels in over a month, and as a result purchase demand has improved.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But is access to mortgages equitable?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"/>
          <p:cNvSpPr txBox="1"/>
          <p:nvPr>
            <p:ph type="ctrTitle"/>
          </p:nvPr>
        </p:nvSpPr>
        <p:spPr>
          <a:xfrm>
            <a:off x="1524000" y="2029968"/>
            <a:ext cx="914400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ANALYSIS PROCESS</a:t>
            </a:r>
            <a:endParaRPr/>
          </a:p>
        </p:txBody>
      </p:sp>
      <p:sp>
        <p:nvSpPr>
          <p:cNvPr id="268" name="Google Shape;268;p4"/>
          <p:cNvSpPr txBox="1"/>
          <p:nvPr>
            <p:ph idx="1" type="subTitle"/>
          </p:nvPr>
        </p:nvSpPr>
        <p:spPr>
          <a:xfrm>
            <a:off x="1387813" y="3750792"/>
            <a:ext cx="9416373" cy="2333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An Analysis was performed on the 2023-2024 Home Mortgage Disclosure Act Data from Rocket Mortgage with some focus on gender equity.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Evaluations were performed for </a:t>
            </a:r>
            <a:r>
              <a:rPr b="1" lang="en-US" sz="2000"/>
              <a:t>Dataset imbalances, Highest predictors of approval, Fairness Analysis, and Data Drift </a:t>
            </a:r>
            <a:r>
              <a:rPr lang="en-US" sz="2000"/>
              <a:t>(whether changes in new data affected the quality of the output of a predictive model)</a:t>
            </a:r>
            <a:endParaRPr/>
          </a:p>
        </p:txBody>
      </p:sp>
      <p:sp>
        <p:nvSpPr>
          <p:cNvPr id="269" name="Google Shape;269;p4"/>
          <p:cNvSpPr txBox="1"/>
          <p:nvPr/>
        </p:nvSpPr>
        <p:spPr>
          <a:xfrm>
            <a:off x="466344" y="6332706"/>
            <a:ext cx="10117350" cy="132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US Mortgage Approval - https://respai.s3.us-east-2.amazonaws.com/rocket+mortgage_pr.csv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CURRENT APPROVAL RATINGS</a:t>
            </a:r>
            <a:endParaRPr b="1" sz="40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6" name="Google Shape;276;p5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7" name="Google Shape;277;p5"/>
          <p:cNvSpPr txBox="1"/>
          <p:nvPr>
            <p:ph idx="11" type="ftr"/>
          </p:nvPr>
        </p:nvSpPr>
        <p:spPr>
          <a:xfrm>
            <a:off x="466344" y="6332706"/>
            <a:ext cx="10117350" cy="132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 Mortgage Approval - https://colab.research.google.com/drive/1491e88F-NxxdSh3jiKed7f00U2ViMPW0?usp=sharing</a:t>
            </a:r>
            <a:endParaRPr/>
          </a:p>
        </p:txBody>
      </p:sp>
      <p:graphicFrame>
        <p:nvGraphicFramePr>
          <p:cNvPr id="278" name="Google Shape;278;p5"/>
          <p:cNvGraphicFramePr/>
          <p:nvPr/>
        </p:nvGraphicFramePr>
        <p:xfrm>
          <a:off x="943584" y="1987166"/>
          <a:ext cx="4838969" cy="3752153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279" name="Google Shape;279;p5"/>
          <p:cNvGraphicFramePr/>
          <p:nvPr/>
        </p:nvGraphicFramePr>
        <p:xfrm>
          <a:off x="5846326" y="1901952"/>
          <a:ext cx="4367718" cy="4236381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280" name="Google Shape;280;p5"/>
          <p:cNvSpPr txBox="1"/>
          <p:nvPr/>
        </p:nvSpPr>
        <p:spPr>
          <a:xfrm>
            <a:off x="3727939" y="5745789"/>
            <a:ext cx="190148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107,962 applications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"/>
          <p:cNvSpPr txBox="1"/>
          <p:nvPr>
            <p:ph type="title"/>
          </p:nvPr>
        </p:nvSpPr>
        <p:spPr>
          <a:xfrm>
            <a:off x="1055077" y="566738"/>
            <a:ext cx="9800492" cy="17495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LOAN APPROVAL</a:t>
            </a:r>
            <a:r>
              <a:rPr lang="en-US">
                <a:latin typeface="Twentieth Century"/>
                <a:ea typeface="Twentieth Century"/>
                <a:cs typeface="Twentieth Century"/>
                <a:sym typeface="Twentieth Century"/>
              </a:rPr>
              <a:t> PREDICTORS</a:t>
            </a: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</a:t>
            </a:r>
            <a:b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1" lang="en-US" sz="4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LIME AND SHAP ANALYSIS</a:t>
            </a:r>
            <a:endParaRPr/>
          </a:p>
        </p:txBody>
      </p:sp>
      <p:sp>
        <p:nvSpPr>
          <p:cNvPr id="287" name="Google Shape;287;p6"/>
          <p:cNvSpPr txBox="1"/>
          <p:nvPr>
            <p:ph idx="2" type="body"/>
          </p:nvPr>
        </p:nvSpPr>
        <p:spPr>
          <a:xfrm>
            <a:off x="5328843" y="2795176"/>
            <a:ext cx="2333127" cy="70277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Over Entire Dataset (SHAP)</a:t>
            </a:r>
            <a:endParaRPr/>
          </a:p>
        </p:txBody>
      </p:sp>
      <p:sp>
        <p:nvSpPr>
          <p:cNvPr id="288" name="Google Shape;288;p6"/>
          <p:cNvSpPr txBox="1"/>
          <p:nvPr>
            <p:ph idx="3" type="body"/>
          </p:nvPr>
        </p:nvSpPr>
        <p:spPr>
          <a:xfrm>
            <a:off x="5328843" y="3554128"/>
            <a:ext cx="2333127" cy="161574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Loan to Value Ratio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Preapproval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Income</a:t>
            </a:r>
            <a:endParaRPr/>
          </a:p>
        </p:txBody>
      </p:sp>
      <p:sp>
        <p:nvSpPr>
          <p:cNvPr id="289" name="Google Shape;289;p6"/>
          <p:cNvSpPr/>
          <p:nvPr>
            <p:ph idx="4" type="body"/>
          </p:nvPr>
        </p:nvSpPr>
        <p:spPr>
          <a:xfrm>
            <a:off x="7721405" y="2795176"/>
            <a:ext cx="2812483" cy="704088"/>
          </a:xfrm>
          <a:prstGeom prst="round1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Individual Observations (LIME)</a:t>
            </a:r>
            <a:endParaRPr/>
          </a:p>
        </p:txBody>
      </p:sp>
      <p:sp>
        <p:nvSpPr>
          <p:cNvPr id="290" name="Google Shape;290;p6"/>
          <p:cNvSpPr txBox="1"/>
          <p:nvPr>
            <p:ph idx="5" type="body"/>
          </p:nvPr>
        </p:nvSpPr>
        <p:spPr>
          <a:xfrm>
            <a:off x="7728264" y="3554128"/>
            <a:ext cx="2805624" cy="1615749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Occupancy Type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Region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Loan Type</a:t>
            </a:r>
            <a:endParaRPr/>
          </a:p>
        </p:txBody>
      </p:sp>
      <p:sp>
        <p:nvSpPr>
          <p:cNvPr id="291" name="Google Shape;291;p6"/>
          <p:cNvSpPr txBox="1"/>
          <p:nvPr>
            <p:ph idx="4294967295" type="sldNum"/>
          </p:nvPr>
        </p:nvSpPr>
        <p:spPr>
          <a:xfrm>
            <a:off x="0" y="411163"/>
            <a:ext cx="522288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6"/>
          <p:cNvSpPr txBox="1"/>
          <p:nvPr>
            <p:ph idx="4294967295" type="ftr"/>
          </p:nvPr>
        </p:nvSpPr>
        <p:spPr>
          <a:xfrm>
            <a:off x="0" y="6278563"/>
            <a:ext cx="11236325" cy="255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 Mortgage Approval: SHAP and Lime Analysis</a:t>
            </a:r>
            <a:endParaRPr/>
          </a:p>
        </p:txBody>
      </p:sp>
      <p:pic>
        <p:nvPicPr>
          <p:cNvPr id="293" name="Google Shape;2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9184" y="2795176"/>
            <a:ext cx="3522785" cy="3118384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6"/>
          <p:cNvSpPr txBox="1"/>
          <p:nvPr/>
        </p:nvSpPr>
        <p:spPr>
          <a:xfrm>
            <a:off x="5260364" y="5534880"/>
            <a:ext cx="531549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Top 3  SHAP features  most influential on applicant approval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7"/>
          <p:cNvSpPr txBox="1"/>
          <p:nvPr>
            <p:ph type="title"/>
          </p:nvPr>
        </p:nvSpPr>
        <p:spPr>
          <a:xfrm>
            <a:off x="1585451" y="383199"/>
            <a:ext cx="9103673" cy="13441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FAIRNESS CHECKS ON GENDER: </a:t>
            </a:r>
            <a:br>
              <a:rPr lang="en-US"/>
            </a:br>
            <a:r>
              <a:rPr lang="en-US"/>
              <a:t>FAIRLEARN METRICS</a:t>
            </a:r>
            <a:endParaRPr/>
          </a:p>
        </p:txBody>
      </p:sp>
      <p:sp>
        <p:nvSpPr>
          <p:cNvPr id="301" name="Google Shape;301;p7"/>
          <p:cNvSpPr txBox="1"/>
          <p:nvPr>
            <p:ph idx="2" type="body"/>
          </p:nvPr>
        </p:nvSpPr>
        <p:spPr>
          <a:xfrm>
            <a:off x="4724910" y="2349070"/>
            <a:ext cx="1320018" cy="70277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Gender</a:t>
            </a:r>
            <a:endParaRPr/>
          </a:p>
        </p:txBody>
      </p:sp>
      <p:sp>
        <p:nvSpPr>
          <p:cNvPr id="302" name="Google Shape;302;p7"/>
          <p:cNvSpPr txBox="1"/>
          <p:nvPr>
            <p:ph idx="3" type="body"/>
          </p:nvPr>
        </p:nvSpPr>
        <p:spPr>
          <a:xfrm>
            <a:off x="4729090" y="3108022"/>
            <a:ext cx="1320018" cy="146397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Male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Female</a:t>
            </a:r>
            <a:endParaRPr/>
          </a:p>
        </p:txBody>
      </p:sp>
      <p:sp>
        <p:nvSpPr>
          <p:cNvPr id="303" name="Google Shape;303;p7"/>
          <p:cNvSpPr txBox="1"/>
          <p:nvPr>
            <p:ph idx="4" type="body"/>
          </p:nvPr>
        </p:nvSpPr>
        <p:spPr>
          <a:xfrm>
            <a:off x="6109928" y="2349070"/>
            <a:ext cx="2087727" cy="70408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False Negative Rate</a:t>
            </a:r>
            <a:endParaRPr/>
          </a:p>
        </p:txBody>
      </p:sp>
      <p:sp>
        <p:nvSpPr>
          <p:cNvPr id="304" name="Google Shape;304;p7"/>
          <p:cNvSpPr txBox="1"/>
          <p:nvPr>
            <p:ph idx="5" type="body"/>
          </p:nvPr>
        </p:nvSpPr>
        <p:spPr>
          <a:xfrm>
            <a:off x="6115402" y="3108022"/>
            <a:ext cx="2093976" cy="146397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43 %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51 %</a:t>
            </a:r>
            <a:endParaRPr/>
          </a:p>
        </p:txBody>
      </p:sp>
      <p:sp>
        <p:nvSpPr>
          <p:cNvPr id="305" name="Google Shape;305;p7"/>
          <p:cNvSpPr txBox="1"/>
          <p:nvPr>
            <p:ph idx="6" type="body"/>
          </p:nvPr>
        </p:nvSpPr>
        <p:spPr>
          <a:xfrm>
            <a:off x="8254578" y="2347752"/>
            <a:ext cx="1569361" cy="704088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Selection Rate</a:t>
            </a:r>
            <a:endParaRPr/>
          </a:p>
        </p:txBody>
      </p:sp>
      <p:sp>
        <p:nvSpPr>
          <p:cNvPr id="306" name="Google Shape;306;p7"/>
          <p:cNvSpPr txBox="1"/>
          <p:nvPr>
            <p:ph idx="7" type="body"/>
          </p:nvPr>
        </p:nvSpPr>
        <p:spPr>
          <a:xfrm>
            <a:off x="8264188" y="3108022"/>
            <a:ext cx="1569361" cy="146397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53 %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45 %</a:t>
            </a:r>
            <a:endParaRPr/>
          </a:p>
        </p:txBody>
      </p:sp>
      <p:sp>
        <p:nvSpPr>
          <p:cNvPr id="307" name="Google Shape;307;p7"/>
          <p:cNvSpPr txBox="1"/>
          <p:nvPr>
            <p:ph idx="9" type="body"/>
          </p:nvPr>
        </p:nvSpPr>
        <p:spPr>
          <a:xfrm>
            <a:off x="9904444" y="3108022"/>
            <a:ext cx="1569361" cy="1463978"/>
          </a:xfrm>
          <a:prstGeom prst="rect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256025" spcFirstLastPara="1" rIns="274300" wrap="square" tIns="2011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64 %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65 %</a:t>
            </a:r>
            <a:endParaRPr/>
          </a:p>
        </p:txBody>
      </p:sp>
      <p:sp>
        <p:nvSpPr>
          <p:cNvPr id="308" name="Google Shape;308;p7"/>
          <p:cNvSpPr txBox="1"/>
          <p:nvPr>
            <p:ph idx="4294967295" type="sldNum"/>
          </p:nvPr>
        </p:nvSpPr>
        <p:spPr>
          <a:xfrm>
            <a:off x="0" y="411163"/>
            <a:ext cx="522288" cy="311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085" y="2303706"/>
            <a:ext cx="3777278" cy="3072609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7"/>
          <p:cNvSpPr/>
          <p:nvPr>
            <p:ph idx="8" type="body"/>
          </p:nvPr>
        </p:nvSpPr>
        <p:spPr>
          <a:xfrm>
            <a:off x="9895300" y="2330174"/>
            <a:ext cx="1569361" cy="704088"/>
          </a:xfrm>
          <a:prstGeom prst="round1Rect">
            <a:avLst>
              <a:gd fmla="val 16667" name="adj"/>
            </a:avLst>
          </a:prstGeom>
          <a:solidFill>
            <a:schemeClr val="accent2"/>
          </a:solidFill>
          <a:ln cap="flat" cmpd="sng" w="127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Balanced Accuracy</a:t>
            </a:r>
            <a:endParaRPr/>
          </a:p>
        </p:txBody>
      </p:sp>
      <p:sp>
        <p:nvSpPr>
          <p:cNvPr id="311" name="Google Shape;311;p7"/>
          <p:cNvSpPr txBox="1"/>
          <p:nvPr/>
        </p:nvSpPr>
        <p:spPr>
          <a:xfrm>
            <a:off x="4724910" y="4791540"/>
            <a:ext cx="6689652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high false negative rate and low selection rate  for females suggest a bias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toward Males.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>
            <p:ph idx="12" type="sldNum"/>
          </p:nvPr>
        </p:nvSpPr>
        <p:spPr>
          <a:xfrm>
            <a:off x="329184" y="411480"/>
            <a:ext cx="521208" cy="3108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8"/>
          <p:cNvSpPr txBox="1"/>
          <p:nvPr>
            <p:ph type="title"/>
          </p:nvPr>
        </p:nvSpPr>
        <p:spPr>
          <a:xfrm>
            <a:off x="1536192" y="411480"/>
            <a:ext cx="8878824" cy="1490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PREDICTIVE QUALITY ANALYSIS ON NEW DATA:</a:t>
            </a:r>
            <a:br>
              <a:rPr lang="en-US"/>
            </a:br>
            <a:r>
              <a:rPr lang="en-US"/>
              <a:t>DATASET DRIFT</a:t>
            </a:r>
            <a:endParaRPr/>
          </a:p>
        </p:txBody>
      </p:sp>
      <p:sp>
        <p:nvSpPr>
          <p:cNvPr id="318" name="Google Shape;318;p8"/>
          <p:cNvSpPr txBox="1"/>
          <p:nvPr>
            <p:ph idx="1" type="body"/>
          </p:nvPr>
        </p:nvSpPr>
        <p:spPr>
          <a:xfrm>
            <a:off x="1536192" y="1901953"/>
            <a:ext cx="4864608" cy="36313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Having compared the 2023 data with the current 2024 data, a small drift was discovered in the  </a:t>
            </a:r>
            <a:r>
              <a:rPr b="1" lang="en-US" sz="2000"/>
              <a:t>Preapproval</a:t>
            </a:r>
            <a:r>
              <a:rPr lang="en-US" sz="2000"/>
              <a:t> feature and accounted for 6.67%  of all features. It was not enough to affect the predictive output quality of the model for the year 2024.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Current and Reference analysis of  Denials - 0, and Approvals - 1" id="319" name="Google Shape;3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2372917"/>
            <a:ext cx="5486400" cy="2689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9"/>
          <p:cNvSpPr txBox="1"/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Twentieth Century"/>
              <a:buNone/>
            </a:pPr>
            <a:r>
              <a:rPr lang="en-US"/>
              <a:t>REMEDIATION</a:t>
            </a:r>
            <a:endParaRPr/>
          </a:p>
        </p:txBody>
      </p:sp>
      <p:sp>
        <p:nvSpPr>
          <p:cNvPr id="326" name="Google Shape;326;p9"/>
          <p:cNvSpPr txBox="1"/>
          <p:nvPr>
            <p:ph idx="1" type="body"/>
          </p:nvPr>
        </p:nvSpPr>
        <p:spPr>
          <a:xfrm>
            <a:off x="838200" y="1825625"/>
            <a:ext cx="5181600" cy="4610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More data on Female and Non-binary applicants need to be collected. The imbalance in gender attributed to gender bias in the model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Further, paying closer attention to those who identify as Non-binary will need to be reviewed for a better assessment of their challenges.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o"/>
            </a:pPr>
            <a:r>
              <a:rPr lang="en-US" sz="2400"/>
              <a:t>Increasing the preapproval rate among Females and Non-binary groups is key to improving equitable access to mortgage loans.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bstract from data dictionary depicting sex of applicant" id="327" name="Google Shape;327;p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4976" y="3472025"/>
            <a:ext cx="5181600" cy="151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2024-12-10T16:45:09Z</dcterms:created>
  <dc:creator>Mervin Samuel McDougall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