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FBA75-EC0A-B6A9-D49B-3005323E50D5}" v="125" dt="2024-04-23T19:53:4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24adfac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24adfac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Spread is a derived feature which calculated from the difference between the home team points and away team points.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e24adfac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e24adfac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e24adfac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e24adfac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sets for EDA: home_team_input, away_team_input, home_avg_stats_input, away_avg_stats_input, arena_input, home_AST%_input, away_AST%_input, home_TOV%_input, away_TOV%_input, home_OBPM_input, away_OBPM_input, home_FTr_input, away_FTr_input, home_DRB%_input, away_DRB%_input, home_WS_input, away_WS_input, home_PER_input, away_PER_input, home_BLK%_input, away_BLK%_input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e24adfac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e24adfac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e2f4c80a9_1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e2f4c80a9_1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ce24adfac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ce24adfac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nba.com/sta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Lato"/>
                <a:ea typeface="Lato"/>
                <a:cs typeface="Lato"/>
                <a:sym typeface="Lato"/>
              </a:rPr>
              <a:t>NBA Spread Prediction</a:t>
            </a:r>
            <a:endParaRPr>
              <a:latin typeface="Lato"/>
              <a:ea typeface="Lato"/>
              <a:cs typeface="Lato"/>
              <a:sym typeface="Lato"/>
            </a:endParaRPr>
          </a:p>
        </p:txBody>
      </p:sp>
      <p:sp>
        <p:nvSpPr>
          <p:cNvPr id="135" name="Google Shape;135;p13"/>
          <p:cNvSpPr txBox="1">
            <a:spLocks noGrp="1"/>
          </p:cNvSpPr>
          <p:nvPr>
            <p:ph type="subTitle" idx="1"/>
          </p:nvPr>
        </p:nvSpPr>
        <p:spPr>
          <a:xfrm>
            <a:off x="2614225" y="3924925"/>
            <a:ext cx="6321600" cy="84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t>
            </a:r>
            <a:endParaRPr/>
          </a:p>
          <a:p>
            <a:pPr marL="0" lvl="0" indent="0" algn="l" rtl="0">
              <a:spcBef>
                <a:spcPts val="0"/>
              </a:spcBef>
              <a:spcAft>
                <a:spcPts val="0"/>
              </a:spcAft>
              <a:buNone/>
            </a:pPr>
            <a:r>
              <a:rPr lang="en"/>
              <a:t>Bryce Anthony ,  Archie Frank, Michael d’Amore, John Miller, Mervin McDougall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E6EDF3"/>
                </a:solidFill>
                <a:latin typeface="Lato"/>
                <a:ea typeface="Lato"/>
                <a:cs typeface="Lato"/>
                <a:sym typeface="Lato"/>
              </a:rPr>
              <a:t>Problem Definition</a:t>
            </a:r>
            <a:endParaRPr sz="3000">
              <a:latin typeface="Lato"/>
              <a:ea typeface="Lato"/>
              <a:cs typeface="Lato"/>
              <a:sym typeface="Lato"/>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latin typeface="Arial"/>
                <a:ea typeface="Arial"/>
                <a:cs typeface="Arial"/>
                <a:sym typeface="Arial"/>
              </a:rPr>
              <a:t>Goal: To predict the NBA winning team and the point spread using a neural network.</a:t>
            </a:r>
            <a:endParaRPr sz="2000">
              <a:latin typeface="Arial"/>
              <a:ea typeface="Arial"/>
              <a:cs typeface="Arial"/>
              <a:sym typeface="Arial"/>
            </a:endParaRPr>
          </a:p>
          <a:p>
            <a:pPr marL="457200" lvl="0" indent="-355600" algn="l" rtl="0">
              <a:spcBef>
                <a:spcPts val="1200"/>
              </a:spcBef>
              <a:spcAft>
                <a:spcPts val="0"/>
              </a:spcAft>
              <a:buSzPts val="2000"/>
              <a:buFont typeface="Arial"/>
              <a:buChar char="●"/>
            </a:pPr>
            <a:r>
              <a:rPr lang="en" sz="2000">
                <a:latin typeface="Arial"/>
                <a:ea typeface="Arial"/>
                <a:cs typeface="Arial"/>
                <a:sym typeface="Arial"/>
              </a:rPr>
              <a:t>The surge of online sports betting industry </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What is a spread?</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Win-loss prediction</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More informed betting decisions</a:t>
            </a:r>
            <a:endParaRPr sz="2000">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solidFill>
                  <a:srgbClr val="E6EDF3"/>
                </a:solidFill>
                <a:latin typeface="Lato"/>
                <a:ea typeface="Lato"/>
                <a:cs typeface="Lato"/>
                <a:sym typeface="Lato"/>
              </a:rPr>
              <a:t>Data Sources and Scraping</a:t>
            </a:r>
            <a:endParaRPr sz="3000">
              <a:latin typeface="Lato"/>
              <a:ea typeface="Lato"/>
              <a:cs typeface="Lato"/>
              <a:sym typeface="Lato"/>
            </a:endParaRPr>
          </a:p>
        </p:txBody>
      </p:sp>
      <p:sp>
        <p:nvSpPr>
          <p:cNvPr id="147" name="Google Shape;147;p15"/>
          <p:cNvSpPr txBox="1">
            <a:spLocks noGrp="1"/>
          </p:cNvSpPr>
          <p:nvPr>
            <p:ph type="body" idx="1"/>
          </p:nvPr>
        </p:nvSpPr>
        <p:spPr>
          <a:xfrm>
            <a:off x="1297500" y="1307850"/>
            <a:ext cx="7038900" cy="3540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Basketball Reference   -</a:t>
            </a:r>
            <a:r>
              <a:rPr lang="en" sz="1200" u="sng">
                <a:solidFill>
                  <a:schemeClr val="hlink"/>
                </a:solidFill>
                <a:hlinkClick r:id="rId3"/>
              </a:rPr>
              <a:t>https://www.basketball-reference.com/</a:t>
            </a:r>
            <a:endParaRPr sz="1200"/>
          </a:p>
          <a:p>
            <a:pPr marL="457200" lvl="0" indent="-304800" algn="l" rtl="0">
              <a:spcBef>
                <a:spcPts val="0"/>
              </a:spcBef>
              <a:spcAft>
                <a:spcPts val="0"/>
              </a:spcAft>
              <a:buSzPts val="1200"/>
              <a:buChar char="●"/>
            </a:pPr>
            <a:r>
              <a:rPr lang="en" sz="1200"/>
              <a:t>NBA Stats - </a:t>
            </a:r>
            <a:r>
              <a:rPr lang="en" sz="1200" u="sng">
                <a:solidFill>
                  <a:schemeClr val="hlink"/>
                </a:solidFill>
                <a:hlinkClick r:id="rId4"/>
              </a:rPr>
              <a:t>https://www.nba.com/stats</a:t>
            </a:r>
            <a:endParaRPr sz="1200"/>
          </a:p>
          <a:p>
            <a:pPr marL="457200" lvl="0" indent="-304800" algn="l" rtl="0">
              <a:spcBef>
                <a:spcPts val="0"/>
              </a:spcBef>
              <a:spcAft>
                <a:spcPts val="0"/>
              </a:spcAft>
              <a:buSzPts val="1200"/>
              <a:buChar char="●"/>
            </a:pPr>
            <a:r>
              <a:rPr lang="en" sz="1200"/>
              <a:t>Data Scrape (python) and CSV download</a:t>
            </a:r>
            <a:endParaRPr sz="1200"/>
          </a:p>
          <a:p>
            <a:pPr marL="0" lvl="0" indent="0" algn="l" rtl="0">
              <a:spcBef>
                <a:spcPts val="1200"/>
              </a:spcBef>
              <a:spcAft>
                <a:spcPts val="0"/>
              </a:spcAft>
              <a:buNone/>
            </a:pPr>
            <a:r>
              <a:rPr lang="en" sz="1200"/>
              <a:t>Advanced Stats:</a:t>
            </a:r>
            <a:endParaRPr sz="1200"/>
          </a:p>
          <a:p>
            <a:pPr marL="457200" lvl="0" indent="-292100" algn="l" rtl="0">
              <a:spcBef>
                <a:spcPts val="1200"/>
              </a:spcBef>
              <a:spcAft>
                <a:spcPts val="0"/>
              </a:spcAft>
              <a:buSzPts val="1000"/>
              <a:buChar char="●"/>
            </a:pPr>
            <a:r>
              <a:rPr lang="en" sz="1000"/>
              <a:t>PER (Player Efficiency Rating)  – All-in-one basketball rating, that boils down all of a player's contributions into one number. Using a detailed formula it rates every player's statistical performance.(It has drawbacks)</a:t>
            </a:r>
            <a:endParaRPr sz="1000"/>
          </a:p>
          <a:p>
            <a:pPr marL="457200" lvl="0" indent="-292100" algn="l" rtl="0">
              <a:spcBef>
                <a:spcPts val="0"/>
              </a:spcBef>
              <a:spcAft>
                <a:spcPts val="0"/>
              </a:spcAft>
              <a:buSzPts val="1000"/>
              <a:buChar char="●"/>
            </a:pPr>
            <a:r>
              <a:rPr lang="en" sz="1000"/>
              <a:t>WS (Win Shares) - The estimated amount of wins a contributed by a player</a:t>
            </a:r>
            <a:endParaRPr sz="1000"/>
          </a:p>
          <a:p>
            <a:pPr marL="457200" lvl="0" indent="-292100" algn="l" rtl="0">
              <a:spcBef>
                <a:spcPts val="0"/>
              </a:spcBef>
              <a:spcAft>
                <a:spcPts val="0"/>
              </a:spcAft>
              <a:buSzPts val="1000"/>
              <a:buChar char="●"/>
            </a:pPr>
            <a:r>
              <a:rPr lang="en" sz="1000"/>
              <a:t>AST% (Assist Percentage) - An estimate of the percentage of teammate field goals a player assisted on while on the court</a:t>
            </a:r>
            <a:endParaRPr sz="1000"/>
          </a:p>
          <a:p>
            <a:pPr marL="457200" lvl="0" indent="-292100" algn="l" rtl="0">
              <a:spcBef>
                <a:spcPts val="0"/>
              </a:spcBef>
              <a:spcAft>
                <a:spcPts val="0"/>
              </a:spcAft>
              <a:buSzPts val="1000"/>
              <a:buChar char="●"/>
            </a:pPr>
            <a:r>
              <a:rPr lang="en" sz="1000"/>
              <a:t>VORP (Value over Replacement Player) -</a:t>
            </a:r>
            <a:r>
              <a:rPr lang="en" sz="1000">
                <a:highlight>
                  <a:srgbClr val="1F1F1F"/>
                </a:highlight>
                <a:latin typeface="Roboto"/>
                <a:ea typeface="Roboto"/>
                <a:cs typeface="Roboto"/>
                <a:sym typeface="Roboto"/>
              </a:rPr>
              <a:t>A box score estimate of the points per 100 TEAM possessions that a player contributed above a replacement level player, translated to an average team and proportional to an 82 game season</a:t>
            </a:r>
            <a:r>
              <a:rPr lang="en" sz="1000"/>
              <a:t> </a:t>
            </a:r>
            <a:endParaRPr sz="1000"/>
          </a:p>
          <a:p>
            <a:pPr marL="457200" lvl="0" indent="-292100" algn="l" rtl="0">
              <a:spcBef>
                <a:spcPts val="0"/>
              </a:spcBef>
              <a:spcAft>
                <a:spcPts val="0"/>
              </a:spcAft>
              <a:buSzPts val="1000"/>
              <a:buChar char="●"/>
            </a:pPr>
            <a:r>
              <a:rPr lang="en" sz="1000"/>
              <a:t>BMP (Box Plus Minus) –</a:t>
            </a:r>
            <a:r>
              <a:rPr lang="en" sz="1000">
                <a:highlight>
                  <a:srgbClr val="1F1F1F"/>
                </a:highlight>
                <a:latin typeface="Roboto"/>
                <a:ea typeface="Roboto"/>
                <a:cs typeface="Roboto"/>
                <a:sym typeface="Roboto"/>
              </a:rPr>
              <a:t> Estimate the player's contribution in points above league average per 100 possessions played.</a:t>
            </a:r>
            <a:endParaRPr sz="1000">
              <a:highlight>
                <a:srgbClr val="1F1F1F"/>
              </a:highlight>
              <a:latin typeface="Roboto"/>
              <a:ea typeface="Roboto"/>
              <a:cs typeface="Roboto"/>
              <a:sym typeface="Roboto"/>
            </a:endParaRPr>
          </a:p>
          <a:p>
            <a:pPr marL="457200" lvl="0" indent="-292100" algn="l" rtl="0">
              <a:spcBef>
                <a:spcPts val="0"/>
              </a:spcBef>
              <a:spcAft>
                <a:spcPts val="0"/>
              </a:spcAft>
              <a:buSzPts val="1000"/>
              <a:buChar char="●"/>
            </a:pPr>
            <a:r>
              <a:rPr lang="en" sz="1000">
                <a:highlight>
                  <a:srgbClr val="1F1F1F"/>
                </a:highlight>
                <a:latin typeface="Roboto"/>
                <a:ea typeface="Roboto"/>
                <a:cs typeface="Roboto"/>
                <a:sym typeface="Roboto"/>
              </a:rPr>
              <a:t>OBMP (Offensive Box Plus Minus) - a statistic that measures a player's impact on team offense</a:t>
            </a:r>
            <a:endParaRPr sz="1000">
              <a:highlight>
                <a:srgbClr val="1F1F1F"/>
              </a:highlight>
              <a:latin typeface="Roboto"/>
              <a:ea typeface="Roboto"/>
              <a:cs typeface="Roboto"/>
              <a:sym typeface="Roboto"/>
            </a:endParaRPr>
          </a:p>
          <a:p>
            <a:pPr marL="457200" lvl="0" indent="-292100" algn="l" rtl="0">
              <a:spcBef>
                <a:spcPts val="0"/>
              </a:spcBef>
              <a:spcAft>
                <a:spcPts val="0"/>
              </a:spcAft>
              <a:buSzPts val="1000"/>
              <a:buChar char="●"/>
            </a:pPr>
            <a:r>
              <a:rPr lang="en" sz="1000">
                <a:highlight>
                  <a:srgbClr val="1F1F1F"/>
                </a:highlight>
                <a:latin typeface="Roboto"/>
                <a:ea typeface="Roboto"/>
                <a:cs typeface="Roboto"/>
                <a:sym typeface="Roboto"/>
              </a:rPr>
              <a:t>DBMP (Defensive Box Plus Minus) - a statistic that measures a player's impact on team defense</a:t>
            </a:r>
            <a:endParaRPr sz="1000">
              <a:highlight>
                <a:srgbClr val="1F1F1F"/>
              </a:highlight>
              <a:latin typeface="Roboto"/>
              <a:ea typeface="Roboto"/>
              <a:cs typeface="Roboto"/>
              <a:sym typeface="Roboto"/>
            </a:endParaRPr>
          </a:p>
          <a:p>
            <a:pPr marL="0" lvl="0" indent="0" algn="l" rtl="0">
              <a:spcBef>
                <a:spcPts val="1200"/>
              </a:spcBef>
              <a:spcAft>
                <a:spcPts val="0"/>
              </a:spcAft>
              <a:buNone/>
            </a:pPr>
            <a:endParaRPr sz="1000"/>
          </a:p>
          <a:p>
            <a:pPr marL="0" lvl="0" indent="0" algn="l" rtl="0">
              <a:spcBef>
                <a:spcPts val="1200"/>
              </a:spcBef>
              <a:spcAft>
                <a:spcPts val="0"/>
              </a:spcAft>
              <a:buNone/>
            </a:pPr>
            <a:endParaRPr sz="1000"/>
          </a:p>
          <a:p>
            <a:pPr marL="0" lvl="0" indent="0" algn="l" rtl="0">
              <a:spcBef>
                <a:spcPts val="1200"/>
              </a:spcBef>
              <a:spcAft>
                <a:spcPts val="1200"/>
              </a:spcAft>
              <a:buNone/>
            </a:pP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457200" lvl="0" indent="0" algn="l" rtl="0">
              <a:lnSpc>
                <a:spcPct val="115000"/>
              </a:lnSpc>
              <a:spcBef>
                <a:spcPts val="300"/>
              </a:spcBef>
              <a:spcAft>
                <a:spcPts val="0"/>
              </a:spcAft>
              <a:buNone/>
            </a:pPr>
            <a:endParaRPr sz="1200">
              <a:solidFill>
                <a:srgbClr val="E6EDF3"/>
              </a:solidFill>
              <a:highlight>
                <a:srgbClr val="0D1117"/>
              </a:highlight>
              <a:latin typeface="Lato"/>
              <a:ea typeface="Lato"/>
              <a:cs typeface="Lato"/>
              <a:sym typeface="Lato"/>
            </a:endParaRPr>
          </a:p>
          <a:p>
            <a:pPr marL="0" lvl="0" indent="0" algn="ctr" rtl="0">
              <a:lnSpc>
                <a:spcPct val="115000"/>
              </a:lnSpc>
              <a:spcBef>
                <a:spcPts val="300"/>
              </a:spcBef>
              <a:spcAft>
                <a:spcPts val="0"/>
              </a:spcAft>
              <a:buNone/>
            </a:pPr>
            <a:r>
              <a:rPr lang="en" sz="3300">
                <a:solidFill>
                  <a:srgbClr val="E6EDF3"/>
                </a:solidFill>
                <a:latin typeface="Lato"/>
                <a:ea typeface="Lato"/>
                <a:cs typeface="Lato"/>
                <a:sym typeface="Lato"/>
              </a:rPr>
              <a:t>Exploratory Data Analysis</a:t>
            </a:r>
            <a:endParaRPr sz="3300">
              <a:solidFill>
                <a:srgbClr val="E6EDF3"/>
              </a:solidFill>
              <a:latin typeface="Lato"/>
              <a:ea typeface="Lato"/>
              <a:cs typeface="Lato"/>
              <a:sym typeface="Lato"/>
            </a:endParaRPr>
          </a:p>
          <a:p>
            <a:pPr marL="0" lvl="0" indent="0" algn="l" rtl="0">
              <a:lnSpc>
                <a:spcPct val="115000"/>
              </a:lnSpc>
              <a:spcBef>
                <a:spcPts val="300"/>
              </a:spcBef>
              <a:spcAft>
                <a:spcPts val="0"/>
              </a:spcAft>
              <a:buNone/>
            </a:pPr>
            <a:endParaRPr sz="1200">
              <a:solidFill>
                <a:srgbClr val="E6EDF3"/>
              </a:solidFill>
              <a:highlight>
                <a:srgbClr val="0D1117"/>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Arena, Home Team, and Away Team data was converted to sparse matrices</a:t>
            </a:r>
            <a:endParaRPr sz="2000"/>
          </a:p>
          <a:p>
            <a:pPr marL="457200" lvl="0" indent="-355600" algn="l" rtl="0">
              <a:spcBef>
                <a:spcPts val="0"/>
              </a:spcBef>
              <a:spcAft>
                <a:spcPts val="0"/>
              </a:spcAft>
              <a:buSzPts val="2000"/>
              <a:buChar char="●"/>
            </a:pPr>
            <a:r>
              <a:rPr lang="en" sz="2000"/>
              <a:t>Spread was not included but was derived from home team points and away team points</a:t>
            </a:r>
            <a:endParaRPr sz="2000"/>
          </a:p>
          <a:p>
            <a:pPr marL="457200" lvl="0" indent="-355600" algn="l" rtl="0">
              <a:spcBef>
                <a:spcPts val="0"/>
              </a:spcBef>
              <a:spcAft>
                <a:spcPts val="0"/>
              </a:spcAft>
              <a:buSzPts val="2000"/>
              <a:buChar char="●"/>
            </a:pPr>
            <a:r>
              <a:rPr lang="en" sz="2000"/>
              <a:t>Correlated features identified during the EDA were removed. Eg. home_fta, which is correlated with home_fta_pct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300"/>
              </a:spcBef>
              <a:spcAft>
                <a:spcPts val="0"/>
              </a:spcAft>
              <a:buNone/>
            </a:pPr>
            <a:r>
              <a:rPr lang="en" sz="3000">
                <a:solidFill>
                  <a:srgbClr val="E6EDF3"/>
                </a:solidFill>
                <a:latin typeface="Lato"/>
                <a:ea typeface="Lato"/>
                <a:cs typeface="Lato"/>
                <a:sym typeface="Lato"/>
              </a:rPr>
              <a:t>Training and Experimentation</a:t>
            </a:r>
            <a:endParaRPr sz="3000">
              <a:solidFill>
                <a:srgbClr val="E6EDF3"/>
              </a:solidFill>
              <a:latin typeface="Lato"/>
              <a:ea typeface="Lato"/>
              <a:cs typeface="Lato"/>
              <a:sym typeface="Lato"/>
            </a:endParaRPr>
          </a:p>
          <a:p>
            <a:pPr marL="457200" lvl="0" indent="0" algn="l" rtl="0">
              <a:lnSpc>
                <a:spcPct val="115000"/>
              </a:lnSpc>
              <a:spcBef>
                <a:spcPts val="300"/>
              </a:spcBef>
              <a:spcAft>
                <a:spcPts val="0"/>
              </a:spcAft>
              <a:buNone/>
            </a:pPr>
            <a:endParaRPr>
              <a:latin typeface="Lato"/>
              <a:ea typeface="Lato"/>
              <a:cs typeface="Lato"/>
              <a:sym typeface="Lato"/>
            </a:endParaRPr>
          </a:p>
        </p:txBody>
      </p:sp>
      <p:sp>
        <p:nvSpPr>
          <p:cNvPr id="159" name="Google Shape;159;p17"/>
          <p:cNvSpPr txBox="1">
            <a:spLocks noGrp="1"/>
          </p:cNvSpPr>
          <p:nvPr>
            <p:ph type="body" idx="1"/>
          </p:nvPr>
        </p:nvSpPr>
        <p:spPr>
          <a:xfrm>
            <a:off x="1297500" y="1567550"/>
            <a:ext cx="3274500" cy="2992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Gelu. (best response)</a:t>
            </a:r>
            <a:endParaRPr sz="1900"/>
          </a:p>
          <a:p>
            <a:pPr marL="457200" lvl="0" indent="-349250" algn="l" rtl="0">
              <a:spcBef>
                <a:spcPts val="0"/>
              </a:spcBef>
              <a:spcAft>
                <a:spcPts val="0"/>
              </a:spcAft>
              <a:buSzPts val="1900"/>
              <a:buChar char="●"/>
            </a:pPr>
            <a:r>
              <a:rPr lang="en" sz="1900"/>
              <a:t>SeLu</a:t>
            </a:r>
            <a:endParaRPr sz="1900"/>
          </a:p>
          <a:p>
            <a:pPr marL="457200" lvl="0" indent="-349250" algn="l" rtl="0">
              <a:spcBef>
                <a:spcPts val="0"/>
              </a:spcBef>
              <a:spcAft>
                <a:spcPts val="0"/>
              </a:spcAft>
              <a:buSzPts val="1900"/>
              <a:buChar char="●"/>
            </a:pPr>
            <a:r>
              <a:rPr lang="en" sz="1900"/>
              <a:t>Swish </a:t>
            </a:r>
            <a:endParaRPr sz="1900"/>
          </a:p>
          <a:p>
            <a:pPr marL="457200" lvl="0" indent="-349250" algn="l" rtl="0">
              <a:spcBef>
                <a:spcPts val="0"/>
              </a:spcBef>
              <a:spcAft>
                <a:spcPts val="0"/>
              </a:spcAft>
              <a:buSzPts val="1900"/>
              <a:buChar char="●"/>
            </a:pPr>
            <a:r>
              <a:rPr lang="en" sz="1900"/>
              <a:t>Mish </a:t>
            </a:r>
            <a:endParaRPr sz="1900"/>
          </a:p>
          <a:p>
            <a:pPr marL="457200" lvl="0" indent="-349250" algn="l" rtl="0">
              <a:spcBef>
                <a:spcPts val="0"/>
              </a:spcBef>
              <a:spcAft>
                <a:spcPts val="0"/>
              </a:spcAft>
              <a:buSzPts val="1900"/>
              <a:buChar char="●"/>
            </a:pPr>
            <a:r>
              <a:rPr lang="en" sz="1900"/>
              <a:t>ReLu </a:t>
            </a:r>
            <a:endParaRPr sz="1900"/>
          </a:p>
          <a:p>
            <a:pPr marL="457200" lvl="0" indent="-349250" algn="l" rtl="0">
              <a:spcBef>
                <a:spcPts val="0"/>
              </a:spcBef>
              <a:spcAft>
                <a:spcPts val="0"/>
              </a:spcAft>
              <a:buSzPts val="1900"/>
              <a:buChar char="●"/>
            </a:pPr>
            <a:r>
              <a:rPr lang="en" sz="1900"/>
              <a:t>Lazy ReLu</a:t>
            </a:r>
            <a:endParaRPr sz="1900"/>
          </a:p>
          <a:p>
            <a:pPr marL="457200" lvl="0" indent="-349250" algn="l" rtl="0">
              <a:spcBef>
                <a:spcPts val="0"/>
              </a:spcBef>
              <a:spcAft>
                <a:spcPts val="0"/>
              </a:spcAft>
              <a:buSzPts val="1900"/>
              <a:buChar char="●"/>
            </a:pPr>
            <a:r>
              <a:rPr lang="en" sz="1900"/>
              <a:t>Soft Max</a:t>
            </a:r>
            <a:endParaRPr sz="1900"/>
          </a:p>
          <a:p>
            <a:pPr marL="457200" lvl="0" indent="-349250" algn="l" rtl="0">
              <a:spcBef>
                <a:spcPts val="0"/>
              </a:spcBef>
              <a:spcAft>
                <a:spcPts val="0"/>
              </a:spcAft>
              <a:buSzPts val="1900"/>
              <a:buChar char="●"/>
            </a:pPr>
            <a:r>
              <a:rPr lang="en" sz="1900"/>
              <a:t>Soft Plus</a:t>
            </a:r>
            <a:endParaRPr sz="1900"/>
          </a:p>
        </p:txBody>
      </p:sp>
      <p:sp>
        <p:nvSpPr>
          <p:cNvPr id="160" name="Google Shape;160;p17"/>
          <p:cNvSpPr txBox="1">
            <a:spLocks noGrp="1"/>
          </p:cNvSpPr>
          <p:nvPr>
            <p:ph type="body" idx="1"/>
          </p:nvPr>
        </p:nvSpPr>
        <p:spPr>
          <a:xfrm>
            <a:off x="4572000" y="1567550"/>
            <a:ext cx="3811800" cy="2992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Adam</a:t>
            </a:r>
            <a:endParaRPr sz="1900"/>
          </a:p>
          <a:p>
            <a:pPr marL="457200" lvl="0" indent="-349250" algn="l" rtl="0">
              <a:spcBef>
                <a:spcPts val="0"/>
              </a:spcBef>
              <a:spcAft>
                <a:spcPts val="0"/>
              </a:spcAft>
              <a:buSzPts val="1900"/>
              <a:buChar char="●"/>
            </a:pPr>
            <a:r>
              <a:rPr lang="en" sz="1900"/>
              <a:t>AdaMax</a:t>
            </a:r>
            <a:endParaRPr sz="1900"/>
          </a:p>
          <a:p>
            <a:pPr marL="457200" lvl="0" indent="-349250" algn="l" rtl="0">
              <a:spcBef>
                <a:spcPts val="0"/>
              </a:spcBef>
              <a:spcAft>
                <a:spcPts val="0"/>
              </a:spcAft>
              <a:buSzPts val="1900"/>
              <a:buChar char="●"/>
            </a:pPr>
            <a:r>
              <a:rPr lang="en" sz="1900"/>
              <a:t>Nadam (best response)</a:t>
            </a:r>
            <a:endParaRPr sz="1900"/>
          </a:p>
          <a:p>
            <a:pPr marL="457200" lvl="0" indent="-349250" algn="l" rtl="0">
              <a:spcBef>
                <a:spcPts val="0"/>
              </a:spcBef>
              <a:spcAft>
                <a:spcPts val="0"/>
              </a:spcAft>
              <a:buSzPts val="1900"/>
              <a:buChar char="●"/>
            </a:pPr>
            <a:r>
              <a:rPr lang="en" sz="1900"/>
              <a:t>Batch normalization</a:t>
            </a:r>
            <a:endParaRPr sz="1900"/>
          </a:p>
          <a:p>
            <a:pPr marL="457200" lvl="0" indent="-349250" algn="l" rtl="0">
              <a:spcBef>
                <a:spcPts val="0"/>
              </a:spcBef>
              <a:spcAft>
                <a:spcPts val="0"/>
              </a:spcAft>
              <a:buSzPts val="1900"/>
              <a:buChar char="●"/>
            </a:pPr>
            <a:r>
              <a:rPr lang="en" sz="1900"/>
              <a:t>Dropout training</a:t>
            </a:r>
            <a:endParaRPr sz="1900"/>
          </a:p>
          <a:p>
            <a:pPr marL="457200" lvl="0" indent="-349250" algn="l" rtl="0">
              <a:spcBef>
                <a:spcPts val="0"/>
              </a:spcBef>
              <a:spcAft>
                <a:spcPts val="0"/>
              </a:spcAft>
              <a:buSzPts val="1900"/>
              <a:buChar char="●"/>
            </a:pPr>
            <a:r>
              <a:rPr lang="en" sz="1900"/>
              <a:t>Transfer Learning</a:t>
            </a:r>
            <a:endParaRPr sz="1900"/>
          </a:p>
          <a:p>
            <a:pPr marL="457200" lvl="0" indent="-349250" algn="l" rtl="0">
              <a:spcBef>
                <a:spcPts val="0"/>
              </a:spcBef>
              <a:spcAft>
                <a:spcPts val="0"/>
              </a:spcAft>
              <a:buSzPts val="1900"/>
              <a:buChar char="●"/>
            </a:pPr>
            <a:r>
              <a:rPr lang="en" sz="1900"/>
              <a:t>Bucketization of outcome</a:t>
            </a:r>
            <a:endParaRPr sz="1900"/>
          </a:p>
          <a:p>
            <a:pPr marL="457200" lvl="0" indent="-349250" algn="l" rtl="0">
              <a:spcBef>
                <a:spcPts val="0"/>
              </a:spcBef>
              <a:spcAft>
                <a:spcPts val="0"/>
              </a:spcAft>
              <a:buSzPts val="1900"/>
              <a:buChar char="●"/>
            </a:pPr>
            <a:r>
              <a:rPr lang="en" sz="1900"/>
              <a:t>Feature selection</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60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Lato"/>
                <a:ea typeface="Lato"/>
                <a:cs typeface="Lato"/>
                <a:sym typeface="Lato"/>
              </a:rPr>
              <a:t>Results </a:t>
            </a:r>
            <a:endParaRPr>
              <a:latin typeface="Lato"/>
              <a:ea typeface="Lato"/>
              <a:cs typeface="Lato"/>
              <a:sym typeface="Lato"/>
            </a:endParaRPr>
          </a:p>
        </p:txBody>
      </p:sp>
      <p:sp>
        <p:nvSpPr>
          <p:cNvPr id="166" name="Google Shape;166;p18"/>
          <p:cNvSpPr txBox="1">
            <a:spLocks noGrp="1"/>
          </p:cNvSpPr>
          <p:nvPr>
            <p:ph type="body" idx="1"/>
          </p:nvPr>
        </p:nvSpPr>
        <p:spPr>
          <a:xfrm>
            <a:off x="1052550" y="1101975"/>
            <a:ext cx="7038900" cy="914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Win loss somewhat accurate prediction but our spread is not accurate. Our model is overfitting the training data. Our conclusion is that predicting the spread goes beyond the statistics and data we have access to.  The following results depict findings having trained on 2016 and tested on 2017 data.</a:t>
            </a:r>
            <a:endParaRPr/>
          </a:p>
        </p:txBody>
      </p:sp>
      <p:pic>
        <p:nvPicPr>
          <p:cNvPr id="167" name="Google Shape;167;p18"/>
          <p:cNvPicPr preferRelativeResize="0"/>
          <p:nvPr/>
        </p:nvPicPr>
        <p:blipFill>
          <a:blip r:embed="rId3">
            <a:alphaModFix/>
          </a:blip>
          <a:stretch>
            <a:fillRect/>
          </a:stretch>
        </p:blipFill>
        <p:spPr>
          <a:xfrm>
            <a:off x="1054254" y="1925713"/>
            <a:ext cx="2822625" cy="2822625"/>
          </a:xfrm>
          <a:prstGeom prst="rect">
            <a:avLst/>
          </a:prstGeom>
          <a:noFill/>
          <a:ln>
            <a:noFill/>
          </a:ln>
        </p:spPr>
      </p:pic>
      <p:pic>
        <p:nvPicPr>
          <p:cNvPr id="168" name="Google Shape;168;p18"/>
          <p:cNvPicPr preferRelativeResize="0"/>
          <p:nvPr/>
        </p:nvPicPr>
        <p:blipFill>
          <a:blip r:embed="rId4">
            <a:alphaModFix/>
          </a:blip>
          <a:stretch>
            <a:fillRect/>
          </a:stretch>
        </p:blipFill>
        <p:spPr>
          <a:xfrm>
            <a:off x="4653851" y="1924775"/>
            <a:ext cx="2981375" cy="2822625"/>
          </a:xfrm>
          <a:prstGeom prst="rect">
            <a:avLst/>
          </a:prstGeom>
          <a:noFill/>
          <a:ln>
            <a:noFill/>
          </a:ln>
        </p:spPr>
      </p:pic>
      <p:pic>
        <p:nvPicPr>
          <p:cNvPr id="169" name="Google Shape;169;p18"/>
          <p:cNvPicPr preferRelativeResize="0"/>
          <p:nvPr/>
        </p:nvPicPr>
        <p:blipFill>
          <a:blip r:embed="rId5">
            <a:alphaModFix/>
          </a:blip>
          <a:stretch>
            <a:fillRect/>
          </a:stretch>
        </p:blipFill>
        <p:spPr>
          <a:xfrm>
            <a:off x="741011" y="1916239"/>
            <a:ext cx="3489006" cy="2952398"/>
          </a:xfrm>
          <a:prstGeom prst="rect">
            <a:avLst/>
          </a:prstGeom>
          <a:noFill/>
          <a:ln>
            <a:noFill/>
          </a:ln>
        </p:spPr>
      </p:pic>
      <p:pic>
        <p:nvPicPr>
          <p:cNvPr id="170" name="Google Shape;170;p18"/>
          <p:cNvPicPr preferRelativeResize="0"/>
          <p:nvPr/>
        </p:nvPicPr>
        <p:blipFill>
          <a:blip r:embed="rId6">
            <a:alphaModFix/>
          </a:blip>
          <a:stretch>
            <a:fillRect/>
          </a:stretch>
        </p:blipFill>
        <p:spPr>
          <a:xfrm>
            <a:off x="4571015" y="1924847"/>
            <a:ext cx="3391983" cy="293972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p:cover/>
      </p:transition>
    </mc:Choice>
    <mc:Fallback>
      <p:transition>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450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1000" fill="hold"/>
                                        <p:tgtEl>
                                          <p:spTgt spid="170"/>
                                        </p:tgtEl>
                                        <p:attrNameLst>
                                          <p:attrName>ppt_x</p:attrName>
                                        </p:attrNameLst>
                                      </p:cBhvr>
                                      <p:tavLst>
                                        <p:tav tm="0">
                                          <p:val>
                                            <p:strVal val="#ppt_x"/>
                                          </p:val>
                                        </p:tav>
                                        <p:tav tm="100000">
                                          <p:val>
                                            <p:strVal val="#ppt_x"/>
                                          </p:val>
                                        </p:tav>
                                      </p:tavLst>
                                    </p:anim>
                                    <p:anim calcmode="lin" valueType="num">
                                      <p:cBhvr additive="base">
                                        <p:cTn id="8" dur="1000" fill="hold"/>
                                        <p:tgtEl>
                                          <p:spTgt spid="1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4500"/>
                                  </p:stCondLst>
                                  <p:childTnLst>
                                    <p:set>
                                      <p:cBhvr>
                                        <p:cTn id="10" dur="1" fill="hold">
                                          <p:stCondLst>
                                            <p:cond delay="0"/>
                                          </p:stCondLst>
                                        </p:cTn>
                                        <p:tgtEl>
                                          <p:spTgt spid="169"/>
                                        </p:tgtEl>
                                        <p:attrNameLst>
                                          <p:attrName>style.visibility</p:attrName>
                                        </p:attrNameLst>
                                      </p:cBhvr>
                                      <p:to>
                                        <p:strVal val="visible"/>
                                      </p:to>
                                    </p:set>
                                    <p:anim calcmode="lin" valueType="num">
                                      <p:cBhvr additive="base">
                                        <p:cTn id="11" dur="500" fill="hold"/>
                                        <p:tgtEl>
                                          <p:spTgt spid="169"/>
                                        </p:tgtEl>
                                        <p:attrNameLst>
                                          <p:attrName>ppt_x</p:attrName>
                                        </p:attrNameLst>
                                      </p:cBhvr>
                                      <p:tavLst>
                                        <p:tav tm="0">
                                          <p:val>
                                            <p:strVal val="#ppt_x"/>
                                          </p:val>
                                        </p:tav>
                                        <p:tav tm="100000">
                                          <p:val>
                                            <p:strVal val="#ppt_x"/>
                                          </p:val>
                                        </p:tav>
                                      </p:tavLst>
                                    </p:anim>
                                    <p:anim calcmode="lin" valueType="num">
                                      <p:cBhvr additive="base">
                                        <p:cTn id="12"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53571" y="1967384"/>
            <a:ext cx="2272800" cy="8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Test Results:</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Accuracy: 73.98</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F1-score : 76.12%</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Precision score:  81.99%: </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Recall score : 81.9%</a:t>
            </a:r>
            <a:endParaRPr sz="1300">
              <a:solidFill>
                <a:schemeClr val="lt1"/>
              </a:solidFill>
              <a:latin typeface="Lato"/>
              <a:ea typeface="Lato"/>
              <a:cs typeface="Lato"/>
              <a:sym typeface="Lato"/>
            </a:endParaRPr>
          </a:p>
        </p:txBody>
      </p:sp>
      <p:sp>
        <p:nvSpPr>
          <p:cNvPr id="176" name="Google Shape;176;p19"/>
          <p:cNvSpPr txBox="1"/>
          <p:nvPr/>
        </p:nvSpPr>
        <p:spPr>
          <a:xfrm>
            <a:off x="235164" y="2009118"/>
            <a:ext cx="30000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Train Results: </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Accuracy: 76.50 %</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F1-score : 80.35 %</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Precision score:  78.49%: </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Recall score : 78.48%</a:t>
            </a:r>
            <a:endParaRPr sz="1300">
              <a:solidFill>
                <a:schemeClr val="lt1"/>
              </a:solidFill>
              <a:latin typeface="Lato"/>
              <a:ea typeface="Lato"/>
              <a:cs typeface="Lato"/>
              <a:sym typeface="Lato"/>
            </a:endParaRPr>
          </a:p>
        </p:txBody>
      </p:sp>
      <p:sp>
        <p:nvSpPr>
          <p:cNvPr id="177" name="Google Shape;177;p19"/>
          <p:cNvSpPr txBox="1"/>
          <p:nvPr/>
        </p:nvSpPr>
        <p:spPr>
          <a:xfrm>
            <a:off x="7061619" y="4280220"/>
            <a:ext cx="156149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0 = home team win </a:t>
            </a: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1= home team loss</a:t>
            </a:r>
            <a:endParaRPr sz="1300">
              <a:solidFill>
                <a:schemeClr val="lt1"/>
              </a:solidFill>
              <a:latin typeface="Lato"/>
              <a:ea typeface="Lato"/>
              <a:cs typeface="Lato"/>
              <a:sym typeface="Lato"/>
            </a:endParaRPr>
          </a:p>
        </p:txBody>
      </p:sp>
      <p:pic>
        <p:nvPicPr>
          <p:cNvPr id="178" name="Google Shape;178;p19"/>
          <p:cNvPicPr preferRelativeResize="0"/>
          <p:nvPr/>
        </p:nvPicPr>
        <p:blipFill>
          <a:blip r:embed="rId3">
            <a:alphaModFix/>
          </a:blip>
          <a:stretch>
            <a:fillRect/>
          </a:stretch>
        </p:blipFill>
        <p:spPr>
          <a:xfrm>
            <a:off x="2329716" y="1353128"/>
            <a:ext cx="3121581" cy="2349844"/>
          </a:xfrm>
          <a:prstGeom prst="rect">
            <a:avLst/>
          </a:prstGeom>
          <a:noFill/>
          <a:ln>
            <a:noFill/>
          </a:ln>
        </p:spPr>
      </p:pic>
      <p:pic>
        <p:nvPicPr>
          <p:cNvPr id="179" name="Google Shape;179;p19"/>
          <p:cNvPicPr preferRelativeResize="0"/>
          <p:nvPr/>
        </p:nvPicPr>
        <p:blipFill rotWithShape="1">
          <a:blip r:embed="rId4">
            <a:alphaModFix/>
          </a:blip>
          <a:srcRect t="5908" b="3939"/>
          <a:stretch/>
        </p:blipFill>
        <p:spPr>
          <a:xfrm>
            <a:off x="5643181" y="1064491"/>
            <a:ext cx="3215648" cy="2638356"/>
          </a:xfrm>
          <a:prstGeom prst="rect">
            <a:avLst/>
          </a:prstGeom>
          <a:noFill/>
          <a:ln>
            <a:noFill/>
          </a:ln>
        </p:spPr>
      </p:pic>
      <p:pic>
        <p:nvPicPr>
          <p:cNvPr id="180" name="Google Shape;180;p19"/>
          <p:cNvPicPr preferRelativeResize="0"/>
          <p:nvPr/>
        </p:nvPicPr>
        <p:blipFill>
          <a:blip r:embed="rId5">
            <a:alphaModFix/>
          </a:blip>
          <a:stretch>
            <a:fillRect/>
          </a:stretch>
        </p:blipFill>
        <p:spPr>
          <a:xfrm>
            <a:off x="2334453" y="1350008"/>
            <a:ext cx="3109500" cy="2348000"/>
          </a:xfrm>
          <a:prstGeom prst="rect">
            <a:avLst/>
          </a:prstGeom>
          <a:noFill/>
          <a:ln>
            <a:noFill/>
          </a:ln>
        </p:spPr>
      </p:pic>
      <p:pic>
        <p:nvPicPr>
          <p:cNvPr id="181" name="Google Shape;181;p19"/>
          <p:cNvPicPr preferRelativeResize="0"/>
          <p:nvPr/>
        </p:nvPicPr>
        <p:blipFill rotWithShape="1">
          <a:blip r:embed="rId6">
            <a:alphaModFix/>
          </a:blip>
          <a:srcRect l="3478" t="6161" r="5565" b="1566"/>
          <a:stretch/>
        </p:blipFill>
        <p:spPr>
          <a:xfrm>
            <a:off x="5661640" y="1080405"/>
            <a:ext cx="3198077" cy="26214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ppt_x"/>
                                          </p:val>
                                        </p:tav>
                                        <p:tav tm="100000">
                                          <p:val>
                                            <p:strVal val="#ppt_x"/>
                                          </p:val>
                                        </p:tav>
                                      </p:tavLst>
                                    </p:anim>
                                    <p:anim calcmode="lin" valueType="num">
                                      <p:cBhvr additive="base">
                                        <p:cTn id="12" dur="500" fill="hold"/>
                                        <p:tgtEl>
                                          <p:spTgt spid="1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anim calcmode="lin" valueType="num">
                                      <p:cBhvr additive="base">
                                        <p:cTn id="15" dur="500" fill="hold"/>
                                        <p:tgtEl>
                                          <p:spTgt spid="180"/>
                                        </p:tgtEl>
                                        <p:attrNameLst>
                                          <p:attrName>ppt_x</p:attrName>
                                        </p:attrNameLst>
                                      </p:cBhvr>
                                      <p:tavLst>
                                        <p:tav tm="0">
                                          <p:val>
                                            <p:strVal val="#ppt_x"/>
                                          </p:val>
                                        </p:tav>
                                        <p:tav tm="100000">
                                          <p:val>
                                            <p:strVal val="#ppt_x"/>
                                          </p:val>
                                        </p:tav>
                                      </p:tavLst>
                                    </p:anim>
                                    <p:anim calcmode="lin" valueType="num">
                                      <p:cBhvr additive="base">
                                        <p:cTn id="16" dur="500" fill="hold"/>
                                        <p:tgtEl>
                                          <p:spTgt spid="18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1"/>
                                        </p:tgtEl>
                                        <p:attrNameLst>
                                          <p:attrName>style.visibility</p:attrName>
                                        </p:attrNameLst>
                                      </p:cBhvr>
                                      <p:to>
                                        <p:strVal val="visible"/>
                                      </p:to>
                                    </p:set>
                                    <p:anim calcmode="lin" valueType="num">
                                      <p:cBhvr additive="base">
                                        <p:cTn id="19" dur="500" fill="hold"/>
                                        <p:tgtEl>
                                          <p:spTgt spid="181"/>
                                        </p:tgtEl>
                                        <p:attrNameLst>
                                          <p:attrName>ppt_x</p:attrName>
                                        </p:attrNameLst>
                                      </p:cBhvr>
                                      <p:tavLst>
                                        <p:tav tm="0">
                                          <p:val>
                                            <p:strVal val="#ppt_x"/>
                                          </p:val>
                                        </p:tav>
                                        <p:tav tm="100000">
                                          <p:val>
                                            <p:strVal val="#ppt_x"/>
                                          </p:val>
                                        </p:tav>
                                      </p:tavLst>
                                    </p:anim>
                                    <p:anim calcmode="lin" valueType="num">
                                      <p:cBhvr additive="base">
                                        <p:cTn id="20"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P spid="176" grpId="0"/>
    </p:bld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Focus</vt:lpstr>
      <vt:lpstr>NBA Spread Prediction</vt:lpstr>
      <vt:lpstr>Problem Definition</vt:lpstr>
      <vt:lpstr>Data Sources and Scraping</vt:lpstr>
      <vt:lpstr> Exploratory Data Analysis  </vt:lpstr>
      <vt:lpstr>Training and Experimentation </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Spread Prediction</dc:title>
  <cp:revision>54</cp:revision>
  <dcterms:modified xsi:type="dcterms:W3CDTF">2024-04-23T19:54:34Z</dcterms:modified>
</cp:coreProperties>
</file>