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Roboto Medium"/>
      <p:regular r:id="rId29"/>
      <p:bold r:id="rId30"/>
      <p:italic r:id="rId31"/>
      <p:boldItalic r:id="rId32"/>
    </p:embeddedFont>
    <p:embeddedFont>
      <p:font typeface="Robo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6.xml"/><Relationship Id="rId33" Type="http://schemas.openxmlformats.org/officeDocument/2006/relationships/font" Target="fonts/RobotoLight-regular.fntdata"/><Relationship Id="rId10" Type="http://schemas.openxmlformats.org/officeDocument/2006/relationships/slide" Target="slides/slide5.xml"/><Relationship Id="rId32" Type="http://schemas.openxmlformats.org/officeDocument/2006/relationships/font" Target="fonts/RobotoMedium-boldItalic.fntdata"/><Relationship Id="rId13" Type="http://schemas.openxmlformats.org/officeDocument/2006/relationships/slide" Target="slides/slide8.xml"/><Relationship Id="rId35" Type="http://schemas.openxmlformats.org/officeDocument/2006/relationships/font" Target="fonts/RobotoLight-italic.fntdata"/><Relationship Id="rId12" Type="http://schemas.openxmlformats.org/officeDocument/2006/relationships/slide" Target="slides/slide7.xml"/><Relationship Id="rId34" Type="http://schemas.openxmlformats.org/officeDocument/2006/relationships/font" Target="fonts/RobotoLight-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F5496"/>
              </a:buClr>
              <a:buSzPts val="4800"/>
              <a:buNone/>
              <a:defRPr sz="4800">
                <a:solidFill>
                  <a:srgbClr val="2F549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E8AE2"/>
              </a:buClr>
              <a:buSzPts val="2800"/>
              <a:buNone/>
              <a:defRPr sz="2800">
                <a:solidFill>
                  <a:srgbClr val="2E8AE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2F5496"/>
              </a:buClr>
              <a:buSzPts val="12000"/>
              <a:buNone/>
              <a:defRPr sz="12000">
                <a:solidFill>
                  <a:srgbClr val="2F5496"/>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Shape 4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rgbClr val="2E8AE2"/>
              </a:buClr>
              <a:buSzPts val="1800"/>
              <a:buChar char="●"/>
              <a:defRPr>
                <a:solidFill>
                  <a:srgbClr val="2E8AE2"/>
                </a:solidFill>
              </a:defRPr>
            </a:lvl1pPr>
            <a:lvl2pPr indent="-317500" lvl="1" marL="914400" algn="ctr">
              <a:spcBef>
                <a:spcPts val="1600"/>
              </a:spcBef>
              <a:spcAft>
                <a:spcPts val="0"/>
              </a:spcAft>
              <a:buClr>
                <a:srgbClr val="2E8AE2"/>
              </a:buClr>
              <a:buSzPts val="1400"/>
              <a:buChar char="○"/>
              <a:defRPr>
                <a:solidFill>
                  <a:srgbClr val="2E8AE2"/>
                </a:solidFill>
              </a:defRPr>
            </a:lvl2pPr>
            <a:lvl3pPr indent="-317500" lvl="2" marL="1371600" algn="ctr">
              <a:spcBef>
                <a:spcPts val="1600"/>
              </a:spcBef>
              <a:spcAft>
                <a:spcPts val="0"/>
              </a:spcAft>
              <a:buClr>
                <a:srgbClr val="2E8AE2"/>
              </a:buClr>
              <a:buSzPts val="1400"/>
              <a:buChar char="■"/>
              <a:defRPr>
                <a:solidFill>
                  <a:srgbClr val="2E8AE2"/>
                </a:solidFill>
              </a:defRPr>
            </a:lvl3pPr>
            <a:lvl4pPr indent="-317500" lvl="3" marL="1828800" algn="ctr">
              <a:spcBef>
                <a:spcPts val="1600"/>
              </a:spcBef>
              <a:spcAft>
                <a:spcPts val="0"/>
              </a:spcAft>
              <a:buClr>
                <a:srgbClr val="2E8AE2"/>
              </a:buClr>
              <a:buSzPts val="1400"/>
              <a:buChar char="●"/>
              <a:defRPr>
                <a:solidFill>
                  <a:srgbClr val="2E8AE2"/>
                </a:solidFill>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F5496"/>
              </a:buClr>
              <a:buSzPts val="3600"/>
              <a:buNone/>
              <a:defRPr sz="3600">
                <a:solidFill>
                  <a:srgbClr val="2F549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cxnSp>
        <p:nvCxnSpPr>
          <p:cNvPr id="16" name="Shape 16"/>
          <p:cNvCxnSpPr/>
          <p:nvPr/>
        </p:nvCxnSpPr>
        <p:spPr>
          <a:xfrm>
            <a:off x="2126400" y="3325975"/>
            <a:ext cx="5088000" cy="0"/>
          </a:xfrm>
          <a:prstGeom prst="straightConnector1">
            <a:avLst/>
          </a:prstGeom>
          <a:noFill/>
          <a:ln cap="flat" cmpd="sng" w="38100">
            <a:solidFill>
              <a:srgbClr val="2E8AE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2E8AE2"/>
              </a:buClr>
              <a:buSzPts val="1800"/>
              <a:buChar char="●"/>
              <a:defRPr>
                <a:solidFill>
                  <a:srgbClr val="2E8AE2"/>
                </a:solidFill>
              </a:defRPr>
            </a:lvl1pPr>
            <a:lvl2pPr indent="-317500" lvl="1" marL="914400">
              <a:spcBef>
                <a:spcPts val="1600"/>
              </a:spcBef>
              <a:spcAft>
                <a:spcPts val="0"/>
              </a:spcAft>
              <a:buClr>
                <a:srgbClr val="2E8AE2"/>
              </a:buClr>
              <a:buSzPts val="1400"/>
              <a:buChar char="○"/>
              <a:defRPr>
                <a:solidFill>
                  <a:srgbClr val="2E8AE2"/>
                </a:solidFill>
              </a:defRPr>
            </a:lvl2pPr>
            <a:lvl3pPr indent="-317500" lvl="2" marL="1371600">
              <a:spcBef>
                <a:spcPts val="1600"/>
              </a:spcBef>
              <a:spcAft>
                <a:spcPts val="0"/>
              </a:spcAft>
              <a:buClr>
                <a:srgbClr val="2E8AE2"/>
              </a:buClr>
              <a:buSzPts val="1400"/>
              <a:buChar char="■"/>
              <a:defRPr>
                <a:solidFill>
                  <a:srgbClr val="2E8AE2"/>
                </a:solidFill>
              </a:defRPr>
            </a:lvl3pPr>
            <a:lvl4pPr indent="-317500" lvl="3" marL="18288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4pPr>
            <a:lvl5pPr indent="-317500" lvl="4" marL="22860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5pPr>
            <a:lvl6pPr indent="-317500" lvl="5" marL="27432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6pPr>
            <a:lvl7pPr indent="-317500" lvl="6" marL="32004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7pPr>
            <a:lvl8pPr indent="-317500" lvl="7" marL="36576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Clr>
                <a:srgbClr val="2E8AE2"/>
              </a:buClr>
              <a:buSzPts val="1400"/>
              <a:buChar char="●"/>
              <a:defRPr sz="14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Clr>
                <a:srgbClr val="2E8AE2"/>
              </a:buClr>
              <a:buSzPts val="1200"/>
              <a:buChar char="○"/>
              <a:defRPr sz="1200">
                <a:solidFill>
                  <a:srgbClr val="2E8AE2"/>
                </a:solidFill>
              </a:defRPr>
            </a:lvl8pPr>
            <a:lvl9pPr indent="-304800" lvl="8" marL="4114800">
              <a:spcBef>
                <a:spcPts val="1600"/>
              </a:spcBef>
              <a:spcAft>
                <a:spcPts val="1600"/>
              </a:spcAft>
              <a:buClr>
                <a:srgbClr val="2E8AE2"/>
              </a:buClr>
              <a:buSzPts val="1200"/>
              <a:buChar char="■"/>
              <a:defRPr sz="1200">
                <a:solidFill>
                  <a:srgbClr val="2E8AE2"/>
                </a:solidFill>
              </a:defRPr>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Clr>
                <a:srgbClr val="2E8AE2"/>
              </a:buClr>
              <a:buSzPts val="1400"/>
              <a:buChar char="●"/>
              <a:defRPr sz="14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Clr>
                <a:srgbClr val="2E8AE2"/>
              </a:buClr>
              <a:buSzPts val="1200"/>
              <a:buChar char="○"/>
              <a:defRPr sz="1200">
                <a:solidFill>
                  <a:srgbClr val="2E8AE2"/>
                </a:solidFill>
              </a:defRPr>
            </a:lvl8pPr>
            <a:lvl9pPr indent="-304800" lvl="8" marL="4114800">
              <a:spcBef>
                <a:spcPts val="1600"/>
              </a:spcBef>
              <a:spcAft>
                <a:spcPts val="1600"/>
              </a:spcAft>
              <a:buClr>
                <a:srgbClr val="2E8AE2"/>
              </a:buClr>
              <a:buSzPts val="1200"/>
              <a:buChar char="■"/>
              <a:defRPr sz="1200">
                <a:solidFill>
                  <a:srgbClr val="2E8AE2"/>
                </a:solidFill>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Clr>
                <a:srgbClr val="2F5496"/>
              </a:buClr>
              <a:buSzPts val="2400"/>
              <a:buNone/>
              <a:defRPr sz="2400">
                <a:solidFill>
                  <a:srgbClr val="2F5496"/>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Clr>
                <a:srgbClr val="2E8AE2"/>
              </a:buClr>
              <a:buSzPts val="1200"/>
              <a:buChar char="●"/>
              <a:defRPr sz="12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Clr>
                <a:srgbClr val="2F5496"/>
              </a:buClr>
              <a:buSzPts val="4800"/>
              <a:buNone/>
              <a:defRPr sz="4800">
                <a:solidFill>
                  <a:srgbClr val="2F549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rgbClr val="2F5496"/>
              </a:buClr>
              <a:buSzPts val="4200"/>
              <a:buNone/>
              <a:defRPr sz="4200">
                <a:solidFill>
                  <a:srgbClr val="2F5496"/>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E8AE2"/>
              </a:buClr>
              <a:buSzPts val="2100"/>
              <a:buNone/>
              <a:defRPr sz="2100">
                <a:solidFill>
                  <a:srgbClr val="2E8AE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rgbClr val="2E8AE2"/>
              </a:buClr>
              <a:buSzPts val="1800"/>
              <a:buChar char="●"/>
              <a:defRPr>
                <a:solidFill>
                  <a:srgbClr val="2E8AE2"/>
                </a:solidFill>
              </a:defRPr>
            </a:lvl1pPr>
            <a:lvl2pPr indent="-317500" lvl="1" marL="914400">
              <a:spcBef>
                <a:spcPts val="1600"/>
              </a:spcBef>
              <a:spcAft>
                <a:spcPts val="0"/>
              </a:spcAft>
              <a:buClr>
                <a:srgbClr val="2E8AE2"/>
              </a:buClr>
              <a:buSzPts val="1400"/>
              <a:buChar char="○"/>
              <a:defRPr>
                <a:solidFill>
                  <a:srgbClr val="2E8AE2"/>
                </a:solidFill>
              </a:defRPr>
            </a:lvl2pPr>
            <a:lvl3pPr indent="-317500" lvl="2" marL="1371600">
              <a:spcBef>
                <a:spcPts val="1600"/>
              </a:spcBef>
              <a:spcAft>
                <a:spcPts val="0"/>
              </a:spcAft>
              <a:buClr>
                <a:srgbClr val="2E8AE2"/>
              </a:buClr>
              <a:buSzPts val="1400"/>
              <a:buChar char="■"/>
              <a:defRPr>
                <a:solidFill>
                  <a:srgbClr val="2E8AE2"/>
                </a:solidFill>
              </a:defRPr>
            </a:lvl3pPr>
            <a:lvl4pPr indent="-317500" lvl="3" marL="1828800">
              <a:spcBef>
                <a:spcPts val="1600"/>
              </a:spcBef>
              <a:spcAft>
                <a:spcPts val="0"/>
              </a:spcAft>
              <a:buClr>
                <a:srgbClr val="2E8AE2"/>
              </a:buClr>
              <a:buSzPts val="1400"/>
              <a:buChar char="●"/>
              <a:defRPr>
                <a:solidFill>
                  <a:srgbClr val="2E8AE2"/>
                </a:solidFill>
              </a:defRPr>
            </a:lvl4pPr>
            <a:lvl5pPr indent="-317500" lvl="4" marL="2286000">
              <a:spcBef>
                <a:spcPts val="1600"/>
              </a:spcBef>
              <a:spcAft>
                <a:spcPts val="0"/>
              </a:spcAft>
              <a:buClr>
                <a:srgbClr val="2E8AE2"/>
              </a:buClr>
              <a:buSzPts val="1400"/>
              <a:buChar char="○"/>
              <a:defRPr>
                <a:solidFill>
                  <a:srgbClr val="2E8AE2"/>
                </a:solidFill>
              </a:defRPr>
            </a:lvl5pPr>
            <a:lvl6pPr indent="-317500" lvl="5" marL="2743200">
              <a:spcBef>
                <a:spcPts val="1600"/>
              </a:spcBef>
              <a:spcAft>
                <a:spcPts val="0"/>
              </a:spcAft>
              <a:buClr>
                <a:srgbClr val="2E8AE2"/>
              </a:buClr>
              <a:buSzPts val="1400"/>
              <a:buChar char="■"/>
              <a:defRPr>
                <a:solidFill>
                  <a:srgbClr val="2E8AE2"/>
                </a:solidFill>
              </a:defRPr>
            </a:lvl6pPr>
            <a:lvl7pPr indent="-317500" lvl="6" marL="3200400">
              <a:spcBef>
                <a:spcPts val="1600"/>
              </a:spcBef>
              <a:spcAft>
                <a:spcPts val="0"/>
              </a:spcAft>
              <a:buClr>
                <a:srgbClr val="2E8AE2"/>
              </a:buClr>
              <a:buSzPts val="1400"/>
              <a:buChar char="●"/>
              <a:defRPr>
                <a:solidFill>
                  <a:srgbClr val="2E8AE2"/>
                </a:solidFill>
              </a:defRPr>
            </a:lvl7pPr>
            <a:lvl8pPr indent="-317500" lvl="7" marL="3657600">
              <a:spcBef>
                <a:spcPts val="1600"/>
              </a:spcBef>
              <a:spcAft>
                <a:spcPts val="0"/>
              </a:spcAft>
              <a:buClr>
                <a:srgbClr val="2E8AE2"/>
              </a:buClr>
              <a:buSzPts val="1400"/>
              <a:buChar char="○"/>
              <a:defRPr>
                <a:solidFill>
                  <a:srgbClr val="2E8AE2"/>
                </a:solidFill>
              </a:defRPr>
            </a:lvl8pPr>
            <a:lvl9pPr indent="-317500" lvl="8" marL="4114800">
              <a:spcBef>
                <a:spcPts val="1600"/>
              </a:spcBef>
              <a:spcAft>
                <a:spcPts val="1600"/>
              </a:spcAft>
              <a:buClr>
                <a:srgbClr val="2E8AE2"/>
              </a:buClr>
              <a:buSzPts val="1400"/>
              <a:buChar char="■"/>
              <a:defRPr>
                <a:solidFill>
                  <a:srgbClr val="2E8AE2"/>
                </a:solidFill>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rgbClr val="2E8AE2"/>
              </a:buClr>
              <a:buSzPts val="1800"/>
              <a:buNone/>
              <a:defRPr>
                <a:solidFill>
                  <a:srgbClr val="2E8AE2"/>
                </a:solidFill>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 sz="3600"/>
              <a:t>Capacitación formadores Generación de</a:t>
            </a:r>
            <a:endParaRPr b="1" sz="3600"/>
          </a:p>
          <a:p>
            <a:pPr indent="0" lvl="0" marL="0">
              <a:spcBef>
                <a:spcPts val="0"/>
              </a:spcBef>
              <a:spcAft>
                <a:spcPts val="0"/>
              </a:spcAft>
              <a:buNone/>
            </a:pPr>
            <a:r>
              <a:rPr b="1" lang="es" sz="3600"/>
              <a:t>capacidades en el Ecosistema Digital de</a:t>
            </a:r>
            <a:endParaRPr b="1" sz="3600"/>
          </a:p>
          <a:p>
            <a:pPr indent="0" lvl="0" marL="0" rtl="0">
              <a:spcBef>
                <a:spcPts val="0"/>
              </a:spcBef>
              <a:spcAft>
                <a:spcPts val="0"/>
              </a:spcAft>
              <a:buNone/>
            </a:pPr>
            <a:r>
              <a:rPr b="1" lang="es" sz="3600"/>
              <a:t>Bogotá</a:t>
            </a:r>
            <a:endParaRPr b="1" sz="3600"/>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spcBef>
                <a:spcPts val="0"/>
              </a:spcBef>
              <a:spcAft>
                <a:spcPts val="0"/>
              </a:spcAft>
              <a:buNone/>
            </a:pPr>
            <a:r>
              <a:rPr lang="es"/>
              <a:t>Formación especializada TI</a:t>
            </a:r>
            <a:endParaRPr/>
          </a:p>
          <a:p>
            <a:pPr indent="0" lvl="0" marL="0" algn="l">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478325" y="1587150"/>
            <a:ext cx="5234700" cy="196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solidFill>
                  <a:srgbClr val="2E8AE2"/>
                </a:solidFill>
                <a:latin typeface="Roboto Light"/>
                <a:ea typeface="Roboto Light"/>
                <a:cs typeface="Roboto Light"/>
                <a:sym typeface="Roboto Light"/>
              </a:rPr>
              <a:t>Usando el Aprendizaje Basado en Proyectos (ABP o PBL, Project-based learning) nos permite aproximarnos a casos reales, basándonos en la necesidad de cambiar el paradigma de los procesos formativos, teniendo claro el porqué, para qué y las necesidades en la vida de cada una de las competencias adquiridas, consolidando un aprendizaje con sentido. El método consiste en la realización de un proyecto, normalmente de cierta envergadura en un grupo diversificado e integral.</a:t>
            </a:r>
            <a:endParaRPr>
              <a:solidFill>
                <a:srgbClr val="2E8AE2"/>
              </a:solidFill>
              <a:latin typeface="Roboto Light"/>
              <a:ea typeface="Roboto Light"/>
              <a:cs typeface="Roboto Light"/>
              <a:sym typeface="Roboto Light"/>
            </a:endParaRPr>
          </a:p>
          <a:p>
            <a:pPr indent="0" lvl="0" marL="0" rtl="0" algn="just">
              <a:spcBef>
                <a:spcPts val="0"/>
              </a:spcBef>
              <a:spcAft>
                <a:spcPts val="0"/>
              </a:spcAft>
              <a:buClr>
                <a:schemeClr val="dk1"/>
              </a:buClr>
              <a:buSzPts val="1100"/>
              <a:buFont typeface="Arial"/>
              <a:buNone/>
            </a:pPr>
            <a:r>
              <a:t/>
            </a:r>
            <a:endParaRPr>
              <a:solidFill>
                <a:srgbClr val="2E8AE2"/>
              </a:solidFill>
              <a:latin typeface="Roboto Light"/>
              <a:ea typeface="Roboto Light"/>
              <a:cs typeface="Roboto Light"/>
              <a:sym typeface="Roboto Light"/>
            </a:endParaRPr>
          </a:p>
          <a:p>
            <a:pPr indent="0" lvl="0" marL="0" rtl="0" algn="just">
              <a:spcBef>
                <a:spcPts val="0"/>
              </a:spcBef>
              <a:spcAft>
                <a:spcPts val="0"/>
              </a:spcAft>
              <a:buNone/>
            </a:pPr>
            <a:r>
              <a:t/>
            </a:r>
            <a:endParaRPr/>
          </a:p>
        </p:txBody>
      </p:sp>
      <p:pic>
        <p:nvPicPr>
          <p:cNvPr id="104" name="Shape 104"/>
          <p:cNvPicPr preferRelativeResize="0"/>
          <p:nvPr/>
        </p:nvPicPr>
        <p:blipFill>
          <a:blip r:embed="rId3">
            <a:alphaModFix/>
          </a:blip>
          <a:stretch>
            <a:fillRect/>
          </a:stretch>
        </p:blipFill>
        <p:spPr>
          <a:xfrm>
            <a:off x="6215450" y="0"/>
            <a:ext cx="2953175"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11700" y="597900"/>
            <a:ext cx="3999900" cy="39711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s" sz="1100"/>
              <a:t>Etapas de formación:</a:t>
            </a:r>
            <a:endParaRPr b="1" sz="1100"/>
          </a:p>
          <a:p>
            <a:pPr indent="0" lvl="0" marL="0" rtl="0">
              <a:spcBef>
                <a:spcPts val="0"/>
              </a:spcBef>
              <a:spcAft>
                <a:spcPts val="0"/>
              </a:spcAft>
              <a:buClr>
                <a:schemeClr val="dk1"/>
              </a:buClr>
              <a:buSzPts val="1100"/>
              <a:buFont typeface="Arial"/>
              <a:buNone/>
            </a:pPr>
            <a:r>
              <a:rPr lang="es" sz="1100">
                <a:latin typeface="Roboto Light"/>
                <a:ea typeface="Roboto Light"/>
                <a:cs typeface="Roboto Light"/>
                <a:sym typeface="Roboto Light"/>
              </a:rPr>
              <a:t>Etapa Lectiva: Periodo de tiempo en el cual el alumno recibe la formación integral en las aulas que facilitan el logro de resultados de aprendizaje.</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lang="es" sz="1100">
                <a:latin typeface="Roboto Light"/>
                <a:ea typeface="Roboto Light"/>
                <a:cs typeface="Roboto Light"/>
                <a:sym typeface="Roboto Light"/>
              </a:rPr>
              <a:t> </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b="1" lang="es" sz="1100"/>
              <a:t>Etapa Productiva: </a:t>
            </a:r>
            <a:br>
              <a:rPr lang="es" sz="1100">
                <a:latin typeface="Roboto Light"/>
                <a:ea typeface="Roboto Light"/>
                <a:cs typeface="Roboto Light"/>
                <a:sym typeface="Roboto Light"/>
              </a:rPr>
            </a:br>
            <a:r>
              <a:rPr lang="es" sz="1100">
                <a:latin typeface="Roboto Light"/>
                <a:ea typeface="Roboto Light"/>
                <a:cs typeface="Roboto Light"/>
                <a:sym typeface="Roboto Light"/>
              </a:rPr>
              <a:t>periodo de tiempo en el cual el alumno aplica los  conocimientos, habilidades y destrezas desarrolladas en la etapa lectiva.</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lang="es" sz="1100">
                <a:latin typeface="Roboto Light"/>
                <a:ea typeface="Roboto Light"/>
                <a:cs typeface="Roboto Light"/>
                <a:sym typeface="Roboto Light"/>
              </a:rPr>
              <a:t> </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b="1" lang="es" sz="1100"/>
              <a:t>Evaluación de aprendizaje:</a:t>
            </a:r>
            <a:endParaRPr b="1" sz="1100"/>
          </a:p>
          <a:p>
            <a:pPr indent="0" lvl="0" marL="0" rtl="0">
              <a:spcBef>
                <a:spcPts val="0"/>
              </a:spcBef>
              <a:spcAft>
                <a:spcPts val="0"/>
              </a:spcAft>
              <a:buClr>
                <a:schemeClr val="dk1"/>
              </a:buClr>
              <a:buSzPts val="1100"/>
              <a:buFont typeface="Arial"/>
              <a:buNone/>
            </a:pPr>
            <a:r>
              <a:rPr lang="es" sz="1100">
                <a:latin typeface="Roboto Light"/>
                <a:ea typeface="Roboto Light"/>
                <a:cs typeface="Roboto Light"/>
                <a:sym typeface="Roboto Light"/>
              </a:rPr>
              <a:t>Conjunto de juicios emitidos  con base en los resultados  de aprendizaje y criterios de valoración sobre los logros  del alumno, sus conocimientos y habilidades.</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lang="es" sz="1100">
                <a:latin typeface="Roboto Light"/>
                <a:ea typeface="Roboto Light"/>
                <a:cs typeface="Roboto Light"/>
                <a:sym typeface="Roboto Light"/>
              </a:rPr>
              <a:t> </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b="1" lang="es" sz="1100"/>
              <a:t>Evidencia de aprendizajes:</a:t>
            </a:r>
            <a:endParaRPr b="1" sz="1100"/>
          </a:p>
          <a:p>
            <a:pPr indent="0" lvl="0" marL="0" rtl="0">
              <a:spcBef>
                <a:spcPts val="0"/>
              </a:spcBef>
              <a:spcAft>
                <a:spcPts val="0"/>
              </a:spcAft>
              <a:buClr>
                <a:schemeClr val="dk1"/>
              </a:buClr>
              <a:buSzPts val="1100"/>
              <a:buFont typeface="Arial"/>
              <a:buNone/>
            </a:pPr>
            <a:r>
              <a:rPr lang="es" sz="1100">
                <a:latin typeface="Roboto Light"/>
                <a:ea typeface="Roboto Light"/>
                <a:cs typeface="Roboto Light"/>
                <a:sym typeface="Roboto Light"/>
              </a:rPr>
              <a:t>Pruebas manifestadas de aprendizajes recogidas en el proceso de formación; son recolectadas por el instructor  utilizando métodos o técnicas de evaluación seleccionadas.</a:t>
            </a:r>
            <a:endParaRPr/>
          </a:p>
        </p:txBody>
      </p:sp>
      <p:sp>
        <p:nvSpPr>
          <p:cNvPr id="110" name="Shape 110"/>
          <p:cNvSpPr txBox="1"/>
          <p:nvPr>
            <p:ph idx="2" type="body"/>
          </p:nvPr>
        </p:nvSpPr>
        <p:spPr>
          <a:xfrm>
            <a:off x="4832400" y="653700"/>
            <a:ext cx="3999900" cy="39153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s" sz="1100"/>
              <a:t>Evidencias de conocimiento:</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lang="es" sz="1100">
                <a:latin typeface="Roboto Light"/>
                <a:ea typeface="Roboto Light"/>
                <a:cs typeface="Roboto Light"/>
                <a:sym typeface="Roboto Light"/>
              </a:rPr>
              <a:t>Evidencias de producto: resultado que se tiene en el desarrollo durante el curso (prototipo)</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b="1" lang="es" sz="1100"/>
              <a:t>Prerrequisitos:</a:t>
            </a:r>
            <a:endParaRPr b="1" sz="1100"/>
          </a:p>
          <a:p>
            <a:pPr indent="0" lvl="0" marL="0" rtl="0">
              <a:spcBef>
                <a:spcPts val="0"/>
              </a:spcBef>
              <a:spcAft>
                <a:spcPts val="0"/>
              </a:spcAft>
              <a:buClr>
                <a:schemeClr val="dk1"/>
              </a:buClr>
              <a:buSzPts val="1100"/>
              <a:buFont typeface="Arial"/>
              <a:buNone/>
            </a:pPr>
            <a:r>
              <a:rPr lang="es" sz="1100">
                <a:highlight>
                  <a:schemeClr val="lt1"/>
                </a:highlight>
                <a:latin typeface="Roboto Light"/>
                <a:ea typeface="Roboto Light"/>
                <a:cs typeface="Roboto Light"/>
                <a:sym typeface="Roboto Light"/>
              </a:rPr>
              <a:t>Manejo de básicos de los lenguajes</a:t>
            </a:r>
            <a:r>
              <a:rPr lang="es" sz="1100">
                <a:latin typeface="Roboto Light"/>
                <a:ea typeface="Roboto Light"/>
                <a:cs typeface="Roboto Light"/>
                <a:sym typeface="Roboto Light"/>
              </a:rPr>
              <a:t>, s</a:t>
            </a:r>
            <a:r>
              <a:rPr lang="es" sz="1100">
                <a:highlight>
                  <a:schemeClr val="lt1"/>
                </a:highlight>
                <a:latin typeface="Roboto Light"/>
                <a:ea typeface="Roboto Light"/>
                <a:cs typeface="Roboto Light"/>
                <a:sym typeface="Roboto Light"/>
              </a:rPr>
              <a:t>e requiere del estudiante conocimientos base para el desarrollo de tecnologías web.</a:t>
            </a:r>
            <a:endParaRPr sz="1100">
              <a:highlight>
                <a:schemeClr val="lt1"/>
              </a:highlight>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b="1" lang="es" sz="1100"/>
              <a:t>Evaluación de conocimientos:</a:t>
            </a:r>
            <a:endParaRPr sz="1100">
              <a:latin typeface="Roboto Light"/>
              <a:ea typeface="Roboto Light"/>
              <a:cs typeface="Roboto Light"/>
              <a:sym typeface="Roboto Light"/>
            </a:endParaRPr>
          </a:p>
          <a:p>
            <a:pPr indent="0" lvl="0" marL="0" rtl="0">
              <a:spcBef>
                <a:spcPts val="0"/>
              </a:spcBef>
              <a:spcAft>
                <a:spcPts val="0"/>
              </a:spcAft>
              <a:buClr>
                <a:schemeClr val="dk1"/>
              </a:buClr>
              <a:buSzPts val="1100"/>
              <a:buFont typeface="Arial"/>
              <a:buNone/>
            </a:pPr>
            <a:r>
              <a:rPr lang="es" sz="1100">
                <a:latin typeface="Roboto Light"/>
                <a:ea typeface="Roboto Light"/>
                <a:cs typeface="Roboto Light"/>
                <a:sym typeface="Roboto Light"/>
              </a:rPr>
              <a:t>El contenido de la evaluación serán compuestos por los siguientes ítems:</a:t>
            </a:r>
            <a:endParaRPr sz="1100">
              <a:latin typeface="Roboto Light"/>
              <a:ea typeface="Roboto Light"/>
              <a:cs typeface="Roboto Light"/>
              <a:sym typeface="Roboto Light"/>
            </a:endParaRPr>
          </a:p>
          <a:p>
            <a:pPr indent="-298450" lvl="0" marL="914400" rtl="0">
              <a:spcBef>
                <a:spcPts val="0"/>
              </a:spcBef>
              <a:spcAft>
                <a:spcPts val="0"/>
              </a:spcAft>
              <a:buClr>
                <a:srgbClr val="2E8AE2"/>
              </a:buClr>
              <a:buSzPts val="1100"/>
              <a:buFont typeface="Roboto Light"/>
              <a:buChar char="-"/>
            </a:pPr>
            <a:r>
              <a:rPr lang="es" sz="1100">
                <a:latin typeface="Roboto Light"/>
                <a:ea typeface="Roboto Light"/>
                <a:cs typeface="Roboto Light"/>
                <a:sym typeface="Roboto Light"/>
              </a:rPr>
              <a:t>Tecnologías web básicas</a:t>
            </a:r>
            <a:endParaRPr sz="1100">
              <a:latin typeface="Roboto Light"/>
              <a:ea typeface="Roboto Light"/>
              <a:cs typeface="Roboto Light"/>
              <a:sym typeface="Roboto Light"/>
            </a:endParaRPr>
          </a:p>
          <a:p>
            <a:pPr indent="-298450" lvl="0" marL="914400" rtl="0">
              <a:spcBef>
                <a:spcPts val="0"/>
              </a:spcBef>
              <a:spcAft>
                <a:spcPts val="0"/>
              </a:spcAft>
              <a:buClr>
                <a:srgbClr val="2E8AE2"/>
              </a:buClr>
              <a:buSzPts val="1100"/>
              <a:buFont typeface="Roboto Light"/>
              <a:buChar char="-"/>
            </a:pPr>
            <a:r>
              <a:rPr lang="es" sz="1100">
                <a:latin typeface="Roboto Light"/>
                <a:ea typeface="Roboto Light"/>
                <a:cs typeface="Roboto Light"/>
                <a:sym typeface="Roboto Light"/>
              </a:rPr>
              <a:t>Lenguajes de programación</a:t>
            </a:r>
            <a:endParaRPr sz="1100">
              <a:latin typeface="Roboto Light"/>
              <a:ea typeface="Roboto Light"/>
              <a:cs typeface="Roboto Light"/>
              <a:sym typeface="Roboto Light"/>
            </a:endParaRPr>
          </a:p>
          <a:p>
            <a:pPr indent="-298450" lvl="0" marL="914400" rtl="0">
              <a:spcBef>
                <a:spcPts val="0"/>
              </a:spcBef>
              <a:spcAft>
                <a:spcPts val="0"/>
              </a:spcAft>
              <a:buClr>
                <a:srgbClr val="2E8AE2"/>
              </a:buClr>
              <a:buSzPts val="1100"/>
              <a:buFont typeface="Roboto Light"/>
              <a:buChar char="-"/>
            </a:pPr>
            <a:r>
              <a:rPr lang="es" sz="1100">
                <a:latin typeface="Roboto Light"/>
                <a:ea typeface="Roboto Light"/>
                <a:cs typeface="Roboto Light"/>
                <a:sym typeface="Roboto Light"/>
              </a:rPr>
              <a:t>Funcionamiento de plataformas web</a:t>
            </a:r>
            <a:endParaRPr sz="1100">
              <a:latin typeface="Roboto Light"/>
              <a:ea typeface="Roboto Light"/>
              <a:cs typeface="Roboto Light"/>
              <a:sym typeface="Roboto Light"/>
            </a:endParaRPr>
          </a:p>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MÓDULOS</a:t>
            </a:r>
            <a:r>
              <a:rPr lang="es"/>
              <a:t> DE CLASE</a:t>
            </a:r>
            <a:endParaRPr/>
          </a:p>
        </p:txBody>
      </p:sp>
      <p:pic>
        <p:nvPicPr>
          <p:cNvPr id="116" name="Shape 116"/>
          <p:cNvPicPr preferRelativeResize="0"/>
          <p:nvPr/>
        </p:nvPicPr>
        <p:blipFill>
          <a:blip r:embed="rId3">
            <a:alphaModFix/>
          </a:blip>
          <a:stretch>
            <a:fillRect/>
          </a:stretch>
        </p:blipFill>
        <p:spPr>
          <a:xfrm>
            <a:off x="589675" y="1737649"/>
            <a:ext cx="8074100" cy="230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nvSpPr>
        <p:spPr>
          <a:xfrm>
            <a:off x="311700" y="383025"/>
            <a:ext cx="8520600" cy="572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3600">
                <a:solidFill>
                  <a:srgbClr val="2F5496"/>
                </a:solidFill>
                <a:latin typeface="Roboto Medium"/>
                <a:ea typeface="Roboto Medium"/>
                <a:cs typeface="Roboto Medium"/>
                <a:sym typeface="Roboto Medium"/>
              </a:rPr>
              <a:t>Prototipo inicial </a:t>
            </a:r>
            <a:r>
              <a:rPr lang="es" sz="1800">
                <a:solidFill>
                  <a:srgbClr val="2F5496"/>
                </a:solidFill>
                <a:latin typeface="Roboto Medium"/>
                <a:ea typeface="Roboto Medium"/>
                <a:cs typeface="Roboto Medium"/>
                <a:sym typeface="Roboto Medium"/>
              </a:rPr>
              <a:t>(20 horas)</a:t>
            </a:r>
            <a:endParaRPr sz="1800">
              <a:solidFill>
                <a:srgbClr val="2F5496"/>
              </a:solidFill>
              <a:latin typeface="Roboto Medium"/>
              <a:ea typeface="Roboto Medium"/>
              <a:cs typeface="Roboto Medium"/>
              <a:sym typeface="Roboto Medium"/>
            </a:endParaRPr>
          </a:p>
        </p:txBody>
      </p:sp>
      <p:sp>
        <p:nvSpPr>
          <p:cNvPr id="122" name="Shape 122"/>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solidFill>
                <a:srgbClr val="000000"/>
              </a:solidFill>
            </a:endParaRPr>
          </a:p>
          <a:p>
            <a:pPr indent="-342900" lvl="0" marL="457200" rtl="0">
              <a:lnSpc>
                <a:spcPct val="115000"/>
              </a:lnSpc>
              <a:spcBef>
                <a:spcPts val="0"/>
              </a:spcBef>
              <a:spcAft>
                <a:spcPts val="0"/>
              </a:spcAft>
              <a:buClr>
                <a:srgbClr val="2FC7F6"/>
              </a:buClr>
              <a:buSzPts val="1800"/>
              <a:buFont typeface="Roboto Light"/>
              <a:buChar char="-"/>
            </a:pPr>
            <a:r>
              <a:rPr lang="es" sz="1800">
                <a:solidFill>
                  <a:srgbClr val="2FC7F6"/>
                </a:solidFill>
                <a:latin typeface="Roboto Light"/>
                <a:ea typeface="Roboto Light"/>
                <a:cs typeface="Roboto Light"/>
                <a:sym typeface="Roboto Light"/>
              </a:rPr>
              <a:t>Planteamiento de objetivos de un producto</a:t>
            </a:r>
            <a:endParaRPr sz="1800">
              <a:solidFill>
                <a:srgbClr val="2FC7F6"/>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FC7F6"/>
              </a:buClr>
              <a:buSzPts val="1800"/>
              <a:buFont typeface="Roboto Light"/>
              <a:buChar char="-"/>
            </a:pPr>
            <a:r>
              <a:rPr lang="es" sz="1800">
                <a:solidFill>
                  <a:srgbClr val="2FC7F6"/>
                </a:solidFill>
                <a:latin typeface="Roboto Light"/>
                <a:ea typeface="Roboto Light"/>
                <a:cs typeface="Roboto Light"/>
                <a:sym typeface="Roboto Light"/>
              </a:rPr>
              <a:t>Planear prototipos</a:t>
            </a:r>
            <a:endParaRPr sz="1800">
              <a:solidFill>
                <a:srgbClr val="2FC7F6"/>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FC7F6"/>
              </a:buClr>
              <a:buSzPts val="1800"/>
              <a:buFont typeface="Roboto Light"/>
              <a:buChar char="-"/>
            </a:pPr>
            <a:r>
              <a:rPr lang="es" sz="1800">
                <a:solidFill>
                  <a:srgbClr val="2FC7F6"/>
                </a:solidFill>
                <a:latin typeface="Roboto Light"/>
                <a:ea typeface="Roboto Light"/>
                <a:cs typeface="Roboto Light"/>
                <a:sym typeface="Roboto Light"/>
              </a:rPr>
              <a:t>Diseño de prototipos en papel</a:t>
            </a:r>
            <a:endParaRPr sz="1800">
              <a:solidFill>
                <a:srgbClr val="2FC7F6"/>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FC7F6"/>
              </a:buClr>
              <a:buSzPts val="1800"/>
              <a:buFont typeface="Roboto Light"/>
              <a:buChar char="-"/>
            </a:pPr>
            <a:r>
              <a:rPr lang="es" sz="1800">
                <a:solidFill>
                  <a:srgbClr val="2FC7F6"/>
                </a:solidFill>
                <a:latin typeface="Roboto Light"/>
                <a:ea typeface="Roboto Light"/>
                <a:cs typeface="Roboto Light"/>
                <a:sym typeface="Roboto Light"/>
              </a:rPr>
              <a:t>Diseño de prototipo digital</a:t>
            </a:r>
            <a:endParaRPr sz="1800">
              <a:solidFill>
                <a:srgbClr val="2FC7F6"/>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FC7F6"/>
              </a:buClr>
              <a:buSzPts val="1800"/>
              <a:buFont typeface="Roboto Light"/>
              <a:buChar char="-"/>
            </a:pPr>
            <a:r>
              <a:rPr lang="es" sz="1800">
                <a:solidFill>
                  <a:srgbClr val="2FC7F6"/>
                </a:solidFill>
                <a:latin typeface="Roboto Light"/>
                <a:ea typeface="Roboto Light"/>
                <a:cs typeface="Roboto Light"/>
                <a:sym typeface="Roboto Light"/>
              </a:rPr>
              <a:t>Evaluación de eficiencia en prototipo</a:t>
            </a:r>
            <a:endParaRPr sz="1800">
              <a:solidFill>
                <a:srgbClr val="2FC7F6"/>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FC7F6"/>
              </a:buClr>
              <a:buSzPts val="1800"/>
              <a:buFont typeface="Roboto Light"/>
              <a:buChar char="-"/>
            </a:pPr>
            <a:r>
              <a:rPr lang="es" sz="1800">
                <a:solidFill>
                  <a:srgbClr val="2FC7F6"/>
                </a:solidFill>
                <a:latin typeface="Roboto Light"/>
                <a:ea typeface="Roboto Light"/>
                <a:cs typeface="Roboto Light"/>
                <a:sym typeface="Roboto Light"/>
              </a:rPr>
              <a:t>Patrones animados de diseño de apps</a:t>
            </a:r>
            <a:endParaRPr b="1" sz="1800">
              <a:solidFill>
                <a:srgbClr val="2FC7F6"/>
              </a:solidFill>
              <a:latin typeface="Roboto"/>
              <a:ea typeface="Roboto"/>
              <a:cs typeface="Roboto"/>
              <a:sym typeface="Roboto"/>
            </a:endParaRPr>
          </a:p>
          <a:p>
            <a:pPr indent="0" lvl="0" marL="0" rtl="0">
              <a:lnSpc>
                <a:spcPct val="115000"/>
              </a:lnSpc>
              <a:spcBef>
                <a:spcPts val="0"/>
              </a:spcBef>
              <a:spcAft>
                <a:spcPts val="0"/>
              </a:spcAft>
              <a:buNone/>
            </a:pPr>
            <a:r>
              <a:t/>
            </a:r>
            <a:endParaRPr sz="1800">
              <a:solidFill>
                <a:srgbClr val="2E8AE2"/>
              </a:solidFill>
              <a:latin typeface="Roboto Light"/>
              <a:ea typeface="Roboto Light"/>
              <a:cs typeface="Roboto Light"/>
              <a:sym typeface="Roboto Light"/>
            </a:endParaRPr>
          </a:p>
        </p:txBody>
      </p:sp>
      <p:pic>
        <p:nvPicPr>
          <p:cNvPr id="123" name="Shape 123"/>
          <p:cNvPicPr preferRelativeResize="0"/>
          <p:nvPr/>
        </p:nvPicPr>
        <p:blipFill>
          <a:blip r:embed="rId3">
            <a:alphaModFix/>
          </a:blip>
          <a:stretch>
            <a:fillRect/>
          </a:stretch>
        </p:blipFill>
        <p:spPr>
          <a:xfrm>
            <a:off x="5533325" y="1466375"/>
            <a:ext cx="3403150" cy="2552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3600">
                <a:solidFill>
                  <a:srgbClr val="2F5496"/>
                </a:solidFill>
                <a:latin typeface="Roboto Medium"/>
                <a:ea typeface="Roboto Medium"/>
                <a:cs typeface="Roboto Medium"/>
                <a:sym typeface="Roboto Medium"/>
              </a:rPr>
              <a:t>Programación</a:t>
            </a:r>
            <a:r>
              <a:rPr b="1" lang="es" sz="3600">
                <a:solidFill>
                  <a:srgbClr val="2F5496"/>
                </a:solidFill>
              </a:rPr>
              <a:t> </a:t>
            </a:r>
            <a:r>
              <a:rPr lang="es" sz="3600">
                <a:solidFill>
                  <a:srgbClr val="2F5496"/>
                </a:solidFill>
                <a:latin typeface="Roboto Medium"/>
                <a:ea typeface="Roboto Medium"/>
                <a:cs typeface="Roboto Medium"/>
                <a:sym typeface="Roboto Medium"/>
              </a:rPr>
              <a:t>Web Módulo I </a:t>
            </a:r>
            <a:r>
              <a:rPr lang="es" sz="1800">
                <a:solidFill>
                  <a:srgbClr val="2F5496"/>
                </a:solidFill>
                <a:latin typeface="Roboto Medium"/>
                <a:ea typeface="Roboto Medium"/>
                <a:cs typeface="Roboto Medium"/>
                <a:sym typeface="Roboto Medium"/>
              </a:rPr>
              <a:t>(15 horas)</a:t>
            </a:r>
            <a:endParaRPr sz="1800">
              <a:solidFill>
                <a:srgbClr val="2F5496"/>
              </a:solidFill>
              <a:latin typeface="Roboto Medium"/>
              <a:ea typeface="Roboto Medium"/>
              <a:cs typeface="Roboto Medium"/>
              <a:sym typeface="Roboto Medium"/>
            </a:endParaRPr>
          </a:p>
        </p:txBody>
      </p:sp>
      <p:sp>
        <p:nvSpPr>
          <p:cNvPr id="129" name="Shape 129"/>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t/>
            </a:r>
            <a:endParaRPr sz="1800"/>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JavaScript</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Crear Funciones, evento y Objetos</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Diseño de algoritmos</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Git y Github</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Base de datos SQL (Postgres)</a:t>
            </a:r>
            <a:endParaRPr sz="1800">
              <a:solidFill>
                <a:srgbClr val="2E8AE2"/>
              </a:solidFill>
              <a:latin typeface="Roboto Light"/>
              <a:ea typeface="Roboto Light"/>
              <a:cs typeface="Roboto Light"/>
              <a:sym typeface="Roboto Light"/>
            </a:endParaRPr>
          </a:p>
          <a:p>
            <a:pPr indent="0" lvl="0" marL="0" rtl="0">
              <a:lnSpc>
                <a:spcPct val="115000"/>
              </a:lnSpc>
              <a:spcBef>
                <a:spcPts val="0"/>
              </a:spcBef>
              <a:spcAft>
                <a:spcPts val="0"/>
              </a:spcAft>
              <a:buNone/>
            </a:pPr>
            <a:r>
              <a:t/>
            </a:r>
            <a:endParaRPr sz="1800">
              <a:solidFill>
                <a:srgbClr val="2E8AE2"/>
              </a:solidFill>
              <a:latin typeface="Roboto Light"/>
              <a:ea typeface="Roboto Light"/>
              <a:cs typeface="Roboto Light"/>
              <a:sym typeface="Roboto Light"/>
            </a:endParaRPr>
          </a:p>
        </p:txBody>
      </p:sp>
      <p:pic>
        <p:nvPicPr>
          <p:cNvPr id="130" name="Shape 130"/>
          <p:cNvPicPr preferRelativeResize="0"/>
          <p:nvPr/>
        </p:nvPicPr>
        <p:blipFill>
          <a:blip r:embed="rId3">
            <a:alphaModFix/>
          </a:blip>
          <a:stretch>
            <a:fillRect/>
          </a:stretch>
        </p:blipFill>
        <p:spPr>
          <a:xfrm>
            <a:off x="4642980" y="1696525"/>
            <a:ext cx="3966225" cy="232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3600">
                <a:solidFill>
                  <a:srgbClr val="2F5496"/>
                </a:solidFill>
                <a:latin typeface="Roboto Medium"/>
                <a:ea typeface="Roboto Medium"/>
                <a:cs typeface="Roboto Medium"/>
                <a:sym typeface="Roboto Medium"/>
              </a:rPr>
              <a:t>Programación Web Módulo II </a:t>
            </a:r>
            <a:r>
              <a:rPr lang="es" sz="1800">
                <a:solidFill>
                  <a:srgbClr val="2F5496"/>
                </a:solidFill>
                <a:latin typeface="Roboto Medium"/>
                <a:ea typeface="Roboto Medium"/>
                <a:cs typeface="Roboto Medium"/>
                <a:sym typeface="Roboto Medium"/>
              </a:rPr>
              <a:t>(20 horas)</a:t>
            </a:r>
            <a:endParaRPr sz="1800">
              <a:solidFill>
                <a:srgbClr val="2F5496"/>
              </a:solidFill>
              <a:latin typeface="Roboto Medium"/>
              <a:ea typeface="Roboto Medium"/>
              <a:cs typeface="Roboto Medium"/>
              <a:sym typeface="Roboto Medium"/>
            </a:endParaRPr>
          </a:p>
        </p:txBody>
      </p:sp>
      <p:sp>
        <p:nvSpPr>
          <p:cNvPr id="136" name="Shape 13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solidFill>
                <a:srgbClr val="2E8AE2"/>
              </a:solidFill>
              <a:latin typeface="Roboto Light"/>
              <a:ea typeface="Roboto Light"/>
              <a:cs typeface="Roboto Light"/>
              <a:sym typeface="Roboto Light"/>
            </a:endParaRPr>
          </a:p>
          <a:p>
            <a:pPr indent="0" lvl="0" marL="0" rtl="0">
              <a:lnSpc>
                <a:spcPct val="115000"/>
              </a:lnSpc>
              <a:spcBef>
                <a:spcPts val="0"/>
              </a:spcBef>
              <a:spcAft>
                <a:spcPts val="0"/>
              </a:spcAft>
              <a:buNone/>
            </a:pPr>
            <a:r>
              <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Comprender las partes principales  de RUBY</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Manejar estructura de datos</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Flujo y control de un programa</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Ruby on Rails</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Arquitectura MVC</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Conexión a Base de Datos</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API REST</a:t>
            </a:r>
            <a:endParaRPr sz="1800">
              <a:solidFill>
                <a:srgbClr val="2E8AE2"/>
              </a:solidFill>
              <a:latin typeface="Roboto Light"/>
              <a:ea typeface="Roboto Light"/>
              <a:cs typeface="Roboto Light"/>
              <a:sym typeface="Roboto Light"/>
            </a:endParaRPr>
          </a:p>
          <a:p>
            <a:pPr indent="0" lvl="0" marL="0" rtl="0">
              <a:lnSpc>
                <a:spcPct val="115000"/>
              </a:lnSpc>
              <a:spcBef>
                <a:spcPts val="0"/>
              </a:spcBef>
              <a:spcAft>
                <a:spcPts val="0"/>
              </a:spcAft>
              <a:buNone/>
            </a:pPr>
            <a:r>
              <a:t/>
            </a:r>
            <a:endParaRPr sz="1800">
              <a:solidFill>
                <a:srgbClr val="2E8AE2"/>
              </a:solidFill>
              <a:latin typeface="Roboto Light"/>
              <a:ea typeface="Roboto Light"/>
              <a:cs typeface="Roboto Light"/>
              <a:sym typeface="Roboto Light"/>
            </a:endParaRPr>
          </a:p>
          <a:p>
            <a:pPr indent="0" lvl="0" marL="0" rtl="0">
              <a:lnSpc>
                <a:spcPct val="115000"/>
              </a:lnSpc>
              <a:spcBef>
                <a:spcPts val="0"/>
              </a:spcBef>
              <a:spcAft>
                <a:spcPts val="0"/>
              </a:spcAft>
              <a:buNone/>
            </a:pPr>
            <a:r>
              <a:t/>
            </a:r>
            <a:endParaRPr sz="1800">
              <a:solidFill>
                <a:srgbClr val="2E8AE2"/>
              </a:solidFill>
              <a:latin typeface="Roboto Light"/>
              <a:ea typeface="Roboto Light"/>
              <a:cs typeface="Roboto Light"/>
              <a:sym typeface="Roboto Light"/>
            </a:endParaRPr>
          </a:p>
        </p:txBody>
      </p:sp>
      <p:pic>
        <p:nvPicPr>
          <p:cNvPr id="137" name="Shape 137"/>
          <p:cNvPicPr preferRelativeResize="0"/>
          <p:nvPr/>
        </p:nvPicPr>
        <p:blipFill>
          <a:blip r:embed="rId3">
            <a:alphaModFix/>
          </a:blip>
          <a:stretch>
            <a:fillRect/>
          </a:stretch>
        </p:blipFill>
        <p:spPr>
          <a:xfrm>
            <a:off x="5085550" y="2260475"/>
            <a:ext cx="3902650" cy="15854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3600">
                <a:solidFill>
                  <a:srgbClr val="2F5496"/>
                </a:solidFill>
                <a:latin typeface="Roboto Medium"/>
                <a:ea typeface="Roboto Medium"/>
                <a:cs typeface="Roboto Medium"/>
                <a:sym typeface="Roboto Medium"/>
              </a:rPr>
              <a:t>Prototipo Avanzado </a:t>
            </a:r>
            <a:r>
              <a:rPr lang="es" sz="1800">
                <a:solidFill>
                  <a:srgbClr val="2F5496"/>
                </a:solidFill>
                <a:latin typeface="Roboto Medium"/>
                <a:ea typeface="Roboto Medium"/>
                <a:cs typeface="Roboto Medium"/>
                <a:sym typeface="Roboto Medium"/>
              </a:rPr>
              <a:t>(20 horas)</a:t>
            </a:r>
            <a:endParaRPr sz="1800">
              <a:solidFill>
                <a:srgbClr val="2F5496"/>
              </a:solidFill>
              <a:latin typeface="Roboto Medium"/>
              <a:ea typeface="Roboto Medium"/>
              <a:cs typeface="Roboto Medium"/>
              <a:sym typeface="Roboto Medium"/>
            </a:endParaRPr>
          </a:p>
        </p:txBody>
      </p:sp>
      <p:sp>
        <p:nvSpPr>
          <p:cNvPr id="143" name="Shape 143"/>
          <p:cNvSpPr txBox="1"/>
          <p:nvPr/>
        </p:nvSpPr>
        <p:spPr>
          <a:xfrm>
            <a:off x="486650" y="1094175"/>
            <a:ext cx="8520600" cy="341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solidFill>
                <a:srgbClr val="000000"/>
              </a:solidFill>
            </a:endParaRPr>
          </a:p>
          <a:p>
            <a:pPr indent="0" lvl="0" marL="0" rtl="0">
              <a:lnSpc>
                <a:spcPct val="115000"/>
              </a:lnSpc>
              <a:spcBef>
                <a:spcPts val="0"/>
              </a:spcBef>
              <a:spcAft>
                <a:spcPts val="0"/>
              </a:spcAft>
              <a:buNone/>
            </a:pPr>
            <a:r>
              <a:t/>
            </a:r>
            <a:endParaRPr sz="1800">
              <a:solidFill>
                <a:srgbClr val="000000"/>
              </a:solidFill>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Conexión</a:t>
            </a:r>
            <a:r>
              <a:rPr lang="es" sz="1800">
                <a:solidFill>
                  <a:srgbClr val="000000"/>
                </a:solidFill>
              </a:rPr>
              <a:t> </a:t>
            </a:r>
            <a:r>
              <a:rPr lang="es" sz="1800">
                <a:solidFill>
                  <a:srgbClr val="2E8AE2"/>
                </a:solidFill>
                <a:latin typeface="Roboto Light"/>
                <a:ea typeface="Roboto Light"/>
                <a:cs typeface="Roboto Light"/>
                <a:sym typeface="Roboto Light"/>
              </a:rPr>
              <a:t>Backend - FrontEnd</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Prototipo Funcional</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Desarrollo Beta</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Despliegue de datos Google Cloud</a:t>
            </a:r>
            <a:endParaRPr sz="1800">
              <a:solidFill>
                <a:srgbClr val="000000"/>
              </a:solidFill>
            </a:endParaRPr>
          </a:p>
          <a:p>
            <a:pPr indent="0" lvl="0" marL="0" rtl="0">
              <a:lnSpc>
                <a:spcPct val="115000"/>
              </a:lnSpc>
              <a:spcBef>
                <a:spcPts val="0"/>
              </a:spcBef>
              <a:spcAft>
                <a:spcPts val="0"/>
              </a:spcAft>
              <a:buNone/>
            </a:pPr>
            <a:r>
              <a:t/>
            </a:r>
            <a:endParaRPr sz="1200">
              <a:solidFill>
                <a:srgbClr val="000000"/>
              </a:solidFill>
            </a:endParaRPr>
          </a:p>
        </p:txBody>
      </p:sp>
      <p:pic>
        <p:nvPicPr>
          <p:cNvPr id="144" name="Shape 144"/>
          <p:cNvPicPr preferRelativeResize="0"/>
          <p:nvPr/>
        </p:nvPicPr>
        <p:blipFill>
          <a:blip r:embed="rId3">
            <a:alphaModFix/>
          </a:blip>
          <a:stretch>
            <a:fillRect/>
          </a:stretch>
        </p:blipFill>
        <p:spPr>
          <a:xfrm>
            <a:off x="5621100" y="1452500"/>
            <a:ext cx="2665850" cy="327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nvSpPr>
        <p:spPr>
          <a:xfrm>
            <a:off x="311700" y="224875"/>
            <a:ext cx="9144000" cy="572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3600">
                <a:solidFill>
                  <a:srgbClr val="2F5496"/>
                </a:solidFill>
                <a:latin typeface="Roboto Medium"/>
                <a:ea typeface="Roboto Medium"/>
                <a:cs typeface="Roboto Medium"/>
                <a:sym typeface="Roboto Medium"/>
              </a:rPr>
              <a:t>Desarrollo de Aplicaciones híbridas </a:t>
            </a:r>
            <a:r>
              <a:rPr lang="es" sz="1800">
                <a:solidFill>
                  <a:srgbClr val="2F5496"/>
                </a:solidFill>
                <a:latin typeface="Roboto Medium"/>
                <a:ea typeface="Roboto Medium"/>
                <a:cs typeface="Roboto Medium"/>
                <a:sym typeface="Roboto Medium"/>
              </a:rPr>
              <a:t>(28 horas)</a:t>
            </a:r>
            <a:r>
              <a:rPr lang="es" sz="3600">
                <a:solidFill>
                  <a:srgbClr val="2F5496"/>
                </a:solidFill>
                <a:latin typeface="Roboto Medium"/>
                <a:ea typeface="Roboto Medium"/>
                <a:cs typeface="Roboto Medium"/>
                <a:sym typeface="Roboto Medium"/>
              </a:rPr>
              <a:t> </a:t>
            </a:r>
            <a:br>
              <a:rPr lang="es" sz="3600">
                <a:solidFill>
                  <a:srgbClr val="2F5496"/>
                </a:solidFill>
                <a:latin typeface="Roboto Medium"/>
                <a:ea typeface="Roboto Medium"/>
                <a:cs typeface="Roboto Medium"/>
                <a:sym typeface="Roboto Medium"/>
              </a:rPr>
            </a:br>
            <a:endParaRPr sz="1800">
              <a:solidFill>
                <a:srgbClr val="2F5496"/>
              </a:solidFill>
              <a:latin typeface="Roboto Medium"/>
              <a:ea typeface="Roboto Medium"/>
              <a:cs typeface="Roboto Medium"/>
              <a:sym typeface="Roboto Medium"/>
            </a:endParaRPr>
          </a:p>
        </p:txBody>
      </p:sp>
      <p:sp>
        <p:nvSpPr>
          <p:cNvPr id="150" name="Shape 150"/>
          <p:cNvSpPr txBox="1"/>
          <p:nvPr/>
        </p:nvSpPr>
        <p:spPr>
          <a:xfrm>
            <a:off x="311700" y="1320750"/>
            <a:ext cx="8520600" cy="34164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Typescript</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Ionic 3 – Angular 5</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Arquitectura de una Apps</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Emuladores</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Uso de plugins Nativos (Camara - Agenda)</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Notificaciones Push</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Compilación ANDROID, IOS</a:t>
            </a:r>
            <a:endParaRPr sz="1800">
              <a:solidFill>
                <a:srgbClr val="2E8AE2"/>
              </a:solidFill>
              <a:latin typeface="Roboto Light"/>
              <a:ea typeface="Roboto Light"/>
              <a:cs typeface="Roboto Light"/>
              <a:sym typeface="Roboto Light"/>
            </a:endParaRPr>
          </a:p>
          <a:p>
            <a:pPr indent="-342900" lvl="0" marL="457200" rtl="0">
              <a:lnSpc>
                <a:spcPct val="115000"/>
              </a:lnSpc>
              <a:spcBef>
                <a:spcPts val="0"/>
              </a:spcBef>
              <a:spcAft>
                <a:spcPts val="0"/>
              </a:spcAft>
              <a:buClr>
                <a:srgbClr val="2E8AE2"/>
              </a:buClr>
              <a:buSzPts val="1800"/>
              <a:buFont typeface="Roboto Light"/>
              <a:buChar char="-"/>
            </a:pPr>
            <a:r>
              <a:rPr lang="es" sz="1800">
                <a:solidFill>
                  <a:srgbClr val="2E8AE2"/>
                </a:solidFill>
                <a:latin typeface="Roboto Light"/>
                <a:ea typeface="Roboto Light"/>
                <a:cs typeface="Roboto Light"/>
                <a:sym typeface="Roboto Light"/>
              </a:rPr>
              <a:t>Publicación en tiendas</a:t>
            </a:r>
            <a:endParaRPr sz="1800">
              <a:solidFill>
                <a:srgbClr val="2E8AE2"/>
              </a:solidFill>
              <a:latin typeface="Roboto Light"/>
              <a:ea typeface="Roboto Light"/>
              <a:cs typeface="Roboto Light"/>
              <a:sym typeface="Roboto Light"/>
            </a:endParaRPr>
          </a:p>
          <a:p>
            <a:pPr indent="0" lvl="0" marL="0" rtl="0">
              <a:lnSpc>
                <a:spcPct val="115000"/>
              </a:lnSpc>
              <a:spcBef>
                <a:spcPts val="0"/>
              </a:spcBef>
              <a:spcAft>
                <a:spcPts val="0"/>
              </a:spcAft>
              <a:buNone/>
            </a:pPr>
            <a:r>
              <a:t/>
            </a:r>
            <a:endParaRPr sz="1800">
              <a:solidFill>
                <a:srgbClr val="2E8AE2"/>
              </a:solidFill>
              <a:latin typeface="Roboto Light"/>
              <a:ea typeface="Roboto Light"/>
              <a:cs typeface="Roboto Light"/>
              <a:sym typeface="Roboto Light"/>
            </a:endParaRPr>
          </a:p>
        </p:txBody>
      </p:sp>
      <p:pic>
        <p:nvPicPr>
          <p:cNvPr id="151" name="Shape 151"/>
          <p:cNvPicPr preferRelativeResize="0"/>
          <p:nvPr/>
        </p:nvPicPr>
        <p:blipFill>
          <a:blip r:embed="rId3">
            <a:alphaModFix/>
          </a:blip>
          <a:stretch>
            <a:fillRect/>
          </a:stretch>
        </p:blipFill>
        <p:spPr>
          <a:xfrm>
            <a:off x="5685600" y="1487450"/>
            <a:ext cx="2905074" cy="2905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s"/>
              <a:t>Prototipado y modelado de Producto</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1" type="body"/>
          </p:nvPr>
        </p:nvSpPr>
        <p:spPr>
          <a:xfrm>
            <a:off x="311700" y="9691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400">
                <a:solidFill>
                  <a:srgbClr val="2E8AE2"/>
                </a:solidFill>
              </a:rPr>
              <a:t>Como ejercicio académico se desarrollarán una serie de prototipos que permitan aplicar los conocimientos adquiridos durante el proceso de formación, de los cuales seleccionarán ciento veinte(120) como resultado final del proceso:</a:t>
            </a:r>
            <a:endParaRPr sz="1400">
              <a:solidFill>
                <a:srgbClr val="2E8AE2"/>
              </a:solidFill>
            </a:endParaRPr>
          </a:p>
          <a:p>
            <a:pPr indent="0" lvl="0" marL="0" rtl="0" algn="just">
              <a:spcBef>
                <a:spcPts val="0"/>
              </a:spcBef>
              <a:spcAft>
                <a:spcPts val="0"/>
              </a:spcAft>
              <a:buClr>
                <a:schemeClr val="dk1"/>
              </a:buClr>
              <a:buSzPts val="1100"/>
              <a:buFont typeface="Arial"/>
              <a:buNone/>
            </a:pPr>
            <a:r>
              <a:t/>
            </a:r>
            <a:endParaRPr sz="1400">
              <a:solidFill>
                <a:srgbClr val="2E8AE2"/>
              </a:solidFill>
            </a:endParaRPr>
          </a:p>
          <a:p>
            <a:pPr indent="-317500" lvl="0" marL="457200" rtl="0" algn="just">
              <a:spcBef>
                <a:spcPts val="0"/>
              </a:spcBef>
              <a:spcAft>
                <a:spcPts val="0"/>
              </a:spcAft>
              <a:buClr>
                <a:srgbClr val="2E8AE2"/>
              </a:buClr>
              <a:buSzPts val="1400"/>
              <a:buChar char="●"/>
            </a:pPr>
            <a:r>
              <a:rPr lang="es" sz="1400">
                <a:solidFill>
                  <a:srgbClr val="2E8AE2"/>
                </a:solidFill>
              </a:rPr>
              <a:t>Veinte (20) prototipos funcionales serán elegidos de acuerdo a las líneas temáticas priorizadas por las localidades, funcionalidad, avance de desarrollo, se trabajará de la mano con los actores de las localidades para maximizar las posibilidades de implementación, los seleccionados deberán ser proyectos funcionales, deben dar la posibilidad de interacción al jurado y de no tener la posibilidad de contar con datos reales, deben ser emulados para validar el funcionamiento.</a:t>
            </a:r>
            <a:endParaRPr sz="1400">
              <a:solidFill>
                <a:srgbClr val="2E8AE2"/>
              </a:solidFill>
            </a:endParaRPr>
          </a:p>
          <a:p>
            <a:pPr indent="0" lvl="0" marL="0" rtl="0" algn="just">
              <a:spcBef>
                <a:spcPts val="0"/>
              </a:spcBef>
              <a:spcAft>
                <a:spcPts val="0"/>
              </a:spcAft>
              <a:buClr>
                <a:schemeClr val="dk1"/>
              </a:buClr>
              <a:buSzPts val="1100"/>
              <a:buFont typeface="Arial"/>
              <a:buNone/>
            </a:pPr>
            <a:r>
              <a:t/>
            </a:r>
            <a:endParaRPr sz="1400">
              <a:solidFill>
                <a:srgbClr val="2E8AE2"/>
              </a:solidFill>
            </a:endParaRPr>
          </a:p>
          <a:p>
            <a:pPr indent="-317500" lvl="0" marL="457200" rtl="0" algn="just">
              <a:spcBef>
                <a:spcPts val="0"/>
              </a:spcBef>
              <a:spcAft>
                <a:spcPts val="0"/>
              </a:spcAft>
              <a:buClr>
                <a:srgbClr val="2E8AE2"/>
              </a:buClr>
              <a:buSzPts val="1400"/>
              <a:buChar char="●"/>
            </a:pPr>
            <a:r>
              <a:rPr lang="es" sz="1400">
                <a:solidFill>
                  <a:srgbClr val="2E8AE2"/>
                </a:solidFill>
              </a:rPr>
              <a:t>Cien (100) prototipos funcionales en estado beta (desarrollo en fase laboratorio), con los cuales se buscar generar estrategias de sostenibilidad por medio de una hoja de ruta en la que se se tendrán en cuenta instrumentos y programas de gobierno como Apps.co, Convocatorias de INNpulsa, convocatorias del SENA, articulación desde la Selección TI.</a:t>
            </a:r>
            <a:endParaRPr sz="1400">
              <a:solidFill>
                <a:srgbClr val="2E8AE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0" name="Shape 60"/>
        <p:cNvGrpSpPr/>
        <p:nvPr/>
      </p:nvGrpSpPr>
      <p:grpSpPr>
        <a:xfrm>
          <a:off x="0" y="0"/>
          <a:ext cx="0" cy="0"/>
          <a:chOff x="0" y="0"/>
          <a:chExt cx="0" cy="0"/>
        </a:xfrm>
      </p:grpSpPr>
      <p:sp>
        <p:nvSpPr>
          <p:cNvPr id="61" name="Shape 61"/>
          <p:cNvSpPr txBox="1"/>
          <p:nvPr>
            <p:ph type="ctrTitle"/>
          </p:nvPr>
        </p:nvSpPr>
        <p:spPr>
          <a:xfrm>
            <a:off x="311700" y="1360000"/>
            <a:ext cx="8520600" cy="1047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sz="2400">
              <a:solidFill>
                <a:srgbClr val="FF0000"/>
              </a:solidFill>
            </a:endParaRPr>
          </a:p>
          <a:p>
            <a:pPr indent="0" lvl="0" marL="0">
              <a:spcBef>
                <a:spcPts val="0"/>
              </a:spcBef>
              <a:spcAft>
                <a:spcPts val="0"/>
              </a:spcAft>
              <a:buNone/>
            </a:pPr>
            <a:r>
              <a:t/>
            </a:r>
            <a:endParaRPr sz="2400">
              <a:solidFill>
                <a:srgbClr val="FF0000"/>
              </a:solidFill>
            </a:endParaRPr>
          </a:p>
          <a:p>
            <a:pPr indent="0" lvl="0" marL="0">
              <a:spcBef>
                <a:spcPts val="0"/>
              </a:spcBef>
              <a:spcAft>
                <a:spcPts val="0"/>
              </a:spcAft>
              <a:buNone/>
            </a:pPr>
            <a:r>
              <a:rPr lang="es" sz="2400">
                <a:solidFill>
                  <a:srgbClr val="FF0000"/>
                </a:solidFill>
              </a:rPr>
              <a:t>PUEDE AGREGAR UNA BREVE PRESENTACIÓN DE SU PERFIL</a:t>
            </a:r>
            <a:endParaRPr sz="2400">
              <a:solidFill>
                <a:srgbClr val="FF0000"/>
              </a:solidFill>
            </a:endParaRPr>
          </a:p>
          <a:p>
            <a:pPr indent="0" lvl="0" marL="0">
              <a:spcBef>
                <a:spcPts val="0"/>
              </a:spcBef>
              <a:spcAft>
                <a:spcPts val="0"/>
              </a:spcAft>
              <a:buNone/>
            </a:pPr>
            <a:r>
              <a:rPr lang="es" sz="2400">
                <a:solidFill>
                  <a:srgbClr val="FF0000"/>
                </a:solidFill>
              </a:rPr>
              <a:t>(PRESENTACIÓN PERSONAL, ENFOQUE DEL PROYECTO Y ENTIDADES INVOLUCRADAS)</a:t>
            </a:r>
            <a:endParaRPr sz="24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5" name="Shape 65"/>
        <p:cNvGrpSpPr/>
        <p:nvPr/>
      </p:nvGrpSpPr>
      <p:grpSpPr>
        <a:xfrm>
          <a:off x="0" y="0"/>
          <a:ext cx="0" cy="0"/>
          <a:chOff x="0" y="0"/>
          <a:chExt cx="0" cy="0"/>
        </a:xfrm>
      </p:grpSpPr>
      <p:sp>
        <p:nvSpPr>
          <p:cNvPr id="66" name="Shape 66"/>
          <p:cNvSpPr txBox="1"/>
          <p:nvPr>
            <p:ph type="ctrTitle"/>
          </p:nvPr>
        </p:nvSpPr>
        <p:spPr>
          <a:xfrm>
            <a:off x="8" y="1143175"/>
            <a:ext cx="8520600" cy="2052600"/>
          </a:xfrm>
          <a:prstGeom prst="rect">
            <a:avLst/>
          </a:prstGeom>
        </p:spPr>
        <p:txBody>
          <a:bodyPr anchorCtr="0" anchor="b" bIns="91425" lIns="91425" spcFirstLastPara="1" rIns="91425" wrap="square" tIns="91425">
            <a:noAutofit/>
          </a:bodyPr>
          <a:lstStyle/>
          <a:p>
            <a:pPr indent="457200" lvl="0" marL="2286000" algn="l">
              <a:spcBef>
                <a:spcPts val="0"/>
              </a:spcBef>
              <a:spcAft>
                <a:spcPts val="0"/>
              </a:spcAft>
              <a:buNone/>
            </a:pPr>
            <a:r>
              <a:rPr lang="es" sz="2400">
                <a:solidFill>
                  <a:srgbClr val="FF0000"/>
                </a:solidFill>
              </a:rPr>
              <a:t>C</a:t>
            </a:r>
            <a:r>
              <a:rPr lang="es" sz="2400">
                <a:solidFill>
                  <a:srgbClr val="FF0000"/>
                </a:solidFill>
              </a:rPr>
              <a:t>onozca su grupo: </a:t>
            </a:r>
            <a:endParaRPr sz="2400">
              <a:solidFill>
                <a:srgbClr val="FF0000"/>
              </a:solidFill>
            </a:endParaRPr>
          </a:p>
          <a:p>
            <a:pPr indent="0" lvl="0" marL="0">
              <a:spcBef>
                <a:spcPts val="0"/>
              </a:spcBef>
              <a:spcAft>
                <a:spcPts val="0"/>
              </a:spcAft>
              <a:buNone/>
            </a:pPr>
            <a:r>
              <a:rPr lang="es" sz="2400">
                <a:solidFill>
                  <a:srgbClr val="FF0000"/>
                </a:solidFill>
              </a:rPr>
              <a:t>breve presentación del grupo</a:t>
            </a:r>
            <a:endParaRPr sz="2400">
              <a:solidFill>
                <a:srgbClr val="FF0000"/>
              </a:solidFill>
            </a:endParaRPr>
          </a:p>
          <a:p>
            <a:pPr indent="0" lvl="0" marL="0" rtl="0">
              <a:spcBef>
                <a:spcPts val="0"/>
              </a:spcBef>
              <a:spcAft>
                <a:spcPts val="0"/>
              </a:spcAft>
              <a:buNone/>
            </a:pPr>
            <a:r>
              <a:rPr lang="es" sz="2400">
                <a:solidFill>
                  <a:srgbClr val="FF0000"/>
                </a:solidFill>
              </a:rPr>
              <a:t>(nombre, ocupación, conocimientos en desarrollo)</a:t>
            </a:r>
            <a:endParaRPr sz="24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s"/>
              <a:t>DESCRIPCIÓN</a:t>
            </a:r>
            <a:r>
              <a:rPr b="1" lang="es"/>
              <a:t> </a:t>
            </a:r>
            <a:r>
              <a:rPr b="1" lang="es"/>
              <a:t>GENERAL</a:t>
            </a:r>
            <a:r>
              <a:rPr b="1" lang="es"/>
              <a:t> DEL PROYECTO</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s"/>
              <a:t>OBJETIVOS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idx="1" type="body"/>
          </p:nvPr>
        </p:nvSpPr>
        <p:spPr>
          <a:xfrm>
            <a:off x="343600" y="863550"/>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2E8AE2"/>
              </a:buClr>
              <a:buSzPts val="1800"/>
              <a:buFont typeface="Arial"/>
              <a:buChar char="●"/>
            </a:pPr>
            <a:r>
              <a:rPr lang="es">
                <a:solidFill>
                  <a:srgbClr val="2E8AE2"/>
                </a:solidFill>
              </a:rPr>
              <a:t>Capacitar profesionales, técnicos y tecnólogos en competencias para proponer soluciones y </a:t>
            </a:r>
            <a:r>
              <a:rPr lang="es">
                <a:solidFill>
                  <a:srgbClr val="2E8AE2"/>
                </a:solidFill>
                <a:highlight>
                  <a:srgbClr val="FFFFFF"/>
                </a:highlight>
              </a:rPr>
              <a:t>escenarios tecnológicos por medio de prototipos, procesamiento de datos y la construcción de aplicaciones </a:t>
            </a:r>
            <a:r>
              <a:rPr lang="es">
                <a:solidFill>
                  <a:srgbClr val="2E8AE2"/>
                </a:solidFill>
              </a:rPr>
              <a:t>para plataformas móviles desde componentes Web, aprovechando las herramientas que nos ofrece los actuales frameworks del mercado.</a:t>
            </a:r>
            <a:endParaRPr>
              <a:solidFill>
                <a:srgbClr val="2E8AE2"/>
              </a:solidFill>
            </a:endParaRPr>
          </a:p>
          <a:p>
            <a:pPr indent="0" lvl="0" marL="0" rtl="0" algn="just">
              <a:spcBef>
                <a:spcPts val="0"/>
              </a:spcBef>
              <a:spcAft>
                <a:spcPts val="0"/>
              </a:spcAft>
              <a:buNone/>
            </a:pPr>
            <a:r>
              <a:t/>
            </a:r>
            <a:endParaRPr>
              <a:solidFill>
                <a:srgbClr val="2E8AE2"/>
              </a:solidFill>
            </a:endParaRPr>
          </a:p>
          <a:p>
            <a:pPr indent="-342900" lvl="0" marL="457200" rtl="0" algn="just">
              <a:spcBef>
                <a:spcPts val="0"/>
              </a:spcBef>
              <a:spcAft>
                <a:spcPts val="0"/>
              </a:spcAft>
              <a:buClr>
                <a:srgbClr val="2E8AE2"/>
              </a:buClr>
              <a:buSzPts val="1800"/>
              <a:buChar char="●"/>
            </a:pPr>
            <a:r>
              <a:rPr lang="es">
                <a:solidFill>
                  <a:srgbClr val="2E8AE2"/>
                </a:solidFill>
              </a:rPr>
              <a:t>Como ejercicio académico se desarrollarán una serie de prototipos que permitan aplicar los conocimientos adquiridos durante el proceso de formación, de los cuales seleccionarán ciento veinte(120) como resultado final del proceso.</a:t>
            </a:r>
            <a:endParaRPr>
              <a:solidFill>
                <a:srgbClr val="2E8AE2"/>
              </a:solidFill>
            </a:endParaRPr>
          </a:p>
          <a:p>
            <a:pPr indent="0" lvl="0" marL="0" rtl="0" algn="just">
              <a:spcBef>
                <a:spcPts val="0"/>
              </a:spcBef>
              <a:spcAft>
                <a:spcPts val="0"/>
              </a:spcAft>
              <a:buClr>
                <a:schemeClr val="dk1"/>
              </a:buClr>
              <a:buSzPts val="1100"/>
              <a:buFont typeface="Arial"/>
              <a:buNone/>
            </a:pPr>
            <a:r>
              <a:t/>
            </a:r>
            <a:endParaRPr sz="1200">
              <a:solidFill>
                <a:srgbClr val="30303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s" sz="2800"/>
              <a:t>BENEFICIOS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Beneficios</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nSpc>
                <a:spcPct val="90000"/>
              </a:lnSpc>
              <a:spcBef>
                <a:spcPts val="500"/>
              </a:spcBef>
              <a:spcAft>
                <a:spcPts val="0"/>
              </a:spcAft>
              <a:buNone/>
            </a:pPr>
            <a:r>
              <a:t/>
            </a:r>
            <a:endParaRPr>
              <a:solidFill>
                <a:srgbClr val="2E8AE2"/>
              </a:solidFill>
            </a:endParaRPr>
          </a:p>
          <a:p>
            <a:pPr indent="0" lvl="0" marL="457200" rtl="0">
              <a:lnSpc>
                <a:spcPct val="90000"/>
              </a:lnSpc>
              <a:spcBef>
                <a:spcPts val="500"/>
              </a:spcBef>
              <a:spcAft>
                <a:spcPts val="0"/>
              </a:spcAft>
              <a:buNone/>
            </a:pPr>
            <a:r>
              <a:t/>
            </a:r>
            <a:endParaRPr>
              <a:solidFill>
                <a:srgbClr val="2E8AE2"/>
              </a:solidFill>
            </a:endParaRPr>
          </a:p>
          <a:p>
            <a:pPr indent="-203200" lvl="1" marL="685800" rtl="0">
              <a:lnSpc>
                <a:spcPct val="90000"/>
              </a:lnSpc>
              <a:spcBef>
                <a:spcPts val="500"/>
              </a:spcBef>
              <a:spcAft>
                <a:spcPts val="0"/>
              </a:spcAft>
              <a:buClr>
                <a:srgbClr val="2E8AE2"/>
              </a:buClr>
              <a:buSzPts val="1800"/>
              <a:buFont typeface="Roboto"/>
              <a:buChar char="•"/>
            </a:pPr>
            <a:r>
              <a:rPr lang="es" sz="1800">
                <a:solidFill>
                  <a:srgbClr val="2E8AE2"/>
                </a:solidFill>
              </a:rPr>
              <a:t>Misión Educativa y cultural STEM a San Francisco, Estados Unidos.</a:t>
            </a:r>
            <a:endParaRPr sz="1800">
              <a:solidFill>
                <a:srgbClr val="2E8AE2"/>
              </a:solidFill>
            </a:endParaRPr>
          </a:p>
          <a:p>
            <a:pPr indent="-203200" lvl="1" marL="685800" rtl="0">
              <a:lnSpc>
                <a:spcPct val="90000"/>
              </a:lnSpc>
              <a:spcBef>
                <a:spcPts val="500"/>
              </a:spcBef>
              <a:spcAft>
                <a:spcPts val="0"/>
              </a:spcAft>
              <a:buClr>
                <a:srgbClr val="2E8AE2"/>
              </a:buClr>
              <a:buSzPts val="1800"/>
              <a:buFont typeface="Roboto"/>
              <a:buChar char="•"/>
            </a:pPr>
            <a:r>
              <a:rPr lang="es" sz="1800">
                <a:solidFill>
                  <a:srgbClr val="2E8AE2"/>
                </a:solidFill>
              </a:rPr>
              <a:t>100 becas en programas técnicos.</a:t>
            </a:r>
            <a:endParaRPr sz="1800">
              <a:solidFill>
                <a:srgbClr val="2E8AE2"/>
              </a:solidFill>
            </a:endParaRPr>
          </a:p>
          <a:p>
            <a:pPr indent="-203200" lvl="1" marL="685800" rtl="0">
              <a:lnSpc>
                <a:spcPct val="90000"/>
              </a:lnSpc>
              <a:spcBef>
                <a:spcPts val="500"/>
              </a:spcBef>
              <a:spcAft>
                <a:spcPts val="0"/>
              </a:spcAft>
              <a:buClr>
                <a:srgbClr val="2E8AE2"/>
              </a:buClr>
              <a:buSzPts val="1800"/>
              <a:buFont typeface="Roboto"/>
              <a:buChar char="•"/>
            </a:pPr>
            <a:r>
              <a:rPr lang="es" sz="1800">
                <a:solidFill>
                  <a:srgbClr val="2E8AE2"/>
                </a:solidFill>
              </a:rPr>
              <a:t>80 becas en cursos especializados TI.</a:t>
            </a:r>
            <a:endParaRPr sz="1800">
              <a:solidFill>
                <a:srgbClr val="2E8AE2"/>
              </a:solidFill>
            </a:endParaRPr>
          </a:p>
          <a:p>
            <a:pPr indent="-203200" lvl="1" marL="685800" rtl="0">
              <a:lnSpc>
                <a:spcPct val="90000"/>
              </a:lnSpc>
              <a:spcBef>
                <a:spcPts val="500"/>
              </a:spcBef>
              <a:spcAft>
                <a:spcPts val="0"/>
              </a:spcAft>
              <a:buClr>
                <a:srgbClr val="2E8AE2"/>
              </a:buClr>
              <a:buSzPts val="1800"/>
              <a:buFont typeface="Roboto"/>
              <a:buChar char="•"/>
            </a:pPr>
            <a:r>
              <a:rPr lang="es" sz="1800">
                <a:solidFill>
                  <a:srgbClr val="2E8AE2"/>
                </a:solidFill>
              </a:rPr>
              <a:t>50 beneficiarios (aprendices) vinculados a la industria TI.</a:t>
            </a:r>
            <a:endParaRPr sz="1800">
              <a:solidFill>
                <a:srgbClr val="2E8AE2"/>
              </a:solidFill>
            </a:endParaRPr>
          </a:p>
          <a:p>
            <a:pPr indent="0" lvl="0" marL="0" rtl="0">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537175" y="1147450"/>
            <a:ext cx="4484400" cy="3123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s"/>
              <a:t>METODOLOGÍA</a:t>
            </a:r>
            <a:r>
              <a:rPr lang="es"/>
              <a:t> </a:t>
            </a:r>
            <a:endParaRPr/>
          </a:p>
        </p:txBody>
      </p:sp>
      <p:pic>
        <p:nvPicPr>
          <p:cNvPr id="98" name="Shape 98"/>
          <p:cNvPicPr preferRelativeResize="0"/>
          <p:nvPr/>
        </p:nvPicPr>
        <p:blipFill>
          <a:blip r:embed="rId3">
            <a:alphaModFix/>
          </a:blip>
          <a:stretch>
            <a:fillRect/>
          </a:stretch>
        </p:blipFill>
        <p:spPr>
          <a:xfrm>
            <a:off x="5245650" y="800400"/>
            <a:ext cx="3921549" cy="369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