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4800"/>
              <a:buNone/>
              <a:defRPr sz="4800">
                <a:solidFill>
                  <a:srgbClr val="2F5496"/>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2E8AE2"/>
              </a:buClr>
              <a:buSzPts val="2800"/>
              <a:buNone/>
              <a:defRPr sz="2800">
                <a:solidFill>
                  <a:srgbClr val="2E8AE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12000"/>
              <a:buNone/>
              <a:defRPr sz="12000">
                <a:solidFill>
                  <a:srgbClr val="2F549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rgbClr val="2E8AE2"/>
              </a:buClr>
              <a:buSzPts val="1800"/>
              <a:buChar char="●"/>
              <a:defRPr>
                <a:solidFill>
                  <a:srgbClr val="2E8AE2"/>
                </a:solidFill>
              </a:defRPr>
            </a:lvl1pPr>
            <a:lvl2pPr indent="-317500" lvl="1" marL="914400" rtl="0" algn="ctr">
              <a:spcBef>
                <a:spcPts val="1600"/>
              </a:spcBef>
              <a:spcAft>
                <a:spcPts val="0"/>
              </a:spcAft>
              <a:buClr>
                <a:srgbClr val="2E8AE2"/>
              </a:buClr>
              <a:buSzPts val="1400"/>
              <a:buChar char="○"/>
              <a:defRPr>
                <a:solidFill>
                  <a:srgbClr val="2E8AE2"/>
                </a:solidFill>
              </a:defRPr>
            </a:lvl2pPr>
            <a:lvl3pPr indent="-317500" lvl="2" marL="1371600" rtl="0" algn="ctr">
              <a:spcBef>
                <a:spcPts val="1600"/>
              </a:spcBef>
              <a:spcAft>
                <a:spcPts val="0"/>
              </a:spcAft>
              <a:buClr>
                <a:srgbClr val="2E8AE2"/>
              </a:buClr>
              <a:buSzPts val="1400"/>
              <a:buChar char="■"/>
              <a:defRPr>
                <a:solidFill>
                  <a:srgbClr val="2E8AE2"/>
                </a:solidFill>
              </a:defRPr>
            </a:lvl3pPr>
            <a:lvl4pPr indent="-317500" lvl="3" marL="1828800" rtl="0" algn="ctr">
              <a:spcBef>
                <a:spcPts val="1600"/>
              </a:spcBef>
              <a:spcAft>
                <a:spcPts val="0"/>
              </a:spcAft>
              <a:buClr>
                <a:srgbClr val="2E8AE2"/>
              </a:buClr>
              <a:buSzPts val="1400"/>
              <a:buChar char="●"/>
              <a:defRPr>
                <a:solidFill>
                  <a:srgbClr val="2E8AE2"/>
                </a:solidFill>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2F5496"/>
              </a:buClr>
              <a:buSzPts val="3600"/>
              <a:buNone/>
              <a:defRPr sz="3600">
                <a:solidFill>
                  <a:srgbClr val="2F549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cxnSp>
        <p:nvCxnSpPr>
          <p:cNvPr id="16" name="Shape 16"/>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2E8AE2"/>
              </a:buClr>
              <a:buSzPts val="1800"/>
              <a:buChar char="●"/>
              <a:defRPr>
                <a:solidFill>
                  <a:srgbClr val="2E8AE2"/>
                </a:solidFill>
              </a:defRPr>
            </a:lvl1pPr>
            <a:lvl2pPr indent="-317500" lvl="1" marL="914400" rtl="0">
              <a:spcBef>
                <a:spcPts val="1600"/>
              </a:spcBef>
              <a:spcAft>
                <a:spcPts val="0"/>
              </a:spcAft>
              <a:buClr>
                <a:srgbClr val="2E8AE2"/>
              </a:buClr>
              <a:buSzPts val="1400"/>
              <a:buChar char="○"/>
              <a:defRPr>
                <a:solidFill>
                  <a:srgbClr val="2E8AE2"/>
                </a:solidFill>
              </a:defRPr>
            </a:lvl2pPr>
            <a:lvl3pPr indent="-317500" lvl="2" marL="1371600" rtl="0">
              <a:spcBef>
                <a:spcPts val="1600"/>
              </a:spcBef>
              <a:spcAft>
                <a:spcPts val="0"/>
              </a:spcAft>
              <a:buClr>
                <a:srgbClr val="2E8AE2"/>
              </a:buClr>
              <a:buSzPts val="1400"/>
              <a:buChar char="■"/>
              <a:defRPr>
                <a:solidFill>
                  <a:srgbClr val="2E8AE2"/>
                </a:solidFill>
              </a:defRPr>
            </a:lvl3pPr>
            <a:lvl4pPr indent="-317500" lvl="3" marL="18288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rtl="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2E8AE2"/>
              </a:buClr>
              <a:buSzPts val="1400"/>
              <a:buChar char="●"/>
              <a:defRPr sz="14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Clr>
                <a:srgbClr val="2E8AE2"/>
              </a:buClr>
              <a:buSzPts val="1200"/>
              <a:buChar char="○"/>
              <a:defRPr sz="1200">
                <a:solidFill>
                  <a:srgbClr val="2E8AE2"/>
                </a:solidFill>
              </a:defRPr>
            </a:lvl8pPr>
            <a:lvl9pPr indent="-304800" lvl="8" marL="4114800" rtl="0">
              <a:spcBef>
                <a:spcPts val="1600"/>
              </a:spcBef>
              <a:spcAft>
                <a:spcPts val="1600"/>
              </a:spcAft>
              <a:buClr>
                <a:srgbClr val="2E8AE2"/>
              </a:buClr>
              <a:buSzPts val="1200"/>
              <a:buChar char="■"/>
              <a:defRPr sz="1200">
                <a:solidFill>
                  <a:srgbClr val="2E8AE2"/>
                </a:solidFill>
              </a:defRPr>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2E8AE2"/>
              </a:buClr>
              <a:buSzPts val="1400"/>
              <a:buChar char="●"/>
              <a:defRPr sz="14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Clr>
                <a:srgbClr val="2E8AE2"/>
              </a:buClr>
              <a:buSzPts val="1200"/>
              <a:buChar char="○"/>
              <a:defRPr sz="1200">
                <a:solidFill>
                  <a:srgbClr val="2E8AE2"/>
                </a:solidFill>
              </a:defRPr>
            </a:lvl8pPr>
            <a:lvl9pPr indent="-304800" lvl="8" marL="4114800" rtl="0">
              <a:spcBef>
                <a:spcPts val="1600"/>
              </a:spcBef>
              <a:spcAft>
                <a:spcPts val="1600"/>
              </a:spcAft>
              <a:buClr>
                <a:srgbClr val="2E8AE2"/>
              </a:buClr>
              <a:buSzPts val="1200"/>
              <a:buChar char="■"/>
              <a:defRPr sz="1200">
                <a:solidFill>
                  <a:srgbClr val="2E8AE2"/>
                </a:solidFill>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Clr>
                <a:srgbClr val="2F5496"/>
              </a:buClr>
              <a:buSzPts val="2400"/>
              <a:buNone/>
              <a:defRPr sz="2400">
                <a:solidFill>
                  <a:srgbClr val="2F549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2E8AE2"/>
              </a:buClr>
              <a:buSzPts val="1200"/>
              <a:buChar char="●"/>
              <a:defRPr sz="12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Clr>
                <a:srgbClr val="2F5496"/>
              </a:buClr>
              <a:buSzPts val="4800"/>
              <a:buNone/>
              <a:defRPr sz="4800">
                <a:solidFill>
                  <a:srgbClr val="2F549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4200"/>
              <a:buNone/>
              <a:defRPr sz="4200">
                <a:solidFill>
                  <a:srgbClr val="2F5496"/>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2E8AE2"/>
              </a:buClr>
              <a:buSzPts val="2100"/>
              <a:buNone/>
              <a:defRPr sz="2100">
                <a:solidFill>
                  <a:srgbClr val="2E8AE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rgbClr val="2E8AE2"/>
              </a:buClr>
              <a:buSzPts val="1800"/>
              <a:buChar char="●"/>
              <a:defRPr>
                <a:solidFill>
                  <a:srgbClr val="2E8AE2"/>
                </a:solidFill>
              </a:defRPr>
            </a:lvl1pPr>
            <a:lvl2pPr indent="-317500" lvl="1" marL="914400" rtl="0">
              <a:spcBef>
                <a:spcPts val="1600"/>
              </a:spcBef>
              <a:spcAft>
                <a:spcPts val="0"/>
              </a:spcAft>
              <a:buClr>
                <a:srgbClr val="2E8AE2"/>
              </a:buClr>
              <a:buSzPts val="1400"/>
              <a:buChar char="○"/>
              <a:defRPr>
                <a:solidFill>
                  <a:srgbClr val="2E8AE2"/>
                </a:solidFill>
              </a:defRPr>
            </a:lvl2pPr>
            <a:lvl3pPr indent="-317500" lvl="2" marL="1371600" rtl="0">
              <a:spcBef>
                <a:spcPts val="1600"/>
              </a:spcBef>
              <a:spcAft>
                <a:spcPts val="0"/>
              </a:spcAft>
              <a:buClr>
                <a:srgbClr val="2E8AE2"/>
              </a:buClr>
              <a:buSzPts val="1400"/>
              <a:buChar char="■"/>
              <a:defRPr>
                <a:solidFill>
                  <a:srgbClr val="2E8AE2"/>
                </a:solidFill>
              </a:defRPr>
            </a:lvl3pPr>
            <a:lvl4pPr indent="-317500" lvl="3" marL="1828800" rtl="0">
              <a:spcBef>
                <a:spcPts val="1600"/>
              </a:spcBef>
              <a:spcAft>
                <a:spcPts val="0"/>
              </a:spcAft>
              <a:buClr>
                <a:srgbClr val="2E8AE2"/>
              </a:buClr>
              <a:buSzPts val="1400"/>
              <a:buChar char="●"/>
              <a:defRPr>
                <a:solidFill>
                  <a:srgbClr val="2E8AE2"/>
                </a:solidFill>
              </a:defRPr>
            </a:lvl4pPr>
            <a:lvl5pPr indent="-317500" lvl="4" marL="2286000" rtl="0">
              <a:spcBef>
                <a:spcPts val="1600"/>
              </a:spcBef>
              <a:spcAft>
                <a:spcPts val="0"/>
              </a:spcAft>
              <a:buClr>
                <a:srgbClr val="2E8AE2"/>
              </a:buClr>
              <a:buSzPts val="1400"/>
              <a:buChar char="○"/>
              <a:defRPr>
                <a:solidFill>
                  <a:srgbClr val="2E8AE2"/>
                </a:solidFill>
              </a:defRPr>
            </a:lvl5pPr>
            <a:lvl6pPr indent="-317500" lvl="5" marL="2743200" rtl="0">
              <a:spcBef>
                <a:spcPts val="1600"/>
              </a:spcBef>
              <a:spcAft>
                <a:spcPts val="0"/>
              </a:spcAft>
              <a:buClr>
                <a:srgbClr val="2E8AE2"/>
              </a:buClr>
              <a:buSzPts val="1400"/>
              <a:buChar char="■"/>
              <a:defRPr>
                <a:solidFill>
                  <a:srgbClr val="2E8AE2"/>
                </a:solidFill>
              </a:defRPr>
            </a:lvl6pPr>
            <a:lvl7pPr indent="-317500" lvl="6" marL="3200400" rtl="0">
              <a:spcBef>
                <a:spcPts val="1600"/>
              </a:spcBef>
              <a:spcAft>
                <a:spcPts val="0"/>
              </a:spcAft>
              <a:buClr>
                <a:srgbClr val="2E8AE2"/>
              </a:buClr>
              <a:buSzPts val="1400"/>
              <a:buChar char="●"/>
              <a:defRPr>
                <a:solidFill>
                  <a:srgbClr val="2E8AE2"/>
                </a:solidFill>
              </a:defRPr>
            </a:lvl7pPr>
            <a:lvl8pPr indent="-317500" lvl="7" marL="3657600" rtl="0">
              <a:spcBef>
                <a:spcPts val="1600"/>
              </a:spcBef>
              <a:spcAft>
                <a:spcPts val="0"/>
              </a:spcAft>
              <a:buClr>
                <a:srgbClr val="2E8AE2"/>
              </a:buClr>
              <a:buSzPts val="1400"/>
              <a:buChar char="○"/>
              <a:defRPr>
                <a:solidFill>
                  <a:srgbClr val="2E8AE2"/>
                </a:solidFill>
              </a:defRPr>
            </a:lvl8pPr>
            <a:lvl9pPr indent="-317500" lvl="8" marL="4114800" rtl="0">
              <a:spcBef>
                <a:spcPts val="1600"/>
              </a:spcBef>
              <a:spcAft>
                <a:spcPts val="1600"/>
              </a:spcAft>
              <a:buClr>
                <a:srgbClr val="2E8AE2"/>
              </a:buClr>
              <a:buSzPts val="1400"/>
              <a:buChar char="■"/>
              <a:defRPr>
                <a:solidFill>
                  <a:srgbClr val="2E8AE2"/>
                </a:solidFill>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rgbClr val="2E8AE2"/>
              </a:buClr>
              <a:buSzPts val="1800"/>
              <a:buNone/>
              <a:defRPr>
                <a:solidFill>
                  <a:srgbClr val="2E8AE2"/>
                </a:solidFill>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mozilla.org/es/docs/Web/HTML/Elemento/p" TargetMode="External"/><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 sz="3600"/>
              <a:t>Capacitación formadores Generación de</a:t>
            </a:r>
            <a:endParaRPr b="1" sz="3600"/>
          </a:p>
          <a:p>
            <a:pPr indent="0" lvl="0" marL="0">
              <a:spcBef>
                <a:spcPts val="0"/>
              </a:spcBef>
              <a:spcAft>
                <a:spcPts val="0"/>
              </a:spcAft>
              <a:buNone/>
            </a:pPr>
            <a:r>
              <a:rPr b="1" lang="es" sz="3600"/>
              <a:t>capacidades en el Ecosistema Digital de</a:t>
            </a:r>
            <a:endParaRPr b="1" sz="3600"/>
          </a:p>
          <a:p>
            <a:pPr indent="0" lvl="0" marL="0" rtl="0">
              <a:spcBef>
                <a:spcPts val="0"/>
              </a:spcBef>
              <a:spcAft>
                <a:spcPts val="0"/>
              </a:spcAft>
              <a:buNone/>
            </a:pPr>
            <a:r>
              <a:rPr b="1" lang="es" sz="3600"/>
              <a:t>Bogotá</a:t>
            </a:r>
            <a:endParaRPr b="1" sz="3600"/>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rPr lang="es"/>
              <a:t>Formación especializada TI</a:t>
            </a:r>
            <a:endParaRPr/>
          </a:p>
          <a:p>
            <a:pPr indent="0" lvl="0" mar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Anatomía de un documento HTML</a:t>
            </a:r>
            <a:endParaRPr/>
          </a:p>
        </p:txBody>
      </p:sp>
      <p:pic>
        <p:nvPicPr>
          <p:cNvPr id="110" name="Shape 110"/>
          <p:cNvPicPr preferRelativeResize="0"/>
          <p:nvPr/>
        </p:nvPicPr>
        <p:blipFill>
          <a:blip r:embed="rId3">
            <a:alphaModFix/>
          </a:blip>
          <a:stretch>
            <a:fillRect/>
          </a:stretch>
        </p:blipFill>
        <p:spPr>
          <a:xfrm>
            <a:off x="466725" y="1311250"/>
            <a:ext cx="3565276" cy="2985151"/>
          </a:xfrm>
          <a:prstGeom prst="rect">
            <a:avLst/>
          </a:prstGeom>
          <a:noFill/>
          <a:ln>
            <a:noFill/>
          </a:ln>
        </p:spPr>
      </p:pic>
      <p:sp>
        <p:nvSpPr>
          <p:cNvPr id="111" name="Shape 111"/>
          <p:cNvSpPr txBox="1"/>
          <p:nvPr/>
        </p:nvSpPr>
        <p:spPr>
          <a:xfrm>
            <a:off x="4367175" y="2107500"/>
            <a:ext cx="4053300" cy="108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800">
                <a:solidFill>
                  <a:srgbClr val="333333"/>
                </a:solidFill>
                <a:highlight>
                  <a:srgbClr val="FFFFFF"/>
                </a:highlight>
              </a:rPr>
              <a:t>Veremos </a:t>
            </a:r>
            <a:r>
              <a:rPr lang="es" sz="1800">
                <a:solidFill>
                  <a:srgbClr val="333333"/>
                </a:solidFill>
                <a:highlight>
                  <a:srgbClr val="FFFFFF"/>
                </a:highlight>
              </a:rPr>
              <a:t>cómo</a:t>
            </a:r>
            <a:r>
              <a:rPr lang="es" sz="1800">
                <a:solidFill>
                  <a:srgbClr val="333333"/>
                </a:solidFill>
                <a:highlight>
                  <a:srgbClr val="FFFFFF"/>
                </a:highlight>
              </a:rPr>
              <a:t> los elementos individuales se combinan para formar una página HTML completa.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0000"/>
                </a:solidFill>
                <a:latin typeface="Arial"/>
                <a:ea typeface="Arial"/>
                <a:cs typeface="Arial"/>
                <a:sym typeface="Arial"/>
              </a:rPr>
              <a:t>Antes de iniciar verificar si tenemos instalado un editor de </a:t>
            </a:r>
            <a:r>
              <a:rPr lang="es">
                <a:solidFill>
                  <a:srgbClr val="FF0000"/>
                </a:solidFill>
                <a:latin typeface="Arial"/>
                <a:ea typeface="Arial"/>
                <a:cs typeface="Arial"/>
                <a:sym typeface="Arial"/>
              </a:rPr>
              <a:t>código</a:t>
            </a:r>
            <a:r>
              <a:rPr lang="es">
                <a:solidFill>
                  <a:srgbClr val="FF0000"/>
                </a:solidFill>
                <a:latin typeface="Arial"/>
                <a:ea typeface="Arial"/>
                <a:cs typeface="Arial"/>
                <a:sym typeface="Arial"/>
              </a:rPr>
              <a:t>, si no se tiene instalado nosotros recomendamos  Sublime Text (</a:t>
            </a:r>
            <a:r>
              <a:rPr lang="es">
                <a:solidFill>
                  <a:srgbClr val="2F5496"/>
                </a:solidFill>
              </a:rPr>
              <a:t>https://www.sublimetext.com/</a:t>
            </a:r>
            <a:r>
              <a:rPr lang="es">
                <a:solidFill>
                  <a:srgbClr val="FF0000"/>
                </a:solidFill>
                <a:latin typeface="Arial"/>
                <a:ea typeface="Arial"/>
                <a:cs typeface="Arial"/>
                <a:sym typeface="Arial"/>
              </a:rPr>
              <a:t>)</a:t>
            </a:r>
            <a:endParaRPr>
              <a:solidFill>
                <a:srgbClr val="FF0000"/>
              </a:solidFill>
              <a:latin typeface="Arial"/>
              <a:ea typeface="Arial"/>
              <a:cs typeface="Arial"/>
              <a:sym typeface="Arial"/>
            </a:endParaRPr>
          </a:p>
          <a:p>
            <a:pPr indent="0" lvl="0" marL="0" rtl="0">
              <a:spcBef>
                <a:spcPts val="1800"/>
              </a:spcBef>
              <a:spcAft>
                <a:spcPts val="0"/>
              </a:spcAft>
              <a:buClr>
                <a:schemeClr val="dk1"/>
              </a:buClr>
              <a:buSzPts val="1100"/>
              <a:buFont typeface="Arial"/>
              <a:buNone/>
            </a:pPr>
            <a:r>
              <a:rPr lang="es">
                <a:solidFill>
                  <a:srgbClr val="FF0000"/>
                </a:solidFill>
                <a:latin typeface="Arial"/>
                <a:ea typeface="Arial"/>
                <a:cs typeface="Arial"/>
                <a:sym typeface="Arial"/>
              </a:rPr>
              <a:t>Ejercicio:</a:t>
            </a:r>
            <a:endParaRPr>
              <a:solidFill>
                <a:srgbClr val="FF0000"/>
              </a:solidFill>
              <a:latin typeface="Arial"/>
              <a:ea typeface="Arial"/>
              <a:cs typeface="Arial"/>
              <a:sym typeface="Arial"/>
            </a:endParaRPr>
          </a:p>
          <a:p>
            <a:pPr indent="279400" lvl="0" marL="457200" rtl="0">
              <a:spcBef>
                <a:spcPts val="180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Copiar el ejemplo de la página HTML indicada en el punto anterior.</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Crear un nuevo archivo en un editor de texto.</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Pegar el código en el nuevo archivo de texto.</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Guardar el archivo como </a:t>
            </a:r>
            <a:r>
              <a:rPr lang="es">
                <a:solidFill>
                  <a:srgbClr val="FF0000"/>
                </a:solidFill>
                <a:latin typeface="Verdana"/>
                <a:ea typeface="Verdana"/>
                <a:cs typeface="Verdana"/>
                <a:sym typeface="Verdana"/>
              </a:rPr>
              <a:t>index.html</a:t>
            </a:r>
            <a:r>
              <a:rPr lang="es">
                <a:solidFill>
                  <a:srgbClr val="FF0000"/>
                </a:solidFill>
                <a:latin typeface="Arial"/>
                <a:ea typeface="Arial"/>
                <a:cs typeface="Arial"/>
                <a:sym typeface="Arial"/>
              </a:rPr>
              <a:t>.</a:t>
            </a:r>
            <a:endParaRPr>
              <a:solidFill>
                <a:srgbClr val="FF0000"/>
              </a:solidFill>
              <a:latin typeface="Arial"/>
              <a:ea typeface="Arial"/>
              <a:cs typeface="Arial"/>
              <a:sym typeface="Arial"/>
            </a:endParaRPr>
          </a:p>
          <a:p>
            <a:pPr indent="0" lvl="0" marL="0">
              <a:spcBef>
                <a:spcPts val="23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a:t>
            </a:r>
            <a:r>
              <a:rPr lang="es">
                <a:solidFill>
                  <a:srgbClr val="2F5496"/>
                </a:solidFill>
              </a:rPr>
              <a:t>abecera HTML</a:t>
            </a:r>
            <a:endParaRPr/>
          </a:p>
        </p:txBody>
      </p:sp>
      <p:sp>
        <p:nvSpPr>
          <p:cNvPr id="122" name="Shape 122"/>
          <p:cNvSpPr txBox="1"/>
          <p:nvPr>
            <p:ph idx="1" type="body"/>
          </p:nvPr>
        </p:nvSpPr>
        <p:spPr>
          <a:xfrm>
            <a:off x="4334225" y="1152475"/>
            <a:ext cx="44982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2F5496"/>
                </a:solidFill>
              </a:rPr>
              <a:t>La cabecera HTML está contenida por el elemento &lt;head&gt; — a diferencia del contenido del elemento &lt;body&gt; , el contenido de la cabecera no es mostrada en la pantalla de la página. En su lugar, el trabajo de la cabecera es contener metadatos acerca del documento. En el ejemplo anterior, la cabecera es bastante reducida.</a:t>
            </a:r>
            <a:endParaRPr/>
          </a:p>
        </p:txBody>
      </p:sp>
      <p:pic>
        <p:nvPicPr>
          <p:cNvPr id="123" name="Shape 123"/>
          <p:cNvPicPr preferRelativeResize="0"/>
          <p:nvPr/>
        </p:nvPicPr>
        <p:blipFill>
          <a:blip r:embed="rId3">
            <a:alphaModFix/>
          </a:blip>
          <a:stretch>
            <a:fillRect/>
          </a:stretch>
        </p:blipFill>
        <p:spPr>
          <a:xfrm>
            <a:off x="464100" y="1695450"/>
            <a:ext cx="3231025" cy="134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2800">
                <a:solidFill>
                  <a:srgbClr val="FF0000"/>
                </a:solidFill>
              </a:rPr>
              <a:t>Usando las herramientas de los desarrolladores del Navegador [developer tools] compruebe el contenido de la cabecera de alguna web.</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Añadiendo un título</a:t>
            </a:r>
            <a:endParaRPr/>
          </a:p>
        </p:txBody>
      </p:sp>
      <p:pic>
        <p:nvPicPr>
          <p:cNvPr id="134" name="Shape 134"/>
          <p:cNvPicPr preferRelativeResize="0"/>
          <p:nvPr/>
        </p:nvPicPr>
        <p:blipFill>
          <a:blip r:embed="rId3">
            <a:alphaModFix/>
          </a:blip>
          <a:stretch>
            <a:fillRect/>
          </a:stretch>
        </p:blipFill>
        <p:spPr>
          <a:xfrm>
            <a:off x="2038350" y="1338263"/>
            <a:ext cx="5067300" cy="277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Metadato: el elemento &lt;meta&gt;</a:t>
            </a:r>
            <a:endParaRPr/>
          </a:p>
        </p:txBody>
      </p:sp>
      <p:sp>
        <p:nvSpPr>
          <p:cNvPr id="140" name="Shape 140"/>
          <p:cNvSpPr txBox="1"/>
          <p:nvPr>
            <p:ph idx="1" type="body"/>
          </p:nvPr>
        </p:nvSpPr>
        <p:spPr>
          <a:xfrm>
            <a:off x="3566400" y="1491575"/>
            <a:ext cx="5265900" cy="289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Los Metadatos son datos que describen datos, y HTML tiene una forma "oficial" de agregar metadatos a un documento---el elemento  &lt;meta&gt; </a:t>
            </a:r>
            <a:endParaRPr>
              <a:solidFill>
                <a:srgbClr val="2F5496"/>
              </a:solidFill>
            </a:endParaRPr>
          </a:p>
          <a:p>
            <a:pPr indent="0" lvl="0" marL="0">
              <a:spcBef>
                <a:spcPts val="1600"/>
              </a:spcBef>
              <a:spcAft>
                <a:spcPts val="0"/>
              </a:spcAft>
              <a:buNone/>
            </a:pPr>
            <a:r>
              <a:rPr lang="es">
                <a:solidFill>
                  <a:srgbClr val="2F5496"/>
                </a:solidFill>
              </a:rPr>
              <a:t>Especificando la codificación de caracteres de su documento</a:t>
            </a:r>
            <a:endParaRPr>
              <a:solidFill>
                <a:srgbClr val="2F5496"/>
              </a:solidFill>
            </a:endParaRPr>
          </a:p>
          <a:p>
            <a:pPr indent="0" lvl="0" marL="0">
              <a:spcBef>
                <a:spcPts val="1600"/>
              </a:spcBef>
              <a:spcAft>
                <a:spcPts val="1600"/>
              </a:spcAft>
              <a:buNone/>
            </a:pPr>
            <a:r>
              <a:t/>
            </a:r>
            <a:endParaRPr>
              <a:solidFill>
                <a:srgbClr val="2F5496"/>
              </a:solidFill>
            </a:endParaRPr>
          </a:p>
        </p:txBody>
      </p:sp>
      <p:pic>
        <p:nvPicPr>
          <p:cNvPr id="141" name="Shape 141"/>
          <p:cNvPicPr preferRelativeResize="0"/>
          <p:nvPr/>
        </p:nvPicPr>
        <p:blipFill>
          <a:blip r:embed="rId3">
            <a:alphaModFix/>
          </a:blip>
          <a:stretch>
            <a:fillRect/>
          </a:stretch>
        </p:blipFill>
        <p:spPr>
          <a:xfrm>
            <a:off x="268450" y="1825425"/>
            <a:ext cx="3139225" cy="1666275"/>
          </a:xfrm>
          <a:prstGeom prst="rect">
            <a:avLst/>
          </a:prstGeom>
          <a:noFill/>
          <a:ln>
            <a:noFill/>
          </a:ln>
        </p:spPr>
      </p:pic>
      <p:pic>
        <p:nvPicPr>
          <p:cNvPr id="142" name="Shape 142"/>
          <p:cNvPicPr preferRelativeResize="0"/>
          <p:nvPr/>
        </p:nvPicPr>
        <p:blipFill>
          <a:blip r:embed="rId4">
            <a:alphaModFix/>
          </a:blip>
          <a:stretch>
            <a:fillRect/>
          </a:stretch>
        </p:blipFill>
        <p:spPr>
          <a:xfrm>
            <a:off x="4475800" y="3686900"/>
            <a:ext cx="1962150"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1869875"/>
            <a:ext cx="8520600" cy="1232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solidFill>
                  <a:srgbClr val="FF0000"/>
                </a:solidFill>
              </a:rPr>
              <a:t>En el documento que tienen los chicos ya creado </a:t>
            </a:r>
            <a:r>
              <a:rPr lang="es">
                <a:solidFill>
                  <a:srgbClr val="FF0000"/>
                </a:solidFill>
              </a:rPr>
              <a:t>agregar</a:t>
            </a:r>
            <a:r>
              <a:rPr lang="es">
                <a:solidFill>
                  <a:srgbClr val="FF0000"/>
                </a:solidFill>
              </a:rPr>
              <a:t>:</a:t>
            </a:r>
            <a:endParaRPr>
              <a:solidFill>
                <a:srgbClr val="FF0000"/>
              </a:solidFill>
            </a:endParaRPr>
          </a:p>
          <a:p>
            <a:pPr indent="0" lvl="0" marL="0" algn="ctr">
              <a:spcBef>
                <a:spcPts val="1600"/>
              </a:spcBef>
              <a:spcAft>
                <a:spcPts val="0"/>
              </a:spcAft>
              <a:buNone/>
            </a:pPr>
            <a:r>
              <a:rPr lang="es">
                <a:solidFill>
                  <a:srgbClr val="FF0000"/>
                </a:solidFill>
              </a:rPr>
              <a:t>Autor, Descripción y </a:t>
            </a:r>
            <a:r>
              <a:rPr lang="es">
                <a:solidFill>
                  <a:srgbClr val="FF0000"/>
                </a:solidFill>
              </a:rPr>
              <a:t>agregar</a:t>
            </a:r>
            <a:r>
              <a:rPr lang="es">
                <a:solidFill>
                  <a:srgbClr val="FF0000"/>
                </a:solidFill>
              </a:rPr>
              <a:t> un Favicon</a:t>
            </a:r>
            <a:endParaRPr>
              <a:solidFill>
                <a:srgbClr val="FF0000"/>
              </a:solidFill>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400">
                <a:solidFill>
                  <a:srgbClr val="2F5496"/>
                </a:solidFill>
              </a:rPr>
              <a:t>Conceptos Básicos: Encabezados y Párrafos</a:t>
            </a:r>
            <a:endParaRPr sz="2400">
              <a:solidFill>
                <a:srgbClr val="2F5496"/>
              </a:solidFill>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Uno de los trabajos principales de HTML es dar estructura de texto y significado (también conocida como semántica), de forma que un navegador pueda mostrarlo correctamente.</a:t>
            </a:r>
            <a:endParaRPr>
              <a:solidFill>
                <a:srgbClr val="2E8AE2"/>
              </a:solidFill>
            </a:endParaRPr>
          </a:p>
          <a:p>
            <a:pPr indent="0" lvl="0" marL="0">
              <a:spcBef>
                <a:spcPts val="1600"/>
              </a:spcBef>
              <a:spcAft>
                <a:spcPts val="0"/>
              </a:spcAft>
              <a:buNone/>
            </a:pPr>
            <a:r>
              <a:rPr lang="es">
                <a:solidFill>
                  <a:srgbClr val="2E8AE2"/>
                </a:solidFill>
                <a:highlight>
                  <a:srgbClr val="FFFFFF"/>
                </a:highlight>
                <a:latin typeface="Arial"/>
                <a:ea typeface="Arial"/>
                <a:cs typeface="Arial"/>
                <a:sym typeface="Arial"/>
              </a:rPr>
              <a:t>En HTML, cada párrafo tiene que ser envuelto en un elemento </a:t>
            </a:r>
            <a:r>
              <a:rPr lang="es" u="sng">
                <a:solidFill>
                  <a:srgbClr val="2E8AE2"/>
                </a:solidFill>
                <a:highlight>
                  <a:srgbClr val="FFFFFF"/>
                </a:highlight>
                <a:latin typeface="Verdana"/>
                <a:ea typeface="Verdana"/>
                <a:cs typeface="Verdana"/>
                <a:sym typeface="Verdana"/>
                <a:hlinkClick r:id="rId3"/>
              </a:rPr>
              <a:t>&lt;p&gt;</a:t>
            </a:r>
            <a:r>
              <a:rPr lang="es">
                <a:solidFill>
                  <a:srgbClr val="2E8AE2"/>
                </a:solidFill>
                <a:highlight>
                  <a:srgbClr val="FFFFFF"/>
                </a:highlight>
                <a:latin typeface="Arial"/>
                <a:ea typeface="Arial"/>
                <a:cs typeface="Arial"/>
                <a:sym typeface="Arial"/>
              </a:rPr>
              <a:t>, como este:</a:t>
            </a:r>
            <a:endParaRPr>
              <a:solidFill>
                <a:srgbClr val="2E8AE2"/>
              </a:solidFill>
              <a:highlight>
                <a:srgbClr val="FFFFFF"/>
              </a:highlight>
              <a:latin typeface="Arial"/>
              <a:ea typeface="Arial"/>
              <a:cs typeface="Arial"/>
              <a:sym typeface="Arial"/>
            </a:endParaRPr>
          </a:p>
          <a:p>
            <a:pPr indent="0" lvl="0" marL="0">
              <a:spcBef>
                <a:spcPts val="1600"/>
              </a:spcBef>
              <a:spcAft>
                <a:spcPts val="0"/>
              </a:spcAft>
              <a:buNone/>
            </a:pPr>
            <a:r>
              <a:t/>
            </a:r>
            <a:endParaRPr>
              <a:solidFill>
                <a:srgbClr val="2E8AE2"/>
              </a:solidFill>
              <a:highlight>
                <a:srgbClr val="FFFFFF"/>
              </a:highlight>
              <a:latin typeface="Arial"/>
              <a:ea typeface="Arial"/>
              <a:cs typeface="Arial"/>
              <a:sym typeface="Arial"/>
            </a:endParaRPr>
          </a:p>
          <a:p>
            <a:pPr indent="0" lvl="0" marL="0">
              <a:spcBef>
                <a:spcPts val="1600"/>
              </a:spcBef>
              <a:spcAft>
                <a:spcPts val="1600"/>
              </a:spcAft>
              <a:buNone/>
            </a:pPr>
            <a:r>
              <a:rPr lang="es">
                <a:solidFill>
                  <a:srgbClr val="2E8AE2"/>
                </a:solidFill>
              </a:rPr>
              <a:t>Cada título tiene que ser envuelto en un elemento de título:</a:t>
            </a:r>
            <a:endParaRPr>
              <a:solidFill>
                <a:srgbClr val="2E8AE2"/>
              </a:solidFill>
              <a:highlight>
                <a:srgbClr val="FFFFFF"/>
              </a:highlight>
              <a:latin typeface="Arial"/>
              <a:ea typeface="Arial"/>
              <a:cs typeface="Arial"/>
              <a:sym typeface="Arial"/>
            </a:endParaRPr>
          </a:p>
        </p:txBody>
      </p:sp>
      <p:pic>
        <p:nvPicPr>
          <p:cNvPr id="154" name="Shape 154"/>
          <p:cNvPicPr preferRelativeResize="0"/>
          <p:nvPr/>
        </p:nvPicPr>
        <p:blipFill>
          <a:blip r:embed="rId4">
            <a:alphaModFix/>
          </a:blip>
          <a:stretch>
            <a:fillRect/>
          </a:stretch>
        </p:blipFill>
        <p:spPr>
          <a:xfrm>
            <a:off x="2832900" y="2801980"/>
            <a:ext cx="3241850" cy="376275"/>
          </a:xfrm>
          <a:prstGeom prst="rect">
            <a:avLst/>
          </a:prstGeom>
          <a:noFill/>
          <a:ln>
            <a:noFill/>
          </a:ln>
        </p:spPr>
      </p:pic>
      <p:pic>
        <p:nvPicPr>
          <p:cNvPr id="155" name="Shape 155"/>
          <p:cNvPicPr preferRelativeResize="0"/>
          <p:nvPr/>
        </p:nvPicPr>
        <p:blipFill>
          <a:blip r:embed="rId5">
            <a:alphaModFix/>
          </a:blip>
          <a:stretch>
            <a:fillRect/>
          </a:stretch>
        </p:blipFill>
        <p:spPr>
          <a:xfrm>
            <a:off x="2928575" y="3803075"/>
            <a:ext cx="3290010" cy="3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Probemos</a:t>
            </a:r>
            <a:endParaRPr/>
          </a:p>
        </p:txBody>
      </p:sp>
      <p:sp>
        <p:nvSpPr>
          <p:cNvPr id="161" name="Shape 161"/>
          <p:cNvSpPr txBox="1"/>
          <p:nvPr>
            <p:ph idx="1" type="body"/>
          </p:nvPr>
        </p:nvSpPr>
        <p:spPr>
          <a:xfrm>
            <a:off x="768900" y="1152475"/>
            <a:ext cx="1515000" cy="341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sz="3000"/>
              <a:t>H1</a:t>
            </a:r>
            <a:endParaRPr sz="3000"/>
          </a:p>
          <a:p>
            <a:pPr indent="0" lvl="0" marL="0" algn="ctr">
              <a:spcBef>
                <a:spcPts val="1600"/>
              </a:spcBef>
              <a:spcAft>
                <a:spcPts val="0"/>
              </a:spcAft>
              <a:buNone/>
            </a:pPr>
            <a:r>
              <a:rPr lang="es" sz="2400"/>
              <a:t>H2</a:t>
            </a:r>
            <a:endParaRPr sz="2400"/>
          </a:p>
          <a:p>
            <a:pPr indent="0" lvl="0" marL="0" algn="ctr">
              <a:spcBef>
                <a:spcPts val="1600"/>
              </a:spcBef>
              <a:spcAft>
                <a:spcPts val="0"/>
              </a:spcAft>
              <a:buNone/>
            </a:pPr>
            <a:r>
              <a:rPr lang="es"/>
              <a:t>H3</a:t>
            </a:r>
            <a:endParaRPr/>
          </a:p>
          <a:p>
            <a:pPr indent="0" lvl="0" marL="0" algn="ctr">
              <a:spcBef>
                <a:spcPts val="1600"/>
              </a:spcBef>
              <a:spcAft>
                <a:spcPts val="0"/>
              </a:spcAft>
              <a:buNone/>
            </a:pPr>
            <a:r>
              <a:rPr lang="es" sz="1400"/>
              <a:t>H4</a:t>
            </a:r>
            <a:endParaRPr sz="1400"/>
          </a:p>
          <a:p>
            <a:pPr indent="0" lvl="0" marL="0" algn="ctr">
              <a:spcBef>
                <a:spcPts val="1600"/>
              </a:spcBef>
              <a:spcAft>
                <a:spcPts val="0"/>
              </a:spcAft>
              <a:buNone/>
            </a:pPr>
            <a:r>
              <a:rPr lang="es" sz="1200"/>
              <a:t>H5</a:t>
            </a:r>
            <a:endParaRPr sz="1200"/>
          </a:p>
          <a:p>
            <a:pPr indent="0" lvl="0" marL="0" algn="ctr">
              <a:spcBef>
                <a:spcPts val="1600"/>
              </a:spcBef>
              <a:spcAft>
                <a:spcPts val="1600"/>
              </a:spcAft>
              <a:buNone/>
            </a:pPr>
            <a:r>
              <a:rPr lang="es" sz="1000"/>
              <a:t>H6</a:t>
            </a:r>
            <a:endParaRPr sz="1000"/>
          </a:p>
        </p:txBody>
      </p:sp>
      <p:sp>
        <p:nvSpPr>
          <p:cNvPr id="162" name="Shape 162"/>
          <p:cNvSpPr txBox="1"/>
          <p:nvPr/>
        </p:nvSpPr>
        <p:spPr>
          <a:xfrm>
            <a:off x="3397650" y="1740175"/>
            <a:ext cx="4745100" cy="174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800">
                <a:solidFill>
                  <a:srgbClr val="2F5496"/>
                </a:solidFill>
                <a:latin typeface="Roboto"/>
                <a:ea typeface="Roboto"/>
                <a:cs typeface="Roboto"/>
                <a:sym typeface="Roboto"/>
              </a:rPr>
              <a:t>Hay seis elementos de título — &lt;h1&gt;, &lt;h2&gt;, &lt;h3&gt;, &lt;h4&gt;, &lt;h5&gt;, and &lt;h6&gt;. Cada elemento representa un nivel diferente de contenido en el documento;</a:t>
            </a:r>
            <a:endParaRPr>
              <a:solidFill>
                <a:srgbClr val="2F549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Listas Desordenadas</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Las listas desordenadas se usan para marcar listas de artículos cuyo orden no es importante.</a:t>
            </a:r>
            <a:endParaRPr>
              <a:solidFill>
                <a:srgbClr val="2E8AE2"/>
              </a:solidFill>
            </a:endParaRPr>
          </a:p>
          <a:p>
            <a:pPr indent="0" lvl="0" marL="0" rtl="0">
              <a:spcBef>
                <a:spcPts val="1600"/>
              </a:spcBef>
              <a:spcAft>
                <a:spcPts val="0"/>
              </a:spcAft>
              <a:buNone/>
            </a:pPr>
            <a:r>
              <a:t/>
            </a:r>
            <a:endParaRPr>
              <a:solidFill>
                <a:srgbClr val="2E8AE2"/>
              </a:solidFill>
            </a:endParaRPr>
          </a:p>
          <a:p>
            <a:pPr indent="0" lvl="0" marL="0">
              <a:spcBef>
                <a:spcPts val="1600"/>
              </a:spcBef>
              <a:spcAft>
                <a:spcPts val="1600"/>
              </a:spcAft>
              <a:buNone/>
            </a:pPr>
            <a:r>
              <a:t/>
            </a:r>
            <a:endParaRPr b="1">
              <a:solidFill>
                <a:srgbClr val="2E8AE2"/>
              </a:solidFill>
            </a:endParaRPr>
          </a:p>
        </p:txBody>
      </p:sp>
      <p:pic>
        <p:nvPicPr>
          <p:cNvPr id="169" name="Shape 169"/>
          <p:cNvPicPr preferRelativeResize="0"/>
          <p:nvPr/>
        </p:nvPicPr>
        <p:blipFill>
          <a:blip r:embed="rId3">
            <a:alphaModFix/>
          </a:blip>
          <a:stretch>
            <a:fillRect/>
          </a:stretch>
        </p:blipFill>
        <p:spPr>
          <a:xfrm>
            <a:off x="3219450" y="2105025"/>
            <a:ext cx="2329750" cy="180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s"/>
              <a:t>MOCKUPS Y PROTOTIPOS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Listas Ordenadas</a:t>
            </a:r>
            <a:endParaRPr/>
          </a:p>
          <a:p>
            <a:pPr indent="0" lvl="0" marL="0">
              <a:spcBef>
                <a:spcPts val="0"/>
              </a:spcBef>
              <a:spcAft>
                <a:spcPts val="0"/>
              </a:spcAft>
              <a:buNone/>
            </a:pPr>
            <a:r>
              <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Las listas ordenadas son listas en las que el orden de los artículos sí importa.</a:t>
            </a:r>
            <a:endParaRPr>
              <a:solidFill>
                <a:srgbClr val="2E8AE2"/>
              </a:solidFill>
            </a:endParaRPr>
          </a:p>
          <a:p>
            <a:pPr indent="0" lvl="0" marL="0">
              <a:spcBef>
                <a:spcPts val="1600"/>
              </a:spcBef>
              <a:spcAft>
                <a:spcPts val="1600"/>
              </a:spcAft>
              <a:buNone/>
            </a:pPr>
            <a:r>
              <a:t/>
            </a:r>
            <a:endParaRPr>
              <a:solidFill>
                <a:srgbClr val="2E8AE2"/>
              </a:solidFill>
            </a:endParaRPr>
          </a:p>
        </p:txBody>
      </p:sp>
      <p:pic>
        <p:nvPicPr>
          <p:cNvPr id="176" name="Shape 176"/>
          <p:cNvPicPr preferRelativeResize="0"/>
          <p:nvPr/>
        </p:nvPicPr>
        <p:blipFill>
          <a:blip r:embed="rId3">
            <a:alphaModFix/>
          </a:blip>
          <a:stretch>
            <a:fillRect/>
          </a:stretch>
        </p:blipFill>
        <p:spPr>
          <a:xfrm>
            <a:off x="1843088" y="1928813"/>
            <a:ext cx="5457825" cy="174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Hipervínculos </a:t>
            </a:r>
            <a:endParaRPr/>
          </a:p>
        </p:txBody>
      </p:sp>
      <p:sp>
        <p:nvSpPr>
          <p:cNvPr id="182" name="Shape 182"/>
          <p:cNvSpPr txBox="1"/>
          <p:nvPr>
            <p:ph idx="1" type="body"/>
          </p:nvPr>
        </p:nvSpPr>
        <p:spPr>
          <a:xfrm>
            <a:off x="311700" y="1754550"/>
            <a:ext cx="8520600" cy="1634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2800">
                <a:solidFill>
                  <a:srgbClr val="2E8AE2"/>
                </a:solidFill>
              </a:rPr>
              <a:t>Los Hipervínculos ó enlaces son verdaderamente importantes — son los que hacen que la Web sea Web.</a:t>
            </a:r>
            <a:endParaRPr>
              <a:solidFill>
                <a:srgbClr val="2E8AE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Anatomía de un link</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Un link básico se crea incluyendo el texto (o cualquier otro contenido Block level links) que deseemos convertir en un link dentro de un elemento ancla &lt;a&gt;, dándole un atributo href  que contendrá la dirección web hacia dónde deseemos que apunte el link.</a:t>
            </a:r>
            <a:endParaRPr/>
          </a:p>
        </p:txBody>
      </p:sp>
      <p:pic>
        <p:nvPicPr>
          <p:cNvPr id="189" name="Shape 189"/>
          <p:cNvPicPr preferRelativeResize="0"/>
          <p:nvPr/>
        </p:nvPicPr>
        <p:blipFill>
          <a:blip r:embed="rId3">
            <a:alphaModFix/>
          </a:blip>
          <a:stretch>
            <a:fillRect/>
          </a:stretch>
        </p:blipFill>
        <p:spPr>
          <a:xfrm>
            <a:off x="1426275" y="2754388"/>
            <a:ext cx="6305550" cy="98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11700" y="2087125"/>
            <a:ext cx="8520600" cy="10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3000">
                <a:solidFill>
                  <a:schemeClr val="dk1"/>
                </a:solidFill>
                <a:latin typeface="Proxima Nova"/>
                <a:ea typeface="Proxima Nova"/>
                <a:cs typeface="Proxima Nova"/>
                <a:sym typeface="Proxima Nova"/>
              </a:rPr>
              <a:t> Construir su CV, usar i</a:t>
            </a:r>
            <a:r>
              <a:rPr lang="es" sz="3000">
                <a:solidFill>
                  <a:schemeClr val="dk1"/>
                </a:solidFill>
                <a:latin typeface="Proxima Nova"/>
                <a:ea typeface="Proxima Nova"/>
                <a:cs typeface="Proxima Nova"/>
                <a:sym typeface="Proxima Nova"/>
              </a:rPr>
              <a:t>mágenes</a:t>
            </a:r>
            <a:r>
              <a:rPr lang="es" sz="3000">
                <a:solidFill>
                  <a:schemeClr val="dk1"/>
                </a:solidFill>
                <a:latin typeface="Proxima Nova"/>
                <a:ea typeface="Proxima Nova"/>
                <a:cs typeface="Proxima Nova"/>
                <a:sym typeface="Proxima Nova"/>
              </a:rPr>
              <a:t>, listas, titulos y demas etiquetas aprendidas en clase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s"/>
              <a:t>¿Qué es un MockUp?</a:t>
            </a:r>
            <a:endParaRPr/>
          </a:p>
        </p:txBody>
      </p:sp>
      <p:sp>
        <p:nvSpPr>
          <p:cNvPr id="67" name="Shape 67"/>
          <p:cNvSpPr txBox="1"/>
          <p:nvPr>
            <p:ph idx="1" type="body"/>
          </p:nvPr>
        </p:nvSpPr>
        <p:spPr>
          <a:xfrm>
            <a:off x="4213075" y="1787550"/>
            <a:ext cx="4752600" cy="1263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rgbClr val="000000"/>
              </a:buClr>
              <a:buSzPts val="1100"/>
              <a:buFont typeface="Arial"/>
              <a:buNone/>
            </a:pPr>
            <a:r>
              <a:rPr lang="es">
                <a:solidFill>
                  <a:srgbClr val="2E8AE2"/>
                </a:solidFill>
                <a:latin typeface="Proxima Nova"/>
                <a:ea typeface="Proxima Nova"/>
                <a:cs typeface="Proxima Nova"/>
                <a:sym typeface="Proxima Nova"/>
              </a:rPr>
              <a:t>El Mockup es una representación más avanzada del diseño gráfico y comunicativo (desde una visión de navegación y AI) de un proyecto. </a:t>
            </a:r>
            <a:endParaRPr>
              <a:solidFill>
                <a:srgbClr val="2E8AE2"/>
              </a:solidFill>
            </a:endParaRPr>
          </a:p>
        </p:txBody>
      </p:sp>
      <p:pic>
        <p:nvPicPr>
          <p:cNvPr id="68" name="Shape 68"/>
          <p:cNvPicPr preferRelativeResize="0"/>
          <p:nvPr/>
        </p:nvPicPr>
        <p:blipFill>
          <a:blip r:embed="rId3">
            <a:alphaModFix/>
          </a:blip>
          <a:stretch>
            <a:fillRect/>
          </a:stretch>
        </p:blipFill>
        <p:spPr>
          <a:xfrm>
            <a:off x="671650" y="1711350"/>
            <a:ext cx="3502474" cy="207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 name="Shape 72"/>
        <p:cNvGrpSpPr/>
        <p:nvPr/>
      </p:nvGrpSpPr>
      <p:grpSpPr>
        <a:xfrm>
          <a:off x="0" y="0"/>
          <a:ext cx="0" cy="0"/>
          <a:chOff x="0" y="0"/>
          <a:chExt cx="0" cy="0"/>
        </a:xfrm>
      </p:grpSpPr>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FF0000"/>
                </a:solidFill>
              </a:rPr>
              <a:t>Ejemplo de Mockup </a:t>
            </a:r>
            <a:r>
              <a:rPr lang="es" sz="2800">
                <a:solidFill>
                  <a:srgbClr val="FF0000"/>
                </a:solidFill>
              </a:rPr>
              <a:t>https://www.massimpressions.com/web-design-blog/mi-talent-free-website-psd-template/</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Prototipos</a:t>
            </a:r>
            <a:endParaRPr/>
          </a:p>
        </p:txBody>
      </p:sp>
      <p:sp>
        <p:nvSpPr>
          <p:cNvPr id="79" name="Shape 79"/>
          <p:cNvSpPr txBox="1"/>
          <p:nvPr>
            <p:ph idx="1" type="body"/>
          </p:nvPr>
        </p:nvSpPr>
        <p:spPr>
          <a:xfrm>
            <a:off x="3901875" y="1815825"/>
            <a:ext cx="4930500" cy="1642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solidFill>
                  <a:srgbClr val="2E8AE2"/>
                </a:solidFill>
                <a:latin typeface="Proxima Nova"/>
                <a:ea typeface="Proxima Nova"/>
                <a:cs typeface="Proxima Nova"/>
                <a:sym typeface="Proxima Nova"/>
              </a:rPr>
              <a:t>Mientras que los wireframes son un “esbozo” , los MockUps muestran la “sensación”, la textura del diseño, es el prototipo el que da vida a la “experiencia” detrás “de la experiencia del usuario”</a:t>
            </a:r>
            <a:endParaRPr>
              <a:solidFill>
                <a:srgbClr val="2E8AE2"/>
              </a:solidFill>
            </a:endParaRPr>
          </a:p>
        </p:txBody>
      </p:sp>
      <p:pic>
        <p:nvPicPr>
          <p:cNvPr id="80" name="Shape 80"/>
          <p:cNvPicPr preferRelativeResize="0"/>
          <p:nvPr/>
        </p:nvPicPr>
        <p:blipFill>
          <a:blip r:embed="rId3">
            <a:alphaModFix/>
          </a:blip>
          <a:stretch>
            <a:fillRect/>
          </a:stretch>
        </p:blipFill>
        <p:spPr>
          <a:xfrm>
            <a:off x="381000" y="1170125"/>
            <a:ext cx="3327950" cy="298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s"/>
              <a:t>HTML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3882925" y="1204475"/>
            <a:ext cx="4715400" cy="317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
                <a:solidFill>
                  <a:srgbClr val="2F5496"/>
                </a:solidFill>
              </a:rPr>
              <a:t>El Lenguaje de Marcado de Hipertexto (HTML) es el código que se utiliza para estructurar y desplegar una página web y sus contenidos. Por ejemplo, sus contenidos podrían ser párrafos, una lista con viñetas o el uso de imágenes y tablas de datos. Como lo sugiere el título, este artículo te dará una comprensión básica de HTML y cúal es su función.</a:t>
            </a:r>
            <a:endParaRPr>
              <a:solidFill>
                <a:srgbClr val="2E8AE2"/>
              </a:solidFill>
            </a:endParaRPr>
          </a:p>
        </p:txBody>
      </p:sp>
      <p:pic>
        <p:nvPicPr>
          <p:cNvPr id="91" name="Shape 91"/>
          <p:cNvPicPr preferRelativeResize="0"/>
          <p:nvPr/>
        </p:nvPicPr>
        <p:blipFill>
          <a:blip r:embed="rId3">
            <a:alphaModFix/>
          </a:blip>
          <a:stretch>
            <a:fillRect/>
          </a:stretch>
        </p:blipFill>
        <p:spPr>
          <a:xfrm>
            <a:off x="350850" y="1899850"/>
            <a:ext cx="3111700" cy="149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Anatomía de un elemento HTML</a:t>
            </a:r>
            <a:endParaRPr/>
          </a:p>
        </p:txBody>
      </p:sp>
      <p:pic>
        <p:nvPicPr>
          <p:cNvPr id="97" name="Shape 97"/>
          <p:cNvPicPr preferRelativeResize="0"/>
          <p:nvPr/>
        </p:nvPicPr>
        <p:blipFill>
          <a:blip r:embed="rId3">
            <a:alphaModFix/>
          </a:blip>
          <a:stretch>
            <a:fillRect/>
          </a:stretch>
        </p:blipFill>
        <p:spPr>
          <a:xfrm>
            <a:off x="1424250" y="1411900"/>
            <a:ext cx="6241151" cy="206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Atributos</a:t>
            </a:r>
            <a:endParaRPr/>
          </a:p>
        </p:txBody>
      </p:sp>
      <p:pic>
        <p:nvPicPr>
          <p:cNvPr id="103" name="Shape 103"/>
          <p:cNvPicPr preferRelativeResize="0"/>
          <p:nvPr/>
        </p:nvPicPr>
        <p:blipFill>
          <a:blip r:embed="rId3">
            <a:alphaModFix/>
          </a:blip>
          <a:stretch>
            <a:fillRect/>
          </a:stretch>
        </p:blipFill>
        <p:spPr>
          <a:xfrm>
            <a:off x="381000" y="1342475"/>
            <a:ext cx="8425973" cy="1001600"/>
          </a:xfrm>
          <a:prstGeom prst="rect">
            <a:avLst/>
          </a:prstGeom>
          <a:noFill/>
          <a:ln>
            <a:noFill/>
          </a:ln>
        </p:spPr>
      </p:pic>
      <p:sp>
        <p:nvSpPr>
          <p:cNvPr id="104" name="Shape 104"/>
          <p:cNvSpPr txBox="1"/>
          <p:nvPr/>
        </p:nvSpPr>
        <p:spPr>
          <a:xfrm>
            <a:off x="903600" y="2972600"/>
            <a:ext cx="7336800" cy="855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800"/>
              </a:spcAft>
              <a:buClr>
                <a:schemeClr val="dk1"/>
              </a:buClr>
              <a:buSzPts val="1100"/>
              <a:buFont typeface="Arial"/>
              <a:buNone/>
            </a:pPr>
            <a:r>
              <a:rPr lang="es" sz="2400">
                <a:solidFill>
                  <a:srgbClr val="333333"/>
                </a:solidFill>
                <a:latin typeface="Roboto"/>
                <a:ea typeface="Roboto"/>
                <a:cs typeface="Roboto"/>
                <a:sym typeface="Roboto"/>
              </a:rPr>
              <a:t>Los atributos contienen información extra sobre el elemento que no se mostrará en el contenido.</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