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Martel Sans" panose="020B0604020202020204" charset="-94"/>
      <p:regular r:id="rId13"/>
    </p:embeddedFont>
    <p:embeddedFont>
      <p:font typeface="Martel Sans Bold" panose="020B0604020202020204" charset="-94"/>
      <p:regular r:id="rId14"/>
    </p:embeddedFont>
    <p:embeddedFont>
      <p:font typeface="Martel Sans Light" panose="020B0604020202020204" charset="-9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315889"/>
            <a:ext cx="13585766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Haber Makalelerinin Sınıflandırılması, Özetlenmesi ve Genişletilmesi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19675"/>
            <a:ext cx="12788877" cy="60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9"/>
              </a:lnSpc>
            </a:pPr>
            <a:r>
              <a:rPr lang="en-US" sz="3200" b="1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Patika.dev &amp; New Mind Bootcamp Final Case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9259" y="8794750"/>
            <a:ext cx="413837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  <a:spcBef>
                <a:spcPct val="0"/>
              </a:spcBef>
            </a:pPr>
            <a:r>
              <a:rPr lang="en-US" sz="5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Merve TUTAR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43536" y="2049330"/>
            <a:ext cx="14064760" cy="823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Bu proje, haber makalelerini kategorize etme, özetleme ve metin üretme konularında NLP ve makine öğrenmesi tekniklerini birleştiren entegre bir sistem amaçlamaktadır.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Kaynağı: Bu veri seti , İş, Teknoloji, Spor, Eğitim ve Eğlence gibi çeşitli alanlara yayılan kapsamlı bir haber makaleleri koleksiyonu sunmaktadır . Veriler, ünlü haber dergisi "The Indian Express" e ait olup Kaggle’dan alınmıştır.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Kategorileri: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Business (İş Dünyası)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Technology (Teknoloji)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Sports (Spor)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Education (Eğitim)</a:t>
            </a:r>
          </a:p>
          <a:p>
            <a:pPr marL="519870" lvl="1" indent="-259935" algn="l">
              <a:lnSpc>
                <a:spcPts val="3903"/>
              </a:lnSpc>
              <a:buFont typeface="Arial"/>
              <a:buChar char="•"/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Entertainment (Eğlence)</a:t>
            </a: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3"/>
              </a:lnSpc>
            </a:pPr>
            <a:endParaRPr lang="en-US" sz="2407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  <a:p>
            <a:pPr algn="l">
              <a:lnSpc>
                <a:spcPts val="3904"/>
              </a:lnSpc>
            </a:pPr>
            <a:r>
              <a:rPr lang="en-US" sz="2407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3536" y="555625"/>
            <a:ext cx="4386144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4"/>
              </a:lnSpc>
              <a:spcBef>
                <a:spcPct val="0"/>
              </a:spcBef>
            </a:pPr>
            <a:r>
              <a:rPr lang="en-US" sz="5499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Proje Tanıtımı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8718954" y="2264750"/>
            <a:ext cx="9157056" cy="5757499"/>
          </a:xfrm>
          <a:custGeom>
            <a:avLst/>
            <a:gdLst/>
            <a:ahLst/>
            <a:cxnLst/>
            <a:rect l="l" t="t" r="r" b="b"/>
            <a:pathLst>
              <a:path w="9157056" h="5757499">
                <a:moveTo>
                  <a:pt x="0" y="0"/>
                </a:moveTo>
                <a:lnTo>
                  <a:pt x="9157056" y="0"/>
                </a:lnTo>
                <a:lnTo>
                  <a:pt x="9157056" y="5757500"/>
                </a:lnTo>
                <a:lnTo>
                  <a:pt x="0" y="5757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731562" y="1117867"/>
            <a:ext cx="7040612" cy="937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Veri Seti Özellikleri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968" y="2445707"/>
            <a:ext cx="7671799" cy="1635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8"/>
              </a:lnSpc>
            </a:pPr>
            <a:r>
              <a:rPr lang="en-US" sz="275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Veriler, her haber kategorisi için başlık ve içerik bilgisi içermektedir. Toplamda 10.000 haber makalesi bulunmaktadır.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5968" y="4547706"/>
            <a:ext cx="8017169" cy="302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Manşetler: Haberin başlığı veya başlığı.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Tanım: Haber yazısının kısa özeti veya açıklaması.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İçerik: Haberin tam metin içeriği.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URL: Haberin orijinal kaynağına giden URL bağlantısı.</a:t>
            </a:r>
          </a:p>
          <a:p>
            <a:pPr algn="l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Kategori: Haber makalesinin kategorisi veya konusu (örneğin iş, eğitim, eğlence, spor, teknoloji).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3493371" y="6296547"/>
            <a:ext cx="11301259" cy="3390378"/>
          </a:xfrm>
          <a:custGeom>
            <a:avLst/>
            <a:gdLst/>
            <a:ahLst/>
            <a:cxnLst/>
            <a:rect l="l" t="t" r="r" b="b"/>
            <a:pathLst>
              <a:path w="11301259" h="3390378">
                <a:moveTo>
                  <a:pt x="0" y="0"/>
                </a:moveTo>
                <a:lnTo>
                  <a:pt x="11301258" y="0"/>
                </a:lnTo>
                <a:lnTo>
                  <a:pt x="11301258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773413" y="386588"/>
            <a:ext cx="9335691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Veri Analizi ve Ön İşleme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0820" y="1496849"/>
            <a:ext cx="14769026" cy="463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8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Veri, her kategori için ayrı dosyalardan yüklenerek tek bir veri çerçevesinde birleştirilmiştir. Eksik veri kontrolü ve veri dağılımı analizi yapılmıştır. 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Ön İşleme: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Lowercasing: Tüm metinler küçük harfe dönüştürülmüştür.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Punctuation Removal: Noktalama işaretleri kaldırılmıştır.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Number Removal: Sayılar metinlerden çıkarılmıştır.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Stopwords Removal: Anlam taşımayan kelimeler (stopwords) temizlenmiştir.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Lemmatization: Kelimeler köklerine indirgenmiştir.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Sonuç: Temizlenmiş metinler yeni bir sütunda (cleaned content) saklanmıştır.</a:t>
            </a:r>
          </a:p>
          <a:p>
            <a:pPr algn="l">
              <a:lnSpc>
                <a:spcPts val="3750"/>
              </a:lnSpc>
            </a:pPr>
            <a:endParaRPr lang="en-US" sz="2312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758199" y="6041045"/>
            <a:ext cx="10896094" cy="2707744"/>
          </a:xfrm>
          <a:custGeom>
            <a:avLst/>
            <a:gdLst/>
            <a:ahLst/>
            <a:cxnLst/>
            <a:rect l="l" t="t" r="r" b="b"/>
            <a:pathLst>
              <a:path w="10896094" h="2707744">
                <a:moveTo>
                  <a:pt x="0" y="0"/>
                </a:moveTo>
                <a:lnTo>
                  <a:pt x="10896093" y="0"/>
                </a:lnTo>
                <a:lnTo>
                  <a:pt x="10896093" y="2707744"/>
                </a:lnTo>
                <a:lnTo>
                  <a:pt x="0" y="2707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1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11876354" y="5409130"/>
            <a:ext cx="6146017" cy="4478910"/>
          </a:xfrm>
          <a:custGeom>
            <a:avLst/>
            <a:gdLst/>
            <a:ahLst/>
            <a:cxnLst/>
            <a:rect l="l" t="t" r="r" b="b"/>
            <a:pathLst>
              <a:path w="6146017" h="4478910">
                <a:moveTo>
                  <a:pt x="0" y="0"/>
                </a:moveTo>
                <a:lnTo>
                  <a:pt x="6146016" y="0"/>
                </a:lnTo>
                <a:lnTo>
                  <a:pt x="6146016" y="4478909"/>
                </a:lnTo>
                <a:lnTo>
                  <a:pt x="0" y="4478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1028700" y="91529"/>
            <a:ext cx="9181059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Modelleme ve Değerlendirme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162447"/>
            <a:ext cx="15928137" cy="463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8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Modelleme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Seçimi: Haber kategorilerini tahmin etmek için çeşitli modeller denenmiş olup XGBoost sınıflandırıcı modeli ile devam edilmiştir.</a:t>
            </a:r>
          </a:p>
          <a:p>
            <a:pPr marL="499269" lvl="1" indent="-249634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Veri Bölme: Eğitim ve test verisi olarak %80 ve %20 oranında bölünmüştür.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Modelin Eğitilmesi: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TF-IDF vektörizasyonu ile metin verileri sayısal hale getirilmiştir.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XGBoost sınıflandırıcı ile model eğitilmiş ve sonuçlar kaydedilmiştir.</a:t>
            </a:r>
          </a:p>
          <a:p>
            <a:pPr marL="499268" lvl="1" indent="-249634" algn="l">
              <a:lnSpc>
                <a:spcPts val="3748"/>
              </a:lnSpc>
              <a:buFont typeface="Arial"/>
              <a:buChar char="•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Performans Değerlendirmesi:</a:t>
            </a:r>
          </a:p>
          <a:p>
            <a:pPr marL="998536" lvl="2" indent="-332845" algn="l">
              <a:lnSpc>
                <a:spcPts val="3748"/>
              </a:lnSpc>
              <a:buFont typeface="Arial"/>
              <a:buChar char="⚬"/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Accuracy, Precision, Recall, F1 Score gibi metriklerle model performansı ölçülmüştür.</a:t>
            </a:r>
          </a:p>
          <a:p>
            <a:pPr algn="l">
              <a:lnSpc>
                <a:spcPts val="3748"/>
              </a:lnSpc>
            </a:pPr>
            <a:endParaRPr lang="en-US" sz="2312">
              <a:solidFill>
                <a:srgbClr val="D9E1FF"/>
              </a:solidFill>
              <a:latin typeface="Martel Sans Light"/>
              <a:ea typeface="Martel Sans Light"/>
              <a:cs typeface="Martel Sans Light"/>
              <a:sym typeface="Martel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7155" y="624296"/>
            <a:ext cx="9335691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Metin Özetleme ve Genişletme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577620"/>
            <a:ext cx="9335691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Özetleme için BART (Facebook) modeli, metin genişletme için DistilGPT-2 modeli kullanılmıştır. ROUGE ve BLEU metrikleri ile özetlerin kalitesi ölçülmüştür.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829822" y="4109210"/>
            <a:ext cx="748010" cy="748010"/>
          </a:xfrm>
          <a:custGeom>
            <a:avLst/>
            <a:gdLst/>
            <a:ahLst/>
            <a:cxnLst/>
            <a:rect l="l" t="t" r="r" b="b"/>
            <a:pathLst>
              <a:path w="748010" h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829822" y="5118265"/>
            <a:ext cx="3520231" cy="47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9822" y="5680538"/>
            <a:ext cx="444341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Kategorilere göre özetler çıkarılmıştır.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5721950" y="4109210"/>
            <a:ext cx="748010" cy="748010"/>
          </a:xfrm>
          <a:custGeom>
            <a:avLst/>
            <a:gdLst/>
            <a:ahLst/>
            <a:cxnLst/>
            <a:rect l="l" t="t" r="r" b="b"/>
            <a:pathLst>
              <a:path w="748010" h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2" name="TextBox 12"/>
          <p:cNvSpPr txBox="1"/>
          <p:nvPr/>
        </p:nvSpPr>
        <p:spPr>
          <a:xfrm>
            <a:off x="5721950" y="5118265"/>
            <a:ext cx="3520231" cy="47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DistilGPT-2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21950" y="5680538"/>
            <a:ext cx="444356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Metinleri daha detaylı bir şekilde genişletir.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12066" y="1653949"/>
            <a:ext cx="6808870" cy="216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 b="1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ROUGE ve BLEU Metrikleri:</a:t>
            </a:r>
          </a:p>
          <a:p>
            <a:pPr algn="l">
              <a:lnSpc>
                <a:spcPts val="2875"/>
              </a:lnSpc>
              <a:spcBef>
                <a:spcPct val="0"/>
              </a:spcBef>
            </a:pPr>
            <a:endParaRPr lang="en-US" sz="2300" b="1">
              <a:solidFill>
                <a:srgbClr val="D9E1FF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ROUGE: Metnin referans metinle benzerliğini ölçer.</a:t>
            </a:r>
          </a:p>
          <a:p>
            <a:pPr algn="l">
              <a:lnSpc>
                <a:spcPts val="2875"/>
              </a:lnSpc>
              <a:spcBef>
                <a:spcPct val="0"/>
              </a:spcBef>
            </a:pPr>
            <a:r>
              <a:rPr lang="en-US" sz="23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BLEU: Otomatik özetlerin doğruluğunu değerlendirmek için kullanılır.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12066" y="4470083"/>
            <a:ext cx="7195240" cy="478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Streamlit Uygulaması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4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4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Görselleştirme: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Kullanıcılar, metinlerini girerek haber kategorisini tahmin edebilir.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2100">
              <a:solidFill>
                <a:srgbClr val="D9E1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Tahmin edilen kategoriye ait özet bilgi ve kullanıcının girdiği habere ait genişletilmiş metin görüntülenir.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endParaRPr lang="en-US" sz="2100">
              <a:solidFill>
                <a:srgbClr val="D9E1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Modelin performans metrikleri (accuracy, precision, recall, vb.) ve ROUGE/ BLEU skorları da kullanıcıya sunulmaktadır.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9822" y="7065067"/>
            <a:ext cx="8195027" cy="75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40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Bu modelleri daha etkili hale getirmek için her kategoriye özgü prompt (yönlendirme) kullanılmıştır.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9822" y="8896521"/>
            <a:ext cx="8942665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  <a:spcBef>
                <a:spcPct val="0"/>
              </a:spcBef>
            </a:pPr>
            <a:r>
              <a:rPr lang="en-US" sz="2299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category_prompts = { 'business': "Summarize the key points from contents related to business, including key trends in trade, companies, and economics.", ... 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9818" y="8202091"/>
            <a:ext cx="381837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399" dirty="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Business </a:t>
            </a:r>
            <a:r>
              <a:rPr lang="en-US" sz="2399" dirty="0" err="1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için</a:t>
            </a:r>
            <a:r>
              <a:rPr lang="en-US" sz="2399" dirty="0">
                <a:solidFill>
                  <a:srgbClr val="D9E1FF"/>
                </a:solidFill>
                <a:latin typeface="Martel Sans"/>
                <a:ea typeface="Martel Sans"/>
                <a:cs typeface="Martel Sans"/>
                <a:sym typeface="Martel Sans"/>
              </a:rPr>
              <a:t> prompt: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/>
          <p:cNvSpPr/>
          <p:nvPr/>
        </p:nvSpPr>
        <p:spPr>
          <a:xfrm>
            <a:off x="1388447" y="2623701"/>
            <a:ext cx="15511107" cy="7232054"/>
          </a:xfrm>
          <a:custGeom>
            <a:avLst/>
            <a:gdLst/>
            <a:ahLst/>
            <a:cxnLst/>
            <a:rect l="l" t="t" r="r" b="b"/>
            <a:pathLst>
              <a:path w="15511107" h="7232054">
                <a:moveTo>
                  <a:pt x="0" y="0"/>
                </a:moveTo>
                <a:lnTo>
                  <a:pt x="15511106" y="0"/>
                </a:lnTo>
                <a:lnTo>
                  <a:pt x="15511106" y="7232053"/>
                </a:lnTo>
                <a:lnTo>
                  <a:pt x="0" y="7232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TextBox 7"/>
          <p:cNvSpPr txBox="1"/>
          <p:nvPr/>
        </p:nvSpPr>
        <p:spPr>
          <a:xfrm>
            <a:off x="1028700" y="531539"/>
            <a:ext cx="7040612" cy="937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Streamlit Uygulaması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5610" y="1718826"/>
            <a:ext cx="1619369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Kullanıcılar, Streamlit uygulaması aracılığıyla kendi metinlerini girerek haber kategorisini tahmin edebilir, özetleyebilir ve haberi genişletebilirler.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1C4E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00C35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0806" y="938807"/>
            <a:ext cx="112459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12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Sonuçlar ve Gelecek Çalışmalar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806" y="1968152"/>
            <a:ext cx="16346389" cy="83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 başarıyla haber makalelerini 5 kategoriye ayırarak sınıflandırabilmektedir. Ancak sadece belirli bir bölgeden alınmış haberler olduğu için bazı konularda verinin yetersiz olduğu görülmüştür.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3708798" y="3112740"/>
            <a:ext cx="2697064" cy="2016473"/>
          </a:xfrm>
          <a:custGeom>
            <a:avLst/>
            <a:gdLst/>
            <a:ahLst/>
            <a:cxnLst/>
            <a:rect l="l" t="t" r="r" b="b"/>
            <a:pathLst>
              <a:path w="2697064" h="2016473">
                <a:moveTo>
                  <a:pt x="0" y="0"/>
                </a:moveTo>
                <a:lnTo>
                  <a:pt x="2697063" y="0"/>
                </a:lnTo>
                <a:lnTo>
                  <a:pt x="2697063" y="2016472"/>
                </a:lnTo>
                <a:lnTo>
                  <a:pt x="0" y="2016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7" b="-97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5001965" y="3980557"/>
            <a:ext cx="110579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3127" y="3592860"/>
            <a:ext cx="3263354" cy="42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Daha Fazla Veri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3127" y="4100512"/>
            <a:ext cx="4539854" cy="52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Modelin genel doğruluğunu artırma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75065" y="5144691"/>
            <a:ext cx="10772924" cy="19050"/>
            <a:chOff x="0" y="0"/>
            <a:chExt cx="14363898" cy="25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63954" cy="25400"/>
            </a:xfrm>
            <a:custGeom>
              <a:avLst/>
              <a:gdLst/>
              <a:ahLst/>
              <a:cxnLst/>
              <a:rect l="l" t="t" r="r" b="b"/>
              <a:pathLst>
                <a:path w="14363954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51254" y="0"/>
                  </a:lnTo>
                  <a:cubicBezTo>
                    <a:pt x="14358240" y="0"/>
                    <a:pt x="14363954" y="5715"/>
                    <a:pt x="14363954" y="12700"/>
                  </a:cubicBezTo>
                  <a:cubicBezTo>
                    <a:pt x="14363954" y="19685"/>
                    <a:pt x="14358240" y="25400"/>
                    <a:pt x="1435125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48446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" name="Freeform 14" descr="preencoded.png"/>
          <p:cNvSpPr/>
          <p:nvPr/>
        </p:nvSpPr>
        <p:spPr>
          <a:xfrm>
            <a:off x="2360116" y="5198417"/>
            <a:ext cx="5394275" cy="2016473"/>
          </a:xfrm>
          <a:custGeom>
            <a:avLst/>
            <a:gdLst/>
            <a:ahLst/>
            <a:cxnLst/>
            <a:rect l="l" t="t" r="r" b="b"/>
            <a:pathLst>
              <a:path w="5394275" h="2016473">
                <a:moveTo>
                  <a:pt x="0" y="0"/>
                </a:moveTo>
                <a:lnTo>
                  <a:pt x="5394275" y="0"/>
                </a:lnTo>
                <a:lnTo>
                  <a:pt x="5394275" y="2016473"/>
                </a:lnTo>
                <a:lnTo>
                  <a:pt x="0" y="2016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" b="-9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5" name="TextBox 15"/>
          <p:cNvSpPr txBox="1"/>
          <p:nvPr/>
        </p:nvSpPr>
        <p:spPr>
          <a:xfrm>
            <a:off x="4968925" y="5805339"/>
            <a:ext cx="176510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1659" y="5678538"/>
            <a:ext cx="3263354" cy="42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Farklı Teknikler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31659" y="6186190"/>
            <a:ext cx="7687567" cy="4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Kategorileri özetlemenin dinamik bir şekilde yapılması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823598" y="7230367"/>
            <a:ext cx="9424392" cy="19050"/>
            <a:chOff x="0" y="0"/>
            <a:chExt cx="12565857" cy="25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65888" cy="25400"/>
            </a:xfrm>
            <a:custGeom>
              <a:avLst/>
              <a:gdLst/>
              <a:ahLst/>
              <a:cxnLst/>
              <a:rect l="l" t="t" r="r" b="b"/>
              <a:pathLst>
                <a:path w="1256588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53188" y="0"/>
                  </a:lnTo>
                  <a:cubicBezTo>
                    <a:pt x="12560173" y="0"/>
                    <a:pt x="12565888" y="5715"/>
                    <a:pt x="12565888" y="12700"/>
                  </a:cubicBezTo>
                  <a:cubicBezTo>
                    <a:pt x="12565888" y="19685"/>
                    <a:pt x="12560173" y="25400"/>
                    <a:pt x="1255318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48446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Freeform 20" descr="preencoded.png"/>
          <p:cNvSpPr/>
          <p:nvPr/>
        </p:nvSpPr>
        <p:spPr>
          <a:xfrm>
            <a:off x="1011585" y="7284095"/>
            <a:ext cx="8091339" cy="2016473"/>
          </a:xfrm>
          <a:custGeom>
            <a:avLst/>
            <a:gdLst/>
            <a:ahLst/>
            <a:cxnLst/>
            <a:rect l="l" t="t" r="r" b="b"/>
            <a:pathLst>
              <a:path w="8091339" h="2016473">
                <a:moveTo>
                  <a:pt x="0" y="0"/>
                </a:moveTo>
                <a:lnTo>
                  <a:pt x="8091339" y="0"/>
                </a:lnTo>
                <a:lnTo>
                  <a:pt x="8091339" y="2016473"/>
                </a:lnTo>
                <a:lnTo>
                  <a:pt x="0" y="2016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8" b="-9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1" name="TextBox 21"/>
          <p:cNvSpPr txBox="1"/>
          <p:nvPr/>
        </p:nvSpPr>
        <p:spPr>
          <a:xfrm>
            <a:off x="4967139" y="7891016"/>
            <a:ext cx="179934" cy="67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2687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0190" y="7542311"/>
            <a:ext cx="3263354" cy="42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Model Optimizasyonu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80190" y="8049965"/>
            <a:ext cx="7659737" cy="97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Farklı algoritmalar ve hiperparametre ayarları ile modelin performansını artırma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Özel</PresentationFormat>
  <Paragraphs>102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Arimo</vt:lpstr>
      <vt:lpstr>Martel Sans Light</vt:lpstr>
      <vt:lpstr>Arimo Bold</vt:lpstr>
      <vt:lpstr>Arial</vt:lpstr>
      <vt:lpstr>Calibri</vt:lpstr>
      <vt:lpstr>Martel Sans</vt:lpstr>
      <vt:lpstr>Martel Sans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sunum.pptx</dc:title>
  <cp:lastModifiedBy>MERVE TUTAR</cp:lastModifiedBy>
  <cp:revision>2</cp:revision>
  <dcterms:created xsi:type="dcterms:W3CDTF">2006-08-16T00:00:00Z</dcterms:created>
  <dcterms:modified xsi:type="dcterms:W3CDTF">2024-12-08T19:05:05Z</dcterms:modified>
  <dc:identifier>DAGYphyXeIo</dc:identifier>
</cp:coreProperties>
</file>