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Type a quote here.”"/>
          <p:cNvSpPr txBox="1"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068">
                <a:effectLst>
                  <a:outerShdw sx="100000" sy="100000" kx="0" ky="0" algn="b" rotWithShape="0" blurRad="23622" dist="23622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WEB MVC Framework - EA final project</a:t>
            </a:r>
          </a:p>
        </p:txBody>
      </p:sp>
      <p:sp>
        <p:nvSpPr>
          <p:cNvPr id="12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Student: Mingwei He</a:t>
            </a:r>
          </a:p>
          <a:p>
            <a:pPr/>
            <a:r>
              <a:t>Professor: Rujuan(Tina) Xing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404 - Page Not Found</a:t>
            </a:r>
          </a:p>
        </p:txBody>
      </p:sp>
      <p:pic>
        <p:nvPicPr>
          <p:cNvPr id="15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813" y="2757138"/>
            <a:ext cx="11573174" cy="423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403 - IP address rejected</a:t>
            </a:r>
          </a:p>
        </p:txBody>
      </p:sp>
      <p:pic>
        <p:nvPicPr>
          <p:cNvPr id="153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639" y="2802532"/>
            <a:ext cx="11479522" cy="5232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500 - server exception</a:t>
            </a:r>
          </a:p>
        </p:txBody>
      </p:sp>
      <p:pic>
        <p:nvPicPr>
          <p:cNvPr id="156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317" y="2751582"/>
            <a:ext cx="11462165" cy="478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1432429" y="3380152"/>
            <a:ext cx="1024127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262626"/>
                </a:solidFill>
              </a:defRPr>
            </a:lvl1pPr>
          </a:lstStyle>
          <a:p>
            <a:pPr/>
            <a:r>
              <a:t>Functions 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attention</a:t>
            </a:r>
          </a:p>
        </p:txBody>
      </p:sp>
      <p:sp>
        <p:nvSpPr>
          <p:cNvPr id="161" name="Jai Gurudev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Jai Gurudev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547" y="1421780"/>
            <a:ext cx="10221764" cy="766632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1"/>
          <p:cNvSpPr txBox="1"/>
          <p:nvPr/>
        </p:nvSpPr>
        <p:spPr>
          <a:xfrm>
            <a:off x="4840253" y="849416"/>
            <a:ext cx="3966352" cy="79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pPr/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/>
        </p:nvSpPr>
        <p:spPr>
          <a:xfrm>
            <a:off x="4840253" y="849416"/>
            <a:ext cx="3966352" cy="79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pPr/>
            <a:r>
              <a:t>Class Diagram</a:t>
            </a:r>
          </a:p>
        </p:txBody>
      </p:sp>
      <p:pic>
        <p:nvPicPr>
          <p:cNvPr id="127" name="FrameworkClassDiagram.png" descr="Framework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391" y="2827793"/>
            <a:ext cx="12168018" cy="4098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tatis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</a:t>
            </a:r>
          </a:p>
        </p:txBody>
      </p:sp>
      <p:graphicFrame>
        <p:nvGraphicFramePr>
          <p:cNvPr id="130" name="Table"/>
          <p:cNvGraphicFramePr/>
          <p:nvPr/>
        </p:nvGraphicFramePr>
        <p:xfrm>
          <a:off x="6985000" y="3098800"/>
          <a:ext cx="5232400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2806300"/>
                <a:gridCol w="1672632"/>
              </a:tblGrid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For framework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interfaces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plain classes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abstract classes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annotations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7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properties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8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4B4B4B"/>
                          </a:solidFill>
                          <a:sym typeface="Hoefler Text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4B4B4B"/>
                          </a:solidFill>
                          <a:sym typeface="Hoefler Text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117600" y="3098800"/>
          <a:ext cx="5232400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2986029"/>
                <a:gridCol w="1130279"/>
                <a:gridCol w="1116091"/>
              </a:tblGrid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For whole project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blipFill rotWithShape="1">
                      <a:blip r:embed="rId9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0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lines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blipFill rotWithShape="1">
                      <a:blip r:embed="rId11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java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1146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ftl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jsp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properties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F3F1DF"/>
                          </a:solidFill>
                          <a:sym typeface="Hoefler Text"/>
                        </a:rPr>
                        <a:t>xml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1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6D6A67"/>
                          </a:solidFill>
                          <a:sym typeface="Hoefler Text"/>
                        </a:rPr>
                        <a:t>118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81642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4B4B4B"/>
                          </a:solidFill>
                          <a:sym typeface="Hoefler Text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4B4B4B"/>
                          </a:solidFill>
                          <a:sym typeface="Hoefler Text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000">
                          <a:solidFill>
                            <a:srgbClr val="4B4B4B"/>
                          </a:solidFill>
                          <a:sym typeface="Hoefler Text"/>
                        </a:rPr>
                        <a:t>1365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Implemented Functions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IOC container ( classes creation by matching annotations - @MyComponent @MyController @MyRepository @MyService)</a:t>
            </a:r>
          </a:p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Dependencies auto injection (@MyAutowired)</a:t>
            </a:r>
          </a:p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URL routing (@MyController @MyRequestMapping)</a:t>
            </a:r>
          </a:p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View resolver </a:t>
            </a:r>
            <a:r>
              <a:t>–</a:t>
            </a:r>
            <a:r>
              <a:t> FreeMarker, JSP </a:t>
            </a:r>
          </a:p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Auto-binding parameters by matching names</a:t>
            </a:r>
          </a:p>
          <a:p>
            <a:pPr marL="372998" indent="-372998" defTabSz="519937">
              <a:spcBef>
                <a:spcPts val="2400"/>
              </a:spcBef>
              <a:buBlip>
                <a:blip r:embed="rId2"/>
              </a:buBlip>
              <a:defRPr sz="3204">
                <a:effectLst>
                  <a:outerShdw sx="100000" sy="100000" kx="0" ky="0" algn="b" rotWithShape="0" blurRad="22606" dist="11303" dir="5400000">
                    <a:srgbClr val="FFFFFF"/>
                  </a:outerShdw>
                </a:effectLst>
              </a:defRPr>
            </a:pPr>
            <a:r>
              <a:t>Customized request parameter key (@MyRequestParam)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188">
                <a:effectLst>
                  <a:outerShdw sx="100000" sy="100000" kx="0" ky="0" algn="b" rotWithShape="0" blurRad="11557" dist="11557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Implemented Functions (cont.)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3954" indent="-393954" defTabSz="549148">
              <a:spcBef>
                <a:spcPts val="2600"/>
              </a:spcBef>
              <a:buBlip>
                <a:blip r:embed="rId2"/>
              </a:buBlip>
              <a:defRPr sz="3384">
                <a:effectLst>
                  <a:outerShdw sx="100000" sy="100000" kx="0" ky="0" algn="b" rotWithShape="0" blurRad="23876" dist="11938" dir="5400000">
                    <a:srgbClr val="FFFFFF"/>
                  </a:outerShdw>
                </a:effectLst>
              </a:defRPr>
            </a:pPr>
            <a:r>
              <a:t>Model parameters - add attributes to model instead of using HttpServletRequest</a:t>
            </a:r>
          </a:p>
          <a:p>
            <a:pPr marL="393954" indent="-393954" defTabSz="549148">
              <a:spcBef>
                <a:spcPts val="2600"/>
              </a:spcBef>
              <a:buBlip>
                <a:blip r:embed="rId2"/>
              </a:buBlip>
              <a:defRPr sz="3384">
                <a:effectLst>
                  <a:outerShdw sx="100000" sy="100000" kx="0" ky="0" algn="b" rotWithShape="0" blurRad="23876" dist="11938" dir="5400000">
                    <a:srgbClr val="FFFFFF"/>
                  </a:outerShdw>
                </a:effectLst>
              </a:defRPr>
            </a:pPr>
            <a:r>
              <a:t>RESTFUL interaction </a:t>
            </a:r>
            <a:r>
              <a:t>–</a:t>
            </a:r>
            <a:r>
              <a:t> JSON data return (@MyResponseBody)</a:t>
            </a:r>
          </a:p>
          <a:p>
            <a:pPr marL="393954" indent="-393954" defTabSz="549148">
              <a:spcBef>
                <a:spcPts val="2600"/>
              </a:spcBef>
              <a:buBlip>
                <a:blip r:embed="rId2"/>
              </a:buBlip>
              <a:defRPr sz="3384">
                <a:effectLst>
                  <a:outerShdw sx="100000" sy="100000" kx="0" ky="0" algn="b" rotWithShape="0" blurRad="23876" dist="11938" dir="5400000">
                    <a:srgbClr val="FFFFFF"/>
                  </a:outerShdw>
                </a:effectLst>
              </a:defRPr>
            </a:pPr>
            <a:r>
              <a:t>Exception capture </a:t>
            </a:r>
            <a:r>
              <a:t>–</a:t>
            </a:r>
            <a:r>
              <a:t> redirect to 403, 404, 500 pages</a:t>
            </a:r>
          </a:p>
          <a:p>
            <a:pPr marL="393954" indent="-393954" defTabSz="549148">
              <a:spcBef>
                <a:spcPts val="2600"/>
              </a:spcBef>
              <a:buBlip>
                <a:blip r:embed="rId2"/>
              </a:buBlip>
              <a:defRPr sz="3384">
                <a:effectLst>
                  <a:outerShdw sx="100000" sy="100000" kx="0" ky="0" algn="b" rotWithShape="0" blurRad="23876" dist="11938" dir="5400000">
                    <a:srgbClr val="FFFFFF"/>
                  </a:outerShdw>
                </a:effectLst>
              </a:defRPr>
            </a:pPr>
            <a:r>
              <a:t>Blacklist </a:t>
            </a:r>
            <a:r>
              <a:t>–</a:t>
            </a:r>
            <a:r>
              <a:t> block specific IP addresses </a:t>
            </a:r>
          </a:p>
          <a:p>
            <a:pPr marL="393954" indent="-393954" defTabSz="549148">
              <a:spcBef>
                <a:spcPts val="2600"/>
              </a:spcBef>
              <a:buBlip>
                <a:blip r:embed="rId2"/>
              </a:buBlip>
              <a:defRPr sz="3384">
                <a:effectLst>
                  <a:outerShdw sx="100000" sy="100000" kx="0" ky="0" algn="b" rotWithShape="0" blurRad="23876" dist="11938" dir="5400000">
                    <a:srgbClr val="FFFFFF"/>
                  </a:outerShdw>
                </a:effectLst>
              </a:defRPr>
            </a:pPr>
            <a:r>
              <a:t>Transaction Management (@MyTransactional)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5372">
                <a:effectLst>
                  <a:outerShdw sx="100000" sy="100000" kx="0" ky="0" algn="b" rotWithShape="0" blurRad="10033" dist="10033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Design patterns and principles used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MVC</a:t>
            </a:r>
          </a:p>
          <a:p>
            <a:pPr>
              <a:buBlip>
                <a:blip r:embed="rId2"/>
              </a:buBlip>
            </a:pPr>
            <a:r>
              <a:t>Front Controller</a:t>
            </a:r>
          </a:p>
          <a:p>
            <a:pPr>
              <a:buBlip>
                <a:blip r:embed="rId2"/>
              </a:buBlip>
            </a:pPr>
            <a:r>
              <a:t>Bean Factory</a:t>
            </a:r>
          </a:p>
          <a:p>
            <a:pPr>
              <a:buBlip>
                <a:blip r:embed="rId2"/>
              </a:buBlip>
            </a:pPr>
            <a:r>
              <a:t>Proxy</a:t>
            </a:r>
          </a:p>
          <a:p>
            <a:pPr>
              <a:buBlip>
                <a:blip r:embed="rId2"/>
              </a:buBlip>
            </a:pPr>
            <a:r>
              <a:t>Template</a:t>
            </a:r>
          </a:p>
          <a:p>
            <a:pPr>
              <a:buBlip>
                <a:blip r:embed="rId2"/>
              </a:buBlip>
            </a:pPr>
            <a:r>
              <a:t>Singleton</a:t>
            </a:r>
          </a:p>
        </p:txBody>
      </p:sp>
      <p:sp>
        <p:nvSpPr>
          <p:cNvPr id="141" name="Content Placeholder 3"/>
          <p:cNvSpPr txBox="1"/>
          <p:nvPr/>
        </p:nvSpPr>
        <p:spPr>
          <a:xfrm>
            <a:off x="6583680" y="3744098"/>
            <a:ext cx="5445761" cy="3652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57200" indent="-457200" defTabSz="130048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•"/>
              <a:defRPr cap="all"/>
            </a:pPr>
            <a:r>
              <a:t>SOLID</a:t>
            </a:r>
            <a:endParaRPr sz="2800"/>
          </a:p>
          <a:p>
            <a:pPr marL="457200" indent="-457200" defTabSz="1300480">
              <a:spcBef>
                <a:spcPts val="1400"/>
              </a:spcBef>
              <a:buClr>
                <a:srgbClr val="000000"/>
              </a:buClr>
              <a:buSzPct val="100000"/>
              <a:buFont typeface="Arial"/>
              <a:buChar char="•"/>
              <a:defRPr cap="all"/>
            </a:pPr>
            <a:r>
              <a:t>P2I (program to interface)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6460">
                <a:effectLst>
                  <a:outerShdw sx="100000" sy="100000" kx="0" ky="0" algn="b" rotWithShape="0" blurRad="12065" dist="12065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Sample page using framework</a:t>
            </a:r>
          </a:p>
        </p:txBody>
      </p:sp>
      <p:pic>
        <p:nvPicPr>
          <p:cNvPr id="14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375" y="2704542"/>
            <a:ext cx="11572049" cy="5872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interaction</a:t>
            </a:r>
          </a:p>
        </p:txBody>
      </p:sp>
      <p:pic>
        <p:nvPicPr>
          <p:cNvPr id="14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779" y="2788444"/>
            <a:ext cx="11373242" cy="5822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