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1pPr>
    <a:lvl2pPr marL="0" marR="0" indent="2286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2pPr>
    <a:lvl3pPr marL="0" marR="0" indent="4572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3pPr>
    <a:lvl4pPr marL="0" marR="0" indent="6858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4pPr>
    <a:lvl5pPr marL="0" marR="0" indent="9144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5pPr>
    <a:lvl6pPr marL="0" marR="0" indent="11430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6pPr>
    <a:lvl7pPr marL="0" marR="0" indent="13716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7pPr>
    <a:lvl8pPr marL="0" marR="0" indent="16002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8pPr>
    <a:lvl9pPr marL="0" marR="0" indent="18288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Modèle</a:t>
            </a:r>
            <a:r>
              <a:t> n’est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pas forcément</a:t>
            </a:r>
            <a:r>
              <a:t> une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Class mais</a:t>
            </a:r>
            <a:r>
              <a:t> c’est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mieux pour l’organisation</a:t>
            </a:r>
            <a:r>
              <a:t> du code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1800" u="sng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133849"/>
            <a:ext cx="10464800" cy="685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3181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7499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1817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6135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0453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4771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29089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3407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772568" marR="0" indent="-318168" algn="l" defTabSz="584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2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oann.coualan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V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</a:t>
            </a:r>
          </a:p>
        </p:txBody>
      </p:sp>
      <p:sp>
        <p:nvSpPr>
          <p:cNvPr id="120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21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22" name="(Modèle Vue Contrôleur)"/>
          <p:cNvSpPr txBox="1"/>
          <p:nvPr/>
        </p:nvSpPr>
        <p:spPr>
          <a:xfrm>
            <a:off x="4674455" y="5253134"/>
            <a:ext cx="36558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(Modèle Vue Contrôleur)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25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26" name="Avantages"/>
          <p:cNvSpPr txBox="1"/>
          <p:nvPr/>
        </p:nvSpPr>
        <p:spPr>
          <a:xfrm>
            <a:off x="5437063" y="507999"/>
            <a:ext cx="2130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Avantages</a:t>
            </a:r>
          </a:p>
        </p:txBody>
      </p:sp>
      <p:sp>
        <p:nvSpPr>
          <p:cNvPr id="127" name="Clarté"/>
          <p:cNvSpPr txBox="1"/>
          <p:nvPr/>
        </p:nvSpPr>
        <p:spPr>
          <a:xfrm>
            <a:off x="1989704" y="4572130"/>
            <a:ext cx="13758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Clarté</a:t>
            </a:r>
          </a:p>
        </p:txBody>
      </p:sp>
      <p:sp>
        <p:nvSpPr>
          <p:cNvPr id="128" name="du code"/>
          <p:cNvSpPr txBox="1"/>
          <p:nvPr/>
        </p:nvSpPr>
        <p:spPr>
          <a:xfrm>
            <a:off x="2046966" y="5183674"/>
            <a:ext cx="126131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du code</a:t>
            </a:r>
          </a:p>
        </p:txBody>
      </p:sp>
      <p:sp>
        <p:nvSpPr>
          <p:cNvPr id="129" name="Rapidité"/>
          <p:cNvSpPr txBox="1"/>
          <p:nvPr/>
        </p:nvSpPr>
        <p:spPr>
          <a:xfrm>
            <a:off x="5621374" y="4572130"/>
            <a:ext cx="17620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Rapidité</a:t>
            </a:r>
          </a:p>
        </p:txBody>
      </p:sp>
      <p:sp>
        <p:nvSpPr>
          <p:cNvPr id="130" name="du développement"/>
          <p:cNvSpPr txBox="1"/>
          <p:nvPr/>
        </p:nvSpPr>
        <p:spPr>
          <a:xfrm>
            <a:off x="5124598" y="5183674"/>
            <a:ext cx="27556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du développement</a:t>
            </a:r>
          </a:p>
        </p:txBody>
      </p:sp>
      <p:sp>
        <p:nvSpPr>
          <p:cNvPr id="131" name="Facilite"/>
          <p:cNvSpPr txBox="1"/>
          <p:nvPr/>
        </p:nvSpPr>
        <p:spPr>
          <a:xfrm>
            <a:off x="9639253" y="4572130"/>
            <a:ext cx="1535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Facilite</a:t>
            </a:r>
          </a:p>
        </p:txBody>
      </p:sp>
      <p:sp>
        <p:nvSpPr>
          <p:cNvPr id="132" name="les évolutions et la maintenance"/>
          <p:cNvSpPr txBox="1"/>
          <p:nvPr/>
        </p:nvSpPr>
        <p:spPr>
          <a:xfrm>
            <a:off x="9121257" y="5190283"/>
            <a:ext cx="25719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les évolutions</a:t>
            </a:r>
            <a:br/>
            <a:r>
              <a:t>et la maintenance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35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36" name="Objectif"/>
          <p:cNvSpPr txBox="1"/>
          <p:nvPr/>
        </p:nvSpPr>
        <p:spPr>
          <a:xfrm>
            <a:off x="5645918" y="507999"/>
            <a:ext cx="17129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Objectif</a:t>
            </a:r>
          </a:p>
        </p:txBody>
      </p:sp>
      <p:sp>
        <p:nvSpPr>
          <p:cNvPr id="137" name="Mieux compartimenter son code, chaque partie à un rôle précis."/>
          <p:cNvSpPr txBox="1"/>
          <p:nvPr/>
        </p:nvSpPr>
        <p:spPr>
          <a:xfrm>
            <a:off x="324639" y="2632269"/>
            <a:ext cx="123555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Mieux compartimenter son code, chaque partie à un rôle précis.</a:t>
            </a:r>
          </a:p>
        </p:txBody>
      </p:sp>
      <p:sp>
        <p:nvSpPr>
          <p:cNvPr id="138" name="Vue"/>
          <p:cNvSpPr txBox="1"/>
          <p:nvPr/>
        </p:nvSpPr>
        <p:spPr>
          <a:xfrm>
            <a:off x="6060268" y="4803580"/>
            <a:ext cx="8842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Vue</a:t>
            </a:r>
          </a:p>
        </p:txBody>
      </p:sp>
      <p:sp>
        <p:nvSpPr>
          <p:cNvPr id="139" name="Gère l’affichage…"/>
          <p:cNvSpPr txBox="1"/>
          <p:nvPr/>
        </p:nvSpPr>
        <p:spPr>
          <a:xfrm>
            <a:off x="5371591" y="5467739"/>
            <a:ext cx="226161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Gère l’affichage</a:t>
            </a:r>
          </a:p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(Front)</a:t>
            </a:r>
          </a:p>
        </p:txBody>
      </p:sp>
      <p:sp>
        <p:nvSpPr>
          <p:cNvPr id="140" name="Modèle"/>
          <p:cNvSpPr txBox="1"/>
          <p:nvPr/>
        </p:nvSpPr>
        <p:spPr>
          <a:xfrm>
            <a:off x="2149425" y="4803580"/>
            <a:ext cx="15939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Modèle</a:t>
            </a:r>
          </a:p>
        </p:txBody>
      </p:sp>
      <p:sp>
        <p:nvSpPr>
          <p:cNvPr id="141" name="Gère l’accès aux données…"/>
          <p:cNvSpPr txBox="1"/>
          <p:nvPr/>
        </p:nvSpPr>
        <p:spPr>
          <a:xfrm>
            <a:off x="1997037" y="5556639"/>
            <a:ext cx="18987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Gère l’accès</a:t>
            </a:r>
            <a:br/>
            <a:r>
              <a:t>aux données</a:t>
            </a:r>
          </a:p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(Back)</a:t>
            </a:r>
          </a:p>
        </p:txBody>
      </p:sp>
      <p:sp>
        <p:nvSpPr>
          <p:cNvPr id="142" name="Contrôleur"/>
          <p:cNvSpPr txBox="1"/>
          <p:nvPr/>
        </p:nvSpPr>
        <p:spPr>
          <a:xfrm>
            <a:off x="9077895" y="4803580"/>
            <a:ext cx="23645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Contrôleur</a:t>
            </a:r>
          </a:p>
        </p:txBody>
      </p:sp>
      <p:sp>
        <p:nvSpPr>
          <p:cNvPr id="143" name="Lien et traitement des données…"/>
          <p:cNvSpPr txBox="1"/>
          <p:nvPr/>
        </p:nvSpPr>
        <p:spPr>
          <a:xfrm>
            <a:off x="8947757" y="5556639"/>
            <a:ext cx="262485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Lien et traitement</a:t>
            </a:r>
            <a:br/>
            <a:r>
              <a:t>des données</a:t>
            </a:r>
          </a:p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(Back)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7" dur="indefinite" fill="hold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3" grpId="3"/>
      <p:bldP build="whole" bldLvl="1" animBg="1" rev="0" advAuto="0" spid="13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46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47" name="Fonctionnement"/>
          <p:cNvSpPr txBox="1"/>
          <p:nvPr/>
        </p:nvSpPr>
        <p:spPr>
          <a:xfrm>
            <a:off x="4814465" y="507999"/>
            <a:ext cx="33758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Fonctionnement</a:t>
            </a:r>
          </a:p>
        </p:txBody>
      </p:sp>
      <p:pic>
        <p:nvPicPr>
          <p:cNvPr id="148" name="schema-mvc.png" descr="schema-mv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6891" y="2057973"/>
            <a:ext cx="9431018" cy="5637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51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latin typeface="+mn-lt"/>
                <a:ea typeface="+mn-ea"/>
                <a:cs typeface="+mn-cs"/>
                <a:sym typeface="Gill Sans Light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52" name="Class  !==  Class"/>
          <p:cNvSpPr txBox="1"/>
          <p:nvPr/>
        </p:nvSpPr>
        <p:spPr>
          <a:xfrm>
            <a:off x="4766964" y="507999"/>
            <a:ext cx="34708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Class  !==  Class</a:t>
            </a:r>
          </a:p>
        </p:txBody>
      </p:sp>
      <p:sp>
        <p:nvSpPr>
          <p:cNvPr id="153" name="Modèle"/>
          <p:cNvSpPr txBox="1"/>
          <p:nvPr/>
        </p:nvSpPr>
        <p:spPr>
          <a:xfrm>
            <a:off x="2423778" y="5290910"/>
            <a:ext cx="15939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Modèle</a:t>
            </a:r>
          </a:p>
        </p:txBody>
      </p:sp>
      <p:sp>
        <p:nvSpPr>
          <p:cNvPr id="154" name="Interactions avec la BDD"/>
          <p:cNvSpPr txBox="1"/>
          <p:nvPr/>
        </p:nvSpPr>
        <p:spPr>
          <a:xfrm>
            <a:off x="1434394" y="6037489"/>
            <a:ext cx="357271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Interactions avec la BDD</a:t>
            </a:r>
          </a:p>
        </p:txBody>
      </p:sp>
      <p:sp>
        <p:nvSpPr>
          <p:cNvPr id="155" name="Class"/>
          <p:cNvSpPr txBox="1"/>
          <p:nvPr/>
        </p:nvSpPr>
        <p:spPr>
          <a:xfrm>
            <a:off x="5927774" y="2061222"/>
            <a:ext cx="11492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Class</a:t>
            </a:r>
          </a:p>
        </p:txBody>
      </p:sp>
      <p:sp>
        <p:nvSpPr>
          <p:cNvPr id="156" name="Méthodes Propriétés"/>
          <p:cNvSpPr txBox="1"/>
          <p:nvPr/>
        </p:nvSpPr>
        <p:spPr>
          <a:xfrm>
            <a:off x="5724413" y="2807801"/>
            <a:ext cx="155597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Méthodes</a:t>
            </a:r>
            <a:br/>
            <a:r>
              <a:t>Propriétés</a:t>
            </a:r>
          </a:p>
        </p:txBody>
      </p:sp>
      <p:sp>
        <p:nvSpPr>
          <p:cNvPr id="157" name="ORM"/>
          <p:cNvSpPr txBox="1"/>
          <p:nvPr/>
        </p:nvSpPr>
        <p:spPr>
          <a:xfrm>
            <a:off x="8845326" y="5295900"/>
            <a:ext cx="11787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ORM</a:t>
            </a:r>
          </a:p>
        </p:txBody>
      </p:sp>
      <p:sp>
        <p:nvSpPr>
          <p:cNvPr id="158" name="Object-Relational Mapping…"/>
          <p:cNvSpPr txBox="1"/>
          <p:nvPr/>
        </p:nvSpPr>
        <p:spPr>
          <a:xfrm>
            <a:off x="7520359" y="6042478"/>
            <a:ext cx="382865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Object-Relational Mapping</a:t>
            </a:r>
          </a:p>
          <a:p>
            <a:pPr algn="ctr">
              <a:lnSpc>
                <a:spcPct val="100000"/>
              </a:lnSpc>
              <a:spcBef>
                <a:spcPts val="2000"/>
              </a:spcBef>
              <a:defRPr sz="2800">
                <a:latin typeface="+mn-lt"/>
                <a:ea typeface="+mn-ea"/>
                <a:cs typeface="+mn-cs"/>
                <a:sym typeface="Gill Sans Light"/>
              </a:defRPr>
            </a:pPr>
            <a:r>
              <a:t>Représente une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" dur="indefinite" fill="hold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7" dur="indefinite" fill="hold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8" grpId="3"/>
      <p:bldP build="whole" bldLvl="1" animBg="1" rev="0" advAuto="0" spid="15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SemiBold"/>
            <a:ea typeface="Gill Sans SemiBold"/>
            <a:cs typeface="Gill Sans SemiBold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SemiBold"/>
            <a:ea typeface="Gill Sans SemiBold"/>
            <a:cs typeface="Gill Sans SemiBold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