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l" defTabSz="5842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l" defTabSz="5842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l" defTabSz="5842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l" defTabSz="5842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l" defTabSz="5842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l" defTabSz="5842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l" defTabSz="5842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l" defTabSz="5842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 objet =  1 brique autonome</a:t>
            </a:r>
          </a:p>
          <a:p>
            <a:pPr/>
            <a:r>
              <a:t>Illustre 1 idée, 1 concept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1/ encapsulation du code</a:t>
            </a:r>
          </a:p>
          <a:p>
            <a:pPr/>
            <a:r>
              <a:t>2/ dans le programme mais pas que</a:t>
            </a:r>
          </a:p>
          <a:p>
            <a:pPr/>
            <a:r>
              <a:t>5/ sécurité via MVC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faire ensemble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Magique = noms réservés par PHP avec lancement automatique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spcBef>
                <a:spcPts val="0"/>
              </a:spcBef>
              <a:buSzTx/>
              <a:buNone/>
              <a:defRPr sz="1800" u="sng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 txBox="1"/>
          <p:nvPr>
            <p:ph type="body" sz="quarter" idx="14"/>
          </p:nvPr>
        </p:nvSpPr>
        <p:spPr>
          <a:xfrm>
            <a:off x="1270000" y="4133849"/>
            <a:ext cx="10464800" cy="685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</a:lstStyle>
          <a:p>
            <a:pPr/>
            <a:r>
              <a:t>« Saisissez une citation ici. »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2552700" y="0"/>
            <a:ext cx="17339734" cy="9753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258743" y="-673100"/>
            <a:ext cx="10390144" cy="77773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5351574" y="1384300"/>
            <a:ext cx="7872413" cy="6997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5493159" y="2743200"/>
            <a:ext cx="7889605" cy="7012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54800" y="49657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7500" y="4445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939561" y="482600"/>
            <a:ext cx="7995295" cy="106816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lnSpc>
                <a:spcPct val="100000"/>
              </a:lnSpc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yoann.coualan@gmail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yoann.coualan@gmail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yoann.coualan@gmail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yoann.coualan@gmail.com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yoann.coualan@gmail.com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yoann.coualan@gmail.com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yoann.coualan@gmail.com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yoann.coualan@gmail.com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yoann.coualan@gmail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O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POO</a:t>
            </a:r>
          </a:p>
        </p:txBody>
      </p:sp>
      <p:sp>
        <p:nvSpPr>
          <p:cNvPr id="120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121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yoann.coualan@gmail.com</a:t>
            </a:r>
          </a:p>
        </p:txBody>
      </p:sp>
      <p:sp>
        <p:nvSpPr>
          <p:cNvPr id="122" name="(PHP Orienté Objet)"/>
          <p:cNvSpPr txBox="1"/>
          <p:nvPr/>
        </p:nvSpPr>
        <p:spPr>
          <a:xfrm>
            <a:off x="4848603" y="5207259"/>
            <a:ext cx="3307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/>
            </a:lvl1pPr>
          </a:lstStyle>
          <a:p>
            <a:pPr/>
            <a:r>
              <a:t>(PHP Orienté Objet)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125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yoann.coualan@gmail.com</a:t>
            </a:r>
          </a:p>
        </p:txBody>
      </p:sp>
      <p:graphicFrame>
        <p:nvGraphicFramePr>
          <p:cNvPr id="126" name="Tableau"/>
          <p:cNvGraphicFramePr/>
          <p:nvPr/>
        </p:nvGraphicFramePr>
        <p:xfrm>
          <a:off x="774700" y="3382217"/>
          <a:ext cx="11468100" cy="300186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727700"/>
                <a:gridCol w="5727700"/>
              </a:tblGrid>
              <a:tr h="2989165">
                <a:tc>
                  <a:txBody>
                    <a:bodyPr/>
                    <a:lstStyle/>
                    <a:p>
                      <a:pPr algn="l">
                        <a:spcBef>
                          <a:spcPts val="3800"/>
                        </a:spcBef>
                        <a:defRPr sz="38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  <a:r>
                        <a:t>Conteneur / brique</a:t>
                      </a:r>
                    </a:p>
                    <a:p>
                      <a:pPr algn="l">
                        <a:spcBef>
                          <a:spcPts val="3800"/>
                        </a:spcBef>
                        <a:defRPr sz="3800">
                          <a:solidFill>
                            <a:srgbClr val="535353"/>
                          </a:solidFill>
                        </a:defRPr>
                      </a:pPr>
                      <a:r>
                        <a:t>Contient toutes les données et méthodes de l’élément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800"/>
                        </a:spcBef>
                        <a:defRPr sz="38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  <a:r>
                        <a:t>Autonome</a:t>
                      </a:r>
                    </a:p>
                    <a:p>
                      <a:pPr algn="l">
                        <a:spcBef>
                          <a:spcPts val="3800"/>
                        </a:spcBef>
                        <a:defRPr sz="3800">
                          <a:solidFill>
                            <a:srgbClr val="535353"/>
                          </a:solidFill>
                        </a:defRPr>
                      </a:pPr>
                      <a:r>
                        <a:t>Chaque objet est indépendant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7" name="Objet ?"/>
          <p:cNvSpPr txBox="1"/>
          <p:nvPr/>
        </p:nvSpPr>
        <p:spPr>
          <a:xfrm>
            <a:off x="5718720" y="507999"/>
            <a:ext cx="15673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Objet 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vantages &amp; inconvénients"/>
          <p:cNvSpPr txBox="1"/>
          <p:nvPr/>
        </p:nvSpPr>
        <p:spPr>
          <a:xfrm>
            <a:off x="3788047" y="507999"/>
            <a:ext cx="542870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Avantages &amp; inconvénients</a:t>
            </a:r>
          </a:p>
        </p:txBody>
      </p:sp>
      <p:sp>
        <p:nvSpPr>
          <p:cNvPr id="132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133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yoann.coualan@gmail.com</a:t>
            </a:r>
          </a:p>
        </p:txBody>
      </p:sp>
      <p:sp>
        <p:nvSpPr>
          <p:cNvPr id="134" name="+…"/>
          <p:cNvSpPr txBox="1"/>
          <p:nvPr/>
        </p:nvSpPr>
        <p:spPr>
          <a:xfrm>
            <a:off x="687490" y="1870334"/>
            <a:ext cx="5340989" cy="685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100000"/>
              </a:lnSpc>
              <a:defRPr b="1"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+</a:t>
            </a:r>
          </a:p>
          <a:p>
            <a:pPr marL="430143" indent="-430143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Char char="-"/>
              <a:defRPr sz="3800"/>
            </a:pPr>
            <a:r>
              <a:t>Code compartimenté,</a:t>
            </a:r>
          </a:p>
          <a:p>
            <a:pPr marL="430143" indent="-430143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Char char="-"/>
              <a:defRPr sz="3800"/>
            </a:pPr>
            <a:r>
              <a:t>Code réutilisable,</a:t>
            </a:r>
          </a:p>
          <a:p>
            <a:pPr marL="430143" indent="-430143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Char char="-"/>
              <a:defRPr sz="3800"/>
            </a:pPr>
            <a:r>
              <a:t>Maintenance et évolution</a:t>
            </a:r>
          </a:p>
          <a:p>
            <a:pPr marL="430143" indent="-430143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Char char="-"/>
              <a:defRPr sz="3800"/>
            </a:pPr>
            <a:r>
              <a:t>MVC</a:t>
            </a:r>
          </a:p>
          <a:p>
            <a:pPr marL="430143" indent="-430143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Char char="-"/>
              <a:defRPr sz="3800"/>
            </a:pPr>
            <a:r>
              <a:t>Sécurité</a:t>
            </a:r>
          </a:p>
          <a:p>
            <a:pPr marL="430143" indent="-430143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Char char="-"/>
              <a:defRPr sz="3800"/>
            </a:pPr>
            <a:r>
              <a:t>Envergure des projets</a:t>
            </a:r>
          </a:p>
        </p:txBody>
      </p:sp>
      <p:sp>
        <p:nvSpPr>
          <p:cNvPr id="135" name="-…"/>
          <p:cNvSpPr txBox="1"/>
          <p:nvPr/>
        </p:nvSpPr>
        <p:spPr>
          <a:xfrm>
            <a:off x="6251140" y="1978089"/>
            <a:ext cx="6257882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100000"/>
              </a:lnSpc>
              <a:defRPr b="1"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-</a:t>
            </a:r>
          </a:p>
          <a:p>
            <a:pPr marL="430143" indent="-430143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Char char="-"/>
              <a:defRPr sz="3800"/>
            </a:pPr>
            <a:r>
              <a:t>Plus long à mettre en place</a:t>
            </a:r>
          </a:p>
          <a:p>
            <a:pPr marL="430143" indent="-430143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Char char="-"/>
              <a:defRPr sz="3800"/>
            </a:pPr>
            <a:r>
              <a:t>Performance sur petits projets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7" dur="indefinite" fill="hold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2" dur="indefinite" fill="hold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1"/>
      <p:bldP build="whole" bldLvl="1" animBg="1" rev="0" advAuto="0" spid="135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140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yoann.coualan@gmail.com</a:t>
            </a:r>
          </a:p>
        </p:txBody>
      </p:sp>
      <p:sp>
        <p:nvSpPr>
          <p:cNvPr id="141" name="Les bases"/>
          <p:cNvSpPr txBox="1"/>
          <p:nvPr>
            <p:ph type="title" idx="4294967295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Les bases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144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yoann.coualan@gmail.com</a:t>
            </a:r>
          </a:p>
        </p:txBody>
      </p:sp>
      <p:sp>
        <p:nvSpPr>
          <p:cNvPr id="145" name="Les bases"/>
          <p:cNvSpPr txBox="1"/>
          <p:nvPr/>
        </p:nvSpPr>
        <p:spPr>
          <a:xfrm>
            <a:off x="5504532" y="507999"/>
            <a:ext cx="199573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Les bases</a:t>
            </a:r>
          </a:p>
        </p:txBody>
      </p:sp>
      <p:sp>
        <p:nvSpPr>
          <p:cNvPr id="146" name="Class VS Objet"/>
          <p:cNvSpPr txBox="1"/>
          <p:nvPr/>
        </p:nvSpPr>
        <p:spPr>
          <a:xfrm>
            <a:off x="5011030" y="2766850"/>
            <a:ext cx="298274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Class</a:t>
            </a:r>
            <a:r>
              <a:t> VS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Objet</a:t>
            </a:r>
          </a:p>
        </p:txBody>
      </p:sp>
      <p:sp>
        <p:nvSpPr>
          <p:cNvPr id="147" name="Class…"/>
          <p:cNvSpPr txBox="1"/>
          <p:nvPr/>
        </p:nvSpPr>
        <p:spPr>
          <a:xfrm>
            <a:off x="771035" y="4417656"/>
            <a:ext cx="4496347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0"/>
              </a:lnSpc>
              <a:spcBef>
                <a:spcPts val="3800"/>
              </a:spcBef>
              <a:defRPr sz="38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Class</a:t>
            </a:r>
          </a:p>
          <a:p>
            <a:pPr>
              <a:lnSpc>
                <a:spcPct val="100000"/>
              </a:lnSpc>
              <a:spcBef>
                <a:spcPts val="3800"/>
              </a:spcBef>
              <a:defRPr sz="3800"/>
            </a:pPr>
            <a:r>
              <a:t>La brique, le conteneur</a:t>
            </a:r>
          </a:p>
        </p:txBody>
      </p:sp>
      <p:sp>
        <p:nvSpPr>
          <p:cNvPr id="148" name="Objet…"/>
          <p:cNvSpPr txBox="1"/>
          <p:nvPr/>
        </p:nvSpPr>
        <p:spPr>
          <a:xfrm>
            <a:off x="6493811" y="4417656"/>
            <a:ext cx="3658395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0"/>
              </a:lnSpc>
              <a:spcBef>
                <a:spcPts val="3800"/>
              </a:spcBef>
              <a:defRPr sz="38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Objet</a:t>
            </a:r>
          </a:p>
          <a:p>
            <a:pPr>
              <a:lnSpc>
                <a:spcPct val="100000"/>
              </a:lnSpc>
              <a:spcBef>
                <a:spcPts val="3800"/>
              </a:spcBef>
              <a:defRPr sz="3800"/>
            </a:pPr>
            <a:r>
              <a:t>Instance de la class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7" dur="indefinite" fill="hold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2" dur="indefinite" fill="hold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" grpId="2"/>
      <p:bldP build="whole" bldLvl="1" animBg="1" rev="0" advAuto="0" spid="14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151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yoann.coualan@gmail.com</a:t>
            </a:r>
          </a:p>
        </p:txBody>
      </p:sp>
      <p:sp>
        <p:nvSpPr>
          <p:cNvPr id="152" name="Les bases"/>
          <p:cNvSpPr txBox="1"/>
          <p:nvPr/>
        </p:nvSpPr>
        <p:spPr>
          <a:xfrm>
            <a:off x="5504532" y="507999"/>
            <a:ext cx="199573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Les bases</a:t>
            </a:r>
          </a:p>
        </p:txBody>
      </p:sp>
      <p:sp>
        <p:nvSpPr>
          <p:cNvPr id="153" name="Fonction &amp; Méthode"/>
          <p:cNvSpPr txBox="1"/>
          <p:nvPr/>
        </p:nvSpPr>
        <p:spPr>
          <a:xfrm>
            <a:off x="4407941" y="2766850"/>
            <a:ext cx="41889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Fonction </a:t>
            </a:r>
            <a:r>
              <a:t>&amp;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Méthode</a:t>
            </a:r>
          </a:p>
        </p:txBody>
      </p:sp>
      <p:sp>
        <p:nvSpPr>
          <p:cNvPr id="154" name="Fonction…"/>
          <p:cNvSpPr txBox="1"/>
          <p:nvPr/>
        </p:nvSpPr>
        <p:spPr>
          <a:xfrm>
            <a:off x="771035" y="4417656"/>
            <a:ext cx="4346477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0"/>
              </a:lnSpc>
              <a:spcBef>
                <a:spcPts val="3800"/>
              </a:spcBef>
              <a:defRPr sz="38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Fonction</a:t>
            </a:r>
          </a:p>
          <a:p>
            <a:pPr>
              <a:lnSpc>
                <a:spcPct val="100000"/>
              </a:lnSpc>
              <a:spcBef>
                <a:spcPts val="3800"/>
              </a:spcBef>
              <a:defRPr sz="3800"/>
            </a:pPr>
            <a:r>
              <a:t>Exécute un traitement</a:t>
            </a:r>
          </a:p>
        </p:txBody>
      </p:sp>
      <p:sp>
        <p:nvSpPr>
          <p:cNvPr id="155" name="Méthode…"/>
          <p:cNvSpPr txBox="1"/>
          <p:nvPr/>
        </p:nvSpPr>
        <p:spPr>
          <a:xfrm>
            <a:off x="6506511" y="4430356"/>
            <a:ext cx="5343017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0"/>
              </a:lnSpc>
              <a:spcBef>
                <a:spcPts val="3800"/>
              </a:spcBef>
              <a:defRPr sz="38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Méthode</a:t>
            </a:r>
          </a:p>
          <a:p>
            <a:pPr>
              <a:lnSpc>
                <a:spcPct val="100000"/>
              </a:lnSpc>
              <a:spcBef>
                <a:spcPts val="3800"/>
              </a:spcBef>
              <a:defRPr sz="3800"/>
            </a:pPr>
            <a:r>
              <a:t>Fonction au sein d’une class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7" dur="indefinite" fill="hold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2" dur="indefinite" fill="hold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5" grpId="2"/>
      <p:bldP build="whole" bldLvl="1" animBg="1" rev="0" advAuto="0" spid="15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158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yoann.coualan@gmail.com</a:t>
            </a:r>
          </a:p>
        </p:txBody>
      </p:sp>
      <p:sp>
        <p:nvSpPr>
          <p:cNvPr id="159" name="Les bases"/>
          <p:cNvSpPr txBox="1"/>
          <p:nvPr/>
        </p:nvSpPr>
        <p:spPr>
          <a:xfrm>
            <a:off x="5504532" y="507999"/>
            <a:ext cx="199573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Les bases</a:t>
            </a:r>
          </a:p>
        </p:txBody>
      </p:sp>
      <p:sp>
        <p:nvSpPr>
          <p:cNvPr id="160" name="Setters VS Getters"/>
          <p:cNvSpPr txBox="1"/>
          <p:nvPr/>
        </p:nvSpPr>
        <p:spPr>
          <a:xfrm>
            <a:off x="4593567" y="2766850"/>
            <a:ext cx="38176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Setters </a:t>
            </a:r>
            <a:r>
              <a:t>VS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Getters</a:t>
            </a:r>
          </a:p>
        </p:txBody>
      </p:sp>
      <p:sp>
        <p:nvSpPr>
          <p:cNvPr id="161" name="Setters…"/>
          <p:cNvSpPr txBox="1"/>
          <p:nvPr/>
        </p:nvSpPr>
        <p:spPr>
          <a:xfrm>
            <a:off x="704684" y="5060949"/>
            <a:ext cx="5247346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00000"/>
              </a:lnSpc>
              <a:spcBef>
                <a:spcPts val="3800"/>
              </a:spcBef>
              <a:defRPr sz="38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Setters</a:t>
            </a:r>
          </a:p>
          <a:p>
            <a:pPr>
              <a:lnSpc>
                <a:spcPct val="100000"/>
              </a:lnSpc>
              <a:spcBef>
                <a:spcPts val="3800"/>
              </a:spcBef>
              <a:defRPr sz="3800"/>
            </a:pPr>
            <a:r>
              <a:rPr u="sng"/>
              <a:t>Assigner</a:t>
            </a:r>
            <a:r>
              <a:t> des valeurs</a:t>
            </a:r>
          </a:p>
        </p:txBody>
      </p:sp>
      <p:sp>
        <p:nvSpPr>
          <p:cNvPr id="162" name="Getters…"/>
          <p:cNvSpPr txBox="1"/>
          <p:nvPr/>
        </p:nvSpPr>
        <p:spPr>
          <a:xfrm>
            <a:off x="6506511" y="5060949"/>
            <a:ext cx="5247346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00000"/>
              </a:lnSpc>
              <a:spcBef>
                <a:spcPts val="3800"/>
              </a:spcBef>
              <a:defRPr sz="38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Getters</a:t>
            </a:r>
          </a:p>
          <a:p>
            <a:pPr>
              <a:lnSpc>
                <a:spcPct val="100000"/>
              </a:lnSpc>
              <a:spcBef>
                <a:spcPts val="3800"/>
              </a:spcBef>
              <a:defRPr sz="3800"/>
            </a:pPr>
            <a:r>
              <a:rPr u="sng"/>
              <a:t>Obtenir</a:t>
            </a:r>
            <a:r>
              <a:t> des valeurs</a:t>
            </a:r>
          </a:p>
        </p:txBody>
      </p:sp>
      <p:sp>
        <p:nvSpPr>
          <p:cNvPr id="163" name="Méthodes"/>
          <p:cNvSpPr txBox="1"/>
          <p:nvPr/>
        </p:nvSpPr>
        <p:spPr>
          <a:xfrm>
            <a:off x="5407118" y="3894850"/>
            <a:ext cx="219056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3800"/>
              </a:spcBef>
              <a:defRPr sz="38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Méthodes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7" dur="indefinite" fill="hold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2" dur="indefinite" fill="hold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7" dur="indefinite" fill="hold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3"/>
      <p:bldP build="whole" bldLvl="1" animBg="1" rev="0" advAuto="0" spid="163" grpId="1"/>
      <p:bldP build="whole" bldLvl="1" animBg="1" rev="0" advAuto="0" spid="161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166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yoann.coualan@gmail.com</a:t>
            </a:r>
          </a:p>
        </p:txBody>
      </p:sp>
      <p:sp>
        <p:nvSpPr>
          <p:cNvPr id="167" name="Un peu de pratique"/>
          <p:cNvSpPr txBox="1"/>
          <p:nvPr/>
        </p:nvSpPr>
        <p:spPr>
          <a:xfrm>
            <a:off x="4476005" y="507999"/>
            <a:ext cx="405279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Un peu de pratique</a:t>
            </a:r>
          </a:p>
        </p:txBody>
      </p:sp>
      <p:sp>
        <p:nvSpPr>
          <p:cNvPr id="168" name="La fiche produit…"/>
          <p:cNvSpPr txBox="1"/>
          <p:nvPr/>
        </p:nvSpPr>
        <p:spPr>
          <a:xfrm>
            <a:off x="324640" y="2203450"/>
            <a:ext cx="12355520" cy="534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La fiche produit</a:t>
            </a:r>
          </a:p>
          <a:p>
            <a:pPr/>
          </a:p>
          <a:p>
            <a:pPr/>
            <a:r>
              <a:t>Un produit possède un 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nom</a:t>
            </a:r>
            <a:r>
              <a:t>, une 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description</a:t>
            </a:r>
            <a:r>
              <a:t>, une 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quantité</a:t>
            </a:r>
            <a:r>
              <a:t>, et un 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prix</a:t>
            </a:r>
            <a:r>
              <a:t>.</a:t>
            </a:r>
          </a:p>
          <a:p>
            <a:pPr marL="636104" indent="-636104">
              <a:buSzPct val="100000"/>
              <a:buAutoNum type="arabicPeriod" startAt="1"/>
            </a:pPr>
            <a:r>
              <a:t>Créer la class "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Produit</a:t>
            </a:r>
            <a:r>
              <a:t>",</a:t>
            </a:r>
          </a:p>
          <a:p>
            <a:pPr marL="636104" indent="-636104">
              <a:buSzPct val="100000"/>
              <a:buAutoNum type="arabicPeriod" startAt="1"/>
            </a:pPr>
            <a:r>
              <a:t>Créer l’objet "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livre</a:t>
            </a:r>
            <a:r>
              <a:t>" de type "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Produit</a:t>
            </a:r>
            <a:r>
              <a:t>",</a:t>
            </a:r>
          </a:p>
          <a:p>
            <a:pPr marL="636104" indent="-636104">
              <a:buSzPct val="100000"/>
              <a:buAutoNum type="arabicPeriod" startAt="1"/>
            </a:pPr>
            <a:r>
              <a:t>Peupler l’objet "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livre</a:t>
            </a:r>
            <a:r>
              <a:t>",</a:t>
            </a:r>
          </a:p>
          <a:p>
            <a:pPr marL="636104" indent="-636104">
              <a:buSzPct val="100000"/>
              <a:buAutoNum type="arabicPeriod" startAt="1"/>
            </a:pPr>
            <a:r>
              <a:t>Afficher les caractéristiques de l’objet "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livre</a:t>
            </a:r>
            <a:r>
              <a:t>".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173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yoann.coualan@gmail.com</a:t>
            </a:r>
          </a:p>
        </p:txBody>
      </p:sp>
      <p:sp>
        <p:nvSpPr>
          <p:cNvPr id="174" name="Les bases"/>
          <p:cNvSpPr txBox="1"/>
          <p:nvPr/>
        </p:nvSpPr>
        <p:spPr>
          <a:xfrm>
            <a:off x="5504532" y="507999"/>
            <a:ext cx="199573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Les bases</a:t>
            </a:r>
          </a:p>
        </p:txBody>
      </p:sp>
      <p:sp>
        <p:nvSpPr>
          <p:cNvPr id="175" name="Le constructeur"/>
          <p:cNvSpPr txBox="1"/>
          <p:nvPr/>
        </p:nvSpPr>
        <p:spPr>
          <a:xfrm>
            <a:off x="4882443" y="3346450"/>
            <a:ext cx="32399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Le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 constructeur</a:t>
            </a:r>
          </a:p>
        </p:txBody>
      </p:sp>
      <p:sp>
        <p:nvSpPr>
          <p:cNvPr id="176" name="Automatiquement appelé dès l’instanciation de l’objet"/>
          <p:cNvSpPr txBox="1"/>
          <p:nvPr/>
        </p:nvSpPr>
        <p:spPr>
          <a:xfrm>
            <a:off x="3624386" y="4987600"/>
            <a:ext cx="575602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3800"/>
              </a:spcBef>
              <a:defRPr sz="3800"/>
            </a:pPr>
            <a:r>
              <a:t>Automatiquement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appelé</a:t>
            </a:r>
            <a:r>
              <a:t> dès l’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instanciation</a:t>
            </a:r>
            <a:r>
              <a:t> de l’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objet</a:t>
            </a:r>
          </a:p>
        </p:txBody>
      </p:sp>
      <p:sp>
        <p:nvSpPr>
          <p:cNvPr id="177" name="Méthode magique"/>
          <p:cNvSpPr txBox="1"/>
          <p:nvPr/>
        </p:nvSpPr>
        <p:spPr>
          <a:xfrm>
            <a:off x="4810335" y="7251051"/>
            <a:ext cx="338413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Méthode magique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7" dur="indefinite" fill="hold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2" dur="indefinite" fill="hold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1"/>
      <p:bldP build="whole" bldLvl="1" animBg="1" rev="0" advAuto="0" spid="177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