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l" defTabSz="5842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ymfony.com/doc/master/forms.html#creating-form-classes" TargetMode="Externa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twig.symfony.com/" TargetMode="Externa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ymfony.com/doc/master/doctrine.html" TargetMode="Externa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Bundles : en faire que pour partager son code avec d’autres applications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Montrer aussi form_widget et form_row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Faire page category ensemble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https://symfony.com/doc/master/forms.html#creating-form-classes</a:t>
            </a:r>
          </a:p>
          <a:p>
            <a:pPr/>
            <a:r>
              <a:t>Configuration option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7" name="Shape 2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https://symfony.com/doc/current/form/form_themes.html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Utiliser Make :</a:t>
            </a:r>
          </a:p>
          <a:p>
            <a:pPr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php bin/console make:controller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Juste un récapitulatif de comment créer une page en MVC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https://twig.symfony.com/</a:t>
            </a:r>
          </a:p>
          <a:p>
            <a:pPr/>
            <a:r>
              <a:t>Mise en place Bootstrap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.env maj avec les paquets qu’on installe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https://symfony.com/doc/master/doctrine.html</a:t>
            </a:r>
          </a:p>
          <a:p>
            <a:pPr/>
            <a:r>
              <a:t>Présentation,</a:t>
            </a:r>
          </a:p>
          <a:p>
            <a:pPr/>
            <a:r>
              <a:t>Configuration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 paramètres doctrine :</a:t>
            </a:r>
          </a:p>
          <a:p>
            <a:pPr/>
            <a:r>
              <a:t>	charset: utf8</a:t>
            </a:r>
          </a:p>
          <a:p>
            <a:pPr/>
            <a:r>
              <a:t>	collate: utf8_general_ci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Montrer aussi d:s:v d:s:u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Montrer aussi make:form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1800" u="sng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133849"/>
            <a:ext cx="10464800" cy="685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386347" marR="0" indent="-38634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18147" marR="0" indent="-38634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49947" marR="0" indent="-38634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681747" marR="0" indent="-38634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13547" marR="0" indent="-38634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45347" marR="0" indent="-38634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2977147" marR="0" indent="-38634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08947" marR="0" indent="-38634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40747" marR="0" indent="-38634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ann.coualan@gmail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yoann.coualan@gmail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yoann.coualan@gmail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yoann.coualan@gmail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yoann.coualan@gmail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yoann.coualan@gmail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yoann.coualan@gmail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yoann.coualan@gmail.com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yoann.coualan@gmail.com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yoann.coualan@gmail.com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yoann.coualan@gmail.com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etcomposer.org/download/" TargetMode="External"/><Relationship Id="rId3" Type="http://schemas.openxmlformats.org/officeDocument/2006/relationships/hyperlink" Target="https://symfony.com/download" TargetMode="External"/><Relationship Id="rId4" Type="http://schemas.openxmlformats.org/officeDocument/2006/relationships/hyperlink" Target="mailto:yoann.coualan@gmail.com" TargetMode="Externa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yoann.coualan@gmail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oann.coualan@gmail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yoann.coualan@gmail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yoann.coualan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ymfonY 4…"/>
          <p:cNvSpPr txBox="1"/>
          <p:nvPr>
            <p:ph type="ctrTitle"/>
          </p:nvPr>
        </p:nvSpPr>
        <p:spPr>
          <a:xfrm>
            <a:off x="355600" y="3257550"/>
            <a:ext cx="12293600" cy="3238500"/>
          </a:xfrm>
          <a:prstGeom prst="rect">
            <a:avLst/>
          </a:prstGeom>
        </p:spPr>
        <p:txBody>
          <a:bodyPr anchor="ctr"/>
          <a:lstStyle/>
          <a:p>
            <a:pPr/>
            <a:r>
              <a:t>SymfonY 4</a:t>
            </a:r>
          </a:p>
          <a:p>
            <a:pPr>
              <a:defRPr cap="none" sz="4000"/>
            </a:pPr>
            <a:r>
              <a:t>Les fondamentaux</a:t>
            </a:r>
          </a:p>
        </p:txBody>
      </p:sp>
      <p:sp>
        <p:nvSpPr>
          <p:cNvPr id="120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21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Un peu de pratique"/>
          <p:cNvSpPr txBox="1"/>
          <p:nvPr/>
        </p:nvSpPr>
        <p:spPr>
          <a:xfrm>
            <a:off x="4476005" y="469899"/>
            <a:ext cx="40527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Un peu de pratique</a:t>
            </a:r>
          </a:p>
        </p:txBody>
      </p:sp>
      <p:sp>
        <p:nvSpPr>
          <p:cNvPr id="167" name="Créer le controller CategorieController"/>
          <p:cNvSpPr txBox="1"/>
          <p:nvPr/>
        </p:nvSpPr>
        <p:spPr>
          <a:xfrm>
            <a:off x="353615" y="4578350"/>
            <a:ext cx="1229757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3800"/>
              </a:spcBef>
              <a:defRPr sz="3400"/>
            </a:lvl1pPr>
          </a:lstStyle>
          <a:p>
            <a:pPr/>
            <a:r>
              <a:t>Créer le controller CategorieController</a:t>
            </a:r>
          </a:p>
        </p:txBody>
      </p:sp>
      <p:sp>
        <p:nvSpPr>
          <p:cNvPr id="168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69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xtension :…"/>
          <p:cNvSpPr txBox="1"/>
          <p:nvPr/>
        </p:nvSpPr>
        <p:spPr>
          <a:xfrm>
            <a:off x="421915" y="2111374"/>
            <a:ext cx="2304456" cy="136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Extension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*.html.twig</a:t>
            </a:r>
          </a:p>
        </p:txBody>
      </p:sp>
      <p:sp>
        <p:nvSpPr>
          <p:cNvPr id="172" name="Définir quelque chose :…"/>
          <p:cNvSpPr txBox="1"/>
          <p:nvPr/>
        </p:nvSpPr>
        <p:spPr>
          <a:xfrm>
            <a:off x="421915" y="6200774"/>
            <a:ext cx="4296743" cy="136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Définir quelque chose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… %}</a:t>
            </a:r>
          </a:p>
        </p:txBody>
      </p:sp>
      <p:sp>
        <p:nvSpPr>
          <p:cNvPr id="173" name="Afficher la valeur d’une variable :…"/>
          <p:cNvSpPr txBox="1"/>
          <p:nvPr/>
        </p:nvSpPr>
        <p:spPr>
          <a:xfrm>
            <a:off x="421915" y="4143374"/>
            <a:ext cx="5949852" cy="136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Afficher la valeur d’une variable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{{ … }}</a:t>
            </a:r>
          </a:p>
        </p:txBody>
      </p:sp>
      <p:sp>
        <p:nvSpPr>
          <p:cNvPr id="174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75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76" name="Twig et les templates"/>
          <p:cNvSpPr txBox="1"/>
          <p:nvPr/>
        </p:nvSpPr>
        <p:spPr>
          <a:xfrm>
            <a:off x="4358059" y="469899"/>
            <a:ext cx="428868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Twig et les templates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wig et les templates"/>
          <p:cNvSpPr txBox="1"/>
          <p:nvPr/>
        </p:nvSpPr>
        <p:spPr>
          <a:xfrm>
            <a:off x="4358059" y="469899"/>
            <a:ext cx="428868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Twig et les templates</a:t>
            </a:r>
          </a:p>
        </p:txBody>
      </p:sp>
      <p:sp>
        <p:nvSpPr>
          <p:cNvPr id="179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80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81" name="Afficher d’une variable :…"/>
          <p:cNvSpPr txBox="1"/>
          <p:nvPr/>
        </p:nvSpPr>
        <p:spPr>
          <a:xfrm>
            <a:off x="735358" y="1969304"/>
            <a:ext cx="4108240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Afficher d’une variable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{{ maVar }}</a:t>
            </a:r>
          </a:p>
        </p:txBody>
      </p:sp>
      <p:sp>
        <p:nvSpPr>
          <p:cNvPr id="182" name="Les blocs :…"/>
          <p:cNvSpPr txBox="1"/>
          <p:nvPr/>
        </p:nvSpPr>
        <p:spPr>
          <a:xfrm>
            <a:off x="764047" y="5726895"/>
            <a:ext cx="5267326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Les blocs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block [nom_du_bloc] %}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endblock %}</a:t>
            </a:r>
          </a:p>
        </p:txBody>
      </p:sp>
      <p:sp>
        <p:nvSpPr>
          <p:cNvPr id="183" name="Etendre un template :…"/>
          <p:cNvSpPr txBox="1"/>
          <p:nvPr/>
        </p:nvSpPr>
        <p:spPr>
          <a:xfrm>
            <a:off x="741208" y="3841749"/>
            <a:ext cx="604222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Etendre un template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extends ‘base.html.twig’ %}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aramétrer son application"/>
          <p:cNvSpPr txBox="1"/>
          <p:nvPr/>
        </p:nvSpPr>
        <p:spPr>
          <a:xfrm>
            <a:off x="3771180" y="469899"/>
            <a:ext cx="54624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Paramétrer son application</a:t>
            </a:r>
          </a:p>
        </p:txBody>
      </p:sp>
      <p:sp>
        <p:nvSpPr>
          <p:cNvPr id="188" name="config/     |— packages/     |        Configuration des paquets installés     |— routes/     |        Configuration des routes     |— bundles.php     |        Import des bundles     |— services.yaml     |        Paramètres et services…"/>
          <p:cNvSpPr txBox="1"/>
          <p:nvPr/>
        </p:nvSpPr>
        <p:spPr>
          <a:xfrm>
            <a:off x="1016822" y="1981200"/>
            <a:ext cx="7556315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config/</a:t>
            </a:r>
            <a:b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   |— packages/</a:t>
            </a:r>
            <a:b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   |        </a:t>
            </a:r>
            <a:r>
              <a:t>Configuration des paquets installés</a:t>
            </a:r>
            <a:br/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|— routes/</a:t>
            </a:r>
            <a:b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   |        </a:t>
            </a:r>
            <a:r>
              <a:t>Configuration des routes</a:t>
            </a:r>
            <a:br/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|— bundles.php</a:t>
            </a:r>
            <a:b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   |        </a:t>
            </a:r>
            <a:r>
              <a:t>Import des bundles</a:t>
            </a:r>
            <a:br/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|— services.yaml</a:t>
            </a:r>
            <a:b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   |        </a:t>
            </a:r>
            <a:r>
              <a:t>Paramètres et services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.env</a:t>
            </a:r>
          </a:p>
        </p:txBody>
      </p:sp>
      <p:sp>
        <p:nvSpPr>
          <p:cNvPr id="189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90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a base de données"/>
          <p:cNvSpPr txBox="1"/>
          <p:nvPr/>
        </p:nvSpPr>
        <p:spPr>
          <a:xfrm>
            <a:off x="4455914" y="469899"/>
            <a:ext cx="40929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La base de données</a:t>
            </a:r>
          </a:p>
        </p:txBody>
      </p:sp>
      <p:sp>
        <p:nvSpPr>
          <p:cNvPr id="195" name="Doctrine"/>
          <p:cNvSpPr txBox="1"/>
          <p:nvPr/>
        </p:nvSpPr>
        <p:spPr>
          <a:xfrm>
            <a:off x="5603366" y="4565650"/>
            <a:ext cx="1798068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spcBef>
                <a:spcPts val="3800"/>
              </a:spcBef>
              <a:defRPr sz="34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Doctrine</a:t>
            </a:r>
          </a:p>
        </p:txBody>
      </p:sp>
      <p:sp>
        <p:nvSpPr>
          <p:cNvPr id="196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97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98" name="Créer une base de données…"/>
          <p:cNvSpPr txBox="1"/>
          <p:nvPr/>
        </p:nvSpPr>
        <p:spPr>
          <a:xfrm>
            <a:off x="652700" y="4853308"/>
            <a:ext cx="860107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Créer une base de données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php  bin/console  doctrine:database:create</a:t>
            </a:r>
          </a:p>
        </p:txBody>
      </p:sp>
      <p:sp>
        <p:nvSpPr>
          <p:cNvPr id="199" name="unix_socket: /Applications/MAMP/tmp/mysql/mysql.sock"/>
          <p:cNvSpPr txBox="1"/>
          <p:nvPr/>
        </p:nvSpPr>
        <p:spPr>
          <a:xfrm>
            <a:off x="781764" y="8558851"/>
            <a:ext cx="957299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3800"/>
              </a:spcBef>
              <a:defRPr sz="3400"/>
            </a:lvl1pPr>
          </a:lstStyle>
          <a:p>
            <a:pPr/>
            <a:r>
              <a:t>unix_socket: /Applications/MAMP/tmp/mysql/mysql.sock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315690" origin="layout" pathEditMode="relative">
                                      <p:cBhvr>
                                        <p:cTn id="6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whole" bldLvl="1" animBg="1" rev="0" advAuto="0" spid="199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es entités - création"/>
          <p:cNvSpPr txBox="1"/>
          <p:nvPr/>
        </p:nvSpPr>
        <p:spPr>
          <a:xfrm>
            <a:off x="4357315" y="469899"/>
            <a:ext cx="42901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entités - création</a:t>
            </a:r>
          </a:p>
        </p:txBody>
      </p:sp>
      <p:sp>
        <p:nvSpPr>
          <p:cNvPr id="204" name="Créer une entité :…"/>
          <p:cNvSpPr txBox="1"/>
          <p:nvPr/>
        </p:nvSpPr>
        <p:spPr>
          <a:xfrm>
            <a:off x="750912" y="3597275"/>
            <a:ext cx="7316788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Créer une entité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php bin/console make:entity [Name]</a:t>
            </a:r>
          </a:p>
        </p:txBody>
      </p:sp>
      <p:sp>
        <p:nvSpPr>
          <p:cNvPr id="205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06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207" name="Ma BDD est-elle à jour ?…"/>
          <p:cNvSpPr txBox="1"/>
          <p:nvPr/>
        </p:nvSpPr>
        <p:spPr>
          <a:xfrm>
            <a:off x="750067" y="5076824"/>
            <a:ext cx="839589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Ma BDD est-elle à jour ?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php bin/console doctrine:schema:validate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Un peu de pratique"/>
          <p:cNvSpPr txBox="1"/>
          <p:nvPr/>
        </p:nvSpPr>
        <p:spPr>
          <a:xfrm>
            <a:off x="4476005" y="469899"/>
            <a:ext cx="40527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Un peu de pratique</a:t>
            </a:r>
          </a:p>
        </p:txBody>
      </p:sp>
      <p:sp>
        <p:nvSpPr>
          <p:cNvPr id="212" name="Créer une entité Catégorie"/>
          <p:cNvSpPr txBox="1"/>
          <p:nvPr/>
        </p:nvSpPr>
        <p:spPr>
          <a:xfrm>
            <a:off x="353615" y="4578350"/>
            <a:ext cx="1229757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3800"/>
              </a:spcBef>
              <a:defRPr sz="3400"/>
            </a:lvl1pPr>
          </a:lstStyle>
          <a:p>
            <a:pPr/>
            <a:r>
              <a:t>Créer une entité Catégorie</a:t>
            </a:r>
          </a:p>
        </p:txBody>
      </p:sp>
      <p:sp>
        <p:nvSpPr>
          <p:cNvPr id="213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14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es entités - migration"/>
          <p:cNvSpPr txBox="1"/>
          <p:nvPr/>
        </p:nvSpPr>
        <p:spPr>
          <a:xfrm>
            <a:off x="4226594" y="469899"/>
            <a:ext cx="455161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entités - migration</a:t>
            </a:r>
          </a:p>
        </p:txBody>
      </p:sp>
      <p:sp>
        <p:nvSpPr>
          <p:cNvPr id="217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18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219" name="Préparer une migration…"/>
          <p:cNvSpPr txBox="1"/>
          <p:nvPr/>
        </p:nvSpPr>
        <p:spPr>
          <a:xfrm>
            <a:off x="797502" y="3861748"/>
            <a:ext cx="9008666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Préparer une migration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php bin/console make:migration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Mettre à jour la BDD avec la migration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php bin/console doctrine:migrations:migrate</a:t>
            </a:r>
          </a:p>
        </p:txBody>
      </p:sp>
      <p:sp>
        <p:nvSpPr>
          <p:cNvPr id="220" name="Attention aux pertes de données"/>
          <p:cNvSpPr txBox="1"/>
          <p:nvPr/>
        </p:nvSpPr>
        <p:spPr>
          <a:xfrm>
            <a:off x="931669" y="7438174"/>
            <a:ext cx="61213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Attention aux pertes de données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es entités - récupération 1/2"/>
          <p:cNvSpPr txBox="1"/>
          <p:nvPr/>
        </p:nvSpPr>
        <p:spPr>
          <a:xfrm>
            <a:off x="3494856" y="469899"/>
            <a:ext cx="6015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entités - récupération 1/2</a:t>
            </a:r>
          </a:p>
        </p:txBody>
      </p:sp>
      <p:sp>
        <p:nvSpPr>
          <p:cNvPr id="225" name="Entity manager :…"/>
          <p:cNvSpPr txBox="1"/>
          <p:nvPr/>
        </p:nvSpPr>
        <p:spPr>
          <a:xfrm>
            <a:off x="421915" y="1905031"/>
            <a:ext cx="9372799" cy="545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Entity manager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$this-&gt;getDoctrine()-&gt;getManager();</a:t>
            </a:r>
          </a:p>
          <a:p>
            <a:pPr/>
          </a:p>
          <a:p>
            <a:pPr/>
            <a:r>
              <a:t>Récupérer une entité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$em-&gt;getRepository([Entite]::class)-&gt;findAll();</a:t>
            </a:r>
          </a:p>
          <a:p>
            <a:pPr/>
          </a:p>
          <a:p>
            <a:pPr/>
            <a:r>
              <a:t>Afficher toute une variable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{{ dump([Variable]) }}</a:t>
            </a:r>
          </a:p>
        </p:txBody>
      </p:sp>
      <p:sp>
        <p:nvSpPr>
          <p:cNvPr id="226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27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wig - conditions et boucles"/>
          <p:cNvSpPr txBox="1"/>
          <p:nvPr/>
        </p:nvSpPr>
        <p:spPr>
          <a:xfrm>
            <a:off x="3656582" y="469899"/>
            <a:ext cx="569163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Twig - conditions et boucles</a:t>
            </a:r>
          </a:p>
        </p:txBody>
      </p:sp>
      <p:sp>
        <p:nvSpPr>
          <p:cNvPr id="230" name="SI :…"/>
          <p:cNvSpPr txBox="1"/>
          <p:nvPr/>
        </p:nvSpPr>
        <p:spPr>
          <a:xfrm>
            <a:off x="421915" y="1905031"/>
            <a:ext cx="6223993" cy="630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SI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if categories is not empty %}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else %}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endif %}</a:t>
            </a:r>
          </a:p>
          <a:p>
            <a:pPr/>
          </a:p>
          <a:p>
            <a:pPr/>
            <a:r>
              <a:t>FOR … IN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for category in categories %}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endfor %}</a:t>
            </a:r>
          </a:p>
        </p:txBody>
      </p:sp>
      <p:sp>
        <p:nvSpPr>
          <p:cNvPr id="231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32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Qu’est ce que Symphony ?"/>
          <p:cNvSpPr txBox="1"/>
          <p:nvPr/>
        </p:nvSpPr>
        <p:spPr>
          <a:xfrm>
            <a:off x="3782466" y="507999"/>
            <a:ext cx="54398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Qu’est ce que Symphony ?</a:t>
            </a:r>
          </a:p>
        </p:txBody>
      </p:sp>
      <p:sp>
        <p:nvSpPr>
          <p:cNvPr id="124" name="Un ensemble de composants PHP,…"/>
          <p:cNvSpPr txBox="1"/>
          <p:nvPr/>
        </p:nvSpPr>
        <p:spPr>
          <a:xfrm>
            <a:off x="559364" y="3109813"/>
            <a:ext cx="6414637" cy="353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3840" indent="-30384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Un ensemble de composants PHP</a:t>
            </a:r>
            <a:r>
              <a:t>,</a:t>
            </a:r>
          </a:p>
          <a:p>
            <a:pPr marL="303840" indent="-30384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t>Un modèle MVC prêt à l’emplois,</a:t>
            </a:r>
          </a:p>
          <a:p>
            <a:pPr marL="303840" indent="-30384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t>Une grande communauté,</a:t>
            </a:r>
          </a:p>
          <a:p>
            <a:pPr marL="303840" indent="-30384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t>Une maintenance régulière.</a:t>
            </a:r>
          </a:p>
        </p:txBody>
      </p:sp>
      <p:sp>
        <p:nvSpPr>
          <p:cNvPr id="125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26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Les formulaires - préparation"/>
          <p:cNvSpPr txBox="1"/>
          <p:nvPr/>
        </p:nvSpPr>
        <p:spPr>
          <a:xfrm>
            <a:off x="3547392" y="469899"/>
            <a:ext cx="588461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formulaires - préparation</a:t>
            </a:r>
          </a:p>
        </p:txBody>
      </p:sp>
      <p:sp>
        <p:nvSpPr>
          <p:cNvPr id="235" name="Yoann Coualan - Développeur web full stack"/>
          <p:cNvSpPr txBox="1"/>
          <p:nvPr/>
        </p:nvSpPr>
        <p:spPr>
          <a:xfrm>
            <a:off x="1000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36" name="yoann.coualan@gmail.com"/>
          <p:cNvSpPr txBox="1"/>
          <p:nvPr/>
        </p:nvSpPr>
        <p:spPr>
          <a:xfrm>
            <a:off x="104124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237" name="Charger les types de champs souhaités :…"/>
          <p:cNvSpPr txBox="1"/>
          <p:nvPr/>
        </p:nvSpPr>
        <p:spPr>
          <a:xfrm>
            <a:off x="19230" y="1714499"/>
            <a:ext cx="13004801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Charger les types de champs souhaités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use Symfony\Component\Form\Extension\Core\Type\TextType;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use Symfony\Component\Form\Extension\Core\Type\SubmitType;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Préparer le formulaire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$category = new Category();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$form = $this-&gt;createFormBuilder($category)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-&gt;add( 'name', TextType::class )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….   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-&gt;add( 'save', SubmitType::class, array( 'label' =&gt; 'Maj' ) )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-&gt;getForm();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…. 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Return $this-&gt;render(… [ ’form’ =&gt; $form-&gt;createView() ]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es formulaires - affichage"/>
          <p:cNvSpPr txBox="1"/>
          <p:nvPr/>
        </p:nvSpPr>
        <p:spPr>
          <a:xfrm>
            <a:off x="3859609" y="469899"/>
            <a:ext cx="528558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formulaires - affichage</a:t>
            </a:r>
          </a:p>
        </p:txBody>
      </p:sp>
      <p:sp>
        <p:nvSpPr>
          <p:cNvPr id="242" name="Envoyer le formulaire à la vue :…"/>
          <p:cNvSpPr txBox="1"/>
          <p:nvPr/>
        </p:nvSpPr>
        <p:spPr>
          <a:xfrm>
            <a:off x="685322" y="2400299"/>
            <a:ext cx="11634156" cy="49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Envoyer le formulaire à la vue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'form' =&gt; $form-&gt;createView()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Afficher le formulaire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{{ form_start(form) }}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{{ form_errors(form) }}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{{ form_row(form.field1) }} 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{{ form_label(form.field2) }}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{{ form_widget(form.field2) }}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{{ form_end(form) }}</a:t>
            </a:r>
          </a:p>
        </p:txBody>
      </p:sp>
      <p:sp>
        <p:nvSpPr>
          <p:cNvPr id="243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44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es formulaires - soumission"/>
          <p:cNvSpPr txBox="1"/>
          <p:nvPr/>
        </p:nvSpPr>
        <p:spPr>
          <a:xfrm>
            <a:off x="3634134" y="469899"/>
            <a:ext cx="57365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formulaires - soumission</a:t>
            </a:r>
          </a:p>
        </p:txBody>
      </p:sp>
      <p:sp>
        <p:nvSpPr>
          <p:cNvPr id="249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50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251" name="Détecter les requêtes HTTP :…"/>
          <p:cNvSpPr txBox="1"/>
          <p:nvPr/>
        </p:nvSpPr>
        <p:spPr>
          <a:xfrm>
            <a:off x="327494" y="2158999"/>
            <a:ext cx="12645376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Détecter les requêtes HTTP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use Symfony\Component\HttpFoundation\Request;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Détecter l’envois du formulaire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public function index( Request $request ) {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$form-&gt;handleRequest($request);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if ( $form-&gt;isSubmitted() &amp;&amp; $form-&gt;isValid() ) {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// Le formulaire à été soumis et est valide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es formulaires - sauvegarde"/>
          <p:cNvSpPr txBox="1"/>
          <p:nvPr/>
        </p:nvSpPr>
        <p:spPr>
          <a:xfrm>
            <a:off x="3618011" y="469899"/>
            <a:ext cx="57687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formulaires - sauvegarde</a:t>
            </a:r>
          </a:p>
        </p:txBody>
      </p:sp>
      <p:sp>
        <p:nvSpPr>
          <p:cNvPr id="254" name="Récupérer les données envoyées :…"/>
          <p:cNvSpPr txBox="1"/>
          <p:nvPr/>
        </p:nvSpPr>
        <p:spPr>
          <a:xfrm>
            <a:off x="685322" y="2152650"/>
            <a:ext cx="11634156" cy="544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Récupérer les données envoyées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$category =&gt; $form-&gt;getData()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Récupérer une donnée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$category-&gt;getName();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Sauvegarde en BDD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$em-&gt;persist($category);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$em-&gt;flush();</a:t>
            </a:r>
          </a:p>
        </p:txBody>
      </p:sp>
      <p:sp>
        <p:nvSpPr>
          <p:cNvPr id="255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56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ormulaires - validation"/>
          <p:cNvSpPr txBox="1"/>
          <p:nvPr/>
        </p:nvSpPr>
        <p:spPr>
          <a:xfrm>
            <a:off x="4131468" y="469899"/>
            <a:ext cx="47418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Formulaires - validation</a:t>
            </a:r>
          </a:p>
        </p:txBody>
      </p:sp>
      <p:sp>
        <p:nvSpPr>
          <p:cNvPr id="259" name="Charger le validateur et définir des règles de validation :…"/>
          <p:cNvSpPr txBox="1"/>
          <p:nvPr/>
        </p:nvSpPr>
        <p:spPr>
          <a:xfrm>
            <a:off x="18941" y="1651031"/>
            <a:ext cx="13004801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Charger le validateur et définir des règles de validation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use Symfony\Component\Validator\Constraints as Assert;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/**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* 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* @Assert\NotBlank()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*/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private $name;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Supprimer la vérification HTML5 d’un champ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$form = $this-&gt;createFormBuilder($category)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-&gt;add('description', TextareaType::class, array('required' =&gt; false) )</a:t>
            </a:r>
          </a:p>
        </p:txBody>
      </p:sp>
      <p:sp>
        <p:nvSpPr>
          <p:cNvPr id="260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61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wig - route name et path"/>
          <p:cNvSpPr txBox="1"/>
          <p:nvPr/>
        </p:nvSpPr>
        <p:spPr>
          <a:xfrm>
            <a:off x="3830215" y="469899"/>
            <a:ext cx="53443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Twig - route name et path</a:t>
            </a:r>
          </a:p>
        </p:txBody>
      </p:sp>
      <p:sp>
        <p:nvSpPr>
          <p:cNvPr id="264" name="Nommer ses routes - controller…"/>
          <p:cNvSpPr txBox="1"/>
          <p:nvPr/>
        </p:nvSpPr>
        <p:spPr>
          <a:xfrm>
            <a:off x="421915" y="1905031"/>
            <a:ext cx="8840987" cy="643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Nommer ses routes </a:t>
            </a:r>
            <a:r>
              <a:rPr sz="2200"/>
              <a:t>- controller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@Route( "/categories", name="categories" )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Liens </a:t>
            </a:r>
            <a:r>
              <a:rPr sz="2200"/>
              <a:t>- vue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{{ path( 'categories' ) }}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Routes dynamiques (avec paramètres) </a:t>
            </a:r>
            <a:r>
              <a:rPr sz="2200"/>
              <a:t>- controller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@Route( "/category/{id}", name="category" )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Liens avec paramètres </a:t>
            </a:r>
            <a:r>
              <a:rPr sz="2200"/>
              <a:t>- vue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{{ path( 'category', { 'id': category.id } ) }}</a:t>
            </a:r>
          </a:p>
        </p:txBody>
      </p:sp>
      <p:sp>
        <p:nvSpPr>
          <p:cNvPr id="265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66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Les entités - récupération 2/2"/>
          <p:cNvSpPr txBox="1"/>
          <p:nvPr/>
        </p:nvSpPr>
        <p:spPr>
          <a:xfrm>
            <a:off x="3494856" y="469899"/>
            <a:ext cx="6015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entités - récupération 2/2</a:t>
            </a:r>
          </a:p>
        </p:txBody>
      </p:sp>
      <p:sp>
        <p:nvSpPr>
          <p:cNvPr id="271" name="Récupérer une occurence particulière :…"/>
          <p:cNvSpPr txBox="1"/>
          <p:nvPr/>
        </p:nvSpPr>
        <p:spPr>
          <a:xfrm>
            <a:off x="421915" y="1905031"/>
            <a:ext cx="9530557" cy="474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Récupérer une occurence particulière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use App\Entity\Category;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/**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* @Route( "/category/{id}", name="category" )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*/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public function category( Category $category ) {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// ça y est, vous posséder la bonne catégorie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}</a:t>
            </a:r>
          </a:p>
        </p:txBody>
      </p:sp>
      <p:sp>
        <p:nvSpPr>
          <p:cNvPr id="272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73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76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277" name="FormType…"/>
          <p:cNvSpPr txBox="1"/>
          <p:nvPr/>
        </p:nvSpPr>
        <p:spPr>
          <a:xfrm>
            <a:off x="2031528" y="4076700"/>
            <a:ext cx="8941744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3800"/>
              </a:spcBef>
              <a:defRPr sz="3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FormType</a:t>
            </a:r>
          </a:p>
          <a:p>
            <a:pPr algn="ctr">
              <a:lnSpc>
                <a:spcPct val="100000"/>
              </a:lnSpc>
              <a:spcBef>
                <a:spcPts val="3800"/>
              </a:spcBef>
              <a:defRPr sz="3400"/>
            </a:pPr>
            <a:r>
              <a:t>Externalise et automatise la création des formulaires</a:t>
            </a:r>
          </a:p>
        </p:txBody>
      </p:sp>
      <p:sp>
        <p:nvSpPr>
          <p:cNvPr id="278" name="Formulaires - class"/>
          <p:cNvSpPr txBox="1"/>
          <p:nvPr/>
        </p:nvSpPr>
        <p:spPr>
          <a:xfrm>
            <a:off x="4626322" y="469899"/>
            <a:ext cx="37521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Formulaires -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Un peu de pratique"/>
          <p:cNvSpPr txBox="1"/>
          <p:nvPr/>
        </p:nvSpPr>
        <p:spPr>
          <a:xfrm>
            <a:off x="4476005" y="469899"/>
            <a:ext cx="40527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Un peu de pratique</a:t>
            </a:r>
          </a:p>
        </p:txBody>
      </p:sp>
      <p:sp>
        <p:nvSpPr>
          <p:cNvPr id="283" name="Sur la page d’une catégorie, mettre en place le formulaire d’édition de la catégorie."/>
          <p:cNvSpPr txBox="1"/>
          <p:nvPr/>
        </p:nvSpPr>
        <p:spPr>
          <a:xfrm>
            <a:off x="353615" y="4330699"/>
            <a:ext cx="1229757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3800"/>
              </a:spcBef>
              <a:defRPr sz="3400"/>
            </a:lvl1pPr>
          </a:lstStyle>
          <a:p>
            <a:pPr/>
            <a:r>
              <a:t>Sur la page d’une catégorie, mettre en place le formulaire d’édition de la catégorie.</a:t>
            </a:r>
          </a:p>
        </p:txBody>
      </p:sp>
      <p:sp>
        <p:nvSpPr>
          <p:cNvPr id="284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85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ormulaires - design"/>
          <p:cNvSpPr txBox="1"/>
          <p:nvPr/>
        </p:nvSpPr>
        <p:spPr>
          <a:xfrm>
            <a:off x="4446488" y="469899"/>
            <a:ext cx="41118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Formulaires - design</a:t>
            </a:r>
          </a:p>
        </p:txBody>
      </p:sp>
      <p:sp>
        <p:nvSpPr>
          <p:cNvPr id="288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89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graphicFrame>
        <p:nvGraphicFramePr>
          <p:cNvPr id="290" name="Tableau"/>
          <p:cNvGraphicFramePr/>
          <p:nvPr/>
        </p:nvGraphicFramePr>
        <p:xfrm>
          <a:off x="710177" y="2188440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61765"/>
                <a:gridCol w="3566463"/>
                <a:gridCol w="3556216"/>
              </a:tblGrid>
              <a:tr h="787808">
                <a:tc>
                  <a:txBody>
                    <a:bodyPr/>
                    <a:lstStyle/>
                    <a:p>
                      <a:pPr>
                        <a:spcBef>
                          <a:spcPts val="3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Méthodes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3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Avantages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3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Inconvénients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95429">
                <a:tc>
                  <a:txBody>
                    <a:bodyPr/>
                    <a:lstStyle/>
                    <a:p>
                      <a:pPr algn="l">
                        <a:spcBef>
                          <a:spcPts val="3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Dans la page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3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535353"/>
                          </a:solidFill>
                        </a:rPr>
                        <a:t>Rapide et simple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3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535353"/>
                          </a:solidFill>
                        </a:rPr>
                        <a:t>Pas réutilisable sur les autres pages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93480">
                <a:tc>
                  <a:txBody>
                    <a:bodyPr/>
                    <a:lstStyle/>
                    <a:p>
                      <a:pPr algn="l">
                        <a:spcBef>
                          <a:spcPts val="3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Dans un template à part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3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535353"/>
                          </a:solidFill>
                        </a:rPr>
                        <a:t>Réutilisable sur plusieurs pages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3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535353"/>
                          </a:solidFill>
                        </a:rPr>
                        <a:t>Long à mettre en place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es composants phares"/>
          <p:cNvSpPr txBox="1"/>
          <p:nvPr/>
        </p:nvSpPr>
        <p:spPr>
          <a:xfrm>
            <a:off x="4118818" y="469899"/>
            <a:ext cx="47671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composants phares</a:t>
            </a:r>
          </a:p>
        </p:txBody>
      </p:sp>
      <p:sp>
        <p:nvSpPr>
          <p:cNvPr id="129" name="Asset : générateur d’URL,…"/>
          <p:cNvSpPr txBox="1"/>
          <p:nvPr/>
        </p:nvSpPr>
        <p:spPr>
          <a:xfrm>
            <a:off x="495864" y="1495425"/>
            <a:ext cx="12013073" cy="764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Asset </a:t>
            </a:r>
            <a:r>
              <a:t>: générateur d’URL,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Composer</a:t>
            </a:r>
            <a:r>
              <a:t> : gestionnaire de dépendances,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Doctrine</a:t>
            </a:r>
            <a:r>
              <a:t> : gestionnaire de BDD,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Form</a:t>
            </a:r>
            <a:r>
              <a:t> : gestionnaire de formulaires,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Routing</a:t>
            </a:r>
            <a:r>
              <a:t> : uniformise les requêtes HTTP,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Security</a:t>
            </a:r>
            <a:r>
              <a:t> : gère les autorisations,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Translation</a:t>
            </a:r>
            <a:r>
              <a:t> : gère les traductions,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Twig</a:t>
            </a:r>
            <a:r>
              <a:t> : moteur de templates.</a:t>
            </a:r>
          </a:p>
        </p:txBody>
      </p:sp>
      <p:sp>
        <p:nvSpPr>
          <p:cNvPr id="130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31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rmulaires - design"/>
          <p:cNvSpPr txBox="1"/>
          <p:nvPr/>
        </p:nvSpPr>
        <p:spPr>
          <a:xfrm>
            <a:off x="4446488" y="469899"/>
            <a:ext cx="41118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Formulaires - design</a:t>
            </a:r>
          </a:p>
        </p:txBody>
      </p:sp>
      <p:sp>
        <p:nvSpPr>
          <p:cNvPr id="293" name="Par défaut :…"/>
          <p:cNvSpPr txBox="1"/>
          <p:nvPr/>
        </p:nvSpPr>
        <p:spPr>
          <a:xfrm>
            <a:off x="475840" y="2112849"/>
            <a:ext cx="12053120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Par défaut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/vendor/symfony/twig-bridge/Resources/views/Form/form_div_layout.html.twig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Créer son propre fichier de rendus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/templates/form/fields.html.twig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Indiquer à Symphony d’utiliser notre fichier de rendus :</a:t>
            </a:r>
          </a:p>
          <a:p>
            <a:pPr>
              <a:lnSpc>
                <a:spcPct val="100000"/>
              </a:lnSpc>
              <a:defRPr i="1" sz="2400" u="sng">
                <a:latin typeface="Gill Sans"/>
                <a:ea typeface="Gill Sans"/>
                <a:cs typeface="Gill Sans"/>
                <a:sym typeface="Gill Sans"/>
              </a:defRPr>
            </a:pPr>
            <a:r>
              <a:t>/config/packages/twig.yml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twig: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form_themes: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  - 'form/fields.html.twig'</a:t>
            </a:r>
          </a:p>
        </p:txBody>
      </p:sp>
      <p:sp>
        <p:nvSpPr>
          <p:cNvPr id="294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295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Les jointures"/>
          <p:cNvSpPr txBox="1"/>
          <p:nvPr/>
        </p:nvSpPr>
        <p:spPr>
          <a:xfrm>
            <a:off x="5188892" y="469899"/>
            <a:ext cx="262701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jointures</a:t>
            </a:r>
          </a:p>
        </p:txBody>
      </p:sp>
      <p:sp>
        <p:nvSpPr>
          <p:cNvPr id="300" name="Les différents types de jointures :…"/>
          <p:cNvSpPr txBox="1"/>
          <p:nvPr/>
        </p:nvSpPr>
        <p:spPr>
          <a:xfrm>
            <a:off x="140332" y="2366849"/>
            <a:ext cx="12724136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Les différents types de jointures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http://docs.doctrine-project.org/projects/doctrine-orm/en/latest/reference/association-mapping.html</a:t>
            </a:r>
          </a:p>
        </p:txBody>
      </p:sp>
      <p:sp>
        <p:nvSpPr>
          <p:cNvPr id="301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02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303" name="Un article ne peut avoir qu’une seule catégorie mais une catégorie peut avoir plusieurs articles :…"/>
          <p:cNvSpPr txBox="1"/>
          <p:nvPr/>
        </p:nvSpPr>
        <p:spPr>
          <a:xfrm>
            <a:off x="219149" y="4771826"/>
            <a:ext cx="12566502" cy="305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Un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article</a:t>
            </a:r>
            <a:r>
              <a:t> ne peut avoir qu’une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seule catégorie</a:t>
            </a:r>
            <a:r>
              <a:t> mais une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catégorie</a:t>
            </a:r>
            <a:r>
              <a:t> peut avoir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plusieurs articles</a:t>
            </a:r>
            <a:r>
              <a:t> :</a:t>
            </a:r>
          </a:p>
          <a:p>
            <a:pPr marL="384865" indent="-384865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t>article.php :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ManyToOne</a:t>
            </a:r>
          </a:p>
          <a:p>
            <a:pPr marL="384865" indent="-384865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t>category.php :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OneToMany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Jointure et formulaire"/>
          <p:cNvSpPr txBox="1"/>
          <p:nvPr/>
        </p:nvSpPr>
        <p:spPr>
          <a:xfrm>
            <a:off x="4321844" y="469899"/>
            <a:ext cx="436111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Jointure et formulaire</a:t>
            </a:r>
          </a:p>
        </p:txBody>
      </p:sp>
      <p:sp>
        <p:nvSpPr>
          <p:cNvPr id="306" name="Adapter le formulaire d’ajout d’article :…"/>
          <p:cNvSpPr txBox="1"/>
          <p:nvPr/>
        </p:nvSpPr>
        <p:spPr>
          <a:xfrm>
            <a:off x="140332" y="3613150"/>
            <a:ext cx="12724136" cy="252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Adapter le formulaire d’ajout d’article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-&gt;add([var], EntityType::class, array(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'class' =&gt; [entity]::class,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'choice_label' =&gt; [field]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))</a:t>
            </a:r>
          </a:p>
        </p:txBody>
      </p:sp>
      <p:sp>
        <p:nvSpPr>
          <p:cNvPr id="307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08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pprimer une instance"/>
          <p:cNvSpPr txBox="1"/>
          <p:nvPr/>
        </p:nvSpPr>
        <p:spPr>
          <a:xfrm>
            <a:off x="4090665" y="469899"/>
            <a:ext cx="482347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Supprimer une instance</a:t>
            </a:r>
          </a:p>
        </p:txBody>
      </p:sp>
      <p:sp>
        <p:nvSpPr>
          <p:cNvPr id="311" name="Supprimer un objet :…"/>
          <p:cNvSpPr txBox="1"/>
          <p:nvPr/>
        </p:nvSpPr>
        <p:spPr>
          <a:xfrm>
            <a:off x="1359208" y="4095750"/>
            <a:ext cx="10286385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Supprimer un objet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$em-&gt;remove($article);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$em-&gt;flush;</a:t>
            </a:r>
          </a:p>
        </p:txBody>
      </p:sp>
      <p:sp>
        <p:nvSpPr>
          <p:cNvPr id="312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13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uppression et enfants"/>
          <p:cNvSpPr txBox="1"/>
          <p:nvPr/>
        </p:nvSpPr>
        <p:spPr>
          <a:xfrm>
            <a:off x="4200425" y="469899"/>
            <a:ext cx="46039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Suppression et enfants</a:t>
            </a:r>
          </a:p>
        </p:txBody>
      </p:sp>
      <p:sp>
        <p:nvSpPr>
          <p:cNvPr id="316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17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318" name="Supprimer les entités enfants (côté parent) :…"/>
          <p:cNvSpPr txBox="1"/>
          <p:nvPr/>
        </p:nvSpPr>
        <p:spPr>
          <a:xfrm>
            <a:off x="28825" y="1882576"/>
            <a:ext cx="12947150" cy="598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Supprimer les entités enfants (côté parent)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@ORM\OneToMany(… , cascade={"persist", "remove"})</a:t>
            </a:r>
          </a:p>
          <a:p>
            <a:pPr marL="384865" indent="-384865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-"/>
              <a:defRPr sz="3400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Persist :</a:t>
            </a:r>
            <a:r>
              <a:t> met automatiquement à jour l’enfant en cas de création ou MAJ du parent,</a:t>
            </a:r>
          </a:p>
          <a:p>
            <a:pPr marL="384865" indent="-384865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-"/>
              <a:defRPr sz="3400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Remove :</a:t>
            </a:r>
            <a:r>
              <a:t> supprime automatiquement l’enfant en cas de suppression du parent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br/>
            <a:r>
              <a:t>Conserver les entités enfants (côté enfant)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@ORM\JoinColumn(… , onDelete="SET NULL")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Un peu de pratique"/>
          <p:cNvSpPr txBox="1"/>
          <p:nvPr/>
        </p:nvSpPr>
        <p:spPr>
          <a:xfrm>
            <a:off x="4476005" y="469899"/>
            <a:ext cx="40527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Un peu de pratique</a:t>
            </a:r>
          </a:p>
        </p:txBody>
      </p:sp>
      <p:sp>
        <p:nvSpPr>
          <p:cNvPr id="321" name="Exercice 1"/>
          <p:cNvSpPr txBox="1"/>
          <p:nvPr/>
        </p:nvSpPr>
        <p:spPr>
          <a:xfrm>
            <a:off x="353615" y="4578350"/>
            <a:ext cx="1229757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3800"/>
              </a:spcBef>
              <a:defRPr sz="3400"/>
            </a:lvl1pPr>
          </a:lstStyle>
          <a:p>
            <a:pPr/>
            <a:r>
              <a:t>Exercice 1</a:t>
            </a:r>
          </a:p>
        </p:txBody>
      </p:sp>
      <p:sp>
        <p:nvSpPr>
          <p:cNvPr id="322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23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Les messages Flash"/>
          <p:cNvSpPr txBox="1"/>
          <p:nvPr/>
        </p:nvSpPr>
        <p:spPr>
          <a:xfrm>
            <a:off x="4565798" y="469899"/>
            <a:ext cx="38732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Les messages Flash</a:t>
            </a:r>
          </a:p>
        </p:txBody>
      </p:sp>
      <p:sp>
        <p:nvSpPr>
          <p:cNvPr id="326" name="Ajouter un message Flash :…"/>
          <p:cNvSpPr txBox="1"/>
          <p:nvPr/>
        </p:nvSpPr>
        <p:spPr>
          <a:xfrm>
            <a:off x="1556635" y="1587500"/>
            <a:ext cx="9891530" cy="657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Ajouter un message Flash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$this-&gt;addFlash(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  '[type]',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  '[message]'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);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Afficher les messages Flash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for type, messages in app.flashes %}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  {% for message in messages %}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      &lt;div class="{{ type }}"&gt;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          {{ message }}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      &lt;/div&gt;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  {% endfor %}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{% endfor %}</a:t>
            </a:r>
          </a:p>
        </p:txBody>
      </p:sp>
      <p:sp>
        <p:nvSpPr>
          <p:cNvPr id="327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28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Un peu de pratique"/>
          <p:cNvSpPr txBox="1"/>
          <p:nvPr/>
        </p:nvSpPr>
        <p:spPr>
          <a:xfrm>
            <a:off x="4476005" y="469899"/>
            <a:ext cx="40527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Un peu de pratique</a:t>
            </a:r>
          </a:p>
        </p:txBody>
      </p:sp>
      <p:sp>
        <p:nvSpPr>
          <p:cNvPr id="331" name="Traduire les vues"/>
          <p:cNvSpPr txBox="1"/>
          <p:nvPr/>
        </p:nvSpPr>
        <p:spPr>
          <a:xfrm>
            <a:off x="353615" y="4578350"/>
            <a:ext cx="1229757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3800"/>
              </a:spcBef>
              <a:defRPr sz="3400"/>
            </a:lvl1pPr>
          </a:lstStyle>
          <a:p>
            <a:pPr/>
            <a:r>
              <a:t>Traduire les vues</a:t>
            </a:r>
          </a:p>
        </p:txBody>
      </p:sp>
      <p:sp>
        <p:nvSpPr>
          <p:cNvPr id="332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33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Upload de fichier"/>
          <p:cNvSpPr txBox="1"/>
          <p:nvPr/>
        </p:nvSpPr>
        <p:spPr>
          <a:xfrm>
            <a:off x="4716735" y="469899"/>
            <a:ext cx="357133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Upload de fichier</a:t>
            </a:r>
          </a:p>
        </p:txBody>
      </p:sp>
      <p:sp>
        <p:nvSpPr>
          <p:cNvPr id="336" name="Côté entité…"/>
          <p:cNvSpPr txBox="1"/>
          <p:nvPr/>
        </p:nvSpPr>
        <p:spPr>
          <a:xfrm>
            <a:off x="216929" y="1600200"/>
            <a:ext cx="12570942" cy="703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Côté entité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use Symfony\Component\Validator\Constraints as Assert;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/**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* @ORM\Column(type="text", nullable=true)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* @Assert\File(mimeTypes={ "image/png", "image/jpeg" })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*/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private $image;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/>
            <a:r>
              <a:t>Côté formulaire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use Symfony\Component\Form\Extension\Core\Type\FileType;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 -&gt;add('image', FileType::class, array('label'=&gt;'Image (JPEG, PNG'))</a:t>
            </a:r>
          </a:p>
        </p:txBody>
      </p:sp>
      <p:sp>
        <p:nvSpPr>
          <p:cNvPr id="337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38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Upload de fichier"/>
          <p:cNvSpPr txBox="1"/>
          <p:nvPr/>
        </p:nvSpPr>
        <p:spPr>
          <a:xfrm>
            <a:off x="4716735" y="469899"/>
            <a:ext cx="357133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Upload de fichier</a:t>
            </a:r>
          </a:p>
        </p:txBody>
      </p:sp>
      <p:sp>
        <p:nvSpPr>
          <p:cNvPr id="341" name="Côté controller…"/>
          <p:cNvSpPr txBox="1"/>
          <p:nvPr/>
        </p:nvSpPr>
        <p:spPr>
          <a:xfrm>
            <a:off x="216929" y="1270031"/>
            <a:ext cx="12570942" cy="570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Côté controller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$image = $produit-&gt;getImage();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$imageName = md5(uniqid()).'.'.$image-&gt;guessExtension();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$image-&gt;move(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$this-&gt;getParameter('upload_directory').'/produits',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$imageName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);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$produit-&gt;setImage($imageName);</a:t>
            </a:r>
          </a:p>
        </p:txBody>
      </p:sp>
      <p:sp>
        <p:nvSpPr>
          <p:cNvPr id="342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43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1/ Installer Composer :…"/>
          <p:cNvSpPr txBox="1"/>
          <p:nvPr/>
        </p:nvSpPr>
        <p:spPr>
          <a:xfrm>
            <a:off x="748666" y="1809750"/>
            <a:ext cx="7523759" cy="613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1/ Installer Composer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https://getcomposer.org/download/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2/ Installer Symfony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https://symfony.com/download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3/ Créer un nouveau projet Symfony :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symfony new my_project_name --full</a:t>
            </a:r>
          </a:p>
          <a:p>
            <a:pPr>
              <a:lnSpc>
                <a:spcPct val="100000"/>
              </a:lnSpc>
              <a:spcBef>
                <a:spcPts val="3800"/>
              </a:spcBef>
              <a:defRPr sz="3400"/>
            </a:pPr>
            <a:r>
              <a:t>4/ Lancer le serveur Symfony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c</a:t>
            </a:r>
            <a:r>
              <a:rPr>
                <a:solidFill>
                  <a:srgbClr val="FFFFFF"/>
                </a:solidFill>
              </a:rPr>
              <a:t>d</a:t>
            </a:r>
            <a:r>
              <a:t> my_project_name/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symfony server:start</a:t>
            </a:r>
          </a:p>
        </p:txBody>
      </p:sp>
      <p:sp>
        <p:nvSpPr>
          <p:cNvPr id="134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35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36" name="Démarrer un projet"/>
          <p:cNvSpPr txBox="1"/>
          <p:nvPr/>
        </p:nvSpPr>
        <p:spPr>
          <a:xfrm>
            <a:off x="4461619" y="507999"/>
            <a:ext cx="40815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Démarrer un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Upload de fichier"/>
          <p:cNvSpPr txBox="1"/>
          <p:nvPr/>
        </p:nvSpPr>
        <p:spPr>
          <a:xfrm>
            <a:off x="4716735" y="469899"/>
            <a:ext cx="357133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Upload de fichier</a:t>
            </a:r>
          </a:p>
        </p:txBody>
      </p:sp>
      <p:sp>
        <p:nvSpPr>
          <p:cNvPr id="346" name="String -&gt; File…"/>
          <p:cNvSpPr txBox="1"/>
          <p:nvPr/>
        </p:nvSpPr>
        <p:spPr>
          <a:xfrm>
            <a:off x="216929" y="1270031"/>
            <a:ext cx="12570942" cy="395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String -&gt; File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use Symfony\Component\HttpFoundation\File\File;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…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$produit-&gt;setImage(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new File($this-&gt;getParameter('upload_directory').'/produits/'.$produit-&gt;getImage())</a:t>
            </a:r>
          </a:p>
          <a:p>
            <a:pPr defTabSz="4572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);</a:t>
            </a:r>
          </a:p>
        </p:txBody>
      </p:sp>
      <p:sp>
        <p:nvSpPr>
          <p:cNvPr id="347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48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Un peu de pratique"/>
          <p:cNvSpPr txBox="1"/>
          <p:nvPr/>
        </p:nvSpPr>
        <p:spPr>
          <a:xfrm>
            <a:off x="4476005" y="469899"/>
            <a:ext cx="40527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Un peu de pratique</a:t>
            </a:r>
          </a:p>
        </p:txBody>
      </p:sp>
      <p:sp>
        <p:nvSpPr>
          <p:cNvPr id="351" name="Exercice 2"/>
          <p:cNvSpPr txBox="1"/>
          <p:nvPr/>
        </p:nvSpPr>
        <p:spPr>
          <a:xfrm>
            <a:off x="353615" y="4578350"/>
            <a:ext cx="1229757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3800"/>
              </a:spcBef>
              <a:defRPr sz="3400"/>
            </a:lvl1pPr>
          </a:lstStyle>
          <a:p>
            <a:pPr/>
            <a:r>
              <a:t>Exercice 2</a:t>
            </a:r>
          </a:p>
        </p:txBody>
      </p:sp>
      <p:sp>
        <p:nvSpPr>
          <p:cNvPr id="352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353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’organisation des fichiers"/>
          <p:cNvSpPr txBox="1"/>
          <p:nvPr/>
        </p:nvSpPr>
        <p:spPr>
          <a:xfrm>
            <a:off x="3910582" y="469899"/>
            <a:ext cx="518363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L’organisation des fichiers</a:t>
            </a:r>
          </a:p>
        </p:txBody>
      </p:sp>
      <p:sp>
        <p:nvSpPr>
          <p:cNvPr id="139" name="bin/ : executables pour Symfony,…"/>
          <p:cNvSpPr txBox="1"/>
          <p:nvPr/>
        </p:nvSpPr>
        <p:spPr>
          <a:xfrm>
            <a:off x="386182" y="1516784"/>
            <a:ext cx="6261841" cy="739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384865" indent="-384865">
              <a:lnSpc>
                <a:spcPct val="7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bin/ </a:t>
            </a:r>
            <a:r>
              <a:t>: executables pour Symfony,</a:t>
            </a:r>
          </a:p>
          <a:p>
            <a:pPr marL="384865" indent="-384865">
              <a:lnSpc>
                <a:spcPct val="7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config/ </a:t>
            </a:r>
            <a:r>
              <a:t>: configurations</a:t>
            </a:r>
          </a:p>
          <a:p>
            <a:pPr marL="384865" indent="-384865">
              <a:lnSpc>
                <a:spcPct val="7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public/</a:t>
            </a:r>
            <a:r>
              <a:t> : CSS, JS, images, etc</a:t>
            </a:r>
          </a:p>
          <a:p>
            <a:pPr marL="384865" indent="-384865">
              <a:lnSpc>
                <a:spcPct val="7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src/</a:t>
            </a:r>
            <a:r>
              <a:t> : orm, controllers, formulaires,</a:t>
            </a:r>
          </a:p>
          <a:p>
            <a:pPr marL="384865" indent="-384865">
              <a:lnSpc>
                <a:spcPct val="7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templates/</a:t>
            </a:r>
            <a:r>
              <a:t> : vues</a:t>
            </a:r>
          </a:p>
          <a:p>
            <a:pPr marL="384865" indent="-384865">
              <a:lnSpc>
                <a:spcPct val="7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tests/</a:t>
            </a:r>
            <a:r>
              <a:t> : tests unitaires</a:t>
            </a:r>
          </a:p>
          <a:p>
            <a:pPr marL="384865" indent="-384865">
              <a:lnSpc>
                <a:spcPct val="7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translations/</a:t>
            </a:r>
            <a:r>
              <a:t> : traductions</a:t>
            </a:r>
          </a:p>
          <a:p>
            <a:pPr marL="384865" indent="-384865">
              <a:lnSpc>
                <a:spcPct val="7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var/</a:t>
            </a:r>
            <a:r>
              <a:t> : cache, logs, sessions,</a:t>
            </a:r>
          </a:p>
          <a:p>
            <a:pPr marL="384865" indent="-384865">
              <a:lnSpc>
                <a:spcPct val="7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vendor/</a:t>
            </a:r>
            <a:r>
              <a:t> : librairies</a:t>
            </a:r>
          </a:p>
        </p:txBody>
      </p:sp>
      <p:sp>
        <p:nvSpPr>
          <p:cNvPr id="140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41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Vocabulaire"/>
          <p:cNvSpPr txBox="1"/>
          <p:nvPr/>
        </p:nvSpPr>
        <p:spPr>
          <a:xfrm>
            <a:off x="5298405" y="469899"/>
            <a:ext cx="24079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Vocabulaire</a:t>
            </a:r>
          </a:p>
        </p:txBody>
      </p:sp>
      <p:sp>
        <p:nvSpPr>
          <p:cNvPr id="144" name="Bundle : Brique, contient tout le code qui gère une fonctionnalité,…"/>
          <p:cNvSpPr txBox="1"/>
          <p:nvPr/>
        </p:nvSpPr>
        <p:spPr>
          <a:xfrm>
            <a:off x="610532" y="2559050"/>
            <a:ext cx="11663768" cy="463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384865" indent="-384865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Bundle </a:t>
            </a:r>
            <a:r>
              <a:t>: Brique, contient tout le code qui gère une fonctionnalité,</a:t>
            </a:r>
          </a:p>
          <a:p>
            <a:pPr marL="384865" indent="-384865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Entité</a:t>
            </a:r>
            <a:r>
              <a:t> : ORM,</a:t>
            </a:r>
          </a:p>
          <a:p>
            <a:pPr marL="384865" indent="-384865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Route</a:t>
            </a:r>
            <a:r>
              <a:t> : URLs,</a:t>
            </a:r>
          </a:p>
          <a:p>
            <a:pPr marL="384865" indent="-384865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Service</a:t>
            </a:r>
            <a:r>
              <a:t> : Utilitaires, class accessible depuis n’importe quel fichier,</a:t>
            </a:r>
          </a:p>
          <a:p>
            <a:pPr marL="384865" indent="-384865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Char char="•"/>
              <a:defRPr sz="34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NameSpace</a:t>
            </a:r>
            <a:r>
              <a:t> : Compartiments</a:t>
            </a:r>
          </a:p>
        </p:txBody>
      </p:sp>
      <p:sp>
        <p:nvSpPr>
          <p:cNvPr id="145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46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C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namespace.jpg" descr="namespac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53522"/>
            <a:ext cx="13004800" cy="8846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réer une page"/>
          <p:cNvSpPr txBox="1"/>
          <p:nvPr/>
        </p:nvSpPr>
        <p:spPr>
          <a:xfrm>
            <a:off x="4881066" y="469899"/>
            <a:ext cx="32426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Créer une page</a:t>
            </a:r>
          </a:p>
        </p:txBody>
      </p:sp>
      <p:sp>
        <p:nvSpPr>
          <p:cNvPr id="153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54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  <p:sp>
        <p:nvSpPr>
          <p:cNvPr id="155" name="https://symfony.com/doc/master/page_creation.html"/>
          <p:cNvSpPr txBox="1"/>
          <p:nvPr/>
        </p:nvSpPr>
        <p:spPr>
          <a:xfrm>
            <a:off x="561317" y="4495799"/>
            <a:ext cx="1188216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spcBef>
                <a:spcPts val="4600"/>
              </a:spcBef>
              <a:defRPr sz="4600"/>
            </a:lvl1pPr>
          </a:lstStyle>
          <a:p>
            <a:pPr/>
            <a:r>
              <a:t>https://symfony.com/doc/master/page_creation.html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réer une page"/>
          <p:cNvSpPr txBox="1"/>
          <p:nvPr/>
        </p:nvSpPr>
        <p:spPr>
          <a:xfrm>
            <a:off x="4881066" y="469899"/>
            <a:ext cx="32426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/>
            <a:r>
              <a:t>Créer une page</a:t>
            </a:r>
          </a:p>
        </p:txBody>
      </p:sp>
      <p:sp>
        <p:nvSpPr>
          <p:cNvPr id="160" name="Choisir / créer un controller,…"/>
          <p:cNvSpPr txBox="1"/>
          <p:nvPr/>
        </p:nvSpPr>
        <p:spPr>
          <a:xfrm>
            <a:off x="622864" y="3111500"/>
            <a:ext cx="5502184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0765" indent="-600765">
              <a:lnSpc>
                <a:spcPct val="100000"/>
              </a:lnSpc>
              <a:spcBef>
                <a:spcPts val="3800"/>
              </a:spcBef>
              <a:buSzPct val="100000"/>
              <a:buAutoNum type="arabicPeriod" startAt="1"/>
              <a:defRPr sz="3400"/>
            </a:pPr>
            <a:r>
              <a:t>Choisir / créer un controller,</a:t>
            </a:r>
          </a:p>
          <a:p>
            <a:pPr marL="600765" indent="-600765">
              <a:lnSpc>
                <a:spcPct val="100000"/>
              </a:lnSpc>
              <a:spcBef>
                <a:spcPts val="3800"/>
              </a:spcBef>
              <a:buSzPct val="100000"/>
              <a:buAutoNum type="arabicPeriod" startAt="1"/>
              <a:defRPr sz="3400"/>
            </a:pPr>
            <a:r>
              <a:t>Créer une méthode,</a:t>
            </a:r>
          </a:p>
          <a:p>
            <a:pPr marL="600765" indent="-600765">
              <a:lnSpc>
                <a:spcPct val="100000"/>
              </a:lnSpc>
              <a:spcBef>
                <a:spcPts val="3800"/>
              </a:spcBef>
              <a:buSzPct val="100000"/>
              <a:buAutoNum type="arabicPeriod" startAt="1"/>
              <a:defRPr sz="3400"/>
            </a:pPr>
            <a:r>
              <a:t>Créer une route,</a:t>
            </a:r>
          </a:p>
          <a:p>
            <a:pPr marL="600765" indent="-600765">
              <a:lnSpc>
                <a:spcPct val="100000"/>
              </a:lnSpc>
              <a:spcBef>
                <a:spcPts val="3800"/>
              </a:spcBef>
              <a:buSzPct val="100000"/>
              <a:buAutoNum type="arabicPeriod" startAt="1"/>
              <a:defRPr sz="3400"/>
            </a:pPr>
            <a:r>
              <a:t>Créer une vue.</a:t>
            </a:r>
          </a:p>
        </p:txBody>
      </p:sp>
      <p:sp>
        <p:nvSpPr>
          <p:cNvPr id="161" name="Yoann Coualan - Développeur web full stack"/>
          <p:cNvSpPr txBox="1"/>
          <p:nvPr/>
        </p:nvSpPr>
        <p:spPr>
          <a:xfrm>
            <a:off x="112762" y="114299"/>
            <a:ext cx="41122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1800" u="sng"/>
            </a:lvl1pPr>
          </a:lstStyle>
          <a:p>
            <a:pPr/>
            <a:r>
              <a:t>Yoann Coualan - Développeur web full stack</a:t>
            </a:r>
          </a:p>
        </p:txBody>
      </p:sp>
      <p:sp>
        <p:nvSpPr>
          <p:cNvPr id="162" name="yoann.coualan@gmail.com"/>
          <p:cNvSpPr txBox="1"/>
          <p:nvPr/>
        </p:nvSpPr>
        <p:spPr>
          <a:xfrm>
            <a:off x="10425162" y="114299"/>
            <a:ext cx="24485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yoann.coualan@gmail.com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