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Stadio Now Display" charset="1" panose="00000000000000000000"/>
      <p:regular r:id="rId10"/>
    </p:embeddedFont>
    <p:embeddedFont>
      <p:font typeface="Stadio Now Display Bold" charset="1" panose="00000000000000000000"/>
      <p:regular r:id="rId11"/>
    </p:embeddedFont>
    <p:embeddedFont>
      <p:font typeface="Stadio Now Display Italics" charset="1" panose="00000000000000000000"/>
      <p:regular r:id="rId12"/>
    </p:embeddedFont>
    <p:embeddedFont>
      <p:font typeface="Stadio Now Display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
      <p:font typeface="Telegraf" charset="1" panose="00000500000000000000"/>
      <p:regular r:id="rId20"/>
    </p:embeddedFont>
    <p:embeddedFont>
      <p:font typeface="Telegraf Bold" charset="1" panose="00000800000000000000"/>
      <p:regular r:id="rId21"/>
    </p:embeddedFont>
    <p:embeddedFont>
      <p:font typeface="Telegraf Extra-Light" charset="1" panose="00000300000000000000"/>
      <p:regular r:id="rId22"/>
    </p:embeddedFont>
    <p:embeddedFont>
      <p:font typeface="Telegraf Medium" charset="1" panose="00000600000000000000"/>
      <p:regular r:id="rId23"/>
    </p:embeddedFont>
    <p:embeddedFont>
      <p:font typeface="Telegraf Ultra-Bold" charset="1" panose="00000900000000000000"/>
      <p:regular r:id="rId24"/>
    </p:embeddedFont>
    <p:embeddedFont>
      <p:font typeface="Telegraf Heavy"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779136">
            <a:off x="6702128" y="3382569"/>
            <a:ext cx="16497169" cy="13407699"/>
          </a:xfrm>
          <a:custGeom>
            <a:avLst/>
            <a:gdLst/>
            <a:ahLst/>
            <a:cxnLst/>
            <a:rect r="r" b="b" t="t" l="l"/>
            <a:pathLst>
              <a:path h="13407699" w="16497169">
                <a:moveTo>
                  <a:pt x="0" y="0"/>
                </a:moveTo>
                <a:lnTo>
                  <a:pt x="16497168" y="0"/>
                </a:lnTo>
                <a:lnTo>
                  <a:pt x="16497168" y="13407699"/>
                </a:lnTo>
                <a:lnTo>
                  <a:pt x="0" y="13407699"/>
                </a:lnTo>
                <a:lnTo>
                  <a:pt x="0" y="0"/>
                </a:lnTo>
                <a:close/>
              </a:path>
            </a:pathLst>
          </a:custGeom>
          <a:blipFill>
            <a:blip r:embed="rId2">
              <a:alphaModFix amt="7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48470" y="4168573"/>
            <a:ext cx="14327554" cy="338651"/>
          </a:xfrm>
          <a:custGeom>
            <a:avLst/>
            <a:gdLst/>
            <a:ahLst/>
            <a:cxnLst/>
            <a:rect r="r" b="b" t="t" l="l"/>
            <a:pathLst>
              <a:path h="338651" w="14327554">
                <a:moveTo>
                  <a:pt x="0" y="0"/>
                </a:moveTo>
                <a:lnTo>
                  <a:pt x="14327553" y="0"/>
                </a:lnTo>
                <a:lnTo>
                  <a:pt x="14327553" y="338652"/>
                </a:lnTo>
                <a:lnTo>
                  <a:pt x="0" y="3386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028700"/>
            <a:ext cx="4141133" cy="671800"/>
            <a:chOff x="0" y="0"/>
            <a:chExt cx="5521511" cy="895733"/>
          </a:xfrm>
        </p:grpSpPr>
        <p:sp>
          <p:nvSpPr>
            <p:cNvPr name="Freeform 5" id="5"/>
            <p:cNvSpPr/>
            <p:nvPr/>
          </p:nvSpPr>
          <p:spPr>
            <a:xfrm flipH="false" flipV="false" rot="0">
              <a:off x="0" y="0"/>
              <a:ext cx="869675" cy="895733"/>
            </a:xfrm>
            <a:custGeom>
              <a:avLst/>
              <a:gdLst/>
              <a:ahLst/>
              <a:cxnLst/>
              <a:rect r="r" b="b" t="t" l="l"/>
              <a:pathLst>
                <a:path h="895733" w="869675">
                  <a:moveTo>
                    <a:pt x="0" y="0"/>
                  </a:moveTo>
                  <a:lnTo>
                    <a:pt x="869675" y="0"/>
                  </a:lnTo>
                  <a:lnTo>
                    <a:pt x="869675" y="895733"/>
                  </a:lnTo>
                  <a:lnTo>
                    <a:pt x="0" y="8957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95115" y="158115"/>
              <a:ext cx="4326396" cy="512828"/>
            </a:xfrm>
            <a:prstGeom prst="rect">
              <a:avLst/>
            </a:prstGeom>
          </p:spPr>
          <p:txBody>
            <a:bodyPr anchor="t" rtlCol="false" tIns="0" lIns="0" bIns="0" rIns="0">
              <a:spAutoFit/>
            </a:bodyPr>
            <a:lstStyle/>
            <a:p>
              <a:pPr>
                <a:lnSpc>
                  <a:spcPts val="3081"/>
                </a:lnSpc>
                <a:spcBef>
                  <a:spcPct val="0"/>
                </a:spcBef>
              </a:pPr>
              <a:r>
                <a:rPr lang="en-US" sz="2201">
                  <a:solidFill>
                    <a:srgbClr val="F4E7E7"/>
                  </a:solidFill>
                  <a:latin typeface="Telegraf Bold"/>
                </a:rPr>
                <a:t>CIE 3 PPT CN</a:t>
              </a:r>
            </a:p>
          </p:txBody>
        </p:sp>
      </p:grpSp>
      <p:sp>
        <p:nvSpPr>
          <p:cNvPr name="TextBox 7" id="7"/>
          <p:cNvSpPr txBox="true"/>
          <p:nvPr/>
        </p:nvSpPr>
        <p:spPr>
          <a:xfrm rot="0">
            <a:off x="1557475" y="4739407"/>
            <a:ext cx="15367958" cy="912380"/>
          </a:xfrm>
          <a:prstGeom prst="rect">
            <a:avLst/>
          </a:prstGeom>
        </p:spPr>
        <p:txBody>
          <a:bodyPr anchor="t" rtlCol="false" tIns="0" lIns="0" bIns="0" rIns="0">
            <a:spAutoFit/>
          </a:bodyPr>
          <a:lstStyle/>
          <a:p>
            <a:pPr marL="1022128" indent="-511064" lvl="1">
              <a:lnSpc>
                <a:spcPts val="6627"/>
              </a:lnSpc>
              <a:buFont typeface="Arial"/>
              <a:buChar char="•"/>
            </a:pPr>
            <a:r>
              <a:rPr lang="en-US" sz="4734">
                <a:solidFill>
                  <a:srgbClr val="F4E7E7"/>
                </a:solidFill>
                <a:latin typeface="Telegraf"/>
              </a:rPr>
              <a:t>(error detection )</a:t>
            </a:r>
          </a:p>
        </p:txBody>
      </p:sp>
      <p:sp>
        <p:nvSpPr>
          <p:cNvPr name="TextBox 8" id="8"/>
          <p:cNvSpPr txBox="true"/>
          <p:nvPr/>
        </p:nvSpPr>
        <p:spPr>
          <a:xfrm rot="0">
            <a:off x="1557475" y="2302520"/>
            <a:ext cx="16457996" cy="1903996"/>
          </a:xfrm>
          <a:prstGeom prst="rect">
            <a:avLst/>
          </a:prstGeom>
        </p:spPr>
        <p:txBody>
          <a:bodyPr anchor="t" rtlCol="false" tIns="0" lIns="0" bIns="0" rIns="0">
            <a:spAutoFit/>
          </a:bodyPr>
          <a:lstStyle/>
          <a:p>
            <a:pPr>
              <a:lnSpc>
                <a:spcPts val="7058"/>
              </a:lnSpc>
            </a:pPr>
            <a:r>
              <a:rPr lang="en-US" sz="7058">
                <a:solidFill>
                  <a:srgbClr val="F4E7E7"/>
                </a:solidFill>
                <a:latin typeface="Telegraf"/>
              </a:rPr>
              <a:t>PARITY BIT CHECKER  METHOD</a:t>
            </a:r>
          </a:p>
          <a:p>
            <a:pPr>
              <a:lnSpc>
                <a:spcPts val="7058"/>
              </a:lnSpc>
            </a:pPr>
          </a:p>
        </p:txBody>
      </p:sp>
      <p:sp>
        <p:nvSpPr>
          <p:cNvPr name="TextBox 9" id="9"/>
          <p:cNvSpPr txBox="true"/>
          <p:nvPr/>
        </p:nvSpPr>
        <p:spPr>
          <a:xfrm rot="0">
            <a:off x="1180522" y="7110894"/>
            <a:ext cx="2917285" cy="2393478"/>
          </a:xfrm>
          <a:prstGeom prst="rect">
            <a:avLst/>
          </a:prstGeom>
        </p:spPr>
        <p:txBody>
          <a:bodyPr anchor="t" rtlCol="false" tIns="0" lIns="0" bIns="0" rIns="0">
            <a:spAutoFit/>
          </a:bodyPr>
          <a:lstStyle/>
          <a:p>
            <a:pPr>
              <a:lnSpc>
                <a:spcPts val="4740"/>
              </a:lnSpc>
              <a:spcBef>
                <a:spcPct val="0"/>
              </a:spcBef>
            </a:pPr>
            <a:r>
              <a:rPr lang="en-US" sz="3386">
                <a:solidFill>
                  <a:srgbClr val="F4E7E7"/>
                </a:solidFill>
                <a:latin typeface="Telegraf"/>
              </a:rPr>
              <a:t>Submitted  By:</a:t>
            </a:r>
          </a:p>
          <a:p>
            <a:pPr>
              <a:lnSpc>
                <a:spcPts val="4740"/>
              </a:lnSpc>
              <a:spcBef>
                <a:spcPct val="0"/>
              </a:spcBef>
            </a:pPr>
          </a:p>
          <a:p>
            <a:pPr>
              <a:lnSpc>
                <a:spcPts val="4740"/>
              </a:lnSpc>
              <a:spcBef>
                <a:spcPct val="0"/>
              </a:spcBef>
            </a:pPr>
            <a:r>
              <a:rPr lang="en-US" sz="3386">
                <a:solidFill>
                  <a:srgbClr val="F4E7E7"/>
                </a:solidFill>
                <a:latin typeface="Telegraf"/>
              </a:rPr>
              <a:t>Merwin Pinto</a:t>
            </a:r>
          </a:p>
          <a:p>
            <a:pPr>
              <a:lnSpc>
                <a:spcPts val="4740"/>
              </a:lnSpc>
              <a:spcBef>
                <a:spcPct val="0"/>
              </a:spcBef>
            </a:pPr>
            <a:r>
              <a:rPr lang="en-US" sz="3386">
                <a:solidFill>
                  <a:srgbClr val="F4E7E7"/>
                </a:solidFill>
                <a:latin typeface="Telegraf"/>
              </a:rPr>
              <a:t>Diya Oswal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555453" y="1028700"/>
            <a:ext cx="7703847" cy="1838266"/>
            <a:chOff x="0" y="0"/>
            <a:chExt cx="10271796" cy="2451021"/>
          </a:xfrm>
        </p:grpSpPr>
        <p:sp>
          <p:nvSpPr>
            <p:cNvPr name="TextBox 4" id="4"/>
            <p:cNvSpPr txBox="true"/>
            <p:nvPr/>
          </p:nvSpPr>
          <p:spPr>
            <a:xfrm rot="0">
              <a:off x="0" y="66675"/>
              <a:ext cx="10271796" cy="1762125"/>
            </a:xfrm>
            <a:prstGeom prst="rect">
              <a:avLst/>
            </a:prstGeom>
          </p:spPr>
          <p:txBody>
            <a:bodyPr anchor="t" rtlCol="false" tIns="0" lIns="0" bIns="0" rIns="0">
              <a:spAutoFit/>
            </a:bodyPr>
            <a:lstStyle/>
            <a:p>
              <a:pPr algn="r">
                <a:lnSpc>
                  <a:spcPts val="9000"/>
                </a:lnSpc>
              </a:pPr>
              <a:r>
                <a:rPr lang="en-US" sz="9000">
                  <a:solidFill>
                    <a:srgbClr val="FFFFFF"/>
                  </a:solidFill>
                  <a:latin typeface="Telegraf"/>
                </a:rPr>
                <a:t>Part 3</a:t>
              </a:r>
            </a:p>
          </p:txBody>
        </p:sp>
        <p:sp>
          <p:nvSpPr>
            <p:cNvPr name="TextBox 5" id="5"/>
            <p:cNvSpPr txBox="true"/>
            <p:nvPr/>
          </p:nvSpPr>
          <p:spPr>
            <a:xfrm rot="0">
              <a:off x="0" y="1897301"/>
              <a:ext cx="10271796" cy="553720"/>
            </a:xfrm>
            <a:prstGeom prst="rect">
              <a:avLst/>
            </a:prstGeom>
          </p:spPr>
          <p:txBody>
            <a:bodyPr anchor="t" rtlCol="false" tIns="0" lIns="0" bIns="0" rIns="0">
              <a:spAutoFit/>
            </a:bodyPr>
            <a:lstStyle/>
            <a:p>
              <a:pPr algn="r" marL="0" indent="0" lvl="0">
                <a:lnSpc>
                  <a:spcPts val="3359"/>
                </a:lnSpc>
                <a:spcBef>
                  <a:spcPct val="0"/>
                </a:spcBef>
              </a:pPr>
            </a:p>
          </p:txBody>
        </p:sp>
      </p:grpSp>
      <p:sp>
        <p:nvSpPr>
          <p:cNvPr name="TextBox 6" id="6"/>
          <p:cNvSpPr txBox="true"/>
          <p:nvPr/>
        </p:nvSpPr>
        <p:spPr>
          <a:xfrm rot="0">
            <a:off x="1412466" y="2626168"/>
            <a:ext cx="17365266" cy="2026103"/>
          </a:xfrm>
          <a:prstGeom prst="rect">
            <a:avLst/>
          </a:prstGeom>
        </p:spPr>
        <p:txBody>
          <a:bodyPr anchor="t" rtlCol="false" tIns="0" lIns="0" bIns="0" rIns="0">
            <a:spAutoFit/>
          </a:bodyPr>
          <a:lstStyle/>
          <a:p>
            <a:pPr>
              <a:lnSpc>
                <a:spcPts val="5142"/>
              </a:lnSpc>
            </a:pPr>
            <a:r>
              <a:rPr lang="en-US" sz="5142">
                <a:solidFill>
                  <a:srgbClr val="FFFFFF"/>
                </a:solidFill>
                <a:latin typeface="Telegraf Bold"/>
              </a:rPr>
              <a:t>GUI Implemetation with server and sender</a:t>
            </a:r>
          </a:p>
          <a:p>
            <a:pPr>
              <a:lnSpc>
                <a:spcPts val="5142"/>
              </a:lnSpc>
            </a:pPr>
            <a:r>
              <a:rPr lang="en-US" sz="5142">
                <a:solidFill>
                  <a:srgbClr val="FFFFFF"/>
                </a:solidFill>
                <a:latin typeface="Telegraf Bold"/>
              </a:rPr>
              <a:t>and analysis with other detection code methods </a:t>
            </a:r>
          </a:p>
          <a:p>
            <a:pPr>
              <a:lnSpc>
                <a:spcPts val="5142"/>
              </a:lnSpc>
              <a:spcBef>
                <a:spcPct val="0"/>
              </a:spcBef>
            </a:pPr>
          </a:p>
        </p:txBody>
      </p:sp>
      <p:sp>
        <p:nvSpPr>
          <p:cNvPr name="TextBox 7" id="7"/>
          <p:cNvSpPr txBox="true"/>
          <p:nvPr/>
        </p:nvSpPr>
        <p:spPr>
          <a:xfrm rot="0">
            <a:off x="1556677" y="4518921"/>
            <a:ext cx="13867347" cy="4019193"/>
          </a:xfrm>
          <a:prstGeom prst="rect">
            <a:avLst/>
          </a:prstGeom>
        </p:spPr>
        <p:txBody>
          <a:bodyPr anchor="t" rtlCol="false" tIns="0" lIns="0" bIns="0" rIns="0">
            <a:spAutoFit/>
          </a:bodyPr>
          <a:lstStyle/>
          <a:p>
            <a:pPr>
              <a:lnSpc>
                <a:spcPts val="6319"/>
              </a:lnSpc>
              <a:spcBef>
                <a:spcPct val="0"/>
              </a:spcBef>
            </a:pPr>
            <a:r>
              <a:rPr lang="en-US" sz="4514">
                <a:solidFill>
                  <a:srgbClr val="FFFFFF"/>
                </a:solidFill>
                <a:latin typeface="Telegraf"/>
              </a:rPr>
              <a:t>Here we implented the Entire GUI of our Simulation where we start right from starting the server and receiving messages from sender and receiver gets it if the message transmitted is right it gets transmitted else retransmit the messages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99925" y="3689502"/>
            <a:ext cx="13288150" cy="5776654"/>
          </a:xfrm>
          <a:custGeom>
            <a:avLst/>
            <a:gdLst/>
            <a:ahLst/>
            <a:cxnLst/>
            <a:rect r="r" b="b" t="t" l="l"/>
            <a:pathLst>
              <a:path h="5776654" w="13288150">
                <a:moveTo>
                  <a:pt x="0" y="0"/>
                </a:moveTo>
                <a:lnTo>
                  <a:pt x="13288150" y="0"/>
                </a:lnTo>
                <a:lnTo>
                  <a:pt x="13288150" y="5776654"/>
                </a:lnTo>
                <a:lnTo>
                  <a:pt x="0" y="5776654"/>
                </a:lnTo>
                <a:lnTo>
                  <a:pt x="0" y="0"/>
                </a:lnTo>
                <a:close/>
              </a:path>
            </a:pathLst>
          </a:custGeom>
          <a:blipFill>
            <a:blip r:embed="rId4"/>
            <a:stretch>
              <a:fillRect l="0" t="0" r="0" b="0"/>
            </a:stretch>
          </a:blipFill>
        </p:spPr>
      </p:sp>
      <p:grpSp>
        <p:nvGrpSpPr>
          <p:cNvPr name="Group 4" id="4"/>
          <p:cNvGrpSpPr/>
          <p:nvPr/>
        </p:nvGrpSpPr>
        <p:grpSpPr>
          <a:xfrm rot="0">
            <a:off x="9555453" y="1028700"/>
            <a:ext cx="7703847" cy="1838266"/>
            <a:chOff x="0" y="0"/>
            <a:chExt cx="10271796" cy="2451021"/>
          </a:xfrm>
        </p:grpSpPr>
        <p:sp>
          <p:nvSpPr>
            <p:cNvPr name="TextBox 5" id="5"/>
            <p:cNvSpPr txBox="true"/>
            <p:nvPr/>
          </p:nvSpPr>
          <p:spPr>
            <a:xfrm rot="0">
              <a:off x="0" y="66675"/>
              <a:ext cx="10271796" cy="1762125"/>
            </a:xfrm>
            <a:prstGeom prst="rect">
              <a:avLst/>
            </a:prstGeom>
          </p:spPr>
          <p:txBody>
            <a:bodyPr anchor="t" rtlCol="false" tIns="0" lIns="0" bIns="0" rIns="0">
              <a:spAutoFit/>
            </a:bodyPr>
            <a:lstStyle/>
            <a:p>
              <a:pPr algn="r">
                <a:lnSpc>
                  <a:spcPts val="9000"/>
                </a:lnSpc>
              </a:pPr>
              <a:r>
                <a:rPr lang="en-US" sz="9000">
                  <a:solidFill>
                    <a:srgbClr val="FFFFFF"/>
                  </a:solidFill>
                  <a:latin typeface="Telegraf"/>
                </a:rPr>
                <a:t>Part 3</a:t>
              </a:r>
            </a:p>
          </p:txBody>
        </p:sp>
        <p:sp>
          <p:nvSpPr>
            <p:cNvPr name="TextBox 6" id="6"/>
            <p:cNvSpPr txBox="true"/>
            <p:nvPr/>
          </p:nvSpPr>
          <p:spPr>
            <a:xfrm rot="0">
              <a:off x="0" y="1897301"/>
              <a:ext cx="10271796" cy="553720"/>
            </a:xfrm>
            <a:prstGeom prst="rect">
              <a:avLst/>
            </a:prstGeom>
          </p:spPr>
          <p:txBody>
            <a:bodyPr anchor="t" rtlCol="false" tIns="0" lIns="0" bIns="0" rIns="0">
              <a:spAutoFit/>
            </a:bodyPr>
            <a:lstStyle/>
            <a:p>
              <a:pPr algn="r" marL="0" indent="0" lvl="0">
                <a:lnSpc>
                  <a:spcPts val="3359"/>
                </a:lnSpc>
                <a:spcBef>
                  <a:spcPct val="0"/>
                </a:spcBef>
              </a:pPr>
            </a:p>
          </p:txBody>
        </p:sp>
      </p:grpSp>
      <p:sp>
        <p:nvSpPr>
          <p:cNvPr name="TextBox 7" id="7"/>
          <p:cNvSpPr txBox="true"/>
          <p:nvPr/>
        </p:nvSpPr>
        <p:spPr>
          <a:xfrm rot="0">
            <a:off x="461367" y="2524689"/>
            <a:ext cx="17365266" cy="732179"/>
          </a:xfrm>
          <a:prstGeom prst="rect">
            <a:avLst/>
          </a:prstGeom>
        </p:spPr>
        <p:txBody>
          <a:bodyPr anchor="t" rtlCol="false" tIns="0" lIns="0" bIns="0" rIns="0">
            <a:spAutoFit/>
          </a:bodyPr>
          <a:lstStyle/>
          <a:p>
            <a:pPr algn="ctr">
              <a:lnSpc>
                <a:spcPts val="5142"/>
              </a:lnSpc>
              <a:spcBef>
                <a:spcPct val="0"/>
              </a:spcBef>
            </a:pPr>
            <a:r>
              <a:rPr lang="en-US" sz="5142">
                <a:solidFill>
                  <a:srgbClr val="FFFFFF"/>
                </a:solidFill>
                <a:latin typeface="Telegraf Bold"/>
              </a:rPr>
              <a:t>Comparison with other Error detection methods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1855" y="360648"/>
            <a:ext cx="11073223" cy="9565704"/>
          </a:xfrm>
          <a:custGeom>
            <a:avLst/>
            <a:gdLst/>
            <a:ahLst/>
            <a:cxnLst/>
            <a:rect r="r" b="b" t="t" l="l"/>
            <a:pathLst>
              <a:path h="9565704" w="11073223">
                <a:moveTo>
                  <a:pt x="0" y="0"/>
                </a:moveTo>
                <a:lnTo>
                  <a:pt x="11073223" y="0"/>
                </a:lnTo>
                <a:lnTo>
                  <a:pt x="11073223" y="9565704"/>
                </a:lnTo>
                <a:lnTo>
                  <a:pt x="0" y="9565704"/>
                </a:lnTo>
                <a:lnTo>
                  <a:pt x="0" y="0"/>
                </a:lnTo>
                <a:close/>
              </a:path>
            </a:pathLst>
          </a:custGeom>
          <a:blipFill>
            <a:blip r:embed="rId4"/>
            <a:stretch>
              <a:fillRect l="-62337" t="0" r="0" b="-5705"/>
            </a:stretch>
          </a:blipFill>
        </p:spPr>
      </p:sp>
      <p:sp>
        <p:nvSpPr>
          <p:cNvPr name="TextBox 4" id="4"/>
          <p:cNvSpPr txBox="true"/>
          <p:nvPr/>
        </p:nvSpPr>
        <p:spPr>
          <a:xfrm rot="0">
            <a:off x="12422346" y="4652327"/>
            <a:ext cx="4836954"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FINAL OUTPUT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555453" y="2432626"/>
            <a:ext cx="7703847" cy="434340"/>
          </a:xfrm>
          <a:prstGeom prst="rect">
            <a:avLst/>
          </a:prstGeom>
        </p:spPr>
        <p:txBody>
          <a:bodyPr anchor="t" rtlCol="false" tIns="0" lIns="0" bIns="0" rIns="0">
            <a:spAutoFit/>
          </a:bodyPr>
          <a:lstStyle/>
          <a:p>
            <a:pPr algn="r" marL="0" indent="0" lvl="0">
              <a:lnSpc>
                <a:spcPts val="3359"/>
              </a:lnSpc>
              <a:spcBef>
                <a:spcPct val="0"/>
              </a:spcBef>
            </a:pPr>
          </a:p>
        </p:txBody>
      </p:sp>
      <p:grpSp>
        <p:nvGrpSpPr>
          <p:cNvPr name="Group 4" id="4"/>
          <p:cNvGrpSpPr/>
          <p:nvPr/>
        </p:nvGrpSpPr>
        <p:grpSpPr>
          <a:xfrm rot="0">
            <a:off x="5075728" y="1918003"/>
            <a:ext cx="7805314" cy="5274086"/>
            <a:chOff x="0" y="0"/>
            <a:chExt cx="10407086" cy="7032115"/>
          </a:xfrm>
        </p:grpSpPr>
        <p:sp>
          <p:nvSpPr>
            <p:cNvPr name="TextBox 5" id="5"/>
            <p:cNvSpPr txBox="true"/>
            <p:nvPr/>
          </p:nvSpPr>
          <p:spPr>
            <a:xfrm rot="-592460">
              <a:off x="195432" y="657658"/>
              <a:ext cx="9829873" cy="3438021"/>
            </a:xfrm>
            <a:prstGeom prst="rect">
              <a:avLst/>
            </a:prstGeom>
          </p:spPr>
          <p:txBody>
            <a:bodyPr anchor="t" rtlCol="false" tIns="0" lIns="0" bIns="0" rIns="0">
              <a:spAutoFit/>
            </a:bodyPr>
            <a:lstStyle/>
            <a:p>
              <a:pPr algn="ctr">
                <a:lnSpc>
                  <a:spcPts val="16189"/>
                </a:lnSpc>
                <a:spcBef>
                  <a:spcPct val="0"/>
                </a:spcBef>
              </a:pPr>
              <a:r>
                <a:rPr lang="en-US" sz="16189">
                  <a:solidFill>
                    <a:srgbClr val="F6F3E4"/>
                  </a:solidFill>
                  <a:latin typeface="Stadio Now Display Bold"/>
                </a:rPr>
                <a:t>Thank</a:t>
              </a:r>
            </a:p>
          </p:txBody>
        </p:sp>
        <p:sp>
          <p:nvSpPr>
            <p:cNvPr name="TextBox 6" id="6"/>
            <p:cNvSpPr txBox="true"/>
            <p:nvPr/>
          </p:nvSpPr>
          <p:spPr>
            <a:xfrm rot="-515361">
              <a:off x="1262821" y="3292000"/>
              <a:ext cx="8964676" cy="3087880"/>
            </a:xfrm>
            <a:prstGeom prst="rect">
              <a:avLst/>
            </a:prstGeom>
          </p:spPr>
          <p:txBody>
            <a:bodyPr anchor="t" rtlCol="false" tIns="0" lIns="0" bIns="0" rIns="0">
              <a:spAutoFit/>
            </a:bodyPr>
            <a:lstStyle/>
            <a:p>
              <a:pPr algn="ctr">
                <a:lnSpc>
                  <a:spcPts val="14570"/>
                </a:lnSpc>
                <a:spcBef>
                  <a:spcPct val="0"/>
                </a:spcBef>
              </a:pPr>
              <a:r>
                <a:rPr lang="en-US" sz="14570">
                  <a:solidFill>
                    <a:srgbClr val="F6F3E4"/>
                  </a:solidFill>
                  <a:latin typeface="Stadio Now Display Bold"/>
                </a:rPr>
                <a:t>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false" rot="0">
            <a:off x="7961599" y="-2782197"/>
            <a:ext cx="11098426" cy="16596766"/>
          </a:xfrm>
          <a:custGeom>
            <a:avLst/>
            <a:gdLst/>
            <a:ahLst/>
            <a:cxnLst/>
            <a:rect r="r" b="b" t="t" l="l"/>
            <a:pathLst>
              <a:path h="16596766" w="11098426">
                <a:moveTo>
                  <a:pt x="11098426" y="0"/>
                </a:moveTo>
                <a:lnTo>
                  <a:pt x="0" y="0"/>
                </a:lnTo>
                <a:lnTo>
                  <a:pt x="0" y="16596766"/>
                </a:lnTo>
                <a:lnTo>
                  <a:pt x="11098426" y="16596766"/>
                </a:lnTo>
                <a:lnTo>
                  <a:pt x="11098426" y="0"/>
                </a:lnTo>
                <a:close/>
              </a:path>
            </a:pathLst>
          </a:custGeom>
          <a:blipFill>
            <a:blip r:embed="rId2">
              <a:extLst>
                <a:ext uri="{96DAC541-7B7A-43D3-8B79-37D633B846F1}">
                  <asvg:svgBlip xmlns:asvg="http://schemas.microsoft.com/office/drawing/2016/SVG/main" r:embed="rId3"/>
                </a:ext>
              </a:extLst>
            </a:blip>
            <a:stretch>
              <a:fillRect l="-105106" t="0" r="0" b="0"/>
            </a:stretch>
          </a:blipFill>
        </p:spPr>
      </p:sp>
      <p:sp>
        <p:nvSpPr>
          <p:cNvPr name="Freeform 3" id="3"/>
          <p:cNvSpPr/>
          <p:nvPr/>
        </p:nvSpPr>
        <p:spPr>
          <a:xfrm flipH="false" flipV="false" rot="0">
            <a:off x="1028700" y="1028700"/>
            <a:ext cx="652257" cy="671800"/>
          </a:xfrm>
          <a:custGeom>
            <a:avLst/>
            <a:gdLst/>
            <a:ahLst/>
            <a:cxnLst/>
            <a:rect r="r" b="b" t="t" l="l"/>
            <a:pathLst>
              <a:path h="671800" w="652257">
                <a:moveTo>
                  <a:pt x="0" y="0"/>
                </a:moveTo>
                <a:lnTo>
                  <a:pt x="652257" y="0"/>
                </a:lnTo>
                <a:lnTo>
                  <a:pt x="652257" y="671800"/>
                </a:lnTo>
                <a:lnTo>
                  <a:pt x="0" y="671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11406490" y="1120555"/>
            <a:ext cx="5093108" cy="6329605"/>
            <a:chOff x="0" y="0"/>
            <a:chExt cx="5108702" cy="6348984"/>
          </a:xfrm>
        </p:grpSpPr>
        <p:sp>
          <p:nvSpPr>
            <p:cNvPr name="Freeform 5" id="5"/>
            <p:cNvSpPr/>
            <p:nvPr/>
          </p:nvSpPr>
          <p:spPr>
            <a:xfrm flipH="false" flipV="false" rot="0">
              <a:off x="0" y="0"/>
              <a:ext cx="5108702" cy="6348984"/>
            </a:xfrm>
            <a:custGeom>
              <a:avLst/>
              <a:gdLst/>
              <a:ahLst/>
              <a:cxnLst/>
              <a:rect r="r" b="b" t="t" l="l"/>
              <a:pathLst>
                <a:path h="6348984" w="5108702">
                  <a:moveTo>
                    <a:pt x="5108702" y="2554351"/>
                  </a:moveTo>
                  <a:lnTo>
                    <a:pt x="5108702" y="3794506"/>
                  </a:lnTo>
                  <a:cubicBezTo>
                    <a:pt x="5108702" y="5205222"/>
                    <a:pt x="3965067" y="6348857"/>
                    <a:pt x="2554351" y="6348857"/>
                  </a:cubicBezTo>
                  <a:lnTo>
                    <a:pt x="2554351" y="6348857"/>
                  </a:lnTo>
                  <a:cubicBezTo>
                    <a:pt x="1143635" y="6348984"/>
                    <a:pt x="0" y="5205349"/>
                    <a:pt x="0" y="3794506"/>
                  </a:cubicBezTo>
                  <a:lnTo>
                    <a:pt x="0" y="2554351"/>
                  </a:lnTo>
                  <a:cubicBezTo>
                    <a:pt x="0" y="1143635"/>
                    <a:pt x="1143635" y="0"/>
                    <a:pt x="2554351" y="0"/>
                  </a:cubicBezTo>
                  <a:lnTo>
                    <a:pt x="2554351" y="0"/>
                  </a:lnTo>
                  <a:cubicBezTo>
                    <a:pt x="3965067" y="0"/>
                    <a:pt x="5108702" y="1143635"/>
                    <a:pt x="5108702" y="2554351"/>
                  </a:cubicBezTo>
                  <a:close/>
                </a:path>
              </a:pathLst>
            </a:custGeom>
            <a:blipFill>
              <a:blip r:embed="rId6"/>
              <a:stretch>
                <a:fillRect l="-12137" t="0" r="-12137" b="0"/>
              </a:stretch>
            </a:blipFill>
          </p:spPr>
        </p:sp>
      </p:grpSp>
      <p:sp>
        <p:nvSpPr>
          <p:cNvPr name="Freeform 6" id="6"/>
          <p:cNvSpPr/>
          <p:nvPr/>
        </p:nvSpPr>
        <p:spPr>
          <a:xfrm flipH="true" flipV="false" rot="0">
            <a:off x="1265175" y="6534948"/>
            <a:ext cx="4123437" cy="97463"/>
          </a:xfrm>
          <a:custGeom>
            <a:avLst/>
            <a:gdLst/>
            <a:ahLst/>
            <a:cxnLst/>
            <a:rect r="r" b="b" t="t" l="l"/>
            <a:pathLst>
              <a:path h="97463" w="4123437">
                <a:moveTo>
                  <a:pt x="4123437" y="0"/>
                </a:moveTo>
                <a:lnTo>
                  <a:pt x="0" y="0"/>
                </a:lnTo>
                <a:lnTo>
                  <a:pt x="0" y="97464"/>
                </a:lnTo>
                <a:lnTo>
                  <a:pt x="4123437" y="97464"/>
                </a:lnTo>
                <a:lnTo>
                  <a:pt x="412343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028700" y="2420148"/>
            <a:ext cx="7414512" cy="3590925"/>
          </a:xfrm>
          <a:prstGeom prst="rect">
            <a:avLst/>
          </a:prstGeom>
        </p:spPr>
        <p:txBody>
          <a:bodyPr anchor="t" rtlCol="false" tIns="0" lIns="0" bIns="0" rIns="0">
            <a:spAutoFit/>
          </a:bodyPr>
          <a:lstStyle/>
          <a:p>
            <a:pPr>
              <a:lnSpc>
                <a:spcPts val="9000"/>
              </a:lnSpc>
            </a:pPr>
            <a:r>
              <a:rPr lang="en-US" sz="9000">
                <a:solidFill>
                  <a:srgbClr val="F4E7E7"/>
                </a:solidFill>
                <a:latin typeface="Telegraf"/>
              </a:rPr>
              <a:t>About the Problem Statement</a:t>
            </a:r>
          </a:p>
        </p:txBody>
      </p:sp>
      <p:grpSp>
        <p:nvGrpSpPr>
          <p:cNvPr name="Group 8" id="8"/>
          <p:cNvGrpSpPr/>
          <p:nvPr/>
        </p:nvGrpSpPr>
        <p:grpSpPr>
          <a:xfrm rot="0">
            <a:off x="654040" y="6800658"/>
            <a:ext cx="11409709" cy="2957944"/>
            <a:chOff x="0" y="0"/>
            <a:chExt cx="12186793" cy="3159402"/>
          </a:xfrm>
        </p:grpSpPr>
        <p:sp>
          <p:nvSpPr>
            <p:cNvPr name="Freeform 9" id="9"/>
            <p:cNvSpPr/>
            <p:nvPr/>
          </p:nvSpPr>
          <p:spPr>
            <a:xfrm flipH="false" flipV="false" rot="0">
              <a:off x="0" y="0"/>
              <a:ext cx="12186793" cy="3159402"/>
            </a:xfrm>
            <a:custGeom>
              <a:avLst/>
              <a:gdLst/>
              <a:ahLst/>
              <a:cxnLst/>
              <a:rect r="r" b="b" t="t" l="l"/>
              <a:pathLst>
                <a:path h="3159402" w="12186793">
                  <a:moveTo>
                    <a:pt x="20356" y="0"/>
                  </a:moveTo>
                  <a:lnTo>
                    <a:pt x="12166437" y="0"/>
                  </a:lnTo>
                  <a:cubicBezTo>
                    <a:pt x="12171836" y="0"/>
                    <a:pt x="12177013" y="2145"/>
                    <a:pt x="12180831" y="5962"/>
                  </a:cubicBezTo>
                  <a:cubicBezTo>
                    <a:pt x="12184649" y="9780"/>
                    <a:pt x="12186793" y="14957"/>
                    <a:pt x="12186793" y="20356"/>
                  </a:cubicBezTo>
                  <a:lnTo>
                    <a:pt x="12186793" y="3139046"/>
                  </a:lnTo>
                  <a:cubicBezTo>
                    <a:pt x="12186793" y="3144444"/>
                    <a:pt x="12184649" y="3149622"/>
                    <a:pt x="12180831" y="3153439"/>
                  </a:cubicBezTo>
                  <a:cubicBezTo>
                    <a:pt x="12177013" y="3157257"/>
                    <a:pt x="12171836" y="3159402"/>
                    <a:pt x="12166437" y="3159402"/>
                  </a:cubicBezTo>
                  <a:lnTo>
                    <a:pt x="20356" y="3159402"/>
                  </a:lnTo>
                  <a:cubicBezTo>
                    <a:pt x="14957" y="3159402"/>
                    <a:pt x="9780" y="3157257"/>
                    <a:pt x="5962" y="3153439"/>
                  </a:cubicBezTo>
                  <a:cubicBezTo>
                    <a:pt x="2145" y="3149622"/>
                    <a:pt x="0" y="3144444"/>
                    <a:pt x="0" y="3139046"/>
                  </a:cubicBezTo>
                  <a:lnTo>
                    <a:pt x="0" y="20356"/>
                  </a:lnTo>
                  <a:cubicBezTo>
                    <a:pt x="0" y="14957"/>
                    <a:pt x="2145" y="9780"/>
                    <a:pt x="5962" y="5962"/>
                  </a:cubicBezTo>
                  <a:cubicBezTo>
                    <a:pt x="9780" y="2145"/>
                    <a:pt x="14957" y="0"/>
                    <a:pt x="20356" y="0"/>
                  </a:cubicBezTo>
                  <a:close/>
                </a:path>
              </a:pathLst>
            </a:custGeom>
            <a:solidFill>
              <a:srgbClr val="F4E7E7"/>
            </a:solidFill>
            <a:ln cap="rnd">
              <a:noFill/>
              <a:prstDash val="sysDot"/>
              <a:round/>
            </a:ln>
          </p:spPr>
        </p:sp>
        <p:sp>
          <p:nvSpPr>
            <p:cNvPr name="TextBox 10" id="10"/>
            <p:cNvSpPr txBox="true"/>
            <p:nvPr/>
          </p:nvSpPr>
          <p:spPr>
            <a:xfrm>
              <a:off x="0" y="-47625"/>
              <a:ext cx="12186793" cy="3207027"/>
            </a:xfrm>
            <a:prstGeom prst="rect">
              <a:avLst/>
            </a:prstGeom>
          </p:spPr>
          <p:txBody>
            <a:bodyPr anchor="ctr" rtlCol="false" tIns="352530" lIns="352530" bIns="352530" rIns="352530"/>
            <a:lstStyle/>
            <a:p>
              <a:pPr>
                <a:lnSpc>
                  <a:spcPts val="2100"/>
                </a:lnSpc>
              </a:pPr>
            </a:p>
          </p:txBody>
        </p:sp>
      </p:grpSp>
      <p:sp>
        <p:nvSpPr>
          <p:cNvPr name="TextBox 11" id="11"/>
          <p:cNvSpPr txBox="true"/>
          <p:nvPr/>
        </p:nvSpPr>
        <p:spPr>
          <a:xfrm rot="0">
            <a:off x="1027035" y="7097829"/>
            <a:ext cx="10663720" cy="1069685"/>
          </a:xfrm>
          <a:prstGeom prst="rect">
            <a:avLst/>
          </a:prstGeom>
        </p:spPr>
        <p:txBody>
          <a:bodyPr anchor="t" rtlCol="false" tIns="0" lIns="0" bIns="0" rIns="0">
            <a:spAutoFit/>
          </a:bodyPr>
          <a:lstStyle/>
          <a:p>
            <a:pPr>
              <a:lnSpc>
                <a:spcPts val="4313"/>
              </a:lnSpc>
            </a:pPr>
            <a:r>
              <a:rPr lang="en-US" sz="3080">
                <a:solidFill>
                  <a:srgbClr val="000000"/>
                </a:solidFill>
                <a:latin typeface="Canva Sans Bold"/>
              </a:rPr>
              <a:t>IMPLEMENTING A PARITY BIT CHECKER WHICH IS ERROR DETECTION METHOD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028700"/>
          <a:ext cx="7574579" cy="8389749"/>
        </p:xfrm>
        <a:graphic>
          <a:graphicData uri="http://schemas.openxmlformats.org/drawingml/2006/table">
            <a:tbl>
              <a:tblPr/>
              <a:tblGrid>
                <a:gridCol w="3157571"/>
                <a:gridCol w="4417008"/>
              </a:tblGrid>
              <a:tr h="3624544">
                <a:tc>
                  <a:txBody>
                    <a:bodyPr anchor="t" rtlCol="false"/>
                    <a:lstStyle/>
                    <a:p>
                      <a:pPr algn="l">
                        <a:lnSpc>
                          <a:spcPts val="3359"/>
                        </a:lnSpc>
                        <a:defRPr/>
                      </a:pPr>
                      <a:endParaRPr lang="en-US" sz="1100"/>
                    </a:p>
                    <a:p>
                      <a:pPr>
                        <a:lnSpc>
                          <a:spcPts val="3359"/>
                        </a:lnSpc>
                      </a:pPr>
                      <a:r>
                        <a:rPr lang="en-US" sz="2799">
                          <a:solidFill>
                            <a:srgbClr val="F4E7E7"/>
                          </a:solidFill>
                          <a:latin typeface="Telegraf Bold"/>
                        </a:rPr>
                        <a:t>MISSION</a:t>
                      </a:r>
                    </a:p>
                  </a:txBody>
                  <a:tcPr marL="0" marR="0" marT="0" marB="0" anchor="t">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F4E7E7"/>
                          </a:solidFill>
                          <a:latin typeface="Telegraf"/>
                        </a:rPr>
                        <a:t>To create a Simple parity bit Checker to check Binary data in messages when sent and received</a:t>
                      </a:r>
                      <a:endParaRPr lang="en-US" sz="1100"/>
                    </a:p>
                  </a:txBody>
                  <a:tcPr marL="0" marR="0" marT="0" marB="0" anchor="t">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4765205">
                <a:tc>
                  <a:txBody>
                    <a:bodyPr anchor="t" rtlCol="false"/>
                    <a:lstStyle/>
                    <a:p>
                      <a:pPr algn="l">
                        <a:lnSpc>
                          <a:spcPts val="3359"/>
                        </a:lnSpc>
                        <a:defRPr/>
                      </a:pPr>
                      <a:endParaRPr lang="en-US" sz="1100"/>
                    </a:p>
                    <a:p>
                      <a:pPr>
                        <a:lnSpc>
                          <a:spcPts val="3359"/>
                        </a:lnSpc>
                      </a:pPr>
                      <a:r>
                        <a:rPr lang="en-US" sz="2799">
                          <a:solidFill>
                            <a:srgbClr val="F4E7E7"/>
                          </a:solidFill>
                          <a:latin typeface="Telegraf Bold"/>
                        </a:rPr>
                        <a:t>SOLUTION</a:t>
                      </a:r>
                    </a:p>
                    <a:p>
                      <a:pPr>
                        <a:lnSpc>
                          <a:spcPts val="3359"/>
                        </a:lnSpc>
                      </a:pPr>
                    </a:p>
                  </a:txBody>
                  <a:tcPr marL="0" marR="0" marT="0" marB="0" anchor="t">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F4E7E7"/>
                          </a:solidFill>
                          <a:latin typeface="Telegraf"/>
                        </a:rPr>
                        <a:t>Converting our message to binary</a:t>
                      </a:r>
                      <a:endParaRPr lang="en-US" sz="1100"/>
                    </a:p>
                    <a:p>
                      <a:pPr>
                        <a:lnSpc>
                          <a:spcPts val="3079"/>
                        </a:lnSpc>
                      </a:pPr>
                    </a:p>
                    <a:p>
                      <a:pPr>
                        <a:lnSpc>
                          <a:spcPts val="3079"/>
                        </a:lnSpc>
                      </a:pPr>
                      <a:r>
                        <a:rPr lang="en-US" sz="2199">
                          <a:solidFill>
                            <a:srgbClr val="F4E7E7"/>
                          </a:solidFill>
                          <a:latin typeface="Telegraf"/>
                        </a:rPr>
                        <a:t>Dividing into frames</a:t>
                      </a:r>
                    </a:p>
                    <a:p>
                      <a:pPr>
                        <a:lnSpc>
                          <a:spcPts val="3079"/>
                        </a:lnSpc>
                      </a:pPr>
                    </a:p>
                    <a:p>
                      <a:pPr>
                        <a:lnSpc>
                          <a:spcPts val="3079"/>
                        </a:lnSpc>
                      </a:pPr>
                      <a:r>
                        <a:rPr lang="en-US" sz="2199">
                          <a:solidFill>
                            <a:srgbClr val="F4E7E7"/>
                          </a:solidFill>
                          <a:latin typeface="Telegraf"/>
                        </a:rPr>
                        <a:t>Checking the Frames whether Even or Odd Parity.</a:t>
                      </a:r>
                    </a:p>
                    <a:p>
                      <a:pPr>
                        <a:lnSpc>
                          <a:spcPts val="3079"/>
                        </a:lnSpc>
                      </a:pPr>
                    </a:p>
                    <a:p>
                      <a:pPr>
                        <a:lnSpc>
                          <a:spcPts val="3079"/>
                        </a:lnSpc>
                      </a:pPr>
                      <a:r>
                        <a:rPr lang="en-US" sz="2199">
                          <a:solidFill>
                            <a:srgbClr val="F4E7E7"/>
                          </a:solidFill>
                          <a:latin typeface="Telegraf"/>
                        </a:rPr>
                        <a:t>Accuracy of message checked at last when message received is corrupted or not</a:t>
                      </a:r>
                    </a:p>
                    <a:p>
                      <a:pPr>
                        <a:lnSpc>
                          <a:spcPts val="3079"/>
                        </a:lnSpc>
                      </a:pPr>
                    </a:p>
                  </a:txBody>
                  <a:tcPr marL="0" marR="0" marT="0" marB="0" anchor="t">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964052" y="3652867"/>
            <a:ext cx="7703847" cy="2981266"/>
            <a:chOff x="0" y="0"/>
            <a:chExt cx="10271796" cy="3975021"/>
          </a:xfrm>
        </p:grpSpPr>
        <p:sp>
          <p:nvSpPr>
            <p:cNvPr name="TextBox 5" id="5"/>
            <p:cNvSpPr txBox="true"/>
            <p:nvPr/>
          </p:nvSpPr>
          <p:spPr>
            <a:xfrm rot="0">
              <a:off x="0" y="66675"/>
              <a:ext cx="10271796" cy="3286125"/>
            </a:xfrm>
            <a:prstGeom prst="rect">
              <a:avLst/>
            </a:prstGeom>
          </p:spPr>
          <p:txBody>
            <a:bodyPr anchor="t" rtlCol="false" tIns="0" lIns="0" bIns="0" rIns="0">
              <a:spAutoFit/>
            </a:bodyPr>
            <a:lstStyle/>
            <a:p>
              <a:pPr>
                <a:lnSpc>
                  <a:spcPts val="9000"/>
                </a:lnSpc>
              </a:pPr>
              <a:r>
                <a:rPr lang="en-US" sz="9000">
                  <a:solidFill>
                    <a:srgbClr val="FFFFFF"/>
                  </a:solidFill>
                  <a:latin typeface="Telegraf"/>
                </a:rPr>
                <a:t>Our Mission and solution</a:t>
              </a:r>
            </a:p>
          </p:txBody>
        </p:sp>
        <p:sp>
          <p:nvSpPr>
            <p:cNvPr name="TextBox 6" id="6"/>
            <p:cNvSpPr txBox="true"/>
            <p:nvPr/>
          </p:nvSpPr>
          <p:spPr>
            <a:xfrm rot="0">
              <a:off x="0" y="3421301"/>
              <a:ext cx="10271796" cy="553720"/>
            </a:xfrm>
            <a:prstGeom prst="rect">
              <a:avLst/>
            </a:prstGeom>
          </p:spPr>
          <p:txBody>
            <a:bodyPr anchor="t" rtlCol="false" tIns="0" lIns="0" bIns="0" rIns="0">
              <a:spAutoFit/>
            </a:bodyPr>
            <a:lstStyle/>
            <a:p>
              <a:pPr algn="r" marL="0" indent="0" lvl="0">
                <a:lnSpc>
                  <a:spcPts val="3359"/>
                </a:lnSpc>
                <a:spcBef>
                  <a:spcPct val="0"/>
                </a:spcBef>
              </a:pPr>
            </a:p>
          </p:txBody>
        </p:sp>
      </p:grpSp>
      <p:sp>
        <p:nvSpPr>
          <p:cNvPr name="AutoShape 7" id="7"/>
          <p:cNvSpPr/>
          <p:nvPr/>
        </p:nvSpPr>
        <p:spPr>
          <a:xfrm rot="0">
            <a:off x="1028700" y="1004888"/>
            <a:ext cx="554581" cy="0"/>
          </a:xfrm>
          <a:prstGeom prst="line">
            <a:avLst/>
          </a:prstGeom>
          <a:ln cap="rnd" w="47625">
            <a:solidFill>
              <a:srgbClr val="F44747"/>
            </a:solidFill>
            <a:prstDash val="solid"/>
            <a:headEnd type="none" len="sm" w="sm"/>
            <a:tailEnd type="none" len="sm" w="sm"/>
          </a:ln>
        </p:spPr>
      </p:sp>
      <p:sp>
        <p:nvSpPr>
          <p:cNvPr name="AutoShape 8" id="8"/>
          <p:cNvSpPr/>
          <p:nvPr/>
        </p:nvSpPr>
        <p:spPr>
          <a:xfrm rot="0">
            <a:off x="1028700" y="4629755"/>
            <a:ext cx="554581" cy="0"/>
          </a:xfrm>
          <a:prstGeom prst="line">
            <a:avLst/>
          </a:prstGeom>
          <a:ln cap="rnd" w="47625">
            <a:solidFill>
              <a:srgbClr val="F44747"/>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434603" y="823282"/>
            <a:ext cx="3041014" cy="1838266"/>
            <a:chOff x="0" y="0"/>
            <a:chExt cx="4054686" cy="2451021"/>
          </a:xfrm>
        </p:grpSpPr>
        <p:sp>
          <p:nvSpPr>
            <p:cNvPr name="TextBox 4" id="4"/>
            <p:cNvSpPr txBox="true"/>
            <p:nvPr/>
          </p:nvSpPr>
          <p:spPr>
            <a:xfrm rot="0">
              <a:off x="0" y="66675"/>
              <a:ext cx="4054686" cy="1762125"/>
            </a:xfrm>
            <a:prstGeom prst="rect">
              <a:avLst/>
            </a:prstGeom>
          </p:spPr>
          <p:txBody>
            <a:bodyPr anchor="t" rtlCol="false" tIns="0" lIns="0" bIns="0" rIns="0">
              <a:spAutoFit/>
            </a:bodyPr>
            <a:lstStyle/>
            <a:p>
              <a:pPr algn="r">
                <a:lnSpc>
                  <a:spcPts val="9000"/>
                </a:lnSpc>
              </a:pPr>
              <a:r>
                <a:rPr lang="en-US" sz="9000">
                  <a:solidFill>
                    <a:srgbClr val="FFFFFF"/>
                  </a:solidFill>
                  <a:latin typeface="Telegraf"/>
                </a:rPr>
                <a:t>Part1</a:t>
              </a:r>
            </a:p>
          </p:txBody>
        </p:sp>
        <p:sp>
          <p:nvSpPr>
            <p:cNvPr name="TextBox 5" id="5"/>
            <p:cNvSpPr txBox="true"/>
            <p:nvPr/>
          </p:nvSpPr>
          <p:spPr>
            <a:xfrm rot="0">
              <a:off x="0" y="1897301"/>
              <a:ext cx="4054686" cy="553720"/>
            </a:xfrm>
            <a:prstGeom prst="rect">
              <a:avLst/>
            </a:prstGeom>
          </p:spPr>
          <p:txBody>
            <a:bodyPr anchor="t" rtlCol="false" tIns="0" lIns="0" bIns="0" rIns="0">
              <a:spAutoFit/>
            </a:bodyPr>
            <a:lstStyle/>
            <a:p>
              <a:pPr algn="r" marL="0" indent="0" lvl="0">
                <a:lnSpc>
                  <a:spcPts val="3359"/>
                </a:lnSpc>
                <a:spcBef>
                  <a:spcPct val="0"/>
                </a:spcBef>
              </a:pPr>
            </a:p>
          </p:txBody>
        </p:sp>
      </p:grpSp>
      <p:sp>
        <p:nvSpPr>
          <p:cNvPr name="TextBox 6" id="6"/>
          <p:cNvSpPr txBox="true"/>
          <p:nvPr/>
        </p:nvSpPr>
        <p:spPr>
          <a:xfrm rot="0">
            <a:off x="1028700" y="1637640"/>
            <a:ext cx="12248079" cy="2879678"/>
          </a:xfrm>
          <a:prstGeom prst="rect">
            <a:avLst/>
          </a:prstGeom>
        </p:spPr>
        <p:txBody>
          <a:bodyPr anchor="t" rtlCol="false" tIns="0" lIns="0" bIns="0" rIns="0">
            <a:spAutoFit/>
          </a:bodyPr>
          <a:lstStyle/>
          <a:p>
            <a:pPr>
              <a:lnSpc>
                <a:spcPts val="7702"/>
              </a:lnSpc>
            </a:pPr>
            <a:r>
              <a:rPr lang="en-US" sz="5501">
                <a:solidFill>
                  <a:srgbClr val="FFFFFF"/>
                </a:solidFill>
                <a:latin typeface="Canva Sans Bold"/>
              </a:rPr>
              <a:t>Message representation into Binary bits and frames </a:t>
            </a:r>
          </a:p>
          <a:p>
            <a:pPr>
              <a:lnSpc>
                <a:spcPts val="7702"/>
              </a:lnSpc>
            </a:pPr>
          </a:p>
        </p:txBody>
      </p:sp>
      <p:sp>
        <p:nvSpPr>
          <p:cNvPr name="TextBox 7" id="7"/>
          <p:cNvSpPr txBox="true"/>
          <p:nvPr/>
        </p:nvSpPr>
        <p:spPr>
          <a:xfrm rot="0">
            <a:off x="1028700" y="3792167"/>
            <a:ext cx="16446917" cy="3352435"/>
          </a:xfrm>
          <a:prstGeom prst="rect">
            <a:avLst/>
          </a:prstGeom>
        </p:spPr>
        <p:txBody>
          <a:bodyPr anchor="t" rtlCol="false" tIns="0" lIns="0" bIns="0" rIns="0">
            <a:spAutoFit/>
          </a:bodyPr>
          <a:lstStyle/>
          <a:p>
            <a:pPr>
              <a:lnSpc>
                <a:spcPts val="5321"/>
              </a:lnSpc>
            </a:pPr>
            <a:r>
              <a:rPr lang="en-US" sz="3801">
                <a:solidFill>
                  <a:srgbClr val="FFFFFF"/>
                </a:solidFill>
                <a:latin typeface="Canva Sans Bold"/>
              </a:rPr>
              <a:t>Message representation into binary bits and frames is a crucial process in digital communication, enabling the transmission of data over a communication channel. This process involves converting text messages into a sequence of binary bits</a:t>
            </a:r>
          </a:p>
          <a:p>
            <a:pPr>
              <a:lnSpc>
                <a:spcPts val="5321"/>
              </a:lnSpc>
            </a:pPr>
          </a:p>
        </p:txBody>
      </p:sp>
      <p:sp>
        <p:nvSpPr>
          <p:cNvPr name="TextBox 8" id="8"/>
          <p:cNvSpPr txBox="true"/>
          <p:nvPr/>
        </p:nvSpPr>
        <p:spPr>
          <a:xfrm rot="0">
            <a:off x="1028700" y="8449485"/>
            <a:ext cx="14803563" cy="963694"/>
          </a:xfrm>
          <a:prstGeom prst="rect">
            <a:avLst/>
          </a:prstGeom>
        </p:spPr>
        <p:txBody>
          <a:bodyPr anchor="t" rtlCol="false" tIns="0" lIns="0" bIns="0" rIns="0">
            <a:spAutoFit/>
          </a:bodyPr>
          <a:lstStyle/>
          <a:p>
            <a:pPr algn="ctr">
              <a:lnSpc>
                <a:spcPts val="3517"/>
              </a:lnSpc>
              <a:spcBef>
                <a:spcPct val="0"/>
              </a:spcBef>
            </a:pPr>
            <a:r>
              <a:rPr lang="en-US" sz="3517">
                <a:solidFill>
                  <a:srgbClr val="FFFFFF"/>
                </a:solidFill>
                <a:latin typeface="Telegraf"/>
              </a:rPr>
              <a:t>010010000110010101101100011011000110111100101100001000000101011101101111011100100111001001101100011001000010000</a:t>
            </a:r>
          </a:p>
        </p:txBody>
      </p:sp>
      <p:sp>
        <p:nvSpPr>
          <p:cNvPr name="TextBox 9" id="9"/>
          <p:cNvSpPr txBox="true"/>
          <p:nvPr/>
        </p:nvSpPr>
        <p:spPr>
          <a:xfrm rot="0">
            <a:off x="1028700" y="7263597"/>
            <a:ext cx="14803563"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Word : Hello, world!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4827541" y="8729286"/>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51926" y="469532"/>
            <a:ext cx="6653444" cy="6653427"/>
          </a:xfrm>
          <a:custGeom>
            <a:avLst/>
            <a:gdLst/>
            <a:ahLst/>
            <a:cxnLst/>
            <a:rect r="r" b="b" t="t" l="l"/>
            <a:pathLst>
              <a:path h="6653427" w="6653444">
                <a:moveTo>
                  <a:pt x="0" y="0"/>
                </a:moveTo>
                <a:lnTo>
                  <a:pt x="6653445" y="0"/>
                </a:lnTo>
                <a:lnTo>
                  <a:pt x="6653445" y="6653426"/>
                </a:lnTo>
                <a:lnTo>
                  <a:pt x="0" y="6653426"/>
                </a:lnTo>
                <a:lnTo>
                  <a:pt x="0" y="0"/>
                </a:lnTo>
                <a:close/>
              </a:path>
            </a:pathLst>
          </a:custGeom>
          <a:blipFill>
            <a:blip r:embed="rId4"/>
            <a:stretch>
              <a:fillRect l="-9562" t="-27953" r="-302301" b="-103721"/>
            </a:stretch>
          </a:blipFill>
        </p:spPr>
      </p:sp>
      <p:sp>
        <p:nvSpPr>
          <p:cNvPr name="Freeform 4" id="4"/>
          <p:cNvSpPr/>
          <p:nvPr/>
        </p:nvSpPr>
        <p:spPr>
          <a:xfrm flipH="false" flipV="false" rot="0">
            <a:off x="2336109" y="7651733"/>
            <a:ext cx="13615782" cy="2135342"/>
          </a:xfrm>
          <a:custGeom>
            <a:avLst/>
            <a:gdLst/>
            <a:ahLst/>
            <a:cxnLst/>
            <a:rect r="r" b="b" t="t" l="l"/>
            <a:pathLst>
              <a:path h="2135342" w="13615782">
                <a:moveTo>
                  <a:pt x="0" y="0"/>
                </a:moveTo>
                <a:lnTo>
                  <a:pt x="13615782" y="0"/>
                </a:lnTo>
                <a:lnTo>
                  <a:pt x="13615782" y="2135342"/>
                </a:lnTo>
                <a:lnTo>
                  <a:pt x="0" y="2135342"/>
                </a:lnTo>
                <a:lnTo>
                  <a:pt x="0" y="0"/>
                </a:lnTo>
                <a:close/>
              </a:path>
            </a:pathLst>
          </a:custGeom>
          <a:blipFill>
            <a:blip r:embed="rId4"/>
            <a:stretch>
              <a:fillRect l="-160542" t="-709516" r="0" b="-124978"/>
            </a:stretch>
          </a:blipFill>
        </p:spPr>
      </p:sp>
      <p:grpSp>
        <p:nvGrpSpPr>
          <p:cNvPr name="Group 5" id="5"/>
          <p:cNvGrpSpPr/>
          <p:nvPr/>
        </p:nvGrpSpPr>
        <p:grpSpPr>
          <a:xfrm rot="0">
            <a:off x="1365193" y="527716"/>
            <a:ext cx="8662271" cy="6595242"/>
            <a:chOff x="0" y="0"/>
            <a:chExt cx="2281421" cy="1737019"/>
          </a:xfrm>
        </p:grpSpPr>
        <p:sp>
          <p:nvSpPr>
            <p:cNvPr name="Freeform 6" id="6"/>
            <p:cNvSpPr/>
            <p:nvPr/>
          </p:nvSpPr>
          <p:spPr>
            <a:xfrm flipH="false" flipV="false" rot="0">
              <a:off x="0" y="0"/>
              <a:ext cx="2281421" cy="1737019"/>
            </a:xfrm>
            <a:custGeom>
              <a:avLst/>
              <a:gdLst/>
              <a:ahLst/>
              <a:cxnLst/>
              <a:rect r="r" b="b" t="t" l="l"/>
              <a:pathLst>
                <a:path h="1737019" w="2281421">
                  <a:moveTo>
                    <a:pt x="45581" y="0"/>
                  </a:moveTo>
                  <a:lnTo>
                    <a:pt x="2235840" y="0"/>
                  </a:lnTo>
                  <a:cubicBezTo>
                    <a:pt x="2261014" y="0"/>
                    <a:pt x="2281421" y="20407"/>
                    <a:pt x="2281421" y="45581"/>
                  </a:cubicBezTo>
                  <a:lnTo>
                    <a:pt x="2281421" y="1691437"/>
                  </a:lnTo>
                  <a:cubicBezTo>
                    <a:pt x="2281421" y="1703526"/>
                    <a:pt x="2276619" y="1715120"/>
                    <a:pt x="2268071" y="1723668"/>
                  </a:cubicBezTo>
                  <a:cubicBezTo>
                    <a:pt x="2259523" y="1732216"/>
                    <a:pt x="2247929" y="1737019"/>
                    <a:pt x="2235840" y="1737019"/>
                  </a:cubicBezTo>
                  <a:lnTo>
                    <a:pt x="45581" y="1737019"/>
                  </a:lnTo>
                  <a:cubicBezTo>
                    <a:pt x="20407" y="1737019"/>
                    <a:pt x="0" y="1716611"/>
                    <a:pt x="0" y="1691437"/>
                  </a:cubicBezTo>
                  <a:lnTo>
                    <a:pt x="0" y="45581"/>
                  </a:lnTo>
                  <a:cubicBezTo>
                    <a:pt x="0" y="20407"/>
                    <a:pt x="20407" y="0"/>
                    <a:pt x="45581" y="0"/>
                  </a:cubicBezTo>
                  <a:close/>
                </a:path>
              </a:pathLst>
            </a:custGeom>
            <a:solidFill>
              <a:srgbClr val="F4E7E7"/>
            </a:solidFill>
          </p:spPr>
        </p:sp>
        <p:sp>
          <p:nvSpPr>
            <p:cNvPr name="TextBox 7" id="7"/>
            <p:cNvSpPr txBox="true"/>
            <p:nvPr/>
          </p:nvSpPr>
          <p:spPr>
            <a:xfrm>
              <a:off x="0" y="-76200"/>
              <a:ext cx="2281421" cy="1813219"/>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1886793" y="1533512"/>
            <a:ext cx="7539506" cy="1579104"/>
          </a:xfrm>
          <a:prstGeom prst="rect">
            <a:avLst/>
          </a:prstGeom>
        </p:spPr>
        <p:txBody>
          <a:bodyPr anchor="t" rtlCol="false" tIns="0" lIns="0" bIns="0" rIns="0">
            <a:spAutoFit/>
          </a:bodyPr>
          <a:lstStyle/>
          <a:p>
            <a:pPr algn="ctr">
              <a:lnSpc>
                <a:spcPts val="6336"/>
              </a:lnSpc>
            </a:pPr>
            <a:r>
              <a:rPr lang="en-US" sz="4525">
                <a:solidFill>
                  <a:srgbClr val="7B1919"/>
                </a:solidFill>
                <a:latin typeface="Canva Sans Bold"/>
              </a:rPr>
              <a:t>Here Message converted to data frames</a:t>
            </a:r>
          </a:p>
        </p:txBody>
      </p:sp>
      <p:sp>
        <p:nvSpPr>
          <p:cNvPr name="TextBox 9" id="9"/>
          <p:cNvSpPr txBox="true"/>
          <p:nvPr/>
        </p:nvSpPr>
        <p:spPr>
          <a:xfrm rot="0">
            <a:off x="1886793" y="3729570"/>
            <a:ext cx="6974909" cy="1780540"/>
          </a:xfrm>
          <a:prstGeom prst="rect">
            <a:avLst/>
          </a:prstGeom>
        </p:spPr>
        <p:txBody>
          <a:bodyPr anchor="t" rtlCol="false" tIns="0" lIns="0" bIns="0" rIns="0">
            <a:spAutoFit/>
          </a:bodyPr>
          <a:lstStyle/>
          <a:p>
            <a:pPr algn="ctr">
              <a:lnSpc>
                <a:spcPts val="4759"/>
              </a:lnSpc>
            </a:pPr>
            <a:r>
              <a:rPr lang="en-US" sz="3399">
                <a:solidFill>
                  <a:srgbClr val="7B1919"/>
                </a:solidFill>
                <a:latin typeface="Canva Sans"/>
              </a:rPr>
              <a:t>Each of the Charcters are converted to ASCCI encoded binary representation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702138" y="358133"/>
            <a:ext cx="7703847" cy="2393800"/>
            <a:chOff x="0" y="0"/>
            <a:chExt cx="10271796" cy="3191734"/>
          </a:xfrm>
        </p:grpSpPr>
        <p:sp>
          <p:nvSpPr>
            <p:cNvPr name="TextBox 4" id="4"/>
            <p:cNvSpPr txBox="true"/>
            <p:nvPr/>
          </p:nvSpPr>
          <p:spPr>
            <a:xfrm rot="0">
              <a:off x="0" y="66675"/>
              <a:ext cx="10271796" cy="1762125"/>
            </a:xfrm>
            <a:prstGeom prst="rect">
              <a:avLst/>
            </a:prstGeom>
          </p:spPr>
          <p:txBody>
            <a:bodyPr anchor="t" rtlCol="false" tIns="0" lIns="0" bIns="0" rIns="0">
              <a:spAutoFit/>
            </a:bodyPr>
            <a:lstStyle/>
            <a:p>
              <a:pPr algn="r">
                <a:lnSpc>
                  <a:spcPts val="9000"/>
                </a:lnSpc>
              </a:pPr>
              <a:r>
                <a:rPr lang="en-US" sz="9000">
                  <a:solidFill>
                    <a:srgbClr val="FFFFFF"/>
                  </a:solidFill>
                  <a:latin typeface="Telegraf"/>
                </a:rPr>
                <a:t>Part 2 </a:t>
              </a:r>
            </a:p>
          </p:txBody>
        </p:sp>
        <p:sp>
          <p:nvSpPr>
            <p:cNvPr name="TextBox 5" id="5"/>
            <p:cNvSpPr txBox="true"/>
            <p:nvPr/>
          </p:nvSpPr>
          <p:spPr>
            <a:xfrm rot="0">
              <a:off x="0" y="1792526"/>
              <a:ext cx="10271796" cy="1399208"/>
            </a:xfrm>
            <a:prstGeom prst="rect">
              <a:avLst/>
            </a:prstGeom>
          </p:spPr>
          <p:txBody>
            <a:bodyPr anchor="t" rtlCol="false" tIns="0" lIns="0" bIns="0" rIns="0">
              <a:spAutoFit/>
            </a:bodyPr>
            <a:lstStyle/>
            <a:p>
              <a:pPr algn="ctr" marL="0" indent="0" lvl="0">
                <a:lnSpc>
                  <a:spcPts val="8439"/>
                </a:lnSpc>
                <a:spcBef>
                  <a:spcPct val="0"/>
                </a:spcBef>
              </a:pPr>
            </a:p>
          </p:txBody>
        </p:sp>
      </p:grpSp>
      <p:sp>
        <p:nvSpPr>
          <p:cNvPr name="TextBox 6" id="6"/>
          <p:cNvSpPr txBox="true"/>
          <p:nvPr/>
        </p:nvSpPr>
        <p:spPr>
          <a:xfrm rot="0">
            <a:off x="1192194" y="1692111"/>
            <a:ext cx="14633621" cy="2811327"/>
          </a:xfrm>
          <a:prstGeom prst="rect">
            <a:avLst/>
          </a:prstGeom>
        </p:spPr>
        <p:txBody>
          <a:bodyPr anchor="t" rtlCol="false" tIns="0" lIns="0" bIns="0" rIns="0">
            <a:spAutoFit/>
          </a:bodyPr>
          <a:lstStyle/>
          <a:p>
            <a:pPr algn="ctr">
              <a:lnSpc>
                <a:spcPts val="7479"/>
              </a:lnSpc>
            </a:pPr>
            <a:r>
              <a:rPr lang="en-US" sz="5342">
                <a:solidFill>
                  <a:srgbClr val="FFFFFF"/>
                </a:solidFill>
                <a:latin typeface="Telegraf Bold"/>
              </a:rPr>
              <a:t>Parity bit checking using Even and odd parity concepts </a:t>
            </a:r>
          </a:p>
          <a:p>
            <a:pPr algn="ctr">
              <a:lnSpc>
                <a:spcPts val="7059"/>
              </a:lnSpc>
              <a:spcBef>
                <a:spcPct val="0"/>
              </a:spcBef>
            </a:pPr>
          </a:p>
        </p:txBody>
      </p:sp>
      <p:sp>
        <p:nvSpPr>
          <p:cNvPr name="TextBox 7" id="7"/>
          <p:cNvSpPr txBox="true"/>
          <p:nvPr/>
        </p:nvSpPr>
        <p:spPr>
          <a:xfrm rot="0">
            <a:off x="3487288" y="6951640"/>
            <a:ext cx="9525" cy="434340"/>
          </a:xfrm>
          <a:prstGeom prst="rect">
            <a:avLst/>
          </a:prstGeom>
        </p:spPr>
        <p:txBody>
          <a:bodyPr anchor="t" rtlCol="false" tIns="0" lIns="0" bIns="0" rIns="0">
            <a:spAutoFit/>
          </a:bodyPr>
          <a:lstStyle/>
          <a:p>
            <a:pPr algn="ctr">
              <a:lnSpc>
                <a:spcPts val="3359"/>
              </a:lnSpc>
              <a:spcBef>
                <a:spcPct val="0"/>
              </a:spcBef>
            </a:pPr>
          </a:p>
        </p:txBody>
      </p:sp>
      <p:sp>
        <p:nvSpPr>
          <p:cNvPr name="TextBox 8" id="8"/>
          <p:cNvSpPr txBox="true"/>
          <p:nvPr/>
        </p:nvSpPr>
        <p:spPr>
          <a:xfrm rot="0">
            <a:off x="884489" y="4370088"/>
            <a:ext cx="16174700" cy="3608358"/>
          </a:xfrm>
          <a:prstGeom prst="rect">
            <a:avLst/>
          </a:prstGeom>
        </p:spPr>
        <p:txBody>
          <a:bodyPr anchor="t" rtlCol="false" tIns="0" lIns="0" bIns="0" rIns="0">
            <a:spAutoFit/>
          </a:bodyPr>
          <a:lstStyle/>
          <a:p>
            <a:pPr>
              <a:lnSpc>
                <a:spcPts val="5710"/>
              </a:lnSpc>
              <a:spcBef>
                <a:spcPct val="0"/>
              </a:spcBef>
            </a:pPr>
            <a:r>
              <a:rPr lang="en-US" sz="4079">
                <a:solidFill>
                  <a:srgbClr val="FFFFFF"/>
                </a:solidFill>
                <a:latin typeface="Telegraf"/>
              </a:rPr>
              <a:t>Parity bit checking is a simple and efficient error detection technique that involves adding an extra bit to the data  The parity bit is calculated based on the number of 1s in the data, and it is set to either 0 or 1 to make the total number of 1s even (even parity) or odd (odd parity).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37898" y="1495360"/>
            <a:ext cx="10036272" cy="5404771"/>
          </a:xfrm>
          <a:custGeom>
            <a:avLst/>
            <a:gdLst/>
            <a:ahLst/>
            <a:cxnLst/>
            <a:rect r="r" b="b" t="t" l="l"/>
            <a:pathLst>
              <a:path h="5404771" w="10036272">
                <a:moveTo>
                  <a:pt x="0" y="0"/>
                </a:moveTo>
                <a:lnTo>
                  <a:pt x="10036272" y="0"/>
                </a:lnTo>
                <a:lnTo>
                  <a:pt x="10036272" y="5404771"/>
                </a:lnTo>
                <a:lnTo>
                  <a:pt x="0" y="5404771"/>
                </a:lnTo>
                <a:lnTo>
                  <a:pt x="0" y="0"/>
                </a:lnTo>
                <a:close/>
              </a:path>
            </a:pathLst>
          </a:custGeom>
          <a:blipFill>
            <a:blip r:embed="rId4"/>
            <a:stretch>
              <a:fillRect l="0" t="0" r="0" b="-5171"/>
            </a:stretch>
          </a:blipFill>
        </p:spPr>
      </p:sp>
      <p:sp>
        <p:nvSpPr>
          <p:cNvPr name="TextBox 4" id="4"/>
          <p:cNvSpPr txBox="true"/>
          <p:nvPr/>
        </p:nvSpPr>
        <p:spPr>
          <a:xfrm rot="0">
            <a:off x="9702138" y="1657284"/>
            <a:ext cx="7703847" cy="1094650"/>
          </a:xfrm>
          <a:prstGeom prst="rect">
            <a:avLst/>
          </a:prstGeom>
        </p:spPr>
        <p:txBody>
          <a:bodyPr anchor="t" rtlCol="false" tIns="0" lIns="0" bIns="0" rIns="0">
            <a:spAutoFit/>
          </a:bodyPr>
          <a:lstStyle/>
          <a:p>
            <a:pPr algn="ctr" marL="0" indent="0" lvl="0">
              <a:lnSpc>
                <a:spcPts val="8439"/>
              </a:lnSpc>
              <a:spcBef>
                <a:spcPct val="0"/>
              </a:spcBef>
            </a:pPr>
          </a:p>
        </p:txBody>
      </p:sp>
      <p:sp>
        <p:nvSpPr>
          <p:cNvPr name="TextBox 5" id="5"/>
          <p:cNvSpPr txBox="true"/>
          <p:nvPr/>
        </p:nvSpPr>
        <p:spPr>
          <a:xfrm rot="0">
            <a:off x="3487288" y="6951640"/>
            <a:ext cx="9525" cy="434340"/>
          </a:xfrm>
          <a:prstGeom prst="rect">
            <a:avLst/>
          </a:prstGeom>
        </p:spPr>
        <p:txBody>
          <a:bodyPr anchor="t" rtlCol="false" tIns="0" lIns="0" bIns="0" rIns="0">
            <a:spAutoFit/>
          </a:bodyPr>
          <a:lstStyle/>
          <a:p>
            <a:pPr algn="ctr">
              <a:lnSpc>
                <a:spcPts val="3359"/>
              </a:lnSpc>
              <a:spcBef>
                <a:spcPct val="0"/>
              </a:spcBef>
            </a:pPr>
          </a:p>
        </p:txBody>
      </p:sp>
      <p:sp>
        <p:nvSpPr>
          <p:cNvPr name="TextBox 6" id="6"/>
          <p:cNvSpPr txBox="true"/>
          <p:nvPr/>
        </p:nvSpPr>
        <p:spPr>
          <a:xfrm rot="0">
            <a:off x="1813629" y="941639"/>
            <a:ext cx="4176415" cy="1002666"/>
          </a:xfrm>
          <a:prstGeom prst="rect">
            <a:avLst/>
          </a:prstGeom>
        </p:spPr>
        <p:txBody>
          <a:bodyPr anchor="t" rtlCol="false" tIns="0" lIns="0" bIns="0" rIns="0">
            <a:spAutoFit/>
          </a:bodyPr>
          <a:lstStyle/>
          <a:p>
            <a:pPr algn="ctr">
              <a:lnSpc>
                <a:spcPts val="8259"/>
              </a:lnSpc>
            </a:pPr>
            <a:r>
              <a:rPr lang="en-US" sz="5899">
                <a:solidFill>
                  <a:srgbClr val="FFFFFF"/>
                </a:solidFill>
                <a:latin typeface="Canva Sans Bold"/>
              </a:rPr>
              <a:t>Even Parity</a:t>
            </a:r>
          </a:p>
        </p:txBody>
      </p:sp>
      <p:sp>
        <p:nvSpPr>
          <p:cNvPr name="TextBox 7" id="7"/>
          <p:cNvSpPr txBox="true"/>
          <p:nvPr/>
        </p:nvSpPr>
        <p:spPr>
          <a:xfrm rot="0">
            <a:off x="456373" y="2581121"/>
            <a:ext cx="6890928" cy="2164797"/>
          </a:xfrm>
          <a:prstGeom prst="rect">
            <a:avLst/>
          </a:prstGeom>
        </p:spPr>
        <p:txBody>
          <a:bodyPr anchor="t" rtlCol="false" tIns="0" lIns="0" bIns="0" rIns="0">
            <a:spAutoFit/>
          </a:bodyPr>
          <a:lstStyle/>
          <a:p>
            <a:pPr algn="ctr">
              <a:lnSpc>
                <a:spcPts val="5630"/>
              </a:lnSpc>
              <a:spcBef>
                <a:spcPct val="0"/>
              </a:spcBef>
            </a:pPr>
            <a:r>
              <a:rPr lang="en-US" sz="4021">
                <a:solidFill>
                  <a:srgbClr val="FFFFFF"/>
                </a:solidFill>
                <a:latin typeface="Telegraf"/>
              </a:rPr>
              <a:t>The total number of 1n’s in the code , including parity bit should be even </a:t>
            </a:r>
          </a:p>
        </p:txBody>
      </p:sp>
      <p:sp>
        <p:nvSpPr>
          <p:cNvPr name="TextBox 8" id="8"/>
          <p:cNvSpPr txBox="true"/>
          <p:nvPr/>
        </p:nvSpPr>
        <p:spPr>
          <a:xfrm rot="0">
            <a:off x="0" y="5373209"/>
            <a:ext cx="4085278" cy="802641"/>
          </a:xfrm>
          <a:prstGeom prst="rect">
            <a:avLst/>
          </a:prstGeom>
        </p:spPr>
        <p:txBody>
          <a:bodyPr anchor="t" rtlCol="false" tIns="0" lIns="0" bIns="0" rIns="0">
            <a:spAutoFit/>
          </a:bodyPr>
          <a:lstStyle/>
          <a:p>
            <a:pPr algn="ctr">
              <a:lnSpc>
                <a:spcPts val="6159"/>
              </a:lnSpc>
              <a:spcBef>
                <a:spcPct val="0"/>
              </a:spcBef>
            </a:pPr>
            <a:r>
              <a:rPr lang="en-US" sz="4399">
                <a:solidFill>
                  <a:srgbClr val="FFFFFF"/>
                </a:solidFill>
                <a:latin typeface="Telegraf"/>
              </a:rPr>
              <a:t>Example</a:t>
            </a:r>
          </a:p>
        </p:txBody>
      </p:sp>
      <p:sp>
        <p:nvSpPr>
          <p:cNvPr name="TextBox 9" id="9"/>
          <p:cNvSpPr txBox="true"/>
          <p:nvPr/>
        </p:nvSpPr>
        <p:spPr>
          <a:xfrm rot="0">
            <a:off x="504203" y="6546753"/>
            <a:ext cx="3076873" cy="601981"/>
          </a:xfrm>
          <a:prstGeom prst="rect">
            <a:avLst/>
          </a:prstGeom>
        </p:spPr>
        <p:txBody>
          <a:bodyPr anchor="t" rtlCol="false" tIns="0" lIns="0" bIns="0" rIns="0">
            <a:spAutoFit/>
          </a:bodyPr>
          <a:lstStyle/>
          <a:p>
            <a:pPr algn="ctr">
              <a:lnSpc>
                <a:spcPts val="4619"/>
              </a:lnSpc>
              <a:spcBef>
                <a:spcPct val="0"/>
              </a:spcBef>
            </a:pPr>
            <a:r>
              <a:rPr lang="en-US" sz="3299">
                <a:solidFill>
                  <a:srgbClr val="FFFFFF"/>
                </a:solidFill>
                <a:latin typeface="Telegraf"/>
              </a:rPr>
              <a:t>1 0 1 1 0 0 1    X  </a:t>
            </a:r>
          </a:p>
        </p:txBody>
      </p:sp>
      <p:sp>
        <p:nvSpPr>
          <p:cNvPr name="TextBox 10" id="10"/>
          <p:cNvSpPr txBox="true"/>
          <p:nvPr/>
        </p:nvSpPr>
        <p:spPr>
          <a:xfrm rot="0">
            <a:off x="0" y="7721351"/>
            <a:ext cx="17974170" cy="2428593"/>
          </a:xfrm>
          <a:prstGeom prst="rect">
            <a:avLst/>
          </a:prstGeom>
        </p:spPr>
        <p:txBody>
          <a:bodyPr anchor="t" rtlCol="false" tIns="0" lIns="0" bIns="0" rIns="0">
            <a:spAutoFit/>
          </a:bodyPr>
          <a:lstStyle/>
          <a:p>
            <a:pPr algn="ctr">
              <a:lnSpc>
                <a:spcPts val="4740"/>
              </a:lnSpc>
            </a:pPr>
            <a:r>
              <a:rPr lang="en-US" sz="3386">
                <a:solidFill>
                  <a:srgbClr val="FFFFFF"/>
                </a:solidFill>
                <a:latin typeface="Telegraf"/>
              </a:rPr>
              <a:t>As the total number of 1ns in this is four its an even number of 1n’s so we add a parity 0 to it making it Even parity , ie even number of 1ns maintained</a:t>
            </a:r>
          </a:p>
          <a:p>
            <a:pPr algn="ctr">
              <a:lnSpc>
                <a:spcPts val="4740"/>
              </a:lnSpc>
            </a:pPr>
            <a:r>
              <a:rPr lang="en-US" sz="3386">
                <a:solidFill>
                  <a:srgbClr val="FFFFFF"/>
                </a:solidFill>
                <a:latin typeface="Telegraf"/>
              </a:rPr>
              <a:t>1 0 1 1 0 0 1    0 </a:t>
            </a:r>
          </a:p>
          <a:p>
            <a:pPr algn="ctr">
              <a:lnSpc>
                <a:spcPts val="474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4827541" y="8729286"/>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74557" y="2381683"/>
            <a:ext cx="9389075" cy="5081593"/>
          </a:xfrm>
          <a:custGeom>
            <a:avLst/>
            <a:gdLst/>
            <a:ahLst/>
            <a:cxnLst/>
            <a:rect r="r" b="b" t="t" l="l"/>
            <a:pathLst>
              <a:path h="5081593" w="9389075">
                <a:moveTo>
                  <a:pt x="0" y="0"/>
                </a:moveTo>
                <a:lnTo>
                  <a:pt x="9389075" y="0"/>
                </a:lnTo>
                <a:lnTo>
                  <a:pt x="9389075" y="5081592"/>
                </a:lnTo>
                <a:lnTo>
                  <a:pt x="0" y="5081592"/>
                </a:lnTo>
                <a:lnTo>
                  <a:pt x="0" y="0"/>
                </a:lnTo>
                <a:close/>
              </a:path>
            </a:pathLst>
          </a:custGeom>
          <a:blipFill>
            <a:blip r:embed="rId4"/>
            <a:stretch>
              <a:fillRect l="0" t="-1965" r="0" b="-1965"/>
            </a:stretch>
          </a:blipFill>
        </p:spPr>
      </p:sp>
      <p:sp>
        <p:nvSpPr>
          <p:cNvPr name="TextBox 4" id="4"/>
          <p:cNvSpPr txBox="true"/>
          <p:nvPr/>
        </p:nvSpPr>
        <p:spPr>
          <a:xfrm rot="0">
            <a:off x="2173709" y="933450"/>
            <a:ext cx="3456384"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Odd Parity</a:t>
            </a:r>
          </a:p>
        </p:txBody>
      </p:sp>
      <p:sp>
        <p:nvSpPr>
          <p:cNvPr name="TextBox 5" id="5"/>
          <p:cNvSpPr txBox="true"/>
          <p:nvPr/>
        </p:nvSpPr>
        <p:spPr>
          <a:xfrm rot="0">
            <a:off x="0" y="3285571"/>
            <a:ext cx="8086196" cy="2191676"/>
          </a:xfrm>
          <a:prstGeom prst="rect">
            <a:avLst/>
          </a:prstGeom>
        </p:spPr>
        <p:txBody>
          <a:bodyPr anchor="t" rtlCol="false" tIns="0" lIns="0" bIns="0" rIns="0">
            <a:spAutoFit/>
          </a:bodyPr>
          <a:lstStyle/>
          <a:p>
            <a:pPr algn="ctr">
              <a:lnSpc>
                <a:spcPts val="5723"/>
              </a:lnSpc>
              <a:spcBef>
                <a:spcPct val="0"/>
              </a:spcBef>
            </a:pPr>
            <a:r>
              <a:rPr lang="en-US" sz="4088">
                <a:solidFill>
                  <a:srgbClr val="FFFFFF"/>
                </a:solidFill>
                <a:latin typeface="Telegraf"/>
              </a:rPr>
              <a:t>The total number of 1n’s in the code , including parity bit should be odd</a:t>
            </a:r>
          </a:p>
        </p:txBody>
      </p:sp>
      <p:sp>
        <p:nvSpPr>
          <p:cNvPr name="TextBox 6" id="6"/>
          <p:cNvSpPr txBox="true"/>
          <p:nvPr/>
        </p:nvSpPr>
        <p:spPr>
          <a:xfrm rot="0">
            <a:off x="269140" y="6963147"/>
            <a:ext cx="17259300" cy="2763586"/>
          </a:xfrm>
          <a:prstGeom prst="rect">
            <a:avLst/>
          </a:prstGeom>
        </p:spPr>
        <p:txBody>
          <a:bodyPr anchor="t" rtlCol="false" tIns="0" lIns="0" bIns="0" rIns="0">
            <a:spAutoFit/>
          </a:bodyPr>
          <a:lstStyle/>
          <a:p>
            <a:pPr algn="ctr">
              <a:lnSpc>
                <a:spcPts val="5158"/>
              </a:lnSpc>
              <a:spcBef>
                <a:spcPct val="0"/>
              </a:spcBef>
            </a:pPr>
          </a:p>
          <a:p>
            <a:pPr algn="ctr">
              <a:lnSpc>
                <a:spcPts val="4143"/>
              </a:lnSpc>
              <a:spcBef>
                <a:spcPct val="0"/>
              </a:spcBef>
            </a:pPr>
          </a:p>
          <a:p>
            <a:pPr algn="ctr">
              <a:lnSpc>
                <a:spcPts val="4143"/>
              </a:lnSpc>
              <a:spcBef>
                <a:spcPct val="0"/>
              </a:spcBef>
            </a:pPr>
            <a:r>
              <a:rPr lang="en-US" sz="2959">
                <a:solidFill>
                  <a:srgbClr val="FFFFFF"/>
                </a:solidFill>
                <a:latin typeface="Telegraf"/>
              </a:rPr>
              <a:t>As the total number of 1ns in this is four its an even number of 1n’s so we add a parity 1 to it making it odd parity , ie odd number of 1ns maintained</a:t>
            </a:r>
          </a:p>
          <a:p>
            <a:pPr algn="ctr">
              <a:lnSpc>
                <a:spcPts val="4143"/>
              </a:lnSpc>
              <a:spcBef>
                <a:spcPct val="0"/>
              </a:spcBef>
            </a:pPr>
            <a:r>
              <a:rPr lang="en-US" sz="2959">
                <a:solidFill>
                  <a:srgbClr val="FFFFFF"/>
                </a:solidFill>
                <a:latin typeface="Telegraf"/>
              </a:rPr>
              <a:t>1 0 1 1 0 0 1    1 </a:t>
            </a:r>
          </a:p>
        </p:txBody>
      </p:sp>
      <p:sp>
        <p:nvSpPr>
          <p:cNvPr name="TextBox 7" id="7"/>
          <p:cNvSpPr txBox="true"/>
          <p:nvPr/>
        </p:nvSpPr>
        <p:spPr>
          <a:xfrm rot="0">
            <a:off x="481349" y="7377550"/>
            <a:ext cx="2671324" cy="526335"/>
          </a:xfrm>
          <a:prstGeom prst="rect">
            <a:avLst/>
          </a:prstGeom>
        </p:spPr>
        <p:txBody>
          <a:bodyPr anchor="t" rtlCol="false" tIns="0" lIns="0" bIns="0" rIns="0">
            <a:spAutoFit/>
          </a:bodyPr>
          <a:lstStyle/>
          <a:p>
            <a:pPr algn="ctr">
              <a:lnSpc>
                <a:spcPts val="4064"/>
              </a:lnSpc>
              <a:spcBef>
                <a:spcPct val="0"/>
              </a:spcBef>
            </a:pPr>
            <a:r>
              <a:rPr lang="en-US" sz="2903">
                <a:solidFill>
                  <a:srgbClr val="FFFFFF"/>
                </a:solidFill>
                <a:latin typeface="Telegraf"/>
              </a:rPr>
              <a:t>1 0 1 1 0 0 1  X  </a:t>
            </a:r>
          </a:p>
        </p:txBody>
      </p:sp>
      <p:sp>
        <p:nvSpPr>
          <p:cNvPr name="TextBox 8" id="8"/>
          <p:cNvSpPr txBox="true"/>
          <p:nvPr/>
        </p:nvSpPr>
        <p:spPr>
          <a:xfrm rot="0">
            <a:off x="883816" y="5941114"/>
            <a:ext cx="2579787" cy="911227"/>
          </a:xfrm>
          <a:prstGeom prst="rect">
            <a:avLst/>
          </a:prstGeom>
        </p:spPr>
        <p:txBody>
          <a:bodyPr anchor="t" rtlCol="false" tIns="0" lIns="0" bIns="0" rIns="0">
            <a:spAutoFit/>
          </a:bodyPr>
          <a:lstStyle/>
          <a:p>
            <a:pPr algn="ctr">
              <a:lnSpc>
                <a:spcPts val="6999"/>
              </a:lnSpc>
              <a:spcBef>
                <a:spcPct val="0"/>
              </a:spcBef>
            </a:pPr>
            <a:r>
              <a:rPr lang="en-US" sz="4999">
                <a:solidFill>
                  <a:srgbClr val="FFFFFF"/>
                </a:solidFill>
                <a:latin typeface="Telegraf"/>
              </a:rPr>
              <a:t>Example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2">
              <a:alphaModFix amt="7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64604" y="2183493"/>
            <a:ext cx="5604777" cy="7705519"/>
          </a:xfrm>
          <a:custGeom>
            <a:avLst/>
            <a:gdLst/>
            <a:ahLst/>
            <a:cxnLst/>
            <a:rect r="r" b="b" t="t" l="l"/>
            <a:pathLst>
              <a:path h="7705519" w="5604777">
                <a:moveTo>
                  <a:pt x="0" y="0"/>
                </a:moveTo>
                <a:lnTo>
                  <a:pt x="5604776" y="0"/>
                </a:lnTo>
                <a:lnTo>
                  <a:pt x="5604776" y="7705519"/>
                </a:lnTo>
                <a:lnTo>
                  <a:pt x="0" y="7705519"/>
                </a:lnTo>
                <a:lnTo>
                  <a:pt x="0" y="0"/>
                </a:lnTo>
                <a:close/>
              </a:path>
            </a:pathLst>
          </a:custGeom>
          <a:blipFill>
            <a:blip r:embed="rId4"/>
            <a:stretch>
              <a:fillRect l="0" t="-394" r="0" b="-394"/>
            </a:stretch>
          </a:blipFill>
        </p:spPr>
      </p:sp>
      <p:sp>
        <p:nvSpPr>
          <p:cNvPr name="Freeform 4" id="4"/>
          <p:cNvSpPr/>
          <p:nvPr/>
        </p:nvSpPr>
        <p:spPr>
          <a:xfrm flipH="false" flipV="false" rot="0">
            <a:off x="1463585" y="2183493"/>
            <a:ext cx="5536004" cy="7705519"/>
          </a:xfrm>
          <a:custGeom>
            <a:avLst/>
            <a:gdLst/>
            <a:ahLst/>
            <a:cxnLst/>
            <a:rect r="r" b="b" t="t" l="l"/>
            <a:pathLst>
              <a:path h="7705519" w="5536004">
                <a:moveTo>
                  <a:pt x="0" y="0"/>
                </a:moveTo>
                <a:lnTo>
                  <a:pt x="5536004" y="0"/>
                </a:lnTo>
                <a:lnTo>
                  <a:pt x="5536004" y="7705519"/>
                </a:lnTo>
                <a:lnTo>
                  <a:pt x="0" y="7705519"/>
                </a:lnTo>
                <a:lnTo>
                  <a:pt x="0" y="0"/>
                </a:lnTo>
                <a:close/>
              </a:path>
            </a:pathLst>
          </a:custGeom>
          <a:blipFill>
            <a:blip r:embed="rId5"/>
            <a:stretch>
              <a:fillRect l="0" t="0" r="0" b="0"/>
            </a:stretch>
          </a:blipFill>
        </p:spPr>
      </p:sp>
      <p:sp>
        <p:nvSpPr>
          <p:cNvPr name="TextBox 5" id="5"/>
          <p:cNvSpPr txBox="true"/>
          <p:nvPr/>
        </p:nvSpPr>
        <p:spPr>
          <a:xfrm rot="0">
            <a:off x="2441709" y="1054517"/>
            <a:ext cx="3579757" cy="1128976"/>
          </a:xfrm>
          <a:prstGeom prst="rect">
            <a:avLst/>
          </a:prstGeom>
        </p:spPr>
        <p:txBody>
          <a:bodyPr anchor="t" rtlCol="false" tIns="0" lIns="0" bIns="0" rIns="0">
            <a:spAutoFit/>
          </a:bodyPr>
          <a:lstStyle/>
          <a:p>
            <a:pPr algn="ctr">
              <a:lnSpc>
                <a:spcPts val="8654"/>
              </a:lnSpc>
              <a:spcBef>
                <a:spcPct val="0"/>
              </a:spcBef>
            </a:pPr>
            <a:r>
              <a:rPr lang="en-US" sz="6181">
                <a:solidFill>
                  <a:srgbClr val="FFFFFF"/>
                </a:solidFill>
                <a:latin typeface="Telegraf"/>
              </a:rPr>
              <a:t>Hey there</a:t>
            </a:r>
          </a:p>
        </p:txBody>
      </p:sp>
      <p:sp>
        <p:nvSpPr>
          <p:cNvPr name="TextBox 6" id="6"/>
          <p:cNvSpPr txBox="true"/>
          <p:nvPr/>
        </p:nvSpPr>
        <p:spPr>
          <a:xfrm rot="0">
            <a:off x="12469638" y="1054517"/>
            <a:ext cx="4394708" cy="1128976"/>
          </a:xfrm>
          <a:prstGeom prst="rect">
            <a:avLst/>
          </a:prstGeom>
        </p:spPr>
        <p:txBody>
          <a:bodyPr anchor="t" rtlCol="false" tIns="0" lIns="0" bIns="0" rIns="0">
            <a:spAutoFit/>
          </a:bodyPr>
          <a:lstStyle/>
          <a:p>
            <a:pPr algn="ctr">
              <a:lnSpc>
                <a:spcPts val="8654"/>
              </a:lnSpc>
              <a:spcBef>
                <a:spcPct val="0"/>
              </a:spcBef>
            </a:pPr>
            <a:r>
              <a:rPr lang="en-US" sz="6181">
                <a:solidFill>
                  <a:srgbClr val="FFFFFF"/>
                </a:solidFill>
                <a:latin typeface="Telegraf"/>
              </a:rPr>
              <a:t>Hello, world!</a:t>
            </a:r>
          </a:p>
        </p:txBody>
      </p:sp>
      <p:sp>
        <p:nvSpPr>
          <p:cNvPr name="TextBox 7" id="7"/>
          <p:cNvSpPr txBox="true"/>
          <p:nvPr/>
        </p:nvSpPr>
        <p:spPr>
          <a:xfrm rot="0">
            <a:off x="3621008" y="141605"/>
            <a:ext cx="11045984"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Examples of Parities even and odd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DAF01EELl94</dc:identifier>
  <dcterms:modified xsi:type="dcterms:W3CDTF">2011-08-01T06:04:30Z</dcterms:modified>
  <cp:revision>1</cp:revision>
  <dc:title>CIE 3 CN</dc:title>
</cp:coreProperties>
</file>