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Montserrat Classic" panose="00000500000000000000"/>
      <p:regular r:id="rId13"/>
    </p:embeddedFont>
    <p:embeddedFont>
      <p:font typeface="Rubik One" panose="02000604000000020004"/>
      <p:regular r:id="rId14"/>
    </p:embeddedFont>
    <p:embeddedFont>
      <p:font typeface="Raleway Bold" panose="020B0803030101060003"/>
      <p:bold r:id="rId15"/>
    </p:embeddedFont>
    <p:embeddedFont>
      <p:font typeface="Canva Sans Bold" panose="020B0803030501040103"/>
      <p:bold r:id="rId16"/>
    </p:embeddedFont>
    <p:embeddedFont>
      <p:font typeface="Inter" panose="020B0502030000000004"/>
      <p:regular r:id="rId17"/>
    </p:embeddedFont>
    <p:embeddedFont>
      <p:font typeface="Canva Sans" panose="020B0503030501040103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475644" y="8523195"/>
            <a:ext cx="4801502" cy="1285374"/>
            <a:chOff x="0" y="0"/>
            <a:chExt cx="711419" cy="1904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11419" cy="190449"/>
            </a:xfrm>
            <a:custGeom>
              <a:avLst/>
              <a:gdLst/>
              <a:ahLst/>
              <a:cxnLst/>
              <a:rect l="l" t="t" r="r" b="b"/>
              <a:pathLst>
                <a:path w="711419" h="190449">
                  <a:moveTo>
                    <a:pt x="0" y="0"/>
                  </a:moveTo>
                  <a:lnTo>
                    <a:pt x="711419" y="0"/>
                  </a:lnTo>
                  <a:lnTo>
                    <a:pt x="711419" y="190449"/>
                  </a:lnTo>
                  <a:lnTo>
                    <a:pt x="0" y="19044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652133" y="8647907"/>
            <a:ext cx="4478051" cy="1017739"/>
          </a:xfrm>
          <a:custGeom>
            <a:avLst/>
            <a:gdLst/>
            <a:ahLst/>
            <a:cxnLst/>
            <a:rect l="l" t="t" r="r" b="b"/>
            <a:pathLst>
              <a:path w="4478051" h="1017739">
                <a:moveTo>
                  <a:pt x="0" y="0"/>
                </a:moveTo>
                <a:lnTo>
                  <a:pt x="4478051" y="0"/>
                </a:lnTo>
                <a:lnTo>
                  <a:pt x="4478051" y="1017739"/>
                </a:lnTo>
                <a:lnTo>
                  <a:pt x="0" y="101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60066" y="3339415"/>
            <a:ext cx="1610111" cy="1781399"/>
          </a:xfrm>
          <a:custGeom>
            <a:avLst/>
            <a:gdLst/>
            <a:ahLst/>
            <a:cxnLst/>
            <a:rect l="l" t="t" r="r" b="b"/>
            <a:pathLst>
              <a:path w="1610111" h="1781399">
                <a:moveTo>
                  <a:pt x="0" y="0"/>
                </a:moveTo>
                <a:lnTo>
                  <a:pt x="1610111" y="0"/>
                </a:lnTo>
                <a:lnTo>
                  <a:pt x="1610111" y="1781399"/>
                </a:lnTo>
                <a:lnTo>
                  <a:pt x="0" y="1781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570534" y="3339415"/>
            <a:ext cx="1781399" cy="1781399"/>
          </a:xfrm>
          <a:custGeom>
            <a:avLst/>
            <a:gdLst/>
            <a:ahLst/>
            <a:cxnLst/>
            <a:rect l="l" t="t" r="r" b="b"/>
            <a:pathLst>
              <a:path w="1781399" h="1781399">
                <a:moveTo>
                  <a:pt x="0" y="0"/>
                </a:moveTo>
                <a:lnTo>
                  <a:pt x="1781399" y="0"/>
                </a:lnTo>
                <a:lnTo>
                  <a:pt x="1781399" y="1781399"/>
                </a:lnTo>
                <a:lnTo>
                  <a:pt x="0" y="1781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055475" y="441956"/>
            <a:ext cx="3862114" cy="993975"/>
          </a:xfrm>
          <a:custGeom>
            <a:avLst/>
            <a:gdLst/>
            <a:ahLst/>
            <a:cxnLst/>
            <a:rect l="l" t="t" r="r" b="b"/>
            <a:pathLst>
              <a:path w="3862114" h="993975">
                <a:moveTo>
                  <a:pt x="0" y="0"/>
                </a:moveTo>
                <a:lnTo>
                  <a:pt x="3862114" y="0"/>
                </a:lnTo>
                <a:lnTo>
                  <a:pt x="3862114" y="993975"/>
                </a:lnTo>
                <a:lnTo>
                  <a:pt x="0" y="9939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8999"/>
            </a:blip>
            <a:stretch>
              <a:fillRect l="-1215" r="-1215"/>
            </a:stretch>
          </a:blipFill>
        </p:spPr>
      </p:sp>
      <p:sp>
        <p:nvSpPr>
          <p:cNvPr id="10" name="Freeform 10"/>
          <p:cNvSpPr/>
          <p:nvPr/>
        </p:nvSpPr>
        <p:spPr>
          <a:xfrm rot="-424214">
            <a:off x="13898958" y="4344468"/>
            <a:ext cx="1984753" cy="1803644"/>
          </a:xfrm>
          <a:custGeom>
            <a:avLst/>
            <a:gdLst/>
            <a:ahLst/>
            <a:cxnLst/>
            <a:rect l="l" t="t" r="r" b="b"/>
            <a:pathLst>
              <a:path w="1984753" h="1803644">
                <a:moveTo>
                  <a:pt x="0" y="0"/>
                </a:moveTo>
                <a:lnTo>
                  <a:pt x="1984753" y="0"/>
                </a:lnTo>
                <a:lnTo>
                  <a:pt x="1984753" y="1803644"/>
                </a:lnTo>
                <a:lnTo>
                  <a:pt x="0" y="18036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15502" y="1833872"/>
            <a:ext cx="16243798" cy="714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65"/>
              </a:lnSpc>
            </a:pPr>
            <a:r>
              <a:rPr lang="en-US" sz="5720" spc="57">
                <a:solidFill>
                  <a:srgbClr val="FFFFFF"/>
                </a:solidFill>
                <a:latin typeface="Montserrat Classic" panose="00000500000000000000"/>
              </a:rPr>
              <a:t>BASIC GAME DEVELOPMENT WORKSHOP</a:t>
            </a:r>
            <a:endParaRPr lang="en-US" sz="5720" spc="57">
              <a:solidFill>
                <a:srgbClr val="FFFFFF"/>
              </a:solidFill>
              <a:latin typeface="Montserrat Classic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260066" y="6078811"/>
            <a:ext cx="4237467" cy="868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5"/>
              </a:lnSpc>
            </a:pPr>
            <a:r>
              <a:rPr lang="en-US" sz="6855" spc="68">
                <a:solidFill>
                  <a:srgbClr val="FF0000"/>
                </a:solidFill>
                <a:latin typeface="Rubik One" panose="02000604000000020004"/>
              </a:rPr>
              <a:t>GAMING</a:t>
            </a:r>
            <a:endParaRPr lang="en-US" sz="6855" spc="68">
              <a:solidFill>
                <a:srgbClr val="FF0000"/>
              </a:solidFill>
              <a:latin typeface="Rubik One" panose="020006040000000200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282743" y="8805727"/>
            <a:ext cx="6458202" cy="63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5"/>
              </a:lnSpc>
            </a:pPr>
            <a:r>
              <a:rPr lang="en-US" sz="3605" spc="144">
                <a:solidFill>
                  <a:srgbClr val="FFFFFF"/>
                </a:solidFill>
                <a:latin typeface="Raleway Bold" panose="020B0803030101060003"/>
              </a:rPr>
              <a:t>SPEAKER : MERWIN PINTO</a:t>
            </a:r>
            <a:endParaRPr lang="en-US" sz="3605" spc="144">
              <a:solidFill>
                <a:srgbClr val="FFFFFF"/>
              </a:solidFill>
              <a:latin typeface="Raleway Bold" panose="020B08030301010600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585396" y="6069286"/>
            <a:ext cx="3970277" cy="78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5"/>
              </a:lnSpc>
            </a:pPr>
            <a:r>
              <a:rPr lang="en-US" sz="6210" spc="62">
                <a:solidFill>
                  <a:srgbClr val="FFFF00"/>
                </a:solidFill>
                <a:latin typeface="Rubik One" panose="02000604000000020004"/>
              </a:rPr>
              <a:t>BUILBOX</a:t>
            </a:r>
            <a:endParaRPr lang="en-US" sz="6210" spc="62">
              <a:solidFill>
                <a:srgbClr val="FFFF00"/>
              </a:solidFill>
              <a:latin typeface="Rubik One" panose="020006040000000200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548636" y="9461341"/>
            <a:ext cx="2195734" cy="35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5"/>
              </a:lnSpc>
            </a:pPr>
            <a:r>
              <a:rPr lang="en-US" sz="2000">
                <a:solidFill>
                  <a:srgbClr val="FFFFFF"/>
                </a:solidFill>
                <a:latin typeface="Canva Sans Bold" panose="020B0803030501040103"/>
              </a:rPr>
              <a:t>TY BTECH AI &amp; DS</a:t>
            </a:r>
            <a:endParaRPr lang="en-US" sz="2000">
              <a:solidFill>
                <a:srgbClr val="FFFFFF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184321"/>
            <a:ext cx="16818123" cy="6175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5830" lvl="1" indent="-462915" algn="just">
              <a:lnSpc>
                <a:spcPts val="9990"/>
              </a:lnSpc>
              <a:buFont typeface="Arial" panose="020B0604020202020204"/>
              <a:buChar char="•"/>
            </a:pPr>
            <a:r>
              <a:rPr lang="en-US" sz="4290">
                <a:solidFill>
                  <a:srgbClr val="FFFFFF"/>
                </a:solidFill>
                <a:latin typeface="Inter" panose="020B0502030000000004"/>
              </a:rPr>
              <a:t>Intoduction to Gaming Software.</a:t>
            </a:r>
            <a:endParaRPr lang="en-US" sz="4290">
              <a:solidFill>
                <a:srgbClr val="FFFFFF"/>
              </a:solidFill>
              <a:latin typeface="Inter" panose="020B0502030000000004"/>
            </a:endParaRPr>
          </a:p>
          <a:p>
            <a:pPr marL="925830" lvl="1" indent="-462915" algn="just">
              <a:lnSpc>
                <a:spcPts val="9990"/>
              </a:lnSpc>
              <a:buFont typeface="Arial" panose="020B0604020202020204"/>
              <a:buChar char="•"/>
            </a:pPr>
            <a:r>
              <a:rPr lang="en-US" sz="4290">
                <a:solidFill>
                  <a:srgbClr val="FFFFFF"/>
                </a:solidFill>
                <a:latin typeface="Inter" panose="020B0502030000000004"/>
              </a:rPr>
              <a:t>Two Types of Gaming Softwares coded and non coded.</a:t>
            </a:r>
            <a:endParaRPr lang="en-US" sz="4290">
              <a:solidFill>
                <a:srgbClr val="FFFFFF"/>
              </a:solidFill>
              <a:latin typeface="Inter" panose="020B0502030000000004"/>
            </a:endParaRPr>
          </a:p>
          <a:p>
            <a:pPr marL="925830" lvl="1" indent="-462915" algn="just">
              <a:lnSpc>
                <a:spcPts val="9990"/>
              </a:lnSpc>
              <a:buFont typeface="Arial" panose="020B0604020202020204"/>
              <a:buChar char="•"/>
            </a:pPr>
            <a:r>
              <a:rPr lang="en-US" sz="4290">
                <a:solidFill>
                  <a:srgbClr val="FFFFFF"/>
                </a:solidFill>
                <a:latin typeface="Inter" panose="020B0502030000000004"/>
              </a:rPr>
              <a:t>Difference between coded and non coded games.</a:t>
            </a:r>
            <a:endParaRPr lang="en-US" sz="4290">
              <a:solidFill>
                <a:srgbClr val="FFFFFF"/>
              </a:solidFill>
              <a:latin typeface="Inter" panose="020B0502030000000004"/>
            </a:endParaRPr>
          </a:p>
          <a:p>
            <a:pPr marL="925830" lvl="1" indent="-462915" algn="just">
              <a:lnSpc>
                <a:spcPts val="9990"/>
              </a:lnSpc>
              <a:buFont typeface="Arial" panose="020B0604020202020204"/>
              <a:buChar char="•"/>
            </a:pPr>
            <a:r>
              <a:rPr lang="en-US" sz="4290">
                <a:solidFill>
                  <a:srgbClr val="FFFFFF"/>
                </a:solidFill>
                <a:latin typeface="Inter" panose="020B0502030000000004"/>
              </a:rPr>
              <a:t>Advantages of Gaming in Industry.</a:t>
            </a:r>
            <a:endParaRPr lang="en-US" sz="4290">
              <a:solidFill>
                <a:srgbClr val="FFFFFF"/>
              </a:solidFill>
              <a:latin typeface="Inter" panose="020B0502030000000004"/>
            </a:endParaRPr>
          </a:p>
          <a:p>
            <a:pPr marL="925830" lvl="1" indent="-462915" algn="just">
              <a:lnSpc>
                <a:spcPts val="9990"/>
              </a:lnSpc>
              <a:buFont typeface="Arial" panose="020B0604020202020204"/>
              <a:buChar char="•"/>
            </a:pPr>
            <a:r>
              <a:rPr lang="en-US" sz="4290">
                <a:solidFill>
                  <a:srgbClr val="FFFFFF"/>
                </a:solidFill>
                <a:latin typeface="Inter" panose="020B0502030000000004"/>
              </a:rPr>
              <a:t>Intro to Hands on experience with Gaming.</a:t>
            </a:r>
            <a:endParaRPr lang="en-US" sz="4290">
              <a:solidFill>
                <a:srgbClr val="FFFFFF"/>
              </a:solidFill>
              <a:latin typeface="Inter" panose="020B0502030000000004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055475" y="441956"/>
            <a:ext cx="3862114" cy="993975"/>
          </a:xfrm>
          <a:custGeom>
            <a:avLst/>
            <a:gdLst/>
            <a:ahLst/>
            <a:cxnLst/>
            <a:rect l="l" t="t" r="r" b="b"/>
            <a:pathLst>
              <a:path w="3862114" h="993975">
                <a:moveTo>
                  <a:pt x="0" y="0"/>
                </a:moveTo>
                <a:lnTo>
                  <a:pt x="3862114" y="0"/>
                </a:lnTo>
                <a:lnTo>
                  <a:pt x="3862114" y="993975"/>
                </a:lnTo>
                <a:lnTo>
                  <a:pt x="0" y="993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 l="-1215" r="-121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65567" y="944758"/>
            <a:ext cx="635686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Canva Sans Bold" panose="020B0803030501040103"/>
              </a:rPr>
              <a:t>TOPICS FOR TODAY</a:t>
            </a:r>
            <a:endParaRPr lang="en-US" sz="5200">
              <a:solidFill>
                <a:srgbClr val="FFFFFF"/>
              </a:solidFill>
              <a:latin typeface="Canva Sans Bold" panose="020B0803030501040103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6979254" y="8802604"/>
            <a:ext cx="560091" cy="911391"/>
          </a:xfrm>
          <a:custGeom>
            <a:avLst/>
            <a:gdLst/>
            <a:ahLst/>
            <a:cxnLst/>
            <a:rect l="l" t="t" r="r" b="b"/>
            <a:pathLst>
              <a:path w="560091" h="911391">
                <a:moveTo>
                  <a:pt x="0" y="0"/>
                </a:moveTo>
                <a:lnTo>
                  <a:pt x="560092" y="0"/>
                </a:lnTo>
                <a:lnTo>
                  <a:pt x="560092" y="911392"/>
                </a:lnTo>
                <a:lnTo>
                  <a:pt x="0" y="911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9780" y="4762560"/>
            <a:ext cx="16287466" cy="4551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  <a:spcBef>
                <a:spcPct val="0"/>
              </a:spcBef>
            </a:pPr>
            <a:r>
              <a:rPr lang="en-US" sz="3680">
                <a:solidFill>
                  <a:srgbClr val="FFFFFF"/>
                </a:solidFill>
                <a:latin typeface="Canva Sans" panose="020B0503030501040103"/>
              </a:rPr>
              <a:t>G</a:t>
            </a:r>
            <a:r>
              <a:rPr lang="en-US" sz="3680">
                <a:solidFill>
                  <a:srgbClr val="FFFFFF"/>
                </a:solidFill>
                <a:latin typeface="Canva Sans" panose="020B0503030501040103"/>
              </a:rPr>
              <a:t>aming offers a unique experience where players become active participants in virtual worlds, assuming roles of heroes, villains, and everything in between. </a:t>
            </a:r>
            <a:endParaRPr lang="en-US" sz="3680">
              <a:solidFill>
                <a:srgbClr val="FFFFFF"/>
              </a:solidFill>
              <a:latin typeface="Canva Sans" panose="020B0503030501040103"/>
            </a:endParaRPr>
          </a:p>
          <a:p>
            <a:pPr>
              <a:lnSpc>
                <a:spcPts val="5155"/>
              </a:lnSpc>
              <a:spcBef>
                <a:spcPct val="0"/>
              </a:spcBef>
            </a:pPr>
          </a:p>
          <a:p>
            <a:pPr>
              <a:lnSpc>
                <a:spcPts val="5155"/>
              </a:lnSpc>
              <a:spcBef>
                <a:spcPct val="0"/>
              </a:spcBef>
            </a:pPr>
            <a:r>
              <a:rPr lang="en-US" sz="3680">
                <a:solidFill>
                  <a:srgbClr val="FFFFFF"/>
                </a:solidFill>
                <a:latin typeface="Canva Sans" panose="020B0503030501040103"/>
              </a:rPr>
              <a:t>Gaming Makes Objects to move in places where we cannot see in reality just like Car Flying in the Sky which has No Wings to fly ! or even  Time Elapsing and Speed Movement !</a:t>
            </a:r>
            <a:endParaRPr lang="en-US" sz="368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055475" y="441956"/>
            <a:ext cx="3862114" cy="993975"/>
          </a:xfrm>
          <a:custGeom>
            <a:avLst/>
            <a:gdLst/>
            <a:ahLst/>
            <a:cxnLst/>
            <a:rect l="l" t="t" r="r" b="b"/>
            <a:pathLst>
              <a:path w="3862114" h="993975">
                <a:moveTo>
                  <a:pt x="0" y="0"/>
                </a:moveTo>
                <a:lnTo>
                  <a:pt x="3862114" y="0"/>
                </a:lnTo>
                <a:lnTo>
                  <a:pt x="3862114" y="993975"/>
                </a:lnTo>
                <a:lnTo>
                  <a:pt x="0" y="993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 l="-1215" r="-121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067308" y="8823613"/>
            <a:ext cx="497717" cy="869375"/>
          </a:xfrm>
          <a:custGeom>
            <a:avLst/>
            <a:gdLst/>
            <a:ahLst/>
            <a:cxnLst/>
            <a:rect l="l" t="t" r="r" b="b"/>
            <a:pathLst>
              <a:path w="497717" h="869375">
                <a:moveTo>
                  <a:pt x="0" y="0"/>
                </a:moveTo>
                <a:lnTo>
                  <a:pt x="497717" y="0"/>
                </a:lnTo>
                <a:lnTo>
                  <a:pt x="497717" y="869374"/>
                </a:lnTo>
                <a:lnTo>
                  <a:pt x="0" y="869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96177" y="571500"/>
            <a:ext cx="6216296" cy="110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0"/>
              </a:lnSpc>
            </a:pPr>
            <a:r>
              <a:rPr lang="en-US" sz="6405">
                <a:solidFill>
                  <a:srgbClr val="FFFFFF"/>
                </a:solidFill>
                <a:latin typeface="Raleway Bold" panose="020B0803030101060003"/>
              </a:rPr>
              <a:t>A SHORT INTRO</a:t>
            </a:r>
            <a:endParaRPr lang="en-US" sz="6405">
              <a:solidFill>
                <a:srgbClr val="FFFFFF"/>
              </a:solidFill>
              <a:latin typeface="Raleway Bold" panose="020B08030301010600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38573" y="2933862"/>
            <a:ext cx="13487054" cy="758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  <a:spcBef>
                <a:spcPct val="0"/>
              </a:spcBef>
            </a:pPr>
            <a:r>
              <a:rPr lang="en-US" sz="4370">
                <a:solidFill>
                  <a:srgbClr val="FFFF00"/>
                </a:solidFill>
                <a:latin typeface="Canva Sans Bold" panose="020B0803030501040103"/>
              </a:rPr>
              <a:t> Journey into the World of Interactive Adventures</a:t>
            </a:r>
            <a:endParaRPr lang="en-US" sz="4370">
              <a:solidFill>
                <a:srgbClr val="FFFF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87778" y="949951"/>
            <a:ext cx="10236583" cy="105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6110">
                <a:solidFill>
                  <a:srgbClr val="FFFFFF"/>
                </a:solidFill>
                <a:latin typeface="Raleway Bold" panose="020B0803030101060003"/>
              </a:rPr>
              <a:t>BEST GAMING SOFTWARES</a:t>
            </a:r>
            <a:endParaRPr lang="en-US" sz="6110">
              <a:solidFill>
                <a:srgbClr val="FFFFFF"/>
              </a:solidFill>
              <a:latin typeface="Raleway Bold" panose="020B0803030101060003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5331460" y="3399790"/>
            <a:ext cx="2026920" cy="174371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9624695" y="3354705"/>
            <a:ext cx="2536825" cy="165163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4121403" y="6771196"/>
            <a:ext cx="1030821" cy="125382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H="1" flipV="1">
            <a:off x="12186660" y="6772525"/>
            <a:ext cx="1257744" cy="1265926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4024361" y="229606"/>
            <a:ext cx="3862114" cy="993975"/>
          </a:xfrm>
          <a:custGeom>
            <a:avLst/>
            <a:gdLst/>
            <a:ahLst/>
            <a:cxnLst/>
            <a:rect l="l" t="t" r="r" b="b"/>
            <a:pathLst>
              <a:path w="3862114" h="993975">
                <a:moveTo>
                  <a:pt x="0" y="0"/>
                </a:moveTo>
                <a:lnTo>
                  <a:pt x="3862114" y="0"/>
                </a:lnTo>
                <a:lnTo>
                  <a:pt x="3862114" y="993975"/>
                </a:lnTo>
                <a:lnTo>
                  <a:pt x="0" y="993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 l="-1215" r="-121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58773" y="8823478"/>
            <a:ext cx="536821" cy="933602"/>
          </a:xfrm>
          <a:custGeom>
            <a:avLst/>
            <a:gdLst/>
            <a:ahLst/>
            <a:cxnLst/>
            <a:rect l="l" t="t" r="r" b="b"/>
            <a:pathLst>
              <a:path w="536821" h="933602">
                <a:moveTo>
                  <a:pt x="0" y="0"/>
                </a:moveTo>
                <a:lnTo>
                  <a:pt x="536821" y="0"/>
                </a:lnTo>
                <a:lnTo>
                  <a:pt x="536821" y="933602"/>
                </a:lnTo>
                <a:lnTo>
                  <a:pt x="0" y="933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106545" y="5348605"/>
            <a:ext cx="2848610" cy="969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65"/>
              </a:lnSpc>
            </a:pPr>
            <a:r>
              <a:rPr lang="en-US" sz="5405">
                <a:solidFill>
                  <a:srgbClr val="FFFFFF"/>
                </a:solidFill>
                <a:latin typeface="Canva Sans" panose="020B0503030501040103"/>
              </a:rPr>
              <a:t>CODED</a:t>
            </a:r>
            <a:endParaRPr lang="en-US" sz="5405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00200" y="8267700"/>
            <a:ext cx="4364990" cy="980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5465">
                <a:solidFill>
                  <a:srgbClr val="FFFFFF"/>
                </a:solidFill>
                <a:latin typeface="Canva Sans" panose="020B0503030501040103"/>
              </a:rPr>
              <a:t>UNITY</a:t>
            </a:r>
            <a:endParaRPr lang="en-US" sz="5465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60940" y="5348605"/>
            <a:ext cx="5830570" cy="969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65"/>
              </a:lnSpc>
            </a:pPr>
            <a:r>
              <a:rPr lang="en-US" sz="5405">
                <a:solidFill>
                  <a:srgbClr val="FFFFFF"/>
                </a:solidFill>
                <a:latin typeface="Canva Sans" panose="020B0503030501040103"/>
              </a:rPr>
              <a:t>NON CODED</a:t>
            </a:r>
            <a:endParaRPr lang="en-US" sz="5405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22960" y="8385253"/>
            <a:ext cx="3744992" cy="91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5465">
                <a:solidFill>
                  <a:srgbClr val="FFFFFF"/>
                </a:solidFill>
                <a:latin typeface="Canva Sans" panose="020B0503030501040103"/>
              </a:rPr>
              <a:t>BUILDBOX </a:t>
            </a:r>
            <a:endParaRPr lang="en-US" sz="5465">
              <a:solidFill>
                <a:srgbClr val="FFFFFF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602684" y="2458340"/>
            <a:ext cx="7468888" cy="802271"/>
            <a:chOff x="0" y="0"/>
            <a:chExt cx="1967114" cy="2112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7114" cy="211298"/>
            </a:xfrm>
            <a:custGeom>
              <a:avLst/>
              <a:gdLst/>
              <a:ahLst/>
              <a:cxnLst/>
              <a:rect l="l" t="t" r="r" b="b"/>
              <a:pathLst>
                <a:path w="1967114" h="211298">
                  <a:moveTo>
                    <a:pt x="0" y="0"/>
                  </a:moveTo>
                  <a:lnTo>
                    <a:pt x="1967114" y="0"/>
                  </a:lnTo>
                  <a:lnTo>
                    <a:pt x="1967114" y="211298"/>
                  </a:lnTo>
                  <a:lnTo>
                    <a:pt x="0" y="211298"/>
                  </a:lnTo>
                  <a:close/>
                </a:path>
              </a:pathLst>
            </a:custGeom>
            <a:solidFill>
              <a:srgbClr val="A4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5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98065" y="365756"/>
            <a:ext cx="11547912" cy="249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4780">
                <a:solidFill>
                  <a:srgbClr val="FFFFFF"/>
                </a:solidFill>
                <a:latin typeface="Canva Sans Bold" panose="020B0803030501040103"/>
              </a:rPr>
              <a:t>DIFFERENCE BETWEEN </a:t>
            </a:r>
            <a:endParaRPr lang="en-US" sz="4780">
              <a:solidFill>
                <a:srgbClr val="FFFFFF"/>
              </a:solidFill>
              <a:latin typeface="Canva Sans Bold" panose="020B0803030501040103"/>
            </a:endParaRPr>
          </a:p>
          <a:p>
            <a:pPr algn="ctr">
              <a:lnSpc>
                <a:spcPts val="6690"/>
              </a:lnSpc>
            </a:pPr>
            <a:r>
              <a:rPr lang="en-US" sz="4780">
                <a:solidFill>
                  <a:srgbClr val="FFFFFF"/>
                </a:solidFill>
                <a:latin typeface="Canva Sans Bold" panose="020B0803030501040103"/>
              </a:rPr>
              <a:t>CODED AND NON CODED GAMES </a:t>
            </a:r>
            <a:endParaRPr lang="en-US" sz="4780">
              <a:solidFill>
                <a:srgbClr val="FFFFFF"/>
              </a:solidFill>
              <a:latin typeface="Canva Sans Bold" panose="020B0803030501040103"/>
            </a:endParaRPr>
          </a:p>
          <a:p>
            <a:pPr algn="ctr">
              <a:lnSpc>
                <a:spcPts val="6690"/>
              </a:lnSpc>
            </a:pPr>
          </a:p>
        </p:txBody>
      </p:sp>
      <p:grpSp>
        <p:nvGrpSpPr>
          <p:cNvPr id="7" name="Group 7"/>
          <p:cNvGrpSpPr/>
          <p:nvPr/>
        </p:nvGrpSpPr>
        <p:grpSpPr>
          <a:xfrm rot="0">
            <a:off x="9868524" y="2458340"/>
            <a:ext cx="7799039" cy="802271"/>
            <a:chOff x="0" y="0"/>
            <a:chExt cx="2054068" cy="2112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54068" cy="211298"/>
            </a:xfrm>
            <a:custGeom>
              <a:avLst/>
              <a:gdLst/>
              <a:ahLst/>
              <a:cxnLst/>
              <a:rect l="l" t="t" r="r" b="b"/>
              <a:pathLst>
                <a:path w="2054068" h="211298">
                  <a:moveTo>
                    <a:pt x="0" y="0"/>
                  </a:moveTo>
                  <a:lnTo>
                    <a:pt x="2054068" y="0"/>
                  </a:lnTo>
                  <a:lnTo>
                    <a:pt x="2054068" y="211298"/>
                  </a:lnTo>
                  <a:lnTo>
                    <a:pt x="0" y="211298"/>
                  </a:lnTo>
                  <a:close/>
                </a:path>
              </a:pathLst>
            </a:custGeom>
            <a:solidFill>
              <a:srgbClr val="A4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055475" y="441956"/>
            <a:ext cx="3862114" cy="993975"/>
          </a:xfrm>
          <a:custGeom>
            <a:avLst/>
            <a:gdLst/>
            <a:ahLst/>
            <a:cxnLst/>
            <a:rect l="l" t="t" r="r" b="b"/>
            <a:pathLst>
              <a:path w="3862114" h="993975">
                <a:moveTo>
                  <a:pt x="0" y="0"/>
                </a:moveTo>
                <a:lnTo>
                  <a:pt x="3862114" y="0"/>
                </a:lnTo>
                <a:lnTo>
                  <a:pt x="3862114" y="993975"/>
                </a:lnTo>
                <a:lnTo>
                  <a:pt x="0" y="993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 l="-1215" r="-1215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359385" y="8983469"/>
            <a:ext cx="558204" cy="882219"/>
          </a:xfrm>
          <a:custGeom>
            <a:avLst/>
            <a:gdLst/>
            <a:ahLst/>
            <a:cxnLst/>
            <a:rect l="l" t="t" r="r" b="b"/>
            <a:pathLst>
              <a:path w="558204" h="882219">
                <a:moveTo>
                  <a:pt x="0" y="0"/>
                </a:moveTo>
                <a:lnTo>
                  <a:pt x="558204" y="0"/>
                </a:lnTo>
                <a:lnTo>
                  <a:pt x="558204" y="882219"/>
                </a:lnTo>
                <a:lnTo>
                  <a:pt x="0" y="882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46744" y="3637534"/>
            <a:ext cx="816469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Coding Knowledge is needed.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752894" y="3651756"/>
            <a:ext cx="816469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No Coding Knowledge needed.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01024" y="5076825"/>
            <a:ext cx="468844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Slow due to code.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9199" y="5076825"/>
            <a:ext cx="713565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Faster due to Drag and Drop.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752894" y="6499860"/>
            <a:ext cx="8418106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Limited flexibility compared to coding.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41565" y="6545580"/>
            <a:ext cx="518100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Ultimate flexibility.  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22753" y="8145942"/>
            <a:ext cx="657939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Better for complex games.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792065" y="8145942"/>
            <a:ext cx="621530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Better for Simple games.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14776" y="9191625"/>
            <a:ext cx="7099340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2D and 3D both are possible.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16830" y="9191625"/>
            <a:ext cx="7099340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2D and 3D both are possible.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070100" y="2466340"/>
            <a:ext cx="5541645" cy="702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80"/>
              </a:lnSpc>
            </a:pPr>
            <a:r>
              <a:rPr lang="en-US" sz="3915">
                <a:solidFill>
                  <a:srgbClr val="FFFF00"/>
                </a:solidFill>
                <a:latin typeface="Canva Sans Bold" panose="020B0803030501040103"/>
              </a:rPr>
              <a:t>CODING GAMES</a:t>
            </a:r>
            <a:endParaRPr lang="en-US" sz="3915">
              <a:solidFill>
                <a:srgbClr val="FFFF00"/>
              </a:solidFill>
              <a:latin typeface="Canva Sans Bold" panose="020B0803030501040103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87000" y="2475865"/>
            <a:ext cx="7149465" cy="702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80"/>
              </a:lnSpc>
            </a:pPr>
            <a:r>
              <a:rPr lang="en-US" sz="3915">
                <a:solidFill>
                  <a:srgbClr val="FFFF00"/>
                </a:solidFill>
                <a:latin typeface="Canva Sans Bold" panose="020B0803030501040103"/>
              </a:rPr>
              <a:t>NON CODING GAMES</a:t>
            </a:r>
            <a:endParaRPr lang="en-US" sz="3915">
              <a:solidFill>
                <a:srgbClr val="FFFF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810747" y="550821"/>
            <a:ext cx="1007786" cy="1114997"/>
          </a:xfrm>
          <a:custGeom>
            <a:avLst/>
            <a:gdLst/>
            <a:ahLst/>
            <a:cxnLst/>
            <a:rect l="l" t="t" r="r" b="b"/>
            <a:pathLst>
              <a:path w="1007786" h="1114997">
                <a:moveTo>
                  <a:pt x="0" y="0"/>
                </a:moveTo>
                <a:lnTo>
                  <a:pt x="1007786" y="0"/>
                </a:lnTo>
                <a:lnTo>
                  <a:pt x="1007786" y="1114997"/>
                </a:lnTo>
                <a:lnTo>
                  <a:pt x="0" y="111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27282" y="669673"/>
            <a:ext cx="11547912" cy="80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4780">
                <a:solidFill>
                  <a:srgbClr val="FFFFFF"/>
                </a:solidFill>
                <a:latin typeface="Canva Sans Bold" panose="020B0803030501040103"/>
              </a:rPr>
              <a:t>WHAT IS BUILD BOX ?</a:t>
            </a:r>
            <a:endParaRPr lang="en-US" sz="4780">
              <a:solidFill>
                <a:srgbClr val="FFFFFF"/>
              </a:solidFill>
              <a:latin typeface="Canva Sans Bold" panose="020B0803030501040103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055475" y="441956"/>
            <a:ext cx="3862114" cy="993975"/>
          </a:xfrm>
          <a:custGeom>
            <a:avLst/>
            <a:gdLst/>
            <a:ahLst/>
            <a:cxnLst/>
            <a:rect l="l" t="t" r="r" b="b"/>
            <a:pathLst>
              <a:path w="3862114" h="993975">
                <a:moveTo>
                  <a:pt x="0" y="0"/>
                </a:moveTo>
                <a:lnTo>
                  <a:pt x="3862114" y="0"/>
                </a:lnTo>
                <a:lnTo>
                  <a:pt x="3862114" y="993975"/>
                </a:lnTo>
                <a:lnTo>
                  <a:pt x="0" y="9939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l="-1215" r="-121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8705071"/>
            <a:ext cx="650044" cy="1106459"/>
          </a:xfrm>
          <a:custGeom>
            <a:avLst/>
            <a:gdLst/>
            <a:ahLst/>
            <a:cxnLst/>
            <a:rect l="l" t="t" r="r" b="b"/>
            <a:pathLst>
              <a:path w="650044" h="1106459">
                <a:moveTo>
                  <a:pt x="0" y="0"/>
                </a:moveTo>
                <a:lnTo>
                  <a:pt x="650044" y="0"/>
                </a:lnTo>
                <a:lnTo>
                  <a:pt x="650044" y="1106458"/>
                </a:lnTo>
                <a:lnTo>
                  <a:pt x="0" y="1106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24618" y="3660226"/>
            <a:ext cx="15800201" cy="203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15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Canva Sans Bold" panose="020B0803030501040103"/>
              </a:rPr>
              <a:t>Visual Interface</a:t>
            </a:r>
            <a:endParaRPr lang="en-US" sz="3870">
              <a:solidFill>
                <a:srgbClr val="FFFFFF"/>
              </a:solidFill>
              <a:latin typeface="Canva Sans Bold" panose="020B0803030501040103"/>
            </a:endParaRPr>
          </a:p>
          <a:p>
            <a:pPr>
              <a:lnSpc>
                <a:spcPts val="5415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Canva Sans" panose="020B0503030501040103"/>
              </a:rPr>
              <a:t>allows developers us to create game levels and mechanics by dragging and dropping pre-built components. </a:t>
            </a:r>
            <a:endParaRPr lang="en-US" sz="387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8418" y="1937491"/>
            <a:ext cx="15800201" cy="1269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5"/>
              </a:lnSpc>
              <a:spcBef>
                <a:spcPct val="0"/>
              </a:spcBef>
            </a:pPr>
            <a:r>
              <a:rPr lang="en-US" sz="3660">
                <a:solidFill>
                  <a:srgbClr val="FFFFFF"/>
                </a:solidFill>
                <a:latin typeface="Canva Sans" panose="020B0503030501040103"/>
              </a:rPr>
              <a:t>Buildbox is a game development software that falls under the category of drag-and-drop game development tools.</a:t>
            </a:r>
            <a:endParaRPr lang="en-US" sz="366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8418" y="6162271"/>
            <a:ext cx="17079997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Canva Sans Bold" panose="020B0803030501040103"/>
              </a:rPr>
              <a:t>Asset Library</a:t>
            </a:r>
            <a:endParaRPr lang="en-US" sz="3600">
              <a:solidFill>
                <a:srgbClr val="FFFFFF"/>
              </a:solidFill>
              <a:latin typeface="Canva Sans Bold" panose="020B0803030501040103"/>
            </a:endParaRP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library of pre-made assets, objects, characters, and templates.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8418" y="7880581"/>
            <a:ext cx="16668429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Canva Sans Bold" panose="020B0803030501040103"/>
              </a:rPr>
              <a:t>Advantage of this software</a:t>
            </a:r>
            <a:endParaRPr lang="en-US" sz="3600">
              <a:solidFill>
                <a:srgbClr val="FFFFFF"/>
              </a:solidFill>
              <a:latin typeface="Canva Sans Bold" panose="020B0803030501040103"/>
            </a:endParaRP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Canva Sans" panose="020B0503030501040103"/>
              </a:rPr>
              <a:t>you can work on all these systems such as iOS, Android, Windows, macOS, etc.</a:t>
            </a:r>
            <a:endParaRPr lang="en-US" sz="3600">
              <a:solidFill>
                <a:srgbClr val="FFFFFF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34190" y="409748"/>
            <a:ext cx="4809906" cy="1237904"/>
          </a:xfrm>
          <a:custGeom>
            <a:avLst/>
            <a:gdLst/>
            <a:ahLst/>
            <a:cxnLst/>
            <a:rect l="l" t="t" r="r" b="b"/>
            <a:pathLst>
              <a:path w="4809906" h="1237904">
                <a:moveTo>
                  <a:pt x="0" y="0"/>
                </a:moveTo>
                <a:lnTo>
                  <a:pt x="4809906" y="0"/>
                </a:lnTo>
                <a:lnTo>
                  <a:pt x="4809906" y="1237904"/>
                </a:lnTo>
                <a:lnTo>
                  <a:pt x="0" y="1237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 l="-1215" r="-1215"/>
            </a:stretch>
          </a:blipFill>
        </p:spPr>
      </p:sp>
      <p:sp>
        <p:nvSpPr>
          <p:cNvPr id="4" name="Freeform 4"/>
          <p:cNvSpPr/>
          <p:nvPr/>
        </p:nvSpPr>
        <p:spPr>
          <a:xfrm rot="1363450">
            <a:off x="13841046" y="7055194"/>
            <a:ext cx="3310614" cy="2697047"/>
          </a:xfrm>
          <a:custGeom>
            <a:avLst/>
            <a:gdLst/>
            <a:ahLst/>
            <a:cxnLst/>
            <a:rect l="l" t="t" r="r" b="b"/>
            <a:pathLst>
              <a:path w="3310614" h="2697047">
                <a:moveTo>
                  <a:pt x="0" y="0"/>
                </a:moveTo>
                <a:lnTo>
                  <a:pt x="3310615" y="0"/>
                </a:lnTo>
                <a:lnTo>
                  <a:pt x="3310615" y="2697048"/>
                </a:lnTo>
                <a:lnTo>
                  <a:pt x="0" y="2697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240956" y="3326228"/>
            <a:ext cx="5185482" cy="124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0"/>
              </a:lnSpc>
            </a:pPr>
            <a:r>
              <a:rPr lang="en-US" sz="10000" spc="99">
                <a:solidFill>
                  <a:srgbClr val="FFFFFF"/>
                </a:solidFill>
                <a:latin typeface="Rubik One" panose="02000604000000020004"/>
              </a:rPr>
              <a:t>THANK</a:t>
            </a:r>
            <a:endParaRPr lang="en-US" sz="10000" spc="99">
              <a:solidFill>
                <a:srgbClr val="FFFFFF"/>
              </a:solidFill>
              <a:latin typeface="Rubik One" panose="020006040000000200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26438" y="3326228"/>
            <a:ext cx="3234059" cy="124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0"/>
              </a:lnSpc>
            </a:pPr>
            <a:r>
              <a:rPr lang="en-US" sz="10000" spc="99">
                <a:solidFill>
                  <a:srgbClr val="FF0000"/>
                </a:solidFill>
                <a:latin typeface="Rubik One" panose="02000604000000020004"/>
              </a:rPr>
              <a:t>YOU</a:t>
            </a:r>
            <a:endParaRPr lang="en-US" sz="10000" spc="99">
              <a:solidFill>
                <a:srgbClr val="FF0000"/>
              </a:solidFill>
              <a:latin typeface="Rubik One" panose="020006040000000200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89201" y="5562842"/>
            <a:ext cx="8109598" cy="1819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5"/>
              </a:lnSpc>
            </a:pPr>
            <a:r>
              <a:rPr lang="en-US" sz="5245">
                <a:solidFill>
                  <a:srgbClr val="FFFFFF"/>
                </a:solidFill>
                <a:latin typeface="Canva Sans Bold" panose="020B0803030501040103"/>
              </a:rPr>
              <a:t>Lets Proceed to </a:t>
            </a:r>
            <a:endParaRPr lang="en-US" sz="5245">
              <a:solidFill>
                <a:srgbClr val="FFFFFF"/>
              </a:solidFill>
              <a:latin typeface="Canva Sans Bold" panose="020B0803030501040103"/>
            </a:endParaRPr>
          </a:p>
          <a:p>
            <a:pPr algn="ctr">
              <a:lnSpc>
                <a:spcPts val="7345"/>
              </a:lnSpc>
            </a:pPr>
            <a:r>
              <a:rPr lang="en-US" sz="5245">
                <a:solidFill>
                  <a:srgbClr val="FFFFFF"/>
                </a:solidFill>
                <a:latin typeface="Canva Sans Bold" panose="020B0803030501040103"/>
              </a:rPr>
              <a:t>Practical Session now !</a:t>
            </a:r>
            <a:endParaRPr lang="en-US" sz="5245">
              <a:solidFill>
                <a:srgbClr val="FFFFFF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WPS Presentation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Montserrat Classic</vt:lpstr>
      <vt:lpstr>Rubik One</vt:lpstr>
      <vt:lpstr>Raleway Bold</vt:lpstr>
      <vt:lpstr>Canva Sans Bold</vt:lpstr>
      <vt:lpstr>Arial</vt:lpstr>
      <vt:lpstr>Inter</vt:lpstr>
      <vt:lpstr>Canva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</dc:title>
  <dc:creator/>
  <cp:lastModifiedBy>Merwin</cp:lastModifiedBy>
  <cp:revision>4</cp:revision>
  <dcterms:created xsi:type="dcterms:W3CDTF">2006-08-16T00:00:00Z</dcterms:created>
  <dcterms:modified xsi:type="dcterms:W3CDTF">2023-07-31T05:23:28Z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BE1E838868184E518F9F96DE92379CAA_12</vt:lpwstr>
  </property>
  <property fmtid="{D5CDD505-2E9C-101B-9397-08002B2CF9AE}" pid="3" name="KSOProductBuildVer">
    <vt:lpwstr>1033-12.2.0.13102</vt:lpwstr>
  </property>
</Properties>
</file>