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0" r:id="rId4"/>
    <p:sldId id="265" r:id="rId5"/>
    <p:sldId id="259" r:id="rId6"/>
    <p:sldId id="260" r:id="rId7"/>
    <p:sldId id="261" r:id="rId8"/>
    <p:sldId id="262" r:id="rId9"/>
    <p:sldId id="263" r:id="rId10"/>
    <p:sldId id="291" r:id="rId11"/>
    <p:sldId id="266" r:id="rId12"/>
    <p:sldId id="267" r:id="rId13"/>
    <p:sldId id="268" r:id="rId14"/>
    <p:sldId id="269" r:id="rId15"/>
    <p:sldId id="270" r:id="rId16"/>
    <p:sldId id="290" r:id="rId17"/>
    <p:sldId id="273" r:id="rId18"/>
    <p:sldId id="271" r:id="rId19"/>
    <p:sldId id="274" r:id="rId20"/>
    <p:sldId id="281" r:id="rId21"/>
    <p:sldId id="276" r:id="rId22"/>
    <p:sldId id="277" r:id="rId23"/>
    <p:sldId id="279" r:id="rId24"/>
    <p:sldId id="275" r:id="rId25"/>
    <p:sldId id="278" r:id="rId26"/>
    <p:sldId id="282" r:id="rId27"/>
    <p:sldId id="284" r:id="rId28"/>
    <p:sldId id="283"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B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6" d="100"/>
          <a:sy n="76"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10/27/2016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921" y="2052868"/>
            <a:ext cx="8739193" cy="2913065"/>
          </a:xfrm>
          <a:prstGeom prst="rect">
            <a:avLst/>
          </a:prstGeom>
        </p:spPr>
      </p:pic>
    </p:spTree>
    <p:extLst>
      <p:ext uri="{BB962C8B-B14F-4D97-AF65-F5344CB8AC3E}">
        <p14:creationId xmlns:p14="http://schemas.microsoft.com/office/powerpoint/2010/main" val="329637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25" y="618517"/>
            <a:ext cx="10364451" cy="3216883"/>
          </a:xfrm>
        </p:spPr>
        <p:txBody>
          <a:bodyPr>
            <a:normAutofit/>
          </a:bodyPr>
          <a:lstStyle/>
          <a:p>
            <a:r>
              <a:rPr lang="en-US" dirty="0" smtClean="0"/>
              <a:t>Business</a:t>
            </a:r>
            <a:br>
              <a:rPr lang="en-US" dirty="0" smtClean="0"/>
            </a:br>
            <a:r>
              <a:rPr lang="en-US" dirty="0" smtClean="0"/>
              <a:t>process</a:t>
            </a:r>
            <a:br>
              <a:rPr lang="en-US" dirty="0" smtClean="0"/>
            </a:br>
            <a:r>
              <a:rPr lang="en-US" dirty="0" smtClean="0"/>
              <a:t>WITHOUT</a:t>
            </a:r>
            <a:br>
              <a:rPr lang="en-US" dirty="0" smtClean="0"/>
            </a:br>
            <a:r>
              <a:rPr lang="en-US" dirty="0" smtClean="0"/>
              <a:t>SYSTEM</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pic>
        <p:nvPicPr>
          <p:cNvPr id="1026" name="Picture 2" descr="Activity Diagram1 - non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326" y="0"/>
            <a:ext cx="3467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0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planning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4014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statements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514350" indent="-514350">
              <a:buAutoNum type="arabicPeriod"/>
            </a:pPr>
            <a:r>
              <a:rPr lang="en-US" sz="3200" cap="none" dirty="0" smtClean="0"/>
              <a:t>To support customer data</a:t>
            </a:r>
          </a:p>
          <a:p>
            <a:pPr marL="514350" indent="-514350">
              <a:buAutoNum type="arabicPeriod"/>
            </a:pPr>
            <a:r>
              <a:rPr lang="en-US" sz="3200" cap="none" dirty="0" smtClean="0"/>
              <a:t>To support the recording of transactions</a:t>
            </a:r>
          </a:p>
          <a:p>
            <a:pPr marL="514350" indent="-514350">
              <a:buAutoNum type="arabicPeriod"/>
            </a:pPr>
            <a:r>
              <a:rPr lang="en-US" sz="3200" cap="none" dirty="0" smtClean="0"/>
              <a:t>To support financial reports</a:t>
            </a:r>
          </a:p>
          <a:p>
            <a:pPr marL="514350" indent="-514350">
              <a:buAutoNum type="arabicPeriod"/>
            </a:pPr>
            <a:r>
              <a:rPr lang="en-US" sz="3200" cap="none" dirty="0" smtClean="0"/>
              <a:t>To support analytical reports</a:t>
            </a:r>
          </a:p>
          <a:p>
            <a:endParaRPr lang="en-US" dirty="0"/>
          </a:p>
        </p:txBody>
      </p:sp>
    </p:spTree>
    <p:extLst>
      <p:ext uri="{BB962C8B-B14F-4D97-AF65-F5344CB8AC3E}">
        <p14:creationId xmlns:p14="http://schemas.microsoft.com/office/powerpoint/2010/main" val="238752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objectives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4986280" cy="34241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514350" indent="-514350">
              <a:buAutoNum type="arabicPeriod"/>
            </a:pPr>
            <a:r>
              <a:rPr lang="en-US" sz="4000" b="1" dirty="0"/>
              <a:t>To Support Customer Data</a:t>
            </a:r>
          </a:p>
          <a:p>
            <a:pPr marL="514350" indent="-514350">
              <a:buNone/>
            </a:pPr>
            <a:r>
              <a:rPr lang="en-US" sz="3200" dirty="0"/>
              <a:t>	A. Create Customer Data</a:t>
            </a:r>
          </a:p>
          <a:p>
            <a:pPr marL="514350" indent="-514350">
              <a:buNone/>
            </a:pPr>
            <a:r>
              <a:rPr lang="en-US" sz="3200" dirty="0"/>
              <a:t>	B. Display Customer Data</a:t>
            </a:r>
          </a:p>
          <a:p>
            <a:pPr marL="514350" indent="-514350">
              <a:buAutoNum type="arabicPeriod" startAt="2"/>
            </a:pPr>
            <a:r>
              <a:rPr lang="en-US" sz="4000" b="1" dirty="0"/>
              <a:t>To Support the Recording of Transactions</a:t>
            </a:r>
          </a:p>
          <a:p>
            <a:pPr marL="514350" indent="-514350">
              <a:buNone/>
            </a:pPr>
            <a:r>
              <a:rPr lang="en-US" sz="1800" dirty="0"/>
              <a:t>	</a:t>
            </a:r>
            <a:r>
              <a:rPr lang="en-US" sz="3200" dirty="0"/>
              <a:t>A. Create Data Order</a:t>
            </a:r>
          </a:p>
          <a:p>
            <a:pPr marL="514350" indent="-514350">
              <a:buNone/>
            </a:pPr>
            <a:r>
              <a:rPr lang="en-US" sz="3200" dirty="0"/>
              <a:t>	B. Display Total Price</a:t>
            </a:r>
          </a:p>
          <a:p>
            <a:pPr marL="514350" indent="-514350">
              <a:buNone/>
            </a:pPr>
            <a:r>
              <a:rPr lang="en-US" sz="3200" dirty="0"/>
              <a:t>	C. Create </a:t>
            </a:r>
            <a:r>
              <a:rPr lang="en-US" sz="3200" dirty="0" smtClean="0"/>
              <a:t>Receipt</a:t>
            </a:r>
            <a:endParaRPr lang="en-US" sz="3200" dirty="0"/>
          </a:p>
        </p:txBody>
      </p:sp>
      <p:sp>
        <p:nvSpPr>
          <p:cNvPr id="7" name="Content Placeholder 2"/>
          <p:cNvSpPr txBox="1">
            <a:spLocks/>
          </p:cNvSpPr>
          <p:nvPr/>
        </p:nvSpPr>
        <p:spPr>
          <a:xfrm>
            <a:off x="6291946" y="2330809"/>
            <a:ext cx="4986280"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514350" indent="-514350">
              <a:buAutoNum type="arabicPeriod" startAt="3"/>
            </a:pPr>
            <a:r>
              <a:rPr lang="en-US" sz="2400" b="1" dirty="0" smtClean="0"/>
              <a:t>To </a:t>
            </a:r>
            <a:r>
              <a:rPr lang="en-US" sz="2400" b="1" dirty="0"/>
              <a:t>Support Financial Reports</a:t>
            </a:r>
          </a:p>
          <a:p>
            <a:pPr marL="514350" indent="-514350">
              <a:buNone/>
            </a:pPr>
            <a:r>
              <a:rPr lang="en-US" dirty="0"/>
              <a:t>	</a:t>
            </a:r>
            <a:r>
              <a:rPr lang="en-US" sz="1800" dirty="0"/>
              <a:t>A. Generate Monthly Revenue and Expense Report</a:t>
            </a:r>
          </a:p>
          <a:p>
            <a:pPr marL="514350" indent="-514350">
              <a:buAutoNum type="arabicPeriod" startAt="4"/>
            </a:pPr>
            <a:r>
              <a:rPr lang="en-US" sz="2400" b="1" dirty="0"/>
              <a:t>To Support Analytical Reports</a:t>
            </a:r>
          </a:p>
          <a:p>
            <a:pPr marL="514350" indent="-514350">
              <a:buNone/>
            </a:pPr>
            <a:r>
              <a:rPr lang="en-US" dirty="0"/>
              <a:t>	</a:t>
            </a:r>
            <a:r>
              <a:rPr lang="en-US" sz="1800" dirty="0"/>
              <a:t>A. Generate Annual Analytical </a:t>
            </a:r>
            <a:r>
              <a:rPr lang="en-US" sz="1800" dirty="0" smtClean="0"/>
              <a:t>Report</a:t>
            </a:r>
            <a:endParaRPr lang="en-US" sz="1800" dirty="0"/>
          </a:p>
        </p:txBody>
      </p:sp>
    </p:spTree>
    <p:extLst>
      <p:ext uri="{BB962C8B-B14F-4D97-AF65-F5344CB8AC3E}">
        <p14:creationId xmlns:p14="http://schemas.microsoft.com/office/powerpoint/2010/main" val="16689724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r>
              <a:rPr lang="en-US" sz="3200" b="1" dirty="0"/>
              <a:t>Documentation that will be needed to support the database:</a:t>
            </a:r>
          </a:p>
          <a:p>
            <a:pPr>
              <a:buNone/>
            </a:pPr>
            <a:r>
              <a:rPr lang="en-US" sz="3200" dirty="0"/>
              <a:t>1. Receipts</a:t>
            </a:r>
          </a:p>
          <a:p>
            <a:pPr>
              <a:buNone/>
            </a:pPr>
            <a:r>
              <a:rPr lang="en-US" sz="3200" dirty="0"/>
              <a:t>2. Registration </a:t>
            </a:r>
            <a:r>
              <a:rPr lang="en-US" sz="3200" dirty="0" smtClean="0"/>
              <a:t>Form</a:t>
            </a:r>
            <a:endParaRPr lang="en-US" sz="3200" dirty="0"/>
          </a:p>
        </p:txBody>
      </p:sp>
    </p:spTree>
    <p:extLst>
      <p:ext uri="{BB962C8B-B14F-4D97-AF65-F5344CB8AC3E}">
        <p14:creationId xmlns:p14="http://schemas.microsoft.com/office/powerpoint/2010/main" val="3639280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r>
              <a:rPr lang="en-US" sz="3200" b="1" dirty="0"/>
              <a:t>Data that will be recorded to the database:</a:t>
            </a:r>
          </a:p>
          <a:p>
            <a:pPr marL="514350" indent="-514350">
              <a:buAutoNum type="arabicPeriod"/>
            </a:pPr>
            <a:r>
              <a:rPr lang="en-US" sz="3200" dirty="0"/>
              <a:t>Customer Data</a:t>
            </a:r>
          </a:p>
          <a:p>
            <a:pPr marL="514350" indent="-514350">
              <a:buAutoNum type="arabicPeriod"/>
            </a:pPr>
            <a:r>
              <a:rPr lang="en-US" sz="3200" dirty="0"/>
              <a:t>Staff Data</a:t>
            </a:r>
          </a:p>
          <a:p>
            <a:pPr marL="514350" indent="-514350">
              <a:buAutoNum type="arabicPeriod"/>
            </a:pPr>
            <a:r>
              <a:rPr lang="en-US" sz="3200" dirty="0"/>
              <a:t>Service Type Data</a:t>
            </a:r>
          </a:p>
          <a:p>
            <a:pPr marL="514350" indent="-514350">
              <a:buAutoNum type="arabicPeriod"/>
            </a:pPr>
            <a:r>
              <a:rPr lang="en-US" sz="3200" dirty="0"/>
              <a:t>Sales Data</a:t>
            </a:r>
          </a:p>
        </p:txBody>
      </p:sp>
    </p:spTree>
    <p:extLst>
      <p:ext uri="{BB962C8B-B14F-4D97-AF65-F5344CB8AC3E}">
        <p14:creationId xmlns:p14="http://schemas.microsoft.com/office/powerpoint/2010/main" val="428368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25" y="618517"/>
            <a:ext cx="10364451" cy="3216883"/>
          </a:xfrm>
        </p:spPr>
        <p:txBody>
          <a:bodyPr>
            <a:normAutofit/>
          </a:bodyPr>
          <a:lstStyle/>
          <a:p>
            <a:r>
              <a:rPr lang="en-US" dirty="0" smtClean="0"/>
              <a:t>Business</a:t>
            </a:r>
            <a:br>
              <a:rPr lang="en-US" dirty="0" smtClean="0"/>
            </a:br>
            <a:r>
              <a:rPr lang="en-US" dirty="0" smtClean="0"/>
              <a:t>process</a:t>
            </a:r>
            <a:br>
              <a:rPr lang="en-US" dirty="0" smtClean="0"/>
            </a:br>
            <a:r>
              <a:rPr lang="en-US" dirty="0" smtClean="0"/>
              <a:t>WITH</a:t>
            </a:r>
            <a:br>
              <a:rPr lang="en-US" dirty="0" smtClean="0"/>
            </a:br>
            <a:r>
              <a:rPr lang="en-US" dirty="0" smtClean="0"/>
              <a:t>SYSTEM</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pic>
        <p:nvPicPr>
          <p:cNvPr id="44" name="Picture 43" descr="C:\Users\Stella\AppData\Local\Microsoft\Windows\INetCache\Content.Word\Activity Diagram1.jpg"/>
          <p:cNvPicPr/>
          <p:nvPr/>
        </p:nvPicPr>
        <p:blipFill>
          <a:blip r:embed="rId3">
            <a:extLst>
              <a:ext uri="{28A0092B-C50C-407E-A947-70E740481C1C}">
                <a14:useLocalDpi xmlns:a14="http://schemas.microsoft.com/office/drawing/2010/main" val="0"/>
              </a:ext>
            </a:extLst>
          </a:blip>
          <a:srcRect/>
          <a:stretch>
            <a:fillRect/>
          </a:stretch>
        </p:blipFill>
        <p:spPr bwMode="auto">
          <a:xfrm>
            <a:off x="6867892" y="12700"/>
            <a:ext cx="3673108" cy="6826828"/>
          </a:xfrm>
          <a:prstGeom prst="rect">
            <a:avLst/>
          </a:prstGeom>
          <a:noFill/>
          <a:ln>
            <a:noFill/>
          </a:ln>
        </p:spPr>
      </p:pic>
    </p:spTree>
    <p:extLst>
      <p:ext uri="{BB962C8B-B14F-4D97-AF65-F5344CB8AC3E}">
        <p14:creationId xmlns:p14="http://schemas.microsoft.com/office/powerpoint/2010/main" val="3260408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definition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6947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definition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353600063"/>
              </p:ext>
            </p:extLst>
          </p:nvPr>
        </p:nvGraphicFramePr>
        <p:xfrm>
          <a:off x="1897788" y="2375468"/>
          <a:ext cx="8420205" cy="3473790"/>
        </p:xfrm>
        <a:graphic>
          <a:graphicData uri="http://schemas.openxmlformats.org/drawingml/2006/table">
            <a:tbl>
              <a:tblPr firstRow="1" firstCol="1" bandRow="1">
                <a:tableStyleId>{5C22544A-7EE6-4342-B048-85BDC9FD1C3A}</a:tableStyleId>
              </a:tblPr>
              <a:tblGrid>
                <a:gridCol w="1481030"/>
                <a:gridCol w="1448346"/>
                <a:gridCol w="1329752"/>
                <a:gridCol w="1392317"/>
                <a:gridCol w="1242907"/>
                <a:gridCol w="1525853"/>
              </a:tblGrid>
              <a:tr h="578965">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dirty="0">
                          <a:effectLst/>
                        </a:rPr>
                        <a:t>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Staff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Owner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IT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Accounting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r h="578965">
                <a:tc>
                  <a:txBody>
                    <a:bodyPr/>
                    <a:lstStyle/>
                    <a:p>
                      <a:pPr marL="0" marR="0" algn="ctr">
                        <a:lnSpc>
                          <a:spcPct val="115000"/>
                        </a:lnSpc>
                        <a:spcBef>
                          <a:spcPts val="0"/>
                        </a:spcBef>
                        <a:spcAft>
                          <a:spcPts val="0"/>
                        </a:spcAft>
                      </a:pPr>
                      <a:r>
                        <a:rPr lang="en-US" sz="1800">
                          <a:effectLst/>
                        </a:rPr>
                        <a:t>Sales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r h="578965">
                <a:tc>
                  <a:txBody>
                    <a:bodyPr/>
                    <a:lstStyle/>
                    <a:p>
                      <a:pPr marL="0" marR="0" algn="ctr">
                        <a:lnSpc>
                          <a:spcPct val="115000"/>
                        </a:lnSpc>
                        <a:spcBef>
                          <a:spcPts val="0"/>
                        </a:spcBef>
                        <a:spcAft>
                          <a:spcPts val="0"/>
                        </a:spcAft>
                      </a:pPr>
                      <a:r>
                        <a:rPr lang="en-US" sz="1800">
                          <a:effectLst/>
                        </a:rPr>
                        <a:t>Staff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r h="578965">
                <a:tc>
                  <a:txBody>
                    <a:bodyPr/>
                    <a:lstStyle/>
                    <a:p>
                      <a:pPr marL="0" marR="0" algn="ctr">
                        <a:lnSpc>
                          <a:spcPct val="115000"/>
                        </a:lnSpc>
                        <a:spcBef>
                          <a:spcPts val="0"/>
                        </a:spcBef>
                        <a:spcAft>
                          <a:spcPts val="0"/>
                        </a:spcAft>
                      </a:pPr>
                      <a:r>
                        <a:rPr lang="en-US" sz="1800">
                          <a:effectLst/>
                        </a:rPr>
                        <a:t>Customer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r h="578965">
                <a:tc>
                  <a:txBody>
                    <a:bodyPr/>
                    <a:lstStyle/>
                    <a:p>
                      <a:pPr marL="0" marR="0" algn="ctr">
                        <a:lnSpc>
                          <a:spcPct val="115000"/>
                        </a:lnSpc>
                        <a:spcBef>
                          <a:spcPts val="0"/>
                        </a:spcBef>
                        <a:spcAft>
                          <a:spcPts val="0"/>
                        </a:spcAft>
                      </a:pPr>
                      <a:r>
                        <a:rPr lang="en-US" sz="1800">
                          <a:effectLst/>
                        </a:rPr>
                        <a:t>Clothes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r h="578965">
                <a:tc>
                  <a:txBody>
                    <a:bodyPr/>
                    <a:lstStyle/>
                    <a:p>
                      <a:pPr marL="0" marR="0" algn="ctr">
                        <a:lnSpc>
                          <a:spcPct val="115000"/>
                        </a:lnSpc>
                        <a:spcBef>
                          <a:spcPts val="0"/>
                        </a:spcBef>
                        <a:spcAft>
                          <a:spcPts val="0"/>
                        </a:spcAft>
                      </a:pPr>
                      <a:r>
                        <a:rPr lang="en-US" sz="1800">
                          <a:effectLst/>
                        </a:rPr>
                        <a:t>Service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c>
                  <a:txBody>
                    <a:bodyPr/>
                    <a:lstStyle/>
                    <a:p>
                      <a:pPr marL="0" marR="0" algn="ctr">
                        <a:lnSpc>
                          <a:spcPct val="115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00852" marR="100852" marT="0" marB="0" anchor="ctr"/>
                </a:tc>
              </a:tr>
            </a:tbl>
          </a:graphicData>
        </a:graphic>
      </p:graphicFrame>
    </p:spTree>
    <p:extLst>
      <p:ext uri="{BB962C8B-B14F-4D97-AF65-F5344CB8AC3E}">
        <p14:creationId xmlns:p14="http://schemas.microsoft.com/office/powerpoint/2010/main" val="1300331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3706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t>
            </a:r>
            <a:r>
              <a:rPr lang="en-US" dirty="0"/>
              <a:t>7</a:t>
            </a:r>
          </a:p>
        </p:txBody>
      </p:sp>
      <p:sp>
        <p:nvSpPr>
          <p:cNvPr id="4" name="Subtitle 2"/>
          <p:cNvSpPr txBox="1">
            <a:spLocks noGrp="1"/>
          </p:cNvSpPr>
          <p:nvPr>
            <p:ph sz="quarter" idx="13"/>
          </p:nvPr>
        </p:nvSpPr>
        <p:spPr>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nSpc>
                <a:spcPct val="100000"/>
              </a:lnSpc>
            </a:pPr>
            <a:r>
              <a:rPr lang="en-US" sz="2800" dirty="0" smtClean="0">
                <a:solidFill>
                  <a:schemeClr val="tx1"/>
                </a:solidFill>
                <a:latin typeface="+mj-lt"/>
              </a:rPr>
              <a:t>ALFIN 			- 1901457366</a:t>
            </a:r>
          </a:p>
          <a:p>
            <a:pPr>
              <a:lnSpc>
                <a:spcPct val="100000"/>
              </a:lnSpc>
            </a:pPr>
            <a:r>
              <a:rPr lang="en-US" sz="2800" dirty="0" smtClean="0">
                <a:solidFill>
                  <a:schemeClr val="tx1"/>
                </a:solidFill>
                <a:latin typeface="+mj-lt"/>
              </a:rPr>
              <a:t>FELICIA </a:t>
            </a:r>
            <a:r>
              <a:rPr lang="en-US" sz="2800" dirty="0">
                <a:solidFill>
                  <a:schemeClr val="tx1"/>
                </a:solidFill>
                <a:latin typeface="+mj-lt"/>
              </a:rPr>
              <a:t>STELLA </a:t>
            </a:r>
            <a:r>
              <a:rPr lang="en-US" sz="2800" dirty="0" smtClean="0">
                <a:solidFill>
                  <a:schemeClr val="tx1"/>
                </a:solidFill>
                <a:latin typeface="+mj-lt"/>
              </a:rPr>
              <a:t>		- </a:t>
            </a:r>
            <a:r>
              <a:rPr lang="en-US" sz="2800" dirty="0">
                <a:solidFill>
                  <a:schemeClr val="tx1"/>
                </a:solidFill>
                <a:latin typeface="+mj-lt"/>
              </a:rPr>
              <a:t>1901465733</a:t>
            </a:r>
          </a:p>
          <a:p>
            <a:pPr>
              <a:lnSpc>
                <a:spcPct val="100000"/>
              </a:lnSpc>
            </a:pPr>
            <a:r>
              <a:rPr lang="en-US" sz="2800" dirty="0">
                <a:solidFill>
                  <a:schemeClr val="tx1"/>
                </a:solidFill>
                <a:latin typeface="+mj-lt"/>
              </a:rPr>
              <a:t>MERY </a:t>
            </a:r>
            <a:r>
              <a:rPr lang="en-US" sz="2800" dirty="0" smtClean="0">
                <a:solidFill>
                  <a:schemeClr val="tx1"/>
                </a:solidFill>
                <a:latin typeface="+mj-lt"/>
              </a:rPr>
              <a:t>ANGELYA 		- </a:t>
            </a:r>
            <a:r>
              <a:rPr lang="en-US" sz="2800" dirty="0">
                <a:solidFill>
                  <a:schemeClr val="tx1"/>
                </a:solidFill>
                <a:latin typeface="+mj-lt"/>
              </a:rPr>
              <a:t>1901460026</a:t>
            </a:r>
          </a:p>
          <a:p>
            <a:pPr>
              <a:lnSpc>
                <a:spcPct val="100000"/>
              </a:lnSpc>
            </a:pPr>
            <a:r>
              <a:rPr lang="en-US" sz="2800" dirty="0">
                <a:solidFill>
                  <a:schemeClr val="tx1"/>
                </a:solidFill>
                <a:latin typeface="+mj-lt"/>
              </a:rPr>
              <a:t>STEVANUS </a:t>
            </a:r>
            <a:r>
              <a:rPr lang="en-US" sz="2800" dirty="0" smtClean="0">
                <a:solidFill>
                  <a:schemeClr val="tx1"/>
                </a:solidFill>
                <a:latin typeface="+mj-lt"/>
              </a:rPr>
              <a:t>CORNELIUS 	- </a:t>
            </a:r>
            <a:r>
              <a:rPr lang="en-US" sz="2800" dirty="0">
                <a:solidFill>
                  <a:schemeClr val="tx1"/>
                </a:solidFill>
                <a:latin typeface="+mj-lt"/>
              </a:rPr>
              <a:t>1901478250</a:t>
            </a:r>
          </a:p>
          <a:p>
            <a:pPr>
              <a:lnSpc>
                <a:spcPct val="100000"/>
              </a:lnSpc>
            </a:pPr>
            <a:r>
              <a:rPr lang="en-US" sz="2800" dirty="0">
                <a:solidFill>
                  <a:schemeClr val="tx1"/>
                </a:solidFill>
                <a:latin typeface="+mj-lt"/>
              </a:rPr>
              <a:t>TRIASADI </a:t>
            </a:r>
            <a:r>
              <a:rPr lang="en-US" sz="2800" dirty="0" smtClean="0">
                <a:solidFill>
                  <a:schemeClr val="tx1"/>
                </a:solidFill>
                <a:latin typeface="+mj-lt"/>
              </a:rPr>
              <a:t>PRANATA 	- </a:t>
            </a:r>
            <a:r>
              <a:rPr lang="en-US" sz="2800" dirty="0">
                <a:solidFill>
                  <a:schemeClr val="tx1"/>
                </a:solidFill>
                <a:latin typeface="+mj-lt"/>
              </a:rPr>
              <a:t>1901470102</a:t>
            </a:r>
          </a:p>
          <a:p>
            <a:pPr>
              <a:lnSpc>
                <a:spcPct val="80000"/>
              </a:lnSpc>
            </a:pPr>
            <a:endParaRPr lang="en-US" sz="1050" b="1" dirty="0">
              <a:solidFill>
                <a:schemeClr val="tx1"/>
              </a:solidFill>
              <a:latin typeface="Raleway" panose="020B0503030101060003" pitchFamily="34" charset="0"/>
            </a:endParaRPr>
          </a:p>
        </p:txBody>
      </p:sp>
    </p:spTree>
    <p:extLst>
      <p:ext uri="{BB962C8B-B14F-4D97-AF65-F5344CB8AC3E}">
        <p14:creationId xmlns:p14="http://schemas.microsoft.com/office/powerpoint/2010/main" val="268369469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025" y="618517"/>
            <a:ext cx="10364451" cy="1596177"/>
          </a:xfrm>
        </p:spPr>
        <p:txBody>
          <a:bodyPr/>
          <a:lstStyle/>
          <a:p>
            <a:r>
              <a:rPr lang="en-US" dirty="0" smtClean="0"/>
              <a:t>receipt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418001"/>
            <a:ext cx="4421805" cy="6122499"/>
          </a:xfrm>
          <a:prstGeom prst="rect">
            <a:avLst/>
          </a:prstGeom>
        </p:spPr>
      </p:pic>
    </p:spTree>
    <p:extLst>
      <p:ext uri="{BB962C8B-B14F-4D97-AF65-F5344CB8AC3E}">
        <p14:creationId xmlns:p14="http://schemas.microsoft.com/office/powerpoint/2010/main" val="1609823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4241899645"/>
              </p:ext>
            </p:extLst>
          </p:nvPr>
        </p:nvGraphicFramePr>
        <p:xfrm>
          <a:off x="1981200" y="2214694"/>
          <a:ext cx="8128000" cy="3862494"/>
        </p:xfrm>
        <a:graphic>
          <a:graphicData uri="http://schemas.openxmlformats.org/drawingml/2006/table">
            <a:tbl>
              <a:tblPr firstRow="1" bandRow="1">
                <a:tableStyleId>{5940675A-B579-460E-94D1-54222C63F5DA}</a:tableStyleId>
              </a:tblPr>
              <a:tblGrid>
                <a:gridCol w="8128000"/>
              </a:tblGrid>
              <a:tr h="1210734">
                <a:tc>
                  <a:txBody>
                    <a:bodyPr/>
                    <a:lstStyle/>
                    <a:p>
                      <a:pPr>
                        <a:buNone/>
                      </a:pPr>
                      <a:r>
                        <a:rPr lang="en-US" b="1" dirty="0" smtClean="0"/>
                        <a:t>UNF</a:t>
                      </a:r>
                    </a:p>
                    <a:p>
                      <a:pPr>
                        <a:buNone/>
                      </a:pPr>
                      <a:r>
                        <a:rPr lang="en-US" dirty="0" err="1" smtClean="0"/>
                        <a:t>TrLaundry</a:t>
                      </a:r>
                      <a:r>
                        <a:rPr lang="en-US" dirty="0" smtClean="0"/>
                        <a:t> : (</a:t>
                      </a:r>
                      <a:r>
                        <a:rPr lang="en-US" dirty="0" err="1" smtClean="0"/>
                        <a:t>ID_Trans</a:t>
                      </a:r>
                      <a:r>
                        <a:rPr lang="en-US" dirty="0" smtClean="0"/>
                        <a:t>, </a:t>
                      </a:r>
                      <a:r>
                        <a:rPr lang="en-US" dirty="0" err="1" smtClean="0"/>
                        <a:t>tglTerima</a:t>
                      </a:r>
                      <a:r>
                        <a:rPr lang="en-US" dirty="0" smtClean="0"/>
                        <a:t>, </a:t>
                      </a:r>
                      <a:r>
                        <a:rPr lang="en-US" dirty="0" err="1" smtClean="0"/>
                        <a:t>tglAmbil</a:t>
                      </a:r>
                      <a:r>
                        <a:rPr lang="en-US" dirty="0" smtClean="0"/>
                        <a:t>, </a:t>
                      </a:r>
                      <a:r>
                        <a:rPr lang="en-US" dirty="0" err="1" smtClean="0"/>
                        <a:t>namaMember</a:t>
                      </a:r>
                      <a:r>
                        <a:rPr lang="en-US" dirty="0" smtClean="0"/>
                        <a:t>, </a:t>
                      </a:r>
                      <a:r>
                        <a:rPr lang="en-US" dirty="0" err="1" smtClean="0"/>
                        <a:t>alamatMember</a:t>
                      </a:r>
                      <a:r>
                        <a:rPr lang="en-US" dirty="0" smtClean="0"/>
                        <a:t>, </a:t>
                      </a:r>
                      <a:r>
                        <a:rPr lang="en-US" dirty="0" err="1" smtClean="0"/>
                        <a:t>telpMember</a:t>
                      </a:r>
                      <a:r>
                        <a:rPr lang="en-US" dirty="0" smtClean="0"/>
                        <a:t>, </a:t>
                      </a:r>
                    </a:p>
                    <a:p>
                      <a:pPr>
                        <a:buNone/>
                      </a:pPr>
                      <a:r>
                        <a:rPr lang="en-US" dirty="0" smtClean="0"/>
                        <a:t>                 </a:t>
                      </a:r>
                      <a:r>
                        <a:rPr lang="en-US" dirty="0" err="1" smtClean="0"/>
                        <a:t>namaStaff</a:t>
                      </a:r>
                      <a:r>
                        <a:rPr lang="en-US" dirty="0" smtClean="0"/>
                        <a:t>, {</a:t>
                      </a:r>
                      <a:r>
                        <a:rPr lang="en-US" dirty="0" err="1" smtClean="0"/>
                        <a:t>namaBrg</a:t>
                      </a:r>
                      <a:r>
                        <a:rPr lang="en-US" dirty="0" smtClean="0"/>
                        <a:t>, </a:t>
                      </a:r>
                      <a:r>
                        <a:rPr lang="en-US" dirty="0" err="1" smtClean="0"/>
                        <a:t>jumlahPerBrg</a:t>
                      </a:r>
                      <a:r>
                        <a:rPr lang="en-US" dirty="0" smtClean="0"/>
                        <a:t>}, </a:t>
                      </a:r>
                      <a:r>
                        <a:rPr lang="en-US" dirty="0" err="1" smtClean="0"/>
                        <a:t>tarif</a:t>
                      </a:r>
                      <a:r>
                        <a:rPr lang="en-US" dirty="0" smtClean="0"/>
                        <a:t>, </a:t>
                      </a:r>
                      <a:r>
                        <a:rPr lang="en-US" dirty="0" err="1" smtClean="0"/>
                        <a:t>totalBrg</a:t>
                      </a:r>
                      <a:r>
                        <a:rPr lang="en-US" dirty="0" smtClean="0"/>
                        <a:t>, </a:t>
                      </a:r>
                      <a:r>
                        <a:rPr lang="en-US" dirty="0" err="1" smtClean="0"/>
                        <a:t>harga</a:t>
                      </a:r>
                      <a:r>
                        <a:rPr lang="en-US" dirty="0" smtClean="0"/>
                        <a:t>, </a:t>
                      </a:r>
                    </a:p>
                    <a:p>
                      <a:pPr>
                        <a:buNone/>
                      </a:pPr>
                      <a:r>
                        <a:rPr lang="en-US" dirty="0" smtClean="0"/>
                        <a:t>                 </a:t>
                      </a:r>
                      <a:r>
                        <a:rPr lang="en-US" dirty="0" err="1" smtClean="0"/>
                        <a:t>serviceType_Name</a:t>
                      </a:r>
                      <a:r>
                        <a:rPr lang="en-US" dirty="0" smtClean="0"/>
                        <a:t>)</a:t>
                      </a:r>
                    </a:p>
                  </a:txBody>
                  <a:tcPr/>
                </a:tc>
              </a:tr>
              <a:tr h="957047">
                <a:tc>
                  <a:txBody>
                    <a:bodyPr/>
                    <a:lstStyle/>
                    <a:p>
                      <a:pPr>
                        <a:buNone/>
                      </a:pPr>
                      <a:r>
                        <a:rPr lang="en-US" b="1" dirty="0" smtClean="0"/>
                        <a:t>1NF</a:t>
                      </a:r>
                    </a:p>
                    <a:p>
                      <a:pPr>
                        <a:buNone/>
                      </a:pPr>
                      <a:r>
                        <a:rPr lang="en-US" dirty="0" err="1" smtClean="0"/>
                        <a:t>TrLaundry</a:t>
                      </a:r>
                      <a:r>
                        <a:rPr lang="en-US" dirty="0" smtClean="0"/>
                        <a:t> : (</a:t>
                      </a:r>
                      <a:r>
                        <a:rPr lang="en-US" b="1" dirty="0" err="1" smtClean="0">
                          <a:solidFill>
                            <a:srgbClr val="C00000"/>
                          </a:solidFill>
                        </a:rPr>
                        <a:t>ID_Trans</a:t>
                      </a:r>
                      <a:r>
                        <a:rPr lang="en-US" dirty="0" smtClean="0"/>
                        <a:t>, </a:t>
                      </a:r>
                      <a:r>
                        <a:rPr lang="en-US" dirty="0" err="1" smtClean="0"/>
                        <a:t>tglTerima</a:t>
                      </a:r>
                      <a:r>
                        <a:rPr lang="en-US" dirty="0" smtClean="0"/>
                        <a:t>, </a:t>
                      </a:r>
                      <a:r>
                        <a:rPr lang="en-US" dirty="0" err="1" smtClean="0"/>
                        <a:t>tglAmbil</a:t>
                      </a:r>
                      <a:r>
                        <a:rPr lang="en-US" dirty="0" smtClean="0"/>
                        <a:t>, </a:t>
                      </a:r>
                      <a:r>
                        <a:rPr lang="en-US" dirty="0" err="1" smtClean="0"/>
                        <a:t>namaMember</a:t>
                      </a:r>
                      <a:r>
                        <a:rPr lang="en-US" dirty="0" smtClean="0"/>
                        <a:t>, </a:t>
                      </a:r>
                      <a:r>
                        <a:rPr lang="en-US" dirty="0" err="1" smtClean="0"/>
                        <a:t>alamatMember</a:t>
                      </a:r>
                      <a:r>
                        <a:rPr lang="en-US" dirty="0" smtClean="0"/>
                        <a:t>, </a:t>
                      </a:r>
                      <a:r>
                        <a:rPr lang="en-US" dirty="0" err="1" smtClean="0"/>
                        <a:t>telpMember</a:t>
                      </a:r>
                      <a:r>
                        <a:rPr lang="en-US" dirty="0" smtClean="0"/>
                        <a:t>,      </a:t>
                      </a:r>
                    </a:p>
                    <a:p>
                      <a:pPr>
                        <a:buNone/>
                      </a:pPr>
                      <a:r>
                        <a:rPr lang="en-US" dirty="0" smtClean="0"/>
                        <a:t>                 </a:t>
                      </a:r>
                      <a:r>
                        <a:rPr lang="en-US" dirty="0" err="1" smtClean="0"/>
                        <a:t>namaStaff</a:t>
                      </a:r>
                      <a:r>
                        <a:rPr lang="en-US" dirty="0" smtClean="0"/>
                        <a:t>, </a:t>
                      </a:r>
                      <a:r>
                        <a:rPr lang="en-US" dirty="0" err="1" smtClean="0"/>
                        <a:t>tarif</a:t>
                      </a:r>
                      <a:r>
                        <a:rPr lang="en-US" dirty="0" smtClean="0"/>
                        <a:t>, </a:t>
                      </a:r>
                      <a:r>
                        <a:rPr lang="en-US" dirty="0" err="1" smtClean="0"/>
                        <a:t>totalBrg</a:t>
                      </a:r>
                      <a:r>
                        <a:rPr lang="en-US" dirty="0" smtClean="0"/>
                        <a:t>, </a:t>
                      </a:r>
                      <a:r>
                        <a:rPr lang="en-US" dirty="0" err="1" smtClean="0"/>
                        <a:t>serviceType_Name</a:t>
                      </a:r>
                      <a:r>
                        <a:rPr lang="en-US" dirty="0" smtClean="0"/>
                        <a:t>)</a:t>
                      </a:r>
                    </a:p>
                    <a:p>
                      <a:pPr>
                        <a:buNone/>
                      </a:pPr>
                      <a:r>
                        <a:rPr lang="en-US" dirty="0" err="1" smtClean="0"/>
                        <a:t>TrDetail</a:t>
                      </a:r>
                      <a:r>
                        <a:rPr lang="en-US" dirty="0" smtClean="0"/>
                        <a:t>    : (</a:t>
                      </a:r>
                      <a:r>
                        <a:rPr lang="en-US" b="1" dirty="0" err="1" smtClean="0">
                          <a:solidFill>
                            <a:srgbClr val="C00000"/>
                          </a:solidFill>
                        </a:rPr>
                        <a:t>ID_Trans</a:t>
                      </a:r>
                      <a:r>
                        <a:rPr lang="en-US" dirty="0" smtClean="0"/>
                        <a:t>, </a:t>
                      </a:r>
                      <a:r>
                        <a:rPr lang="en-US" b="1" dirty="0" err="1" smtClean="0">
                          <a:solidFill>
                            <a:srgbClr val="C00000"/>
                          </a:solidFill>
                        </a:rPr>
                        <a:t>ID_Brg</a:t>
                      </a:r>
                      <a:r>
                        <a:rPr lang="en-US" dirty="0" smtClean="0"/>
                        <a:t>, </a:t>
                      </a:r>
                      <a:r>
                        <a:rPr lang="en-US" dirty="0" err="1" smtClean="0"/>
                        <a:t>namaBrg</a:t>
                      </a:r>
                      <a:r>
                        <a:rPr lang="en-US" dirty="0" smtClean="0"/>
                        <a:t>, </a:t>
                      </a:r>
                      <a:r>
                        <a:rPr lang="en-US" dirty="0" err="1" smtClean="0"/>
                        <a:t>jumlahPerBrg</a:t>
                      </a:r>
                      <a:r>
                        <a:rPr lang="en-US" dirty="0" smtClean="0"/>
                        <a:t>)</a:t>
                      </a:r>
                    </a:p>
                  </a:txBody>
                  <a:tcPr/>
                </a:tc>
              </a:tr>
              <a:tr h="1136493">
                <a:tc>
                  <a:txBody>
                    <a:bodyPr/>
                    <a:lstStyle/>
                    <a:p>
                      <a:pPr>
                        <a:buNone/>
                      </a:pPr>
                      <a:r>
                        <a:rPr lang="en-US" b="1" dirty="0" smtClean="0"/>
                        <a:t>2NF</a:t>
                      </a:r>
                    </a:p>
                    <a:p>
                      <a:pPr>
                        <a:buNone/>
                      </a:pPr>
                      <a:r>
                        <a:rPr lang="en-US" dirty="0" err="1" smtClean="0"/>
                        <a:t>TrLaundry</a:t>
                      </a:r>
                      <a:r>
                        <a:rPr lang="en-US" dirty="0" smtClean="0"/>
                        <a:t>   : (</a:t>
                      </a:r>
                      <a:r>
                        <a:rPr lang="en-US" b="1" dirty="0" err="1" smtClean="0">
                          <a:solidFill>
                            <a:srgbClr val="C00000"/>
                          </a:solidFill>
                        </a:rPr>
                        <a:t>ID_Trans</a:t>
                      </a:r>
                      <a:r>
                        <a:rPr lang="en-US" dirty="0" smtClean="0"/>
                        <a:t>, </a:t>
                      </a:r>
                      <a:r>
                        <a:rPr lang="en-US" dirty="0" err="1" smtClean="0"/>
                        <a:t>tglTerima</a:t>
                      </a:r>
                      <a:r>
                        <a:rPr lang="en-US" dirty="0" smtClean="0"/>
                        <a:t>, </a:t>
                      </a:r>
                      <a:r>
                        <a:rPr lang="en-US" dirty="0" err="1" smtClean="0"/>
                        <a:t>tglAmbil</a:t>
                      </a:r>
                      <a:r>
                        <a:rPr lang="en-US" dirty="0" smtClean="0"/>
                        <a:t>, </a:t>
                      </a:r>
                      <a:r>
                        <a:rPr lang="en-US" dirty="0" err="1" smtClean="0"/>
                        <a:t>namaMember</a:t>
                      </a:r>
                      <a:r>
                        <a:rPr lang="en-US" dirty="0" smtClean="0"/>
                        <a:t>, </a:t>
                      </a:r>
                      <a:r>
                        <a:rPr lang="en-US" dirty="0" err="1" smtClean="0"/>
                        <a:t>alamatMember</a:t>
                      </a:r>
                      <a:r>
                        <a:rPr lang="en-US" dirty="0" smtClean="0"/>
                        <a:t>,    </a:t>
                      </a:r>
                    </a:p>
                    <a:p>
                      <a:pPr>
                        <a:buNone/>
                      </a:pPr>
                      <a:r>
                        <a:rPr lang="en-US" dirty="0" smtClean="0"/>
                        <a:t>                   </a:t>
                      </a:r>
                      <a:r>
                        <a:rPr lang="en-US" dirty="0" err="1" smtClean="0"/>
                        <a:t>telpMember</a:t>
                      </a:r>
                      <a:r>
                        <a:rPr lang="en-US" dirty="0" smtClean="0"/>
                        <a:t>, </a:t>
                      </a:r>
                      <a:r>
                        <a:rPr lang="en-US" dirty="0" err="1" smtClean="0"/>
                        <a:t>namaStaff</a:t>
                      </a:r>
                      <a:r>
                        <a:rPr lang="en-US" dirty="0" smtClean="0"/>
                        <a:t>, </a:t>
                      </a:r>
                      <a:r>
                        <a:rPr lang="en-US" dirty="0" err="1" smtClean="0"/>
                        <a:t>tarif</a:t>
                      </a:r>
                      <a:r>
                        <a:rPr lang="en-US" dirty="0" smtClean="0"/>
                        <a:t>, </a:t>
                      </a:r>
                      <a:r>
                        <a:rPr lang="en-US" dirty="0" err="1" smtClean="0"/>
                        <a:t>totalBrg</a:t>
                      </a:r>
                      <a:r>
                        <a:rPr lang="en-US" dirty="0" smtClean="0"/>
                        <a:t>, </a:t>
                      </a:r>
                      <a:r>
                        <a:rPr lang="en-US" dirty="0" err="1" smtClean="0"/>
                        <a:t>serviceType_Name</a:t>
                      </a:r>
                      <a:r>
                        <a:rPr lang="en-US" dirty="0" smtClean="0"/>
                        <a:t>)	  </a:t>
                      </a:r>
                    </a:p>
                    <a:p>
                      <a:pPr>
                        <a:buNone/>
                      </a:pPr>
                      <a:r>
                        <a:rPr lang="en-US" dirty="0" err="1" smtClean="0"/>
                        <a:t>TrDetail</a:t>
                      </a:r>
                      <a:r>
                        <a:rPr lang="en-US" dirty="0" smtClean="0"/>
                        <a:t>      : (</a:t>
                      </a:r>
                      <a:r>
                        <a:rPr lang="en-US" b="1" dirty="0" err="1" smtClean="0">
                          <a:solidFill>
                            <a:srgbClr val="C00000"/>
                          </a:solidFill>
                        </a:rPr>
                        <a:t>ID_Trans</a:t>
                      </a:r>
                      <a:r>
                        <a:rPr lang="en-US" dirty="0" smtClean="0"/>
                        <a:t>, </a:t>
                      </a:r>
                      <a:r>
                        <a:rPr lang="en-US" b="1" dirty="0" err="1" smtClean="0">
                          <a:solidFill>
                            <a:srgbClr val="C00000"/>
                          </a:solidFill>
                        </a:rPr>
                        <a:t>ID_Brg</a:t>
                      </a:r>
                      <a:r>
                        <a:rPr lang="en-US" dirty="0" smtClean="0"/>
                        <a:t>, </a:t>
                      </a:r>
                      <a:r>
                        <a:rPr lang="en-US" dirty="0" err="1" smtClean="0"/>
                        <a:t>namaBrg</a:t>
                      </a:r>
                      <a:r>
                        <a:rPr lang="en-US" dirty="0" smtClean="0"/>
                        <a:t>, </a:t>
                      </a:r>
                      <a:r>
                        <a:rPr lang="en-US" dirty="0" err="1" smtClean="0"/>
                        <a:t>jumlahPerBrg</a:t>
                      </a:r>
                      <a:r>
                        <a:rPr lang="en-US" dirty="0" smtClean="0"/>
                        <a:t>)</a:t>
                      </a:r>
                    </a:p>
                    <a:p>
                      <a:pPr>
                        <a:buNone/>
                      </a:pPr>
                      <a:r>
                        <a:rPr lang="en-US" dirty="0" err="1" smtClean="0"/>
                        <a:t>MsBarang</a:t>
                      </a:r>
                      <a:r>
                        <a:rPr lang="en-US" dirty="0" smtClean="0"/>
                        <a:t>   : (</a:t>
                      </a:r>
                      <a:r>
                        <a:rPr lang="en-US" b="1" dirty="0" err="1" smtClean="0">
                          <a:solidFill>
                            <a:srgbClr val="C00000"/>
                          </a:solidFill>
                        </a:rPr>
                        <a:t>ID_Brg</a:t>
                      </a:r>
                      <a:r>
                        <a:rPr lang="en-US" dirty="0" smtClean="0"/>
                        <a:t>, </a:t>
                      </a:r>
                      <a:r>
                        <a:rPr lang="en-US" dirty="0" err="1" smtClean="0"/>
                        <a:t>namaBrg</a:t>
                      </a:r>
                      <a:r>
                        <a:rPr lang="en-US" dirty="0" smtClean="0"/>
                        <a:t>)</a:t>
                      </a:r>
                    </a:p>
                  </a:txBody>
                  <a:tcPr/>
                </a:tc>
              </a:tr>
            </a:tbl>
          </a:graphicData>
        </a:graphic>
      </p:graphicFrame>
    </p:spTree>
    <p:extLst>
      <p:ext uri="{BB962C8B-B14F-4D97-AF65-F5344CB8AC3E}">
        <p14:creationId xmlns:p14="http://schemas.microsoft.com/office/powerpoint/2010/main" val="1580623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207171428"/>
              </p:ext>
            </p:extLst>
          </p:nvPr>
        </p:nvGraphicFramePr>
        <p:xfrm>
          <a:off x="1981200" y="2214694"/>
          <a:ext cx="8128000" cy="3640006"/>
        </p:xfrm>
        <a:graphic>
          <a:graphicData uri="http://schemas.openxmlformats.org/drawingml/2006/table">
            <a:tbl>
              <a:tblPr firstRow="1" bandRow="1">
                <a:tableStyleId>{5940675A-B579-460E-94D1-54222C63F5DA}</a:tableStyleId>
              </a:tblPr>
              <a:tblGrid>
                <a:gridCol w="8128000"/>
              </a:tblGrid>
              <a:tr h="3640006">
                <a:tc>
                  <a:txBody>
                    <a:bodyPr/>
                    <a:lstStyle/>
                    <a:p>
                      <a:pPr>
                        <a:buNone/>
                      </a:pPr>
                      <a:r>
                        <a:rPr lang="en-US" sz="2800" b="1" dirty="0" smtClean="0"/>
                        <a:t>3NF</a:t>
                      </a:r>
                      <a:endParaRPr lang="en-US" sz="2400" b="1" dirty="0" smtClean="0"/>
                    </a:p>
                    <a:p>
                      <a:r>
                        <a:rPr lang="en-US" sz="2400" dirty="0" err="1" smtClean="0"/>
                        <a:t>TrLaundry</a:t>
                      </a:r>
                      <a:r>
                        <a:rPr lang="en-US" sz="2400" dirty="0" smtClean="0"/>
                        <a:t>      </a:t>
                      </a:r>
                      <a:r>
                        <a:rPr lang="en-US" sz="800" dirty="0" smtClean="0"/>
                        <a:t> </a:t>
                      </a:r>
                      <a:r>
                        <a:rPr lang="en-US" sz="2400" dirty="0" smtClean="0"/>
                        <a:t>  : (</a:t>
                      </a:r>
                      <a:r>
                        <a:rPr lang="en-US" sz="2400" b="1" dirty="0" err="1" smtClean="0">
                          <a:solidFill>
                            <a:srgbClr val="C00000"/>
                          </a:solidFill>
                        </a:rPr>
                        <a:t>ID_Trans</a:t>
                      </a:r>
                      <a:r>
                        <a:rPr lang="en-US" sz="2400" dirty="0" smtClean="0"/>
                        <a:t>, </a:t>
                      </a:r>
                      <a:r>
                        <a:rPr lang="en-US" sz="2400" dirty="0" err="1" smtClean="0"/>
                        <a:t>tglTerima</a:t>
                      </a:r>
                      <a:r>
                        <a:rPr lang="en-US" sz="2400" dirty="0" smtClean="0"/>
                        <a:t>, </a:t>
                      </a:r>
                      <a:r>
                        <a:rPr lang="en-US" sz="2400" dirty="0" err="1" smtClean="0"/>
                        <a:t>tglAmbil</a:t>
                      </a:r>
                      <a:r>
                        <a:rPr lang="en-US" sz="2400" dirty="0" smtClean="0"/>
                        <a:t>, </a:t>
                      </a:r>
                      <a:r>
                        <a:rPr lang="en-US" sz="2400" dirty="0" err="1" smtClean="0"/>
                        <a:t>totalBrg</a:t>
                      </a:r>
                      <a:r>
                        <a:rPr lang="en-US" sz="2400" dirty="0" smtClean="0"/>
                        <a:t>,  </a:t>
                      </a:r>
                    </a:p>
                    <a:p>
                      <a:r>
                        <a:rPr lang="en-US" sz="2400" dirty="0" smtClean="0"/>
                        <a:t>                         </a:t>
                      </a:r>
                      <a:r>
                        <a:rPr lang="en-US" sz="2400" dirty="0" err="1" smtClean="0"/>
                        <a:t>ID_Member</a:t>
                      </a:r>
                      <a:r>
                        <a:rPr lang="en-US" sz="2400" dirty="0" smtClean="0"/>
                        <a:t>, </a:t>
                      </a:r>
                      <a:r>
                        <a:rPr lang="en-US" sz="2400" dirty="0" err="1" smtClean="0"/>
                        <a:t>ID_Staff</a:t>
                      </a:r>
                      <a:r>
                        <a:rPr lang="en-US" sz="2400" dirty="0" smtClean="0"/>
                        <a:t>, </a:t>
                      </a:r>
                      <a:r>
                        <a:rPr lang="en-US" sz="2400" dirty="0" err="1" smtClean="0"/>
                        <a:t>ID_ServiceType</a:t>
                      </a:r>
                      <a:r>
                        <a:rPr lang="en-US" sz="2400" dirty="0" smtClean="0"/>
                        <a:t>)</a:t>
                      </a:r>
                    </a:p>
                    <a:p>
                      <a:r>
                        <a:rPr lang="en-US" sz="2400" dirty="0" err="1" smtClean="0"/>
                        <a:t>TrDetail</a:t>
                      </a:r>
                      <a:r>
                        <a:rPr lang="en-US" sz="2400" dirty="0" smtClean="0"/>
                        <a:t>           </a:t>
                      </a:r>
                      <a:r>
                        <a:rPr lang="en-US" sz="800" dirty="0" smtClean="0"/>
                        <a:t> </a:t>
                      </a:r>
                      <a:r>
                        <a:rPr lang="en-US" sz="2400" dirty="0" smtClean="0"/>
                        <a:t>: (</a:t>
                      </a:r>
                      <a:r>
                        <a:rPr lang="en-US" sz="2400" b="1" dirty="0" err="1" smtClean="0">
                          <a:solidFill>
                            <a:srgbClr val="C00000"/>
                          </a:solidFill>
                        </a:rPr>
                        <a:t>ID_Trans</a:t>
                      </a:r>
                      <a:r>
                        <a:rPr lang="en-US" sz="2400" dirty="0" smtClean="0"/>
                        <a:t>, </a:t>
                      </a:r>
                      <a:r>
                        <a:rPr lang="en-US" sz="2400" b="1" dirty="0" err="1" smtClean="0">
                          <a:solidFill>
                            <a:srgbClr val="C00000"/>
                          </a:solidFill>
                        </a:rPr>
                        <a:t>ID_Brg</a:t>
                      </a:r>
                      <a:r>
                        <a:rPr lang="en-US" sz="2400" dirty="0" smtClean="0"/>
                        <a:t>, </a:t>
                      </a:r>
                      <a:r>
                        <a:rPr lang="en-US" sz="2400" dirty="0" err="1" smtClean="0"/>
                        <a:t>namaBrg</a:t>
                      </a:r>
                      <a:r>
                        <a:rPr lang="en-US" sz="2400" dirty="0" smtClean="0"/>
                        <a:t>, </a:t>
                      </a:r>
                      <a:r>
                        <a:rPr lang="en-US" sz="2400" dirty="0" err="1" smtClean="0"/>
                        <a:t>jumlahPerBrg</a:t>
                      </a:r>
                      <a:r>
                        <a:rPr lang="en-US" sz="2400" dirty="0" smtClean="0"/>
                        <a:t>)</a:t>
                      </a:r>
                    </a:p>
                    <a:p>
                      <a:r>
                        <a:rPr lang="en-US" sz="2400" dirty="0" err="1" smtClean="0"/>
                        <a:t>MsBarang</a:t>
                      </a:r>
                      <a:r>
                        <a:rPr lang="en-US" sz="2400" baseline="0" dirty="0" smtClean="0"/>
                        <a:t>       </a:t>
                      </a:r>
                      <a:r>
                        <a:rPr lang="en-US" sz="800" baseline="0" dirty="0" smtClean="0"/>
                        <a:t>   </a:t>
                      </a:r>
                      <a:r>
                        <a:rPr lang="en-US" sz="2400" dirty="0" smtClean="0"/>
                        <a:t>: (</a:t>
                      </a:r>
                      <a:r>
                        <a:rPr lang="en-US" sz="2400" b="1" dirty="0" err="1" smtClean="0">
                          <a:solidFill>
                            <a:srgbClr val="C00000"/>
                          </a:solidFill>
                        </a:rPr>
                        <a:t>ID_Brg</a:t>
                      </a:r>
                      <a:r>
                        <a:rPr lang="en-US" sz="2400" dirty="0" smtClean="0"/>
                        <a:t>, </a:t>
                      </a:r>
                      <a:r>
                        <a:rPr lang="en-US" sz="2400" dirty="0" err="1" smtClean="0"/>
                        <a:t>namaBrg</a:t>
                      </a:r>
                      <a:r>
                        <a:rPr lang="en-US" sz="2400" dirty="0" smtClean="0"/>
                        <a:t>)	</a:t>
                      </a:r>
                    </a:p>
                    <a:p>
                      <a:r>
                        <a:rPr lang="en-US" sz="2400" dirty="0" err="1" smtClean="0"/>
                        <a:t>MsMember</a:t>
                      </a:r>
                      <a:r>
                        <a:rPr lang="en-US" sz="2400" dirty="0" smtClean="0"/>
                        <a:t>      </a:t>
                      </a:r>
                      <a:r>
                        <a:rPr lang="en-US" sz="800" dirty="0" smtClean="0"/>
                        <a:t>  </a:t>
                      </a:r>
                      <a:r>
                        <a:rPr lang="en-US" sz="2400" dirty="0" smtClean="0"/>
                        <a:t>: (</a:t>
                      </a:r>
                      <a:r>
                        <a:rPr lang="en-US" sz="2400" b="1" dirty="0" err="1" smtClean="0">
                          <a:solidFill>
                            <a:srgbClr val="C00000"/>
                          </a:solidFill>
                        </a:rPr>
                        <a:t>ID_Member</a:t>
                      </a:r>
                      <a:r>
                        <a:rPr lang="en-US" sz="2400" b="1" dirty="0" smtClean="0"/>
                        <a:t>, </a:t>
                      </a:r>
                      <a:r>
                        <a:rPr lang="en-US" sz="2400" dirty="0" err="1" smtClean="0"/>
                        <a:t>namaMember</a:t>
                      </a:r>
                      <a:r>
                        <a:rPr lang="en-US" sz="2400" dirty="0" smtClean="0"/>
                        <a:t>, </a:t>
                      </a:r>
                      <a:r>
                        <a:rPr lang="en-US" sz="2400" dirty="0" err="1" smtClean="0"/>
                        <a:t>alamatMember</a:t>
                      </a:r>
                      <a:r>
                        <a:rPr lang="en-US" sz="2400" dirty="0" smtClean="0"/>
                        <a:t>,   </a:t>
                      </a:r>
                    </a:p>
                    <a:p>
                      <a:r>
                        <a:rPr lang="en-US" sz="2400" dirty="0" smtClean="0"/>
                        <a:t>                         </a:t>
                      </a:r>
                      <a:r>
                        <a:rPr lang="en-US" sz="2400" dirty="0" err="1" smtClean="0"/>
                        <a:t>telpMember</a:t>
                      </a:r>
                      <a:r>
                        <a:rPr lang="en-US" sz="2400" dirty="0" smtClean="0"/>
                        <a:t>)</a:t>
                      </a:r>
                    </a:p>
                    <a:p>
                      <a:r>
                        <a:rPr lang="en-US" sz="2400" dirty="0" err="1" smtClean="0"/>
                        <a:t>MsStaff</a:t>
                      </a:r>
                      <a:r>
                        <a:rPr lang="en-US" sz="2400" dirty="0" smtClean="0"/>
                        <a:t>           </a:t>
                      </a:r>
                      <a:r>
                        <a:rPr lang="en-US" sz="800" baseline="0" dirty="0" smtClean="0"/>
                        <a:t> </a:t>
                      </a:r>
                      <a:r>
                        <a:rPr lang="en-US" sz="2400" dirty="0" smtClean="0"/>
                        <a:t>: (</a:t>
                      </a:r>
                      <a:r>
                        <a:rPr lang="en-US" sz="2400" b="1" dirty="0" err="1" smtClean="0">
                          <a:solidFill>
                            <a:srgbClr val="C00000"/>
                          </a:solidFill>
                        </a:rPr>
                        <a:t>ID_Staff</a:t>
                      </a:r>
                      <a:r>
                        <a:rPr lang="en-US" sz="2400" dirty="0" smtClean="0"/>
                        <a:t>, </a:t>
                      </a:r>
                      <a:r>
                        <a:rPr lang="en-US" sz="2400" dirty="0" err="1" smtClean="0"/>
                        <a:t>namaStaff</a:t>
                      </a:r>
                      <a:r>
                        <a:rPr lang="en-US" sz="2400" dirty="0" smtClean="0"/>
                        <a:t>, </a:t>
                      </a:r>
                      <a:r>
                        <a:rPr lang="en-US" sz="2400" dirty="0" err="1" smtClean="0"/>
                        <a:t>alamatStaff</a:t>
                      </a:r>
                      <a:r>
                        <a:rPr lang="en-US" sz="2400" dirty="0" smtClean="0"/>
                        <a:t>, </a:t>
                      </a:r>
                      <a:r>
                        <a:rPr lang="en-US" sz="2400" dirty="0" err="1" smtClean="0"/>
                        <a:t>telpStaff</a:t>
                      </a:r>
                      <a:r>
                        <a:rPr lang="en-US" sz="2400" dirty="0" smtClean="0"/>
                        <a:t>)</a:t>
                      </a:r>
                    </a:p>
                    <a:p>
                      <a:r>
                        <a:rPr lang="en-US" sz="2400" dirty="0" err="1" smtClean="0"/>
                        <a:t>MsServiceType</a:t>
                      </a:r>
                      <a:r>
                        <a:rPr lang="en-US" sz="2400" dirty="0" smtClean="0"/>
                        <a:t> : </a:t>
                      </a:r>
                      <a:r>
                        <a:rPr lang="en-US" sz="2400" dirty="0" smtClean="0">
                          <a:solidFill>
                            <a:srgbClr val="C00000"/>
                          </a:solidFill>
                        </a:rPr>
                        <a:t>(</a:t>
                      </a:r>
                      <a:r>
                        <a:rPr lang="en-US" sz="2400" b="1" dirty="0" err="1" smtClean="0">
                          <a:solidFill>
                            <a:srgbClr val="C00000"/>
                          </a:solidFill>
                        </a:rPr>
                        <a:t>ID_ServiceType</a:t>
                      </a:r>
                      <a:r>
                        <a:rPr lang="en-US" sz="2400" dirty="0" smtClean="0"/>
                        <a:t>, </a:t>
                      </a:r>
                      <a:r>
                        <a:rPr lang="en-US" sz="2400" dirty="0" err="1" smtClean="0"/>
                        <a:t>serviceType_Name</a:t>
                      </a:r>
                      <a:r>
                        <a:rPr lang="en-US" sz="2400" dirty="0" smtClean="0"/>
                        <a:t>, </a:t>
                      </a:r>
                      <a:r>
                        <a:rPr lang="en-US" sz="2400" dirty="0" err="1" smtClean="0"/>
                        <a:t>tarif</a:t>
                      </a:r>
                      <a:r>
                        <a:rPr lang="en-US" sz="2400" dirty="0" smtClean="0"/>
                        <a:t>)</a:t>
                      </a:r>
                      <a:endParaRPr lang="en-US" sz="2400" dirty="0"/>
                    </a:p>
                  </a:txBody>
                  <a:tcPr/>
                </a:tc>
              </a:tr>
            </a:tbl>
          </a:graphicData>
        </a:graphic>
      </p:graphicFrame>
    </p:spTree>
    <p:extLst>
      <p:ext uri="{BB962C8B-B14F-4D97-AF65-F5344CB8AC3E}">
        <p14:creationId xmlns:p14="http://schemas.microsoft.com/office/powerpoint/2010/main" val="2270921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database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sp>
        <p:nvSpPr>
          <p:cNvPr id="5" name="Rectangle 4"/>
          <p:cNvSpPr/>
          <p:nvPr/>
        </p:nvSpPr>
        <p:spPr>
          <a:xfrm>
            <a:off x="2723167" y="1943528"/>
            <a:ext cx="1752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61354" y="3732275"/>
            <a:ext cx="1905000" cy="106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00472" y="1765857"/>
            <a:ext cx="211727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79172" y="4789715"/>
            <a:ext cx="1524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98572" y="2960915"/>
            <a:ext cx="1905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61354" y="5150212"/>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98572" y="3037115"/>
            <a:ext cx="1905000" cy="461665"/>
          </a:xfrm>
          <a:prstGeom prst="rect">
            <a:avLst/>
          </a:prstGeom>
          <a:noFill/>
        </p:spPr>
        <p:txBody>
          <a:bodyPr wrap="square" rtlCol="0">
            <a:spAutoFit/>
          </a:bodyPr>
          <a:lstStyle/>
          <a:p>
            <a:pPr algn="ctr"/>
            <a:r>
              <a:rPr lang="en-US" sz="2400" b="1" u="sng" dirty="0" err="1" smtClean="0">
                <a:solidFill>
                  <a:schemeClr val="bg1"/>
                </a:solidFill>
              </a:rPr>
              <a:t>TrLaundry</a:t>
            </a:r>
            <a:endParaRPr lang="en-US" sz="2400" b="1" u="sng" dirty="0">
              <a:solidFill>
                <a:schemeClr val="bg1"/>
              </a:solidFill>
            </a:endParaRPr>
          </a:p>
        </p:txBody>
      </p:sp>
      <p:sp>
        <p:nvSpPr>
          <p:cNvPr id="13" name="TextBox 12"/>
          <p:cNvSpPr txBox="1"/>
          <p:nvPr/>
        </p:nvSpPr>
        <p:spPr>
          <a:xfrm>
            <a:off x="2723167" y="1943528"/>
            <a:ext cx="1752600" cy="461665"/>
          </a:xfrm>
          <a:prstGeom prst="rect">
            <a:avLst/>
          </a:prstGeom>
          <a:noFill/>
        </p:spPr>
        <p:txBody>
          <a:bodyPr wrap="square" rtlCol="0">
            <a:spAutoFit/>
          </a:bodyPr>
          <a:lstStyle/>
          <a:p>
            <a:pPr algn="ctr"/>
            <a:r>
              <a:rPr lang="en-US" sz="2400" b="1" u="sng" dirty="0" err="1" smtClean="0">
                <a:solidFill>
                  <a:schemeClr val="bg1"/>
                </a:solidFill>
              </a:rPr>
              <a:t>MsMember</a:t>
            </a:r>
            <a:endParaRPr lang="en-US" sz="2400" b="1" u="sng" dirty="0">
              <a:solidFill>
                <a:schemeClr val="bg1"/>
              </a:solidFill>
            </a:endParaRPr>
          </a:p>
        </p:txBody>
      </p:sp>
      <p:sp>
        <p:nvSpPr>
          <p:cNvPr id="14" name="TextBox 13"/>
          <p:cNvSpPr txBox="1"/>
          <p:nvPr/>
        </p:nvSpPr>
        <p:spPr>
          <a:xfrm>
            <a:off x="2079172" y="4789715"/>
            <a:ext cx="1524000" cy="461665"/>
          </a:xfrm>
          <a:prstGeom prst="rect">
            <a:avLst/>
          </a:prstGeom>
          <a:noFill/>
        </p:spPr>
        <p:txBody>
          <a:bodyPr wrap="square" rtlCol="0">
            <a:spAutoFit/>
          </a:bodyPr>
          <a:lstStyle/>
          <a:p>
            <a:pPr algn="ctr"/>
            <a:r>
              <a:rPr lang="en-US" sz="2400" b="1" u="sng" dirty="0" err="1" smtClean="0">
                <a:solidFill>
                  <a:schemeClr val="bg1"/>
                </a:solidFill>
              </a:rPr>
              <a:t>MsStaff</a:t>
            </a:r>
            <a:endParaRPr lang="en-US" sz="2400" b="1" u="sng" dirty="0">
              <a:solidFill>
                <a:schemeClr val="bg1"/>
              </a:solidFill>
            </a:endParaRPr>
          </a:p>
        </p:txBody>
      </p:sp>
      <p:sp>
        <p:nvSpPr>
          <p:cNvPr id="15" name="TextBox 14"/>
          <p:cNvSpPr txBox="1"/>
          <p:nvPr/>
        </p:nvSpPr>
        <p:spPr>
          <a:xfrm>
            <a:off x="8261354" y="3768848"/>
            <a:ext cx="1905000" cy="461665"/>
          </a:xfrm>
          <a:prstGeom prst="rect">
            <a:avLst/>
          </a:prstGeom>
          <a:noFill/>
        </p:spPr>
        <p:txBody>
          <a:bodyPr wrap="square" rtlCol="0">
            <a:spAutoFit/>
          </a:bodyPr>
          <a:lstStyle/>
          <a:p>
            <a:pPr algn="ctr"/>
            <a:r>
              <a:rPr lang="en-US" sz="2400" b="1" u="sng" dirty="0" err="1" smtClean="0">
                <a:solidFill>
                  <a:schemeClr val="bg1"/>
                </a:solidFill>
              </a:rPr>
              <a:t>MsPakaian</a:t>
            </a:r>
            <a:endParaRPr lang="en-US" sz="2400" b="1" u="sng" dirty="0">
              <a:solidFill>
                <a:schemeClr val="bg1"/>
              </a:solidFill>
            </a:endParaRPr>
          </a:p>
        </p:txBody>
      </p:sp>
      <p:sp>
        <p:nvSpPr>
          <p:cNvPr id="16" name="TextBox 15"/>
          <p:cNvSpPr txBox="1"/>
          <p:nvPr/>
        </p:nvSpPr>
        <p:spPr>
          <a:xfrm>
            <a:off x="7384144" y="1742287"/>
            <a:ext cx="2133600" cy="461665"/>
          </a:xfrm>
          <a:prstGeom prst="rect">
            <a:avLst/>
          </a:prstGeom>
          <a:noFill/>
        </p:spPr>
        <p:txBody>
          <a:bodyPr wrap="square" rtlCol="0">
            <a:spAutoFit/>
          </a:bodyPr>
          <a:lstStyle/>
          <a:p>
            <a:pPr algn="ctr"/>
            <a:r>
              <a:rPr lang="en-US" sz="2400" b="1" u="sng" dirty="0" err="1" smtClean="0">
                <a:solidFill>
                  <a:schemeClr val="bg1"/>
                </a:solidFill>
              </a:rPr>
              <a:t>MsServiceType</a:t>
            </a:r>
            <a:endParaRPr lang="en-US" sz="2400" b="1" u="sng" dirty="0">
              <a:solidFill>
                <a:schemeClr val="bg1"/>
              </a:solidFill>
            </a:endParaRPr>
          </a:p>
        </p:txBody>
      </p:sp>
      <p:sp>
        <p:nvSpPr>
          <p:cNvPr id="17" name="TextBox 16"/>
          <p:cNvSpPr txBox="1"/>
          <p:nvPr/>
        </p:nvSpPr>
        <p:spPr>
          <a:xfrm>
            <a:off x="8032754" y="5213710"/>
            <a:ext cx="2362200" cy="461665"/>
          </a:xfrm>
          <a:prstGeom prst="rect">
            <a:avLst/>
          </a:prstGeom>
          <a:noFill/>
        </p:spPr>
        <p:txBody>
          <a:bodyPr wrap="square" rtlCol="0">
            <a:spAutoFit/>
          </a:bodyPr>
          <a:lstStyle/>
          <a:p>
            <a:pPr algn="ctr"/>
            <a:r>
              <a:rPr lang="en-US" sz="2400" b="1" u="sng" dirty="0" err="1" smtClean="0">
                <a:solidFill>
                  <a:schemeClr val="bg1"/>
                </a:solidFill>
              </a:rPr>
              <a:t>TrDetail</a:t>
            </a:r>
            <a:endParaRPr lang="en-US" sz="2400" b="1" u="sng" dirty="0">
              <a:solidFill>
                <a:schemeClr val="bg1"/>
              </a:solidFill>
            </a:endParaRPr>
          </a:p>
        </p:txBody>
      </p:sp>
      <p:cxnSp>
        <p:nvCxnSpPr>
          <p:cNvPr id="18" name="Shape 16"/>
          <p:cNvCxnSpPr>
            <a:stCxn id="11" idx="1"/>
            <a:endCxn id="10" idx="2"/>
          </p:cNvCxnSpPr>
          <p:nvPr/>
        </p:nvCxnSpPr>
        <p:spPr>
          <a:xfrm rot="10800000">
            <a:off x="5851072" y="5094516"/>
            <a:ext cx="2410282" cy="6271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0"/>
            <a:endCxn id="7" idx="2"/>
          </p:cNvCxnSpPr>
          <p:nvPr/>
        </p:nvCxnSpPr>
        <p:spPr>
          <a:xfrm flipV="1">
            <a:off x="9213854" y="4794610"/>
            <a:ext cx="0" cy="355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1"/>
            <a:endCxn id="10" idx="3"/>
          </p:cNvCxnSpPr>
          <p:nvPr/>
        </p:nvCxnSpPr>
        <p:spPr>
          <a:xfrm rot="10800000" flipV="1">
            <a:off x="6803572" y="2527857"/>
            <a:ext cx="596900" cy="149985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hape 26"/>
          <p:cNvCxnSpPr>
            <a:endCxn id="10" idx="0"/>
          </p:cNvCxnSpPr>
          <p:nvPr/>
        </p:nvCxnSpPr>
        <p:spPr>
          <a:xfrm>
            <a:off x="4475767" y="2341692"/>
            <a:ext cx="1375305" cy="6192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8"/>
          <p:cNvCxnSpPr>
            <a:stCxn id="14" idx="0"/>
            <a:endCxn id="10" idx="1"/>
          </p:cNvCxnSpPr>
          <p:nvPr/>
        </p:nvCxnSpPr>
        <p:spPr>
          <a:xfrm rot="5400000" flipH="1" flipV="1">
            <a:off x="3488872" y="3380015"/>
            <a:ext cx="762000" cy="2057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3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t>
            </a:r>
            <a:r>
              <a:rPr lang="en-US" dirty="0" err="1" smtClean="0"/>
              <a:t>er</a:t>
            </a:r>
            <a:r>
              <a:rPr lang="en-US" dirty="0" smtClean="0"/>
              <a:t> modeling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459108" y="-1209413"/>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None/>
            </a:pPr>
            <a:endParaRPr lang="en-US" sz="3200" dirty="0"/>
          </a:p>
        </p:txBody>
      </p:sp>
      <p:pic>
        <p:nvPicPr>
          <p:cNvPr id="23" name="Content Placeholder 3" descr="logical.jpg"/>
          <p:cNvPicPr>
            <a:picLocks noGrp="1" noChangeAspect="1"/>
          </p:cNvPicPr>
          <p:nvPr>
            <p:ph idx="4294967295"/>
          </p:nvPr>
        </p:nvPicPr>
        <p:blipFill>
          <a:blip r:embed="rId3"/>
          <a:stretch>
            <a:fillRect/>
          </a:stretch>
        </p:blipFill>
        <p:spPr>
          <a:xfrm>
            <a:off x="2918098" y="1837091"/>
            <a:ext cx="6355803" cy="4710313"/>
          </a:xfrm>
          <a:prstGeom prst="rect">
            <a:avLst/>
          </a:prstGeom>
        </p:spPr>
      </p:pic>
    </p:spTree>
    <p:extLst>
      <p:ext uri="{BB962C8B-B14F-4D97-AF65-F5344CB8AC3E}">
        <p14:creationId xmlns:p14="http://schemas.microsoft.com/office/powerpoint/2010/main" val="219804709"/>
      </p:ext>
    </p:extLst>
  </p:cSld>
  <p:clrMapOvr>
    <a:masterClrMapping/>
  </p:clrMapOvr>
  <p:transition spd="slow">
    <p:comb/>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89062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112" y="352425"/>
            <a:ext cx="9629775" cy="6153150"/>
          </a:xfrm>
          <a:prstGeom prst="rect">
            <a:avLst/>
          </a:prstGeom>
        </p:spPr>
      </p:pic>
    </p:spTree>
    <p:extLst>
      <p:ext uri="{BB962C8B-B14F-4D97-AF65-F5344CB8AC3E}">
        <p14:creationId xmlns:p14="http://schemas.microsoft.com/office/powerpoint/2010/main" val="140456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112" y="357187"/>
            <a:ext cx="9629775" cy="6143625"/>
          </a:xfrm>
          <a:prstGeom prst="rect">
            <a:avLst/>
          </a:prstGeom>
        </p:spPr>
      </p:pic>
    </p:spTree>
    <p:extLst>
      <p:ext uri="{BB962C8B-B14F-4D97-AF65-F5344CB8AC3E}">
        <p14:creationId xmlns:p14="http://schemas.microsoft.com/office/powerpoint/2010/main" val="331130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352425"/>
            <a:ext cx="9782175" cy="6153150"/>
          </a:xfrm>
          <a:prstGeom prst="rect">
            <a:avLst/>
          </a:prstGeom>
        </p:spPr>
      </p:pic>
    </p:spTree>
    <p:extLst>
      <p:ext uri="{BB962C8B-B14F-4D97-AF65-F5344CB8AC3E}">
        <p14:creationId xmlns:p14="http://schemas.microsoft.com/office/powerpoint/2010/main" val="314016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112" y="357187"/>
            <a:ext cx="9629775" cy="6143625"/>
          </a:xfrm>
          <a:prstGeom prst="rect">
            <a:avLst/>
          </a:prstGeom>
        </p:spPr>
      </p:pic>
    </p:spTree>
    <p:extLst>
      <p:ext uri="{BB962C8B-B14F-4D97-AF65-F5344CB8AC3E}">
        <p14:creationId xmlns:p14="http://schemas.microsoft.com/office/powerpoint/2010/main" val="97499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outcome</a:t>
            </a:r>
            <a:endParaRPr lang="en-US" dirty="0"/>
          </a:p>
        </p:txBody>
      </p:sp>
      <p:sp>
        <p:nvSpPr>
          <p:cNvPr id="3" name="Content Placeholder 2"/>
          <p:cNvSpPr>
            <a:spLocks noGrp="1"/>
          </p:cNvSpPr>
          <p:nvPr>
            <p:ph sz="quarter" idx="13"/>
          </p:nvPr>
        </p:nvSpPr>
        <p:spPr>
          <a:xfrm>
            <a:off x="4310742" y="2367092"/>
            <a:ext cx="6966857" cy="3424107"/>
          </a:xfrm>
        </p:spPr>
        <p:txBody>
          <a:bodyPr/>
          <a:lstStyle/>
          <a:p>
            <a:r>
              <a:rPr lang="en-US" sz="2800" dirty="0" smtClean="0"/>
              <a:t>Company profile</a:t>
            </a:r>
          </a:p>
          <a:p>
            <a:r>
              <a:rPr lang="en-US" sz="2800" dirty="0" smtClean="0"/>
              <a:t>Database planning</a:t>
            </a:r>
          </a:p>
          <a:p>
            <a:r>
              <a:rPr lang="en-US" sz="2800" dirty="0" smtClean="0"/>
              <a:t>System definition</a:t>
            </a:r>
          </a:p>
          <a:p>
            <a:r>
              <a:rPr lang="en-US" sz="2800" dirty="0" smtClean="0"/>
              <a:t>Database design</a:t>
            </a:r>
          </a:p>
          <a:p>
            <a:r>
              <a:rPr lang="en-US" sz="2800" dirty="0" smtClean="0"/>
              <a:t>User interface</a:t>
            </a:r>
          </a:p>
          <a:p>
            <a:endParaRPr lang="en-US" dirty="0" smtClean="0"/>
          </a:p>
          <a:p>
            <a:endParaRPr lang="en-US" dirty="0"/>
          </a:p>
        </p:txBody>
      </p:sp>
    </p:spTree>
    <p:extLst>
      <p:ext uri="{BB962C8B-B14F-4D97-AF65-F5344CB8AC3E}">
        <p14:creationId xmlns:p14="http://schemas.microsoft.com/office/powerpoint/2010/main" val="3226366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357187"/>
            <a:ext cx="9791700" cy="6143625"/>
          </a:xfrm>
          <a:prstGeom prst="rect">
            <a:avLst/>
          </a:prstGeom>
        </p:spPr>
      </p:pic>
    </p:spTree>
    <p:extLst>
      <p:ext uri="{BB962C8B-B14F-4D97-AF65-F5344CB8AC3E}">
        <p14:creationId xmlns:p14="http://schemas.microsoft.com/office/powerpoint/2010/main" val="61945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357187"/>
            <a:ext cx="9791700" cy="6143625"/>
          </a:xfrm>
          <a:prstGeom prst="rect">
            <a:avLst/>
          </a:prstGeom>
        </p:spPr>
      </p:pic>
    </p:spTree>
    <p:extLst>
      <p:ext uri="{BB962C8B-B14F-4D97-AF65-F5344CB8AC3E}">
        <p14:creationId xmlns:p14="http://schemas.microsoft.com/office/powerpoint/2010/main" val="286406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01600"/>
            <a:ext cx="12560300" cy="7073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361950"/>
            <a:ext cx="9782175" cy="6134100"/>
          </a:xfrm>
          <a:prstGeom prst="rect">
            <a:avLst/>
          </a:prstGeom>
        </p:spPr>
      </p:pic>
    </p:spTree>
    <p:extLst>
      <p:ext uri="{BB962C8B-B14F-4D97-AF65-F5344CB8AC3E}">
        <p14:creationId xmlns:p14="http://schemas.microsoft.com/office/powerpoint/2010/main" val="299497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8232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profile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6042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information</a:t>
            </a:r>
            <a:endParaRPr lang="en-US" dirty="0"/>
          </a:p>
        </p:txBody>
      </p:sp>
      <p:sp>
        <p:nvSpPr>
          <p:cNvPr id="3" name="Content Placeholder 2"/>
          <p:cNvSpPr>
            <a:spLocks noGrp="1"/>
          </p:cNvSpPr>
          <p:nvPr>
            <p:ph sz="quarter" idx="13"/>
          </p:nvPr>
        </p:nvSpPr>
        <p:spPr>
          <a:xfrm>
            <a:off x="4818742" y="2367092"/>
            <a:ext cx="7068457" cy="3424107"/>
          </a:xfrm>
        </p:spPr>
        <p:txBody>
          <a:bodyPr>
            <a:normAutofit/>
          </a:bodyPr>
          <a:lstStyle/>
          <a:p>
            <a:pPr lvl="0" fontAlgn="base">
              <a:buNone/>
            </a:pPr>
            <a:r>
              <a:rPr lang="en-US" sz="2600" b="1" cap="none" dirty="0" smtClean="0"/>
              <a:t>Business Name : </a:t>
            </a:r>
            <a:r>
              <a:rPr lang="en-US" sz="2800" cap="none" dirty="0"/>
              <a:t>CLOTHE &amp; CLEAN </a:t>
            </a:r>
            <a:endParaRPr lang="en-US" sz="2600" cap="none" dirty="0" smtClean="0"/>
          </a:p>
          <a:p>
            <a:pPr lvl="0" fontAlgn="base">
              <a:buNone/>
            </a:pPr>
            <a:r>
              <a:rPr lang="en-US" sz="2600" b="1" cap="none" dirty="0" smtClean="0"/>
              <a:t>Business Address :</a:t>
            </a:r>
            <a:r>
              <a:rPr lang="en-US" sz="2600" cap="none" dirty="0" smtClean="0"/>
              <a:t> </a:t>
            </a:r>
            <a:r>
              <a:rPr lang="en-US" sz="2600" cap="none" dirty="0" err="1"/>
              <a:t>K</a:t>
            </a:r>
            <a:r>
              <a:rPr lang="en-US" sz="2600" cap="none" dirty="0" err="1" smtClean="0"/>
              <a:t>emanggisan</a:t>
            </a:r>
            <a:r>
              <a:rPr lang="en-US" sz="2600" cap="none" dirty="0" smtClean="0"/>
              <a:t> Street no.170,</a:t>
            </a:r>
          </a:p>
          <a:p>
            <a:pPr lvl="0" fontAlgn="base">
              <a:buNone/>
            </a:pPr>
            <a:r>
              <a:rPr lang="en-US" sz="2600" cap="none" dirty="0" smtClean="0"/>
              <a:t>			          West </a:t>
            </a:r>
            <a:r>
              <a:rPr lang="en-US" sz="2600" cap="none" dirty="0"/>
              <a:t>J</a:t>
            </a:r>
            <a:r>
              <a:rPr lang="en-US" sz="2600" cap="none" dirty="0" smtClean="0"/>
              <a:t>akarta</a:t>
            </a:r>
          </a:p>
          <a:p>
            <a:pPr lvl="0" fontAlgn="base">
              <a:buNone/>
            </a:pPr>
            <a:r>
              <a:rPr lang="en-US" sz="2600" b="1" cap="none" dirty="0" smtClean="0"/>
              <a:t>Email :</a:t>
            </a:r>
            <a:r>
              <a:rPr lang="en-US" sz="2600" cap="none" dirty="0" smtClean="0"/>
              <a:t> </a:t>
            </a:r>
            <a:r>
              <a:rPr lang="en-US" sz="2600" cap="none" dirty="0" err="1" smtClean="0"/>
              <a:t>clothenclean@gmail.Com</a:t>
            </a:r>
            <a:endParaRPr lang="en-US" sz="2600" cap="none" dirty="0" smtClean="0"/>
          </a:p>
          <a:p>
            <a:pPr lvl="0" fontAlgn="base">
              <a:buNone/>
            </a:pPr>
            <a:r>
              <a:rPr lang="en-US" sz="2600" b="1" cap="none" dirty="0" smtClean="0"/>
              <a:t>Tel :</a:t>
            </a:r>
            <a:r>
              <a:rPr lang="en-US" sz="2600" cap="none" dirty="0" smtClean="0"/>
              <a:t> 021-6327688</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5" y="2004860"/>
            <a:ext cx="3671494" cy="3671494"/>
          </a:xfrm>
          <a:prstGeom prst="rect">
            <a:avLst/>
          </a:prstGeom>
        </p:spPr>
      </p:pic>
    </p:spTree>
    <p:extLst>
      <p:ext uri="{BB962C8B-B14F-4D97-AF65-F5344CB8AC3E}">
        <p14:creationId xmlns:p14="http://schemas.microsoft.com/office/powerpoint/2010/main" val="41900977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information</a:t>
            </a:r>
            <a:endParaRPr lang="en-US" dirty="0"/>
          </a:p>
        </p:txBody>
      </p:sp>
      <p:sp>
        <p:nvSpPr>
          <p:cNvPr id="3" name="Content Placeholder 2"/>
          <p:cNvSpPr>
            <a:spLocks noGrp="1"/>
          </p:cNvSpPr>
          <p:nvPr>
            <p:ph sz="quarter" idx="13"/>
          </p:nvPr>
        </p:nvSpPr>
        <p:spPr>
          <a:xfrm>
            <a:off x="913776" y="1930400"/>
            <a:ext cx="10364450" cy="3860799"/>
          </a:xfrm>
        </p:spPr>
        <p:txBody>
          <a:bodyPr>
            <a:noAutofit/>
          </a:bodyPr>
          <a:lstStyle/>
          <a:p>
            <a:pPr fontAlgn="base">
              <a:buNone/>
            </a:pPr>
            <a:r>
              <a:rPr lang="en-US" sz="2400" b="1" dirty="0"/>
              <a:t>General Business </a:t>
            </a:r>
            <a:r>
              <a:rPr lang="en-US" sz="2400" b="1" dirty="0" smtClean="0"/>
              <a:t>Activities</a:t>
            </a:r>
            <a:endParaRPr lang="en-US" sz="2400" dirty="0" smtClean="0"/>
          </a:p>
          <a:p>
            <a:pPr algn="just" fontAlgn="base">
              <a:lnSpc>
                <a:spcPct val="100000"/>
              </a:lnSpc>
              <a:buNone/>
            </a:pPr>
            <a:r>
              <a:rPr lang="en-US" sz="1800" dirty="0" smtClean="0"/>
              <a:t>	</a:t>
            </a:r>
            <a:r>
              <a:rPr lang="en-US" sz="2400" cap="none" dirty="0" smtClean="0"/>
              <a:t>CLOTHE &amp; CLEAN is established as a laundry service company in </a:t>
            </a:r>
            <a:r>
              <a:rPr lang="en-US" sz="2400" cap="none" dirty="0" err="1" smtClean="0"/>
              <a:t>Kemanggisan</a:t>
            </a:r>
            <a:r>
              <a:rPr lang="en-US" sz="2400" cap="none" dirty="0" smtClean="0"/>
              <a:t> Street of West Jakarta, Indonesia. Located at a densely populated and busy area, </a:t>
            </a:r>
            <a:r>
              <a:rPr lang="en-US" sz="2400" cap="none" dirty="0"/>
              <a:t>CLOTHE &amp; CLEAN </a:t>
            </a:r>
            <a:r>
              <a:rPr lang="en-US" sz="2400" cap="none" dirty="0" smtClean="0"/>
              <a:t>offers the assurance of fast, convenient, and professional laundry service. </a:t>
            </a:r>
            <a:r>
              <a:rPr lang="en-US" sz="2400" cap="none" dirty="0"/>
              <a:t>CLOTHE &amp; CLEAN </a:t>
            </a:r>
            <a:r>
              <a:rPr lang="en-US" sz="2400" cap="none" dirty="0" smtClean="0"/>
              <a:t>has different laundry service package options which are designed to best suit the customer’s needs. To ensure the service quality and professionalism, all the laundry operational transactions data are stored in a database specifically programmed to support the daily laundry service operations. All the products used in the laundry cleaning service are environmentally friendly products that efficiently clean every different type of fabric.</a:t>
            </a:r>
            <a:endParaRPr lang="en-US" sz="2400" cap="none" dirty="0"/>
          </a:p>
        </p:txBody>
      </p:sp>
    </p:spTree>
    <p:extLst>
      <p:ext uri="{BB962C8B-B14F-4D97-AF65-F5344CB8AC3E}">
        <p14:creationId xmlns:p14="http://schemas.microsoft.com/office/powerpoint/2010/main" val="25290180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STRATEGY</a:t>
            </a:r>
            <a:endParaRPr lang="en-US" dirty="0"/>
          </a:p>
        </p:txBody>
      </p:sp>
      <p:sp>
        <p:nvSpPr>
          <p:cNvPr id="3" name="Content Placeholder 2"/>
          <p:cNvSpPr>
            <a:spLocks noGrp="1"/>
          </p:cNvSpPr>
          <p:nvPr>
            <p:ph sz="quarter" idx="13"/>
          </p:nvPr>
        </p:nvSpPr>
        <p:spPr>
          <a:xfrm>
            <a:off x="913774" y="2367092"/>
            <a:ext cx="10363826" cy="4091765"/>
          </a:xfrm>
        </p:spPr>
        <p:txBody>
          <a:bodyPr>
            <a:normAutofit fontScale="85000" lnSpcReduction="20000"/>
          </a:bodyPr>
          <a:lstStyle/>
          <a:p>
            <a:pPr lvl="0" fontAlgn="base"/>
            <a:r>
              <a:rPr lang="en-US" sz="2600" b="1" dirty="0" smtClean="0"/>
              <a:t>Purpose </a:t>
            </a:r>
            <a:endParaRPr lang="en-US" sz="2600" b="1" dirty="0"/>
          </a:p>
          <a:p>
            <a:pPr marL="457200" lvl="1" indent="0" fontAlgn="base">
              <a:buNone/>
            </a:pPr>
            <a:r>
              <a:rPr lang="en-US" sz="3100" cap="none" dirty="0" smtClean="0"/>
              <a:t>To be a leader in the laundry business by providing convenient and enhanced laundry services.</a:t>
            </a:r>
          </a:p>
          <a:p>
            <a:pPr lvl="0" fontAlgn="base"/>
            <a:r>
              <a:rPr lang="en-US" sz="2600" b="1" dirty="0" smtClean="0"/>
              <a:t>Vision</a:t>
            </a:r>
          </a:p>
          <a:p>
            <a:pPr marL="457200" lvl="1" indent="0" fontAlgn="base">
              <a:buNone/>
            </a:pPr>
            <a:r>
              <a:rPr lang="en-US" sz="3100" cap="none" dirty="0" smtClean="0"/>
              <a:t>To provide quality laundry services that exceeds the expectations of our esteemed customers.</a:t>
            </a:r>
          </a:p>
          <a:p>
            <a:pPr lvl="0" fontAlgn="base"/>
            <a:r>
              <a:rPr lang="en-US" sz="2600" b="1" dirty="0" smtClean="0"/>
              <a:t>Mission statement</a:t>
            </a:r>
          </a:p>
          <a:p>
            <a:pPr marL="457200" lvl="1" indent="0" fontAlgn="base">
              <a:buNone/>
            </a:pPr>
            <a:r>
              <a:rPr lang="en-US" sz="2800" cap="none" dirty="0" smtClean="0"/>
              <a:t>To build long term relationships with our customers and provide exceptional customer services through innovation and professionalism.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Tree>
    <p:extLst>
      <p:ext uri="{BB962C8B-B14F-4D97-AF65-F5344CB8AC3E}">
        <p14:creationId xmlns:p14="http://schemas.microsoft.com/office/powerpoint/2010/main" val="1076982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STRATEGY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fontAlgn="base"/>
            <a:r>
              <a:rPr lang="en-US" b="1" dirty="0" smtClean="0"/>
              <a:t>Core values</a:t>
            </a:r>
            <a:endParaRPr lang="en-US" dirty="0" smtClean="0"/>
          </a:p>
          <a:p>
            <a:pPr lvl="1" fontAlgn="base"/>
            <a:r>
              <a:rPr lang="en-US" sz="2400" cap="none" dirty="0" smtClean="0"/>
              <a:t>We believe in treating our customers professionally with respect and faith.</a:t>
            </a:r>
          </a:p>
          <a:p>
            <a:pPr lvl="1" fontAlgn="base"/>
            <a:r>
              <a:rPr lang="en-US" sz="2400" cap="none" dirty="0" smtClean="0"/>
              <a:t>We are eager to improve through our entire customer’s critics and advice.</a:t>
            </a:r>
          </a:p>
          <a:p>
            <a:pPr lvl="1" fontAlgn="base"/>
            <a:r>
              <a:rPr lang="en-US" sz="2400" cap="none" dirty="0" smtClean="0"/>
              <a:t>We grow through creativity, innovation, and technology in our services.</a:t>
            </a:r>
          </a:p>
          <a:p>
            <a:pPr lvl="1" fontAlgn="base"/>
            <a:r>
              <a:rPr lang="en-US" sz="2400" cap="none" dirty="0" smtClean="0"/>
              <a:t>We integrate honesty, integrity and business ethics into all aspects of our business services</a:t>
            </a:r>
          </a:p>
          <a:p>
            <a:endParaRPr lang="en-US" dirty="0"/>
          </a:p>
        </p:txBody>
      </p:sp>
    </p:spTree>
    <p:extLst>
      <p:ext uri="{BB962C8B-B14F-4D97-AF65-F5344CB8AC3E}">
        <p14:creationId xmlns:p14="http://schemas.microsoft.com/office/powerpoint/2010/main" val="26836662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481501"/>
            <a:ext cx="1733193" cy="1733193"/>
          </a:xfrm>
          <a:prstGeom prst="rect">
            <a:avLst/>
          </a:prstGeom>
        </p:spPr>
      </p:pic>
      <p:sp>
        <p:nvSpPr>
          <p:cNvPr id="6" name="Content Placeholder 2"/>
          <p:cNvSpPr txBox="1">
            <a:spLocks/>
          </p:cNvSpPr>
          <p:nvPr/>
        </p:nvSpPr>
        <p:spPr>
          <a:xfrm>
            <a:off x="892006" y="2330810"/>
            <a:ext cx="1036382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fontAlgn="base"/>
            <a:r>
              <a:rPr lang="en-US" sz="3200" cap="none" dirty="0" smtClean="0"/>
              <a:t>Regional expansion in the field of laundry service business.</a:t>
            </a:r>
          </a:p>
          <a:p>
            <a:pPr fontAlgn="base"/>
            <a:r>
              <a:rPr lang="en-US" sz="3200" cap="none" dirty="0" smtClean="0"/>
              <a:t>Increase the assets of the company to support the development of services.</a:t>
            </a:r>
          </a:p>
          <a:p>
            <a:pPr fontAlgn="base"/>
            <a:r>
              <a:rPr lang="en-US" sz="3200" cap="none" dirty="0" smtClean="0"/>
              <a:t>To build good reputation of laundry service business and maintain long-lasting relationship with our customers. </a:t>
            </a:r>
          </a:p>
          <a:p>
            <a:endParaRPr lang="en-US" dirty="0"/>
          </a:p>
        </p:txBody>
      </p:sp>
    </p:spTree>
    <p:extLst>
      <p:ext uri="{BB962C8B-B14F-4D97-AF65-F5344CB8AC3E}">
        <p14:creationId xmlns:p14="http://schemas.microsoft.com/office/powerpoint/2010/main" val="29719633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304</TotalTime>
  <Words>437</Words>
  <Application>Microsoft Office PowerPoint</Application>
  <PresentationFormat>Widescreen</PresentationFormat>
  <Paragraphs>141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Raleway</vt:lpstr>
      <vt:lpstr>Times New Roman</vt:lpstr>
      <vt:lpstr>Tw Cen MT</vt:lpstr>
      <vt:lpstr>Droplet</vt:lpstr>
      <vt:lpstr>PowerPoint Presentation</vt:lpstr>
      <vt:lpstr>Group 7</vt:lpstr>
      <vt:lpstr>Presentation outcome</vt:lpstr>
      <vt:lpstr>Company profile</vt:lpstr>
      <vt:lpstr>Business information</vt:lpstr>
      <vt:lpstr>Business information</vt:lpstr>
      <vt:lpstr>COMPANY STRATEGY</vt:lpstr>
      <vt:lpstr>COMPANY STRATEGY</vt:lpstr>
      <vt:lpstr>goals</vt:lpstr>
      <vt:lpstr>Business process WITHOUT SYSTEM </vt:lpstr>
      <vt:lpstr>Database planning</vt:lpstr>
      <vt:lpstr>Mission statements</vt:lpstr>
      <vt:lpstr>Mission objectives</vt:lpstr>
      <vt:lpstr>PowerPoint Presentation</vt:lpstr>
      <vt:lpstr>PowerPoint Presentation</vt:lpstr>
      <vt:lpstr>Business process WITH SYSTEM </vt:lpstr>
      <vt:lpstr>System definition</vt:lpstr>
      <vt:lpstr>System definition</vt:lpstr>
      <vt:lpstr>Database design</vt:lpstr>
      <vt:lpstr>receipt</vt:lpstr>
      <vt:lpstr>normalization</vt:lpstr>
      <vt:lpstr>normalization</vt:lpstr>
      <vt:lpstr>conceptual database design</vt:lpstr>
      <vt:lpstr>Logical er modeling</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dc:creator>
  <cp:lastModifiedBy>user</cp:lastModifiedBy>
  <cp:revision>23</cp:revision>
  <dcterms:created xsi:type="dcterms:W3CDTF">2016-10-26T12:43:20Z</dcterms:created>
  <dcterms:modified xsi:type="dcterms:W3CDTF">2016-10-27T01:26:02Z</dcterms:modified>
</cp:coreProperties>
</file>