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63" r:id="rId7"/>
    <p:sldId id="312" r:id="rId8"/>
    <p:sldId id="264" r:id="rId9"/>
    <p:sldId id="265" r:id="rId10"/>
    <p:sldId id="266" r:id="rId11"/>
    <p:sldId id="267" r:id="rId12"/>
    <p:sldId id="268" r:id="rId13"/>
    <p:sldId id="272" r:id="rId14"/>
    <p:sldId id="271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9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9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d5d2ff45b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d5d2ff45b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d75f95cf8_1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d75f95cf8_1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d75f95cf8_1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d75f95cf8_1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d75f95cf8_1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ed75f95cf8_1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5b760b6a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d5b760b6a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d75f95cf8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d75f95cf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d75f95cf8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d75f95cf8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d75f95cf8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d75f95cf8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d75f95cf8_1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d75f95cf8_1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d75f95cf8_1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d75f95cf8_1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d75f95cf8_1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d75f95cf8_1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d75f95cf8_1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d75f95cf8_1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/>
          <a:srcRect l="5707" t="5712" r="6069" b="5721"/>
          <a:stretch>
            <a:fillRect/>
          </a:stretch>
        </p:blipFill>
        <p:spPr>
          <a:xfrm rot="5400000">
            <a:off x="-850850" y="851500"/>
            <a:ext cx="5142200" cy="34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3595675" y="1986350"/>
            <a:ext cx="4835100" cy="21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595675" y="4168550"/>
            <a:ext cx="4835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/>
          <a:srcRect l="41273" t="10860" b="-10860"/>
          <a:stretch>
            <a:fillRect/>
          </a:stretch>
        </p:blipFill>
        <p:spPr>
          <a:xfrm rot="-5400000" flipH="1">
            <a:off x="271499" y="-357376"/>
            <a:ext cx="5153172" cy="58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06246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82221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>
            <p:ph type="title" hasCustomPrompt="1"/>
          </p:nvPr>
        </p:nvSpPr>
        <p:spPr>
          <a:xfrm>
            <a:off x="3844375" y="1723725"/>
            <a:ext cx="45864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type="subTitle" idx="1"/>
          </p:nvPr>
        </p:nvSpPr>
        <p:spPr>
          <a:xfrm>
            <a:off x="3844375" y="2922675"/>
            <a:ext cx="4586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2"/>
          <a:srcRect t="36350" b="47481"/>
          <a:stretch>
            <a:fillRect/>
          </a:stretch>
        </p:blipFill>
        <p:spPr>
          <a:xfrm>
            <a:off x="0" y="4158150"/>
            <a:ext cx="9144003" cy="9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4089351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type="subTitle" idx="1"/>
          </p:nvPr>
        </p:nvSpPr>
        <p:spPr>
          <a:xfrm>
            <a:off x="872376" y="204531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type="subTitle" idx="2"/>
          </p:nvPr>
        </p:nvSpPr>
        <p:spPr>
          <a:xfrm>
            <a:off x="3419247" y="204531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type="subTitle" idx="3"/>
          </p:nvPr>
        </p:nvSpPr>
        <p:spPr>
          <a:xfrm>
            <a:off x="872376" y="36395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type="subTitle" idx="4"/>
          </p:nvPr>
        </p:nvSpPr>
        <p:spPr>
          <a:xfrm>
            <a:off x="3419247" y="36395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type="subTitle" idx="5"/>
          </p:nvPr>
        </p:nvSpPr>
        <p:spPr>
          <a:xfrm>
            <a:off x="5966124" y="204531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type="subTitle" idx="6"/>
          </p:nvPr>
        </p:nvSpPr>
        <p:spPr>
          <a:xfrm>
            <a:off x="5966124" y="36395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title" idx="7" hasCustomPrompt="1"/>
          </p:nvPr>
        </p:nvSpPr>
        <p:spPr>
          <a:xfrm>
            <a:off x="1657776" y="1212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type="title" idx="8" hasCustomPrompt="1"/>
          </p:nvPr>
        </p:nvSpPr>
        <p:spPr>
          <a:xfrm>
            <a:off x="1657776" y="28065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type="title" idx="9" hasCustomPrompt="1"/>
          </p:nvPr>
        </p:nvSpPr>
        <p:spPr>
          <a:xfrm>
            <a:off x="4204647" y="1212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type="title" idx="13" hasCustomPrompt="1"/>
          </p:nvPr>
        </p:nvSpPr>
        <p:spPr>
          <a:xfrm>
            <a:off x="4204647" y="28065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type="title" idx="14" hasCustomPrompt="1"/>
          </p:nvPr>
        </p:nvSpPr>
        <p:spPr>
          <a:xfrm>
            <a:off x="6751524" y="1212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type="title" idx="15" hasCustomPrompt="1"/>
          </p:nvPr>
        </p:nvSpPr>
        <p:spPr>
          <a:xfrm>
            <a:off x="6751524" y="28065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type="subTitle" idx="16"/>
          </p:nvPr>
        </p:nvSpPr>
        <p:spPr>
          <a:xfrm>
            <a:off x="872376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17"/>
          </p:nvPr>
        </p:nvSpPr>
        <p:spPr>
          <a:xfrm>
            <a:off x="3419247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type="subTitle" idx="18"/>
          </p:nvPr>
        </p:nvSpPr>
        <p:spPr>
          <a:xfrm>
            <a:off x="5966124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type="subTitle" idx="19"/>
          </p:nvPr>
        </p:nvSpPr>
        <p:spPr>
          <a:xfrm>
            <a:off x="872376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subTitle" idx="20"/>
          </p:nvPr>
        </p:nvSpPr>
        <p:spPr>
          <a:xfrm>
            <a:off x="3419247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type="subTitle" idx="21"/>
          </p:nvPr>
        </p:nvSpPr>
        <p:spPr>
          <a:xfrm>
            <a:off x="5966124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pic>
        <p:nvPicPr>
          <p:cNvPr id="87" name="Google Shape;8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4089351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487106" y="3015326"/>
            <a:ext cx="61698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4"/>
          <p:cNvSpPr txBox="1"/>
          <p:nvPr>
            <p:ph type="subTitle" idx="1"/>
          </p:nvPr>
        </p:nvSpPr>
        <p:spPr>
          <a:xfrm>
            <a:off x="1487094" y="1041463"/>
            <a:ext cx="61698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2"/>
          <a:srcRect t="36350" b="47481"/>
          <a:stretch>
            <a:fillRect/>
          </a:stretch>
        </p:blipFill>
        <p:spPr>
          <a:xfrm>
            <a:off x="0" y="4158150"/>
            <a:ext cx="9144003" cy="9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4089351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4079326" y="-89825"/>
            <a:ext cx="985348" cy="9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2"/>
          <a:srcRect l="6240" t="30123" r="6240" b="15285"/>
          <a:stretch>
            <a:fillRect/>
          </a:stretch>
        </p:blipFill>
        <p:spPr>
          <a:xfrm rot="5400000">
            <a:off x="-1500862" y="1506606"/>
            <a:ext cx="5137756" cy="213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 flipH="1">
            <a:off x="-12600" y="1"/>
            <a:ext cx="23662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2"/>
          <a:srcRect t="18071" r="1254" b="52461"/>
          <a:stretch>
            <a:fillRect/>
          </a:stretch>
        </p:blipFill>
        <p:spPr>
          <a:xfrm>
            <a:off x="0" y="3325075"/>
            <a:ext cx="9143997" cy="18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 rotWithShape="1">
          <a:blip r:embed="rId2"/>
          <a:srcRect l="6395" t="32160" r="34877" b="27588"/>
          <a:stretch>
            <a:fillRect/>
          </a:stretch>
        </p:blipFill>
        <p:spPr>
          <a:xfrm rot="5400000">
            <a:off x="5390363" y="1389862"/>
            <a:ext cx="5153172" cy="23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3"/>
          <a:srcRect l="35695"/>
          <a:stretch>
            <a:fillRect/>
          </a:stretch>
        </p:blipFill>
        <p:spPr>
          <a:xfrm flipH="1">
            <a:off x="6718725" y="0"/>
            <a:ext cx="24252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2"/>
          <a:srcRect l="41273" t="58219" b="1529"/>
          <a:stretch>
            <a:fillRect/>
          </a:stretch>
        </p:blipFill>
        <p:spPr>
          <a:xfrm rot="-5400000" flipH="1">
            <a:off x="-1399538" y="1389862"/>
            <a:ext cx="5153172" cy="23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4964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879325" y="1183380"/>
            <a:ext cx="3519600" cy="18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type="subTitle" idx="1"/>
          </p:nvPr>
        </p:nvSpPr>
        <p:spPr>
          <a:xfrm>
            <a:off x="879325" y="2997120"/>
            <a:ext cx="35196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/>
          <p:nvPr>
            <p:ph type="pic" idx="2"/>
          </p:nvPr>
        </p:nvSpPr>
        <p:spPr>
          <a:xfrm>
            <a:off x="4902275" y="880200"/>
            <a:ext cx="3362400" cy="338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49050" y="539500"/>
            <a:ext cx="4245900" cy="6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type="subTitle" idx="1"/>
          </p:nvPr>
        </p:nvSpPr>
        <p:spPr>
          <a:xfrm>
            <a:off x="2449050" y="1207300"/>
            <a:ext cx="42459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4" name="Google Shape;114;p19"/>
          <p:cNvGrpSpPr/>
          <p:nvPr/>
        </p:nvGrpSpPr>
        <p:grpSpPr>
          <a:xfrm>
            <a:off x="6492099" y="0"/>
            <a:ext cx="2651899" cy="5143501"/>
            <a:chOff x="6492099" y="0"/>
            <a:chExt cx="2651899" cy="5143501"/>
          </a:xfrm>
        </p:grpSpPr>
        <p:pic>
          <p:nvPicPr>
            <p:cNvPr id="115" name="Google Shape;115;p19"/>
            <p:cNvPicPr preferRelativeResize="0"/>
            <p:nvPr/>
          </p:nvPicPr>
          <p:blipFill rotWithShape="1">
            <a:blip r:embed="rId2"/>
            <a:srcRect r="70806"/>
            <a:stretch>
              <a:fillRect/>
            </a:stretch>
          </p:blipFill>
          <p:spPr>
            <a:xfrm>
              <a:off x="6891025" y="0"/>
              <a:ext cx="2252974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492099" y="0"/>
              <a:ext cx="2185825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032962" y="1547103"/>
            <a:ext cx="3593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subTitle" idx="1"/>
          </p:nvPr>
        </p:nvSpPr>
        <p:spPr>
          <a:xfrm>
            <a:off x="4032962" y="2289600"/>
            <a:ext cx="3593400" cy="8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2"/>
          <a:srcRect t="36350" b="47481"/>
          <a:stretch>
            <a:fillRect/>
          </a:stretch>
        </p:blipFill>
        <p:spPr>
          <a:xfrm>
            <a:off x="0" y="4158150"/>
            <a:ext cx="9144003" cy="9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4089351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/>
          <a:srcRect l="41273" t="10860" b="-10860"/>
          <a:stretch>
            <a:fillRect/>
          </a:stretch>
        </p:blipFill>
        <p:spPr>
          <a:xfrm rot="5400000">
            <a:off x="3643126" y="-357376"/>
            <a:ext cx="5153172" cy="58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3264098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3226323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1102425" y="2119738"/>
            <a:ext cx="3928500" cy="14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2240625" y="1280038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1102425" y="3564663"/>
            <a:ext cx="3928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1"/>
          <p:cNvGrpSpPr/>
          <p:nvPr/>
        </p:nvGrpSpPr>
        <p:grpSpPr>
          <a:xfrm>
            <a:off x="5018673" y="0"/>
            <a:ext cx="4125326" cy="5143501"/>
            <a:chOff x="5018673" y="0"/>
            <a:chExt cx="4125326" cy="5143501"/>
          </a:xfrm>
        </p:grpSpPr>
        <p:pic>
          <p:nvPicPr>
            <p:cNvPr id="124" name="Google Shape;124;p21"/>
            <p:cNvPicPr preferRelativeResize="0"/>
            <p:nvPr/>
          </p:nvPicPr>
          <p:blipFill rotWithShape="1">
            <a:blip r:embed="rId2"/>
            <a:srcRect r="70806"/>
            <a:stretch>
              <a:fillRect/>
            </a:stretch>
          </p:blipFill>
          <p:spPr>
            <a:xfrm>
              <a:off x="6891025" y="0"/>
              <a:ext cx="2252974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018673" y="0"/>
              <a:ext cx="3659254" cy="5143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21"/>
          <p:cNvPicPr preferRelativeResize="0"/>
          <p:nvPr/>
        </p:nvPicPr>
        <p:blipFill rotWithShape="1">
          <a:blip r:embed="rId3"/>
          <a:srcRect l="-1636"/>
          <a:stretch>
            <a:fillRect/>
          </a:stretch>
        </p:blipFill>
        <p:spPr>
          <a:xfrm flipH="1">
            <a:off x="5543573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body" idx="1"/>
          </p:nvPr>
        </p:nvSpPr>
        <p:spPr>
          <a:xfrm>
            <a:off x="720000" y="1167379"/>
            <a:ext cx="7704000" cy="3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/>
          <a:srcRect l="6240" t="30123" r="6240" b="15285"/>
          <a:stretch>
            <a:fillRect/>
          </a:stretch>
        </p:blipFill>
        <p:spPr>
          <a:xfrm rot="-5400000">
            <a:off x="5494507" y="1500862"/>
            <a:ext cx="5137756" cy="213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6777725" y="2"/>
            <a:ext cx="23662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type="body" idx="1"/>
          </p:nvPr>
        </p:nvSpPr>
        <p:spPr>
          <a:xfrm>
            <a:off x="720000" y="1167356"/>
            <a:ext cx="7704000" cy="16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/>
          <a:srcRect r="70806"/>
          <a:stretch>
            <a:fillRect/>
          </a:stretch>
        </p:blipFill>
        <p:spPr>
          <a:xfrm>
            <a:off x="6891025" y="0"/>
            <a:ext cx="22529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5018673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5018673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subTitle" idx="1"/>
          </p:nvPr>
        </p:nvSpPr>
        <p:spPr>
          <a:xfrm>
            <a:off x="5181724" y="3099625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type="subTitle" idx="2"/>
          </p:nvPr>
        </p:nvSpPr>
        <p:spPr>
          <a:xfrm>
            <a:off x="1375350" y="2261425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type="subTitle" idx="3"/>
          </p:nvPr>
        </p:nvSpPr>
        <p:spPr>
          <a:xfrm>
            <a:off x="1375360" y="1702525"/>
            <a:ext cx="258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type="subTitle" idx="4"/>
          </p:nvPr>
        </p:nvSpPr>
        <p:spPr>
          <a:xfrm>
            <a:off x="5181738" y="2540725"/>
            <a:ext cx="258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type="subTitle" idx="1"/>
          </p:nvPr>
        </p:nvSpPr>
        <p:spPr>
          <a:xfrm>
            <a:off x="1905300" y="3098314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type="subTitle" idx="2"/>
          </p:nvPr>
        </p:nvSpPr>
        <p:spPr>
          <a:xfrm>
            <a:off x="1905300" y="1624684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2"/>
          <a:srcRect l="17623" t="16901" r="15723" b="39291"/>
          <a:stretch>
            <a:fillRect/>
          </a:stretch>
        </p:blipFill>
        <p:spPr>
          <a:xfrm rot="5400000">
            <a:off x="-1458063" y="1446012"/>
            <a:ext cx="5143900" cy="22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 rotWithShape="1">
          <a:blip r:embed="rId2"/>
          <a:srcRect r="70806"/>
          <a:stretch>
            <a:fillRect/>
          </a:stretch>
        </p:blipFill>
        <p:spPr>
          <a:xfrm flipH="1">
            <a:off x="-37390" y="0"/>
            <a:ext cx="22529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2257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6907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type="subTitle" idx="1"/>
          </p:nvPr>
        </p:nvSpPr>
        <p:spPr>
          <a:xfrm>
            <a:off x="937625" y="2332395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type="subTitle" idx="2"/>
          </p:nvPr>
        </p:nvSpPr>
        <p:spPr>
          <a:xfrm>
            <a:off x="3484347" y="3322995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type="subTitle" idx="3"/>
          </p:nvPr>
        </p:nvSpPr>
        <p:spPr>
          <a:xfrm>
            <a:off x="6031075" y="2332395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type="subTitle" idx="4"/>
          </p:nvPr>
        </p:nvSpPr>
        <p:spPr>
          <a:xfrm>
            <a:off x="937625" y="1676879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type="subTitle" idx="5"/>
          </p:nvPr>
        </p:nvSpPr>
        <p:spPr>
          <a:xfrm>
            <a:off x="3484350" y="2667479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type="subTitle" idx="6"/>
          </p:nvPr>
        </p:nvSpPr>
        <p:spPr>
          <a:xfrm>
            <a:off x="6031075" y="1676879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type="subTitle" idx="1"/>
          </p:nvPr>
        </p:nvSpPr>
        <p:spPr>
          <a:xfrm>
            <a:off x="2891511" y="190659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type="subTitle" idx="2"/>
          </p:nvPr>
        </p:nvSpPr>
        <p:spPr>
          <a:xfrm>
            <a:off x="5657064" y="190659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subTitle" idx="3"/>
          </p:nvPr>
        </p:nvSpPr>
        <p:spPr>
          <a:xfrm>
            <a:off x="1508736" y="324466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type="subTitle" idx="4"/>
          </p:nvPr>
        </p:nvSpPr>
        <p:spPr>
          <a:xfrm>
            <a:off x="4274289" y="324466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type="subTitle" idx="5"/>
          </p:nvPr>
        </p:nvSpPr>
        <p:spPr>
          <a:xfrm>
            <a:off x="2891511" y="14703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type="subTitle" idx="6"/>
          </p:nvPr>
        </p:nvSpPr>
        <p:spPr>
          <a:xfrm>
            <a:off x="1508736" y="28085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type="subTitle" idx="7"/>
          </p:nvPr>
        </p:nvSpPr>
        <p:spPr>
          <a:xfrm>
            <a:off x="5657061" y="14703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type="subTitle" idx="8"/>
          </p:nvPr>
        </p:nvSpPr>
        <p:spPr>
          <a:xfrm>
            <a:off x="4274286" y="28085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2"/>
          <a:srcRect t="36350" b="47481"/>
          <a:stretch>
            <a:fillRect/>
          </a:stretch>
        </p:blipFill>
        <p:spPr>
          <a:xfrm>
            <a:off x="0" y="4158150"/>
            <a:ext cx="9144003" cy="9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4089351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4079326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2"/>
          <a:srcRect l="348" t="19267" b="18357"/>
          <a:stretch>
            <a:fillRect/>
          </a:stretch>
        </p:blipFill>
        <p:spPr>
          <a:xfrm rot="5400000">
            <a:off x="-1525114" y="1490063"/>
            <a:ext cx="5169577" cy="215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 rotWithShape="1">
          <a:blip r:embed="rId3"/>
          <a:srcRect b="665"/>
          <a:stretch>
            <a:fillRect/>
          </a:stretch>
        </p:blipFill>
        <p:spPr>
          <a:xfrm rot="10800000" flipH="1">
            <a:off x="143775" y="-5852"/>
            <a:ext cx="2071576" cy="515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type="subTitle" idx="1"/>
          </p:nvPr>
        </p:nvSpPr>
        <p:spPr>
          <a:xfrm>
            <a:off x="1108627" y="2091836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type="subTitle" idx="2"/>
          </p:nvPr>
        </p:nvSpPr>
        <p:spPr>
          <a:xfrm>
            <a:off x="3579000" y="2091836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type="subTitle" idx="3"/>
          </p:nvPr>
        </p:nvSpPr>
        <p:spPr>
          <a:xfrm>
            <a:off x="1108627" y="34233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type="subTitle" idx="4"/>
          </p:nvPr>
        </p:nvSpPr>
        <p:spPr>
          <a:xfrm>
            <a:off x="3579000" y="34233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type="subTitle" idx="5"/>
          </p:nvPr>
        </p:nvSpPr>
        <p:spPr>
          <a:xfrm>
            <a:off x="6049373" y="2091836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type="subTitle" idx="6"/>
          </p:nvPr>
        </p:nvSpPr>
        <p:spPr>
          <a:xfrm>
            <a:off x="6049373" y="34233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type="subTitle" idx="7"/>
          </p:nvPr>
        </p:nvSpPr>
        <p:spPr>
          <a:xfrm>
            <a:off x="1109527" y="165965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type="subTitle" idx="8"/>
          </p:nvPr>
        </p:nvSpPr>
        <p:spPr>
          <a:xfrm>
            <a:off x="3579900" y="165965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type="subTitle" idx="9"/>
          </p:nvPr>
        </p:nvSpPr>
        <p:spPr>
          <a:xfrm>
            <a:off x="6050273" y="165965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type="subTitle" idx="13"/>
          </p:nvPr>
        </p:nvSpPr>
        <p:spPr>
          <a:xfrm>
            <a:off x="1109527" y="299114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type="subTitle" idx="14"/>
          </p:nvPr>
        </p:nvSpPr>
        <p:spPr>
          <a:xfrm>
            <a:off x="3579900" y="299114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type="subTitle" idx="15"/>
          </p:nvPr>
        </p:nvSpPr>
        <p:spPr>
          <a:xfrm>
            <a:off x="6050273" y="299114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 hasCustomPrompt="1"/>
          </p:nvPr>
        </p:nvSpPr>
        <p:spPr>
          <a:xfrm>
            <a:off x="3014700" y="61373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8"/>
          <p:cNvSpPr txBox="1"/>
          <p:nvPr>
            <p:ph type="subTitle" idx="1"/>
          </p:nvPr>
        </p:nvSpPr>
        <p:spPr>
          <a:xfrm>
            <a:off x="3014700" y="122645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type="title" idx="2" hasCustomPrompt="1"/>
          </p:nvPr>
        </p:nvSpPr>
        <p:spPr>
          <a:xfrm>
            <a:off x="3014700" y="1965990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8"/>
          <p:cNvSpPr txBox="1"/>
          <p:nvPr>
            <p:ph type="subTitle" idx="3"/>
          </p:nvPr>
        </p:nvSpPr>
        <p:spPr>
          <a:xfrm>
            <a:off x="3014700" y="2578710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type="title" idx="4" hasCustomPrompt="1"/>
          </p:nvPr>
        </p:nvSpPr>
        <p:spPr>
          <a:xfrm>
            <a:off x="3014700" y="3318246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8"/>
          <p:cNvSpPr txBox="1"/>
          <p:nvPr>
            <p:ph type="subTitle" idx="5"/>
          </p:nvPr>
        </p:nvSpPr>
        <p:spPr>
          <a:xfrm>
            <a:off x="3014700" y="393096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2"/>
          <a:srcRect l="30221" t="30224" r="30382" b="30224"/>
          <a:stretch>
            <a:fillRect/>
          </a:stretch>
        </p:blipFill>
        <p:spPr>
          <a:xfrm rot="5400000">
            <a:off x="-850850" y="851500"/>
            <a:ext cx="5142200" cy="34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2099094" y="539500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type="subTitle" idx="1"/>
          </p:nvPr>
        </p:nvSpPr>
        <p:spPr>
          <a:xfrm>
            <a:off x="2099108" y="1513050"/>
            <a:ext cx="49458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2"/>
          <a:srcRect t="36350" b="47481"/>
          <a:stretch>
            <a:fillRect/>
          </a:stretch>
        </p:blipFill>
        <p:spPr>
          <a:xfrm>
            <a:off x="0" y="4158150"/>
            <a:ext cx="9144003" cy="9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4014725" y="25825"/>
            <a:ext cx="1134599" cy="91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099092" y="2751591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rPr>
              <a:t>CREDITS: This presentation template was created by </a:t>
            </a:r>
            <a:r>
              <a:rPr lang="en-GB" sz="1200" u="sng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  <a:hlinkClick r:id="rId4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rPr>
              <a:t>, and includes icons by </a:t>
            </a:r>
            <a:r>
              <a:rPr lang="en-GB" sz="1200" u="sng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  <a:hlinkClick r:id="rId5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rPr>
              <a:t>, and infographics &amp; images by </a:t>
            </a:r>
            <a:r>
              <a:rPr lang="en-GB" sz="1200" u="sng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  <a:hlinkClick r:id="rId6"/>
              </a:rPr>
              <a:t>Freepik</a:t>
            </a:r>
            <a:endParaRPr sz="1200" u="sng">
              <a:solidFill>
                <a:schemeClr val="dk1"/>
              </a:solidFill>
              <a:latin typeface="Coda" panose="020B0500000000000004"/>
              <a:ea typeface="Coda" panose="020B0500000000000004"/>
              <a:cs typeface="Coda" panose="020B0500000000000004"/>
              <a:sym typeface="Coda" panose="020B05000000000000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2"/>
          <a:srcRect l="17494" t="37142" r="26807" b="-21537"/>
          <a:stretch>
            <a:fillRect/>
          </a:stretch>
        </p:blipFill>
        <p:spPr>
          <a:xfrm>
            <a:off x="0" y="0"/>
            <a:ext cx="50931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5018673" y="0"/>
            <a:ext cx="4125326" cy="5143501"/>
            <a:chOff x="5018673" y="0"/>
            <a:chExt cx="4125326" cy="5143501"/>
          </a:xfrm>
        </p:grpSpPr>
        <p:pic>
          <p:nvPicPr>
            <p:cNvPr id="21" name="Google Shape;21;p4"/>
            <p:cNvPicPr preferRelativeResize="0"/>
            <p:nvPr/>
          </p:nvPicPr>
          <p:blipFill rotWithShape="1">
            <a:blip r:embed="rId2"/>
            <a:srcRect r="70806"/>
            <a:stretch>
              <a:fillRect/>
            </a:stretch>
          </p:blipFill>
          <p:spPr>
            <a:xfrm>
              <a:off x="6891025" y="0"/>
              <a:ext cx="2252974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018673" y="0"/>
              <a:ext cx="3659254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720000" y="1167318"/>
            <a:ext cx="770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1"/>
          <p:cNvGrpSpPr/>
          <p:nvPr/>
        </p:nvGrpSpPr>
        <p:grpSpPr>
          <a:xfrm>
            <a:off x="5018673" y="0"/>
            <a:ext cx="4125326" cy="5143501"/>
            <a:chOff x="5018673" y="0"/>
            <a:chExt cx="4125326" cy="5143501"/>
          </a:xfrm>
        </p:grpSpPr>
        <p:pic>
          <p:nvPicPr>
            <p:cNvPr id="206" name="Google Shape;206;p31"/>
            <p:cNvPicPr preferRelativeResize="0"/>
            <p:nvPr/>
          </p:nvPicPr>
          <p:blipFill rotWithShape="1">
            <a:blip r:embed="rId2"/>
            <a:srcRect r="70806"/>
            <a:stretch>
              <a:fillRect/>
            </a:stretch>
          </p:blipFill>
          <p:spPr>
            <a:xfrm>
              <a:off x="6891025" y="0"/>
              <a:ext cx="2252974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3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018673" y="0"/>
              <a:ext cx="3659254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/>
          <a:srcRect t="25361" b="44567"/>
          <a:stretch>
            <a:fillRect/>
          </a:stretch>
        </p:blipFill>
        <p:spPr>
          <a:xfrm rot="10800000">
            <a:off x="-2" y="550"/>
            <a:ext cx="9164052" cy="183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 rotWithShape="1">
          <a:blip r:embed="rId3"/>
          <a:srcRect l="39766"/>
          <a:stretch>
            <a:fillRect/>
          </a:stretch>
        </p:blipFill>
        <p:spPr>
          <a:xfrm rot="-5400000" flipH="1">
            <a:off x="3485125" y="-3472100"/>
            <a:ext cx="2204051" cy="917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 flipH="1">
            <a:off x="2757525" y="-2218025"/>
            <a:ext cx="3659250" cy="917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subTitle" idx="1"/>
          </p:nvPr>
        </p:nvSpPr>
        <p:spPr>
          <a:xfrm>
            <a:off x="5021599" y="1930425"/>
            <a:ext cx="25056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2"/>
          </p:nvPr>
        </p:nvSpPr>
        <p:spPr>
          <a:xfrm>
            <a:off x="1616801" y="3811725"/>
            <a:ext cx="25056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3"/>
          </p:nvPr>
        </p:nvSpPr>
        <p:spPr>
          <a:xfrm>
            <a:off x="5021588" y="15280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4"/>
          </p:nvPr>
        </p:nvSpPr>
        <p:spPr>
          <a:xfrm>
            <a:off x="1616801" y="34093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 panose="020B0500000000000004"/>
              <a:buNone/>
              <a:defRPr sz="2400"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0" y="-9675"/>
            <a:ext cx="1683876" cy="5153174"/>
            <a:chOff x="0" y="-9675"/>
            <a:chExt cx="1683876" cy="5153174"/>
          </a:xfrm>
        </p:grpSpPr>
        <p:pic>
          <p:nvPicPr>
            <p:cNvPr id="36" name="Google Shape;36;p6"/>
            <p:cNvPicPr preferRelativeResize="0"/>
            <p:nvPr/>
          </p:nvPicPr>
          <p:blipFill rotWithShape="1">
            <a:blip r:embed="rId2"/>
            <a:srcRect l="27337" t="46145" r="13935" b="29380"/>
            <a:stretch>
              <a:fillRect/>
            </a:stretch>
          </p:blipFill>
          <p:spPr>
            <a:xfrm rot="-5400000" flipH="1">
              <a:off x="-1860912" y="1851237"/>
              <a:ext cx="5153172" cy="1431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6"/>
            <p:cNvPicPr preferRelativeResize="0"/>
            <p:nvPr/>
          </p:nvPicPr>
          <p:blipFill rotWithShape="1">
            <a:blip r:embed="rId3"/>
            <a:srcRect l="20902" r="36044"/>
            <a:stretch>
              <a:fillRect/>
            </a:stretch>
          </p:blipFill>
          <p:spPr>
            <a:xfrm>
              <a:off x="0" y="0"/>
              <a:ext cx="1481850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6"/>
            <p:cNvPicPr preferRelativeResize="0"/>
            <p:nvPr/>
          </p:nvPicPr>
          <p:blipFill rotWithShape="1">
            <a:blip r:embed="rId3"/>
            <a:srcRect l="15034" r="36042"/>
            <a:stretch>
              <a:fillRect/>
            </a:stretch>
          </p:blipFill>
          <p:spPr>
            <a:xfrm>
              <a:off x="0" y="0"/>
              <a:ext cx="1683876" cy="5143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" name="Google Shape;39;p6"/>
          <p:cNvPicPr preferRelativeResize="0"/>
          <p:nvPr/>
        </p:nvPicPr>
        <p:blipFill rotWithShape="1">
          <a:blip r:embed="rId3"/>
          <a:srcRect l="10395" r="36045"/>
          <a:stretch>
            <a:fillRect/>
          </a:stretch>
        </p:blipFill>
        <p:spPr>
          <a:xfrm>
            <a:off x="0" y="0"/>
            <a:ext cx="1843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7"/>
          <p:cNvGrpSpPr/>
          <p:nvPr/>
        </p:nvGrpSpPr>
        <p:grpSpPr>
          <a:xfrm>
            <a:off x="6650150" y="0"/>
            <a:ext cx="2908624" cy="5143501"/>
            <a:chOff x="6650150" y="0"/>
            <a:chExt cx="2908624" cy="5143501"/>
          </a:xfrm>
        </p:grpSpPr>
        <p:pic>
          <p:nvPicPr>
            <p:cNvPr id="43" name="Google Shape;43;p7"/>
            <p:cNvPicPr preferRelativeResize="0"/>
            <p:nvPr/>
          </p:nvPicPr>
          <p:blipFill rotWithShape="1">
            <a:blip r:embed="rId2"/>
            <a:srcRect l="29748" r="41057"/>
            <a:stretch>
              <a:fillRect/>
            </a:stretch>
          </p:blipFill>
          <p:spPr>
            <a:xfrm>
              <a:off x="6891025" y="0"/>
              <a:ext cx="2252974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50150" y="0"/>
              <a:ext cx="2908624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subTitle" idx="1"/>
          </p:nvPr>
        </p:nvSpPr>
        <p:spPr>
          <a:xfrm>
            <a:off x="2424600" y="1727375"/>
            <a:ext cx="42948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2"/>
          <a:srcRect l="22817" t="26563" r="22817" b="19071"/>
          <a:stretch>
            <a:fillRect/>
          </a:stretch>
        </p:blipFill>
        <p:spPr>
          <a:xfrm rot="-5400000" flipH="1">
            <a:off x="4862787" y="853813"/>
            <a:ext cx="5137951" cy="3424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type="title"/>
          </p:nvPr>
        </p:nvSpPr>
        <p:spPr>
          <a:xfrm>
            <a:off x="1092475" y="1307100"/>
            <a:ext cx="410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/>
          <a:srcRect t="31742" b="5881"/>
          <a:stretch>
            <a:fillRect/>
          </a:stretch>
        </p:blipFill>
        <p:spPr>
          <a:xfrm rot="10800000">
            <a:off x="-2" y="548"/>
            <a:ext cx="9164052" cy="381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 flipH="1">
            <a:off x="2757525" y="-2218025"/>
            <a:ext cx="3659250" cy="91743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type="title"/>
          </p:nvPr>
        </p:nvSpPr>
        <p:spPr>
          <a:xfrm>
            <a:off x="2135550" y="2523293"/>
            <a:ext cx="4872900" cy="10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subTitle" idx="1"/>
          </p:nvPr>
        </p:nvSpPr>
        <p:spPr>
          <a:xfrm>
            <a:off x="2135550" y="3645107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1653725" y="4014450"/>
            <a:ext cx="58365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ctrTitle"/>
          </p:nvPr>
        </p:nvSpPr>
        <p:spPr>
          <a:xfrm>
            <a:off x="2226310" y="465455"/>
            <a:ext cx="6776085" cy="2182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4000"/>
              <a:t>BASIC NETWORK SNIFFER</a:t>
            </a:r>
            <a:endParaRPr lang="en-US" altLang="fr-FR" sz="400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695" y="309880"/>
            <a:ext cx="1863725" cy="926465"/>
          </a:xfrm>
          <a:prstGeom prst="rect">
            <a:avLst/>
          </a:prstGeom>
        </p:spPr>
      </p:pic>
      <p:sp>
        <p:nvSpPr>
          <p:cNvPr id="3" name="Google Shape;218;p35"/>
          <p:cNvSpPr txBox="1"/>
          <p:nvPr/>
        </p:nvSpPr>
        <p:spPr>
          <a:xfrm>
            <a:off x="2607945" y="2900045"/>
            <a:ext cx="6776085" cy="1497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da" panose="020B0500000000000004"/>
              <a:buNone/>
              <a:defRPr sz="4500" b="0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da" panose="020B0500000000000004"/>
              <a:buNone/>
              <a:defRPr sz="5200" b="1" i="0" u="none" strike="noStrike" cap="none">
                <a:solidFill>
                  <a:srgbClr val="191919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da" panose="020B0500000000000004"/>
              <a:buNone/>
              <a:defRPr sz="5200" b="1" i="0" u="none" strike="noStrike" cap="none">
                <a:solidFill>
                  <a:srgbClr val="191919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da" panose="020B0500000000000004"/>
              <a:buNone/>
              <a:defRPr sz="5200" b="1" i="0" u="none" strike="noStrike" cap="none">
                <a:solidFill>
                  <a:srgbClr val="191919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da" panose="020B0500000000000004"/>
              <a:buNone/>
              <a:defRPr sz="5200" b="1" i="0" u="none" strike="noStrike" cap="none">
                <a:solidFill>
                  <a:srgbClr val="191919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da" panose="020B0500000000000004"/>
              <a:buNone/>
              <a:defRPr sz="5200" b="1" i="0" u="none" strike="noStrike" cap="none">
                <a:solidFill>
                  <a:srgbClr val="191919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da" panose="020B0500000000000004"/>
              <a:buNone/>
              <a:defRPr sz="5200" b="1" i="0" u="none" strike="noStrike" cap="none">
                <a:solidFill>
                  <a:srgbClr val="191919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da" panose="020B0500000000000004"/>
              <a:buNone/>
              <a:defRPr sz="5200" b="1" i="0" u="none" strike="noStrike" cap="none">
                <a:solidFill>
                  <a:srgbClr val="191919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da" panose="020B0500000000000004"/>
              <a:buNone/>
              <a:defRPr sz="5200" b="1" i="0" u="none" strike="noStrike" cap="none">
                <a:solidFill>
                  <a:srgbClr val="191919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" altLang="en-US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Name</a:t>
            </a:r>
            <a:r>
              <a:rPr lang="en-US" altLang="fr-FR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r>
              <a:rPr lang="en-US" altLang="fr-FR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" altLang="en-US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</a:t>
            </a:r>
            <a:r>
              <a:rPr lang="en-US" altLang="fr-FR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Meryem FARHAT</a:t>
            </a:r>
            <a:endParaRPr lang="en-US" altLang="fr-FR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Student ID</a:t>
            </a:r>
            <a:r>
              <a:rPr lang="en-US" altLang="fr-FR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" altLang="en-US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</a:t>
            </a:r>
            <a:r>
              <a:rPr lang="en-US" altLang="fr-FR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CA/JA3/3916</a:t>
            </a:r>
            <a:endParaRPr lang="en-US" altLang="fr-FR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" altLang="zh-CN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Domain</a:t>
            </a:r>
            <a:r>
              <a:rPr lang="en-US" altLang="fr-FR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r>
              <a:rPr lang="en-US" altLang="fr-FR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" altLang="en-US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</a:t>
            </a:r>
            <a:r>
              <a:rPr lang="en-US" altLang="fr-FR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Cyber Security</a:t>
            </a:r>
            <a:endParaRPr lang="en-US" altLang="fr-FR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" altLang="zh-CN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Duration </a:t>
            </a:r>
            <a:r>
              <a:rPr lang="en-US" altLang="fr-FR" sz="1600" b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r>
              <a:rPr lang="en-US" altLang="fr-FR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" altLang="en-US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</a:t>
            </a:r>
            <a:r>
              <a:rPr lang="en-US" altLang="fr-FR" sz="1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25th January 2025 to 25th April 2025</a:t>
            </a:r>
            <a:endParaRPr lang="en-US" altLang="fr-FR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1875790"/>
            <a:ext cx="5722620" cy="2827020"/>
          </a:xfrm>
          <a:prstGeom prst="rect">
            <a:avLst/>
          </a:prstGeom>
        </p:spPr>
      </p:pic>
      <p:sp>
        <p:nvSpPr>
          <p:cNvPr id="6" name="Google Shape;363;p51"/>
          <p:cNvSpPr txBox="1"/>
          <p:nvPr/>
        </p:nvSpPr>
        <p:spPr>
          <a:xfrm>
            <a:off x="1292860" y="383540"/>
            <a:ext cx="7195820" cy="1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4500" b="0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200">
                <a:solidFill>
                  <a:schemeClr val="tx1"/>
                </a:solidFill>
              </a:rPr>
              <a:t> </a:t>
            </a:r>
            <a:r>
              <a:rPr lang="en-US" altLang="fr-FR" sz="2400">
                <a:solidFill>
                  <a:srgbClr val="FF0000"/>
                </a:solidFill>
              </a:rPr>
              <a:t>Overview</a:t>
            </a:r>
            <a:endParaRPr lang="en-US" altLang="fr-FR" sz="12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200">
                <a:solidFill>
                  <a:schemeClr val="tx1"/>
                </a:solidFill>
              </a:rPr>
              <a:t>The packet sniffer captures and logs IP and ARP packets in real-time.</a:t>
            </a:r>
            <a:endParaRPr lang="en-US" altLang="fr-FR" sz="12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200">
                <a:solidFill>
                  <a:schemeClr val="tx1"/>
                </a:solidFill>
              </a:rPr>
              <a:t>Each line shows:</a:t>
            </a:r>
            <a:endParaRPr lang="en-US" altLang="fr-FR" sz="12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200">
                <a:solidFill>
                  <a:srgbClr val="FF0000"/>
                </a:solidFill>
              </a:rPr>
              <a:t>Timestamp</a:t>
            </a:r>
            <a:r>
              <a:rPr lang="en-US" altLang="fr-FR" sz="1200">
                <a:solidFill>
                  <a:schemeClr val="tx1"/>
                </a:solidFill>
              </a:rPr>
              <a:t>: When the packet was captured.</a:t>
            </a:r>
            <a:endParaRPr lang="en-US" altLang="fr-FR" sz="12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200">
                <a:solidFill>
                  <a:srgbClr val="FF0000"/>
                </a:solidFill>
              </a:rPr>
              <a:t>Source IP:</a:t>
            </a:r>
            <a:r>
              <a:rPr lang="en-US" altLang="fr-FR" sz="1200">
                <a:solidFill>
                  <a:schemeClr val="tx1"/>
                </a:solidFill>
              </a:rPr>
              <a:t> Where the packet is coming from.</a:t>
            </a:r>
            <a:endParaRPr lang="en-US" altLang="fr-FR" sz="12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200">
                <a:solidFill>
                  <a:srgbClr val="FF0000"/>
                </a:solidFill>
              </a:rPr>
              <a:t>Destination IP: </a:t>
            </a:r>
            <a:r>
              <a:rPr lang="en-US" altLang="fr-FR" sz="1200">
                <a:solidFill>
                  <a:schemeClr val="tx1"/>
                </a:solidFill>
              </a:rPr>
              <a:t>Where the packet is going.</a:t>
            </a:r>
            <a:endParaRPr lang="en-US" altLang="fr-FR" sz="12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200">
                <a:solidFill>
                  <a:srgbClr val="FF0000"/>
                </a:solidFill>
              </a:rPr>
              <a:t>Protocol:</a:t>
            </a:r>
            <a:r>
              <a:rPr lang="en-US" altLang="fr-FR" sz="1200">
                <a:solidFill>
                  <a:schemeClr val="tx1"/>
                </a:solidFill>
              </a:rPr>
              <a:t> The type of protocol used (e.g., 2 for IGMP).</a:t>
            </a:r>
            <a:endParaRPr lang="en-US" altLang="fr-FR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014700" y="613734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Conclusion</a:t>
            </a:r>
            <a:endParaRPr lang="" altLang="en-GB"/>
          </a:p>
        </p:txBody>
      </p:sp>
      <p:sp>
        <p:nvSpPr>
          <p:cNvPr id="6" name="Google Shape;363;p51"/>
          <p:cNvSpPr txBox="1"/>
          <p:nvPr/>
        </p:nvSpPr>
        <p:spPr>
          <a:xfrm>
            <a:off x="2855595" y="1764665"/>
            <a:ext cx="5524500" cy="22174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4500" b="0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da" panose="020B0500000000000004"/>
              <a:buNone/>
              <a:defRPr sz="6000" b="1" i="0" u="none" strike="noStrike" cap="none">
                <a:solidFill>
                  <a:schemeClr val="lt2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500">
                <a:solidFill>
                  <a:schemeClr val="tx1"/>
                </a:solidFill>
              </a:rPr>
              <a:t>🔹</a:t>
            </a:r>
            <a:r>
              <a:rPr lang="en-US" altLang="fr-FR" sz="1500">
                <a:solidFill>
                  <a:schemeClr val="tx1"/>
                </a:solidFill>
              </a:rPr>
              <a:t> Python and Scapy provide a powerful combination for network analysis and cybersecurity.</a:t>
            </a:r>
            <a:endParaRPr lang="en-US" altLang="fr-FR" sz="15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500">
                <a:solidFill>
                  <a:schemeClr val="tx1"/>
                </a:solidFill>
              </a:rPr>
              <a:t>🔹</a:t>
            </a:r>
            <a:r>
              <a:rPr lang="en-US" altLang="fr-FR" sz="1500">
                <a:solidFill>
                  <a:schemeClr val="tx1"/>
                </a:solidFill>
              </a:rPr>
              <a:t> This project demonstrates how we can capture, analyze, and log network traffic efficiently.</a:t>
            </a:r>
            <a:endParaRPr lang="en-US" altLang="fr-FR" sz="15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500">
                <a:solidFill>
                  <a:schemeClr val="tx1"/>
                </a:solidFill>
              </a:rPr>
              <a:t>🔹</a:t>
            </a:r>
            <a:r>
              <a:rPr lang="en-US" altLang="fr-FR" sz="1500">
                <a:solidFill>
                  <a:schemeClr val="tx1"/>
                </a:solidFill>
              </a:rPr>
              <a:t> Mastering such tools is crucial for network security, penetration testing, and IT troubleshooting.</a:t>
            </a:r>
            <a:endParaRPr lang="en-US" altLang="fr-FR" sz="15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500">
                <a:solidFill>
                  <a:schemeClr val="tx1"/>
                </a:solidFill>
              </a:rPr>
              <a:t>🔹</a:t>
            </a:r>
            <a:r>
              <a:rPr lang="en-US" altLang="fr-FR" sz="1500">
                <a:solidFill>
                  <a:schemeClr val="tx1"/>
                </a:solidFill>
              </a:rPr>
              <a:t> Future improvements could include real-time packet filtering, graphical analysis, and automated alerts. </a:t>
            </a:r>
            <a:endParaRPr lang="zh-CN" altLang="en-US" sz="15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3844375" y="1723725"/>
            <a:ext cx="45864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Thank you</a:t>
            </a:r>
            <a:endParaRPr lang="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plan</a:t>
            </a:r>
            <a:endParaRPr lang="" altLang="en-GB"/>
          </a:p>
        </p:txBody>
      </p:sp>
      <p:sp>
        <p:nvSpPr>
          <p:cNvPr id="240" name="Google Shape;240;p37"/>
          <p:cNvSpPr txBox="1"/>
          <p:nvPr>
            <p:ph type="title" idx="7"/>
          </p:nvPr>
        </p:nvSpPr>
        <p:spPr>
          <a:xfrm>
            <a:off x="1657776" y="1212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41" name="Google Shape;241;p37"/>
          <p:cNvSpPr txBox="1"/>
          <p:nvPr>
            <p:ph type="title" idx="8"/>
          </p:nvPr>
        </p:nvSpPr>
        <p:spPr>
          <a:xfrm>
            <a:off x="2838241" y="28065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242" name="Google Shape;242;p37"/>
          <p:cNvSpPr txBox="1"/>
          <p:nvPr>
            <p:ph type="title" idx="9"/>
          </p:nvPr>
        </p:nvSpPr>
        <p:spPr>
          <a:xfrm>
            <a:off x="4204647" y="1212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43" name="Google Shape;243;p37"/>
          <p:cNvSpPr txBox="1"/>
          <p:nvPr>
            <p:ph type="title" idx="13"/>
          </p:nvPr>
        </p:nvSpPr>
        <p:spPr>
          <a:xfrm>
            <a:off x="5385112" y="28065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244" name="Google Shape;244;p37"/>
          <p:cNvSpPr txBox="1"/>
          <p:nvPr>
            <p:ph type="title" idx="14"/>
          </p:nvPr>
        </p:nvSpPr>
        <p:spPr>
          <a:xfrm>
            <a:off x="6751524" y="1212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46" name="Google Shape;246;p37"/>
          <p:cNvSpPr txBox="1"/>
          <p:nvPr>
            <p:ph type="subTitle" idx="16"/>
          </p:nvPr>
        </p:nvSpPr>
        <p:spPr>
          <a:xfrm>
            <a:off x="872376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800"/>
              <a:t>Introduction</a:t>
            </a:r>
            <a:endParaRPr lang="en-US" altLang="fr-FR" sz="1800"/>
          </a:p>
        </p:txBody>
      </p:sp>
      <p:sp>
        <p:nvSpPr>
          <p:cNvPr id="247" name="Google Shape;247;p37"/>
          <p:cNvSpPr txBox="1"/>
          <p:nvPr>
            <p:ph type="subTitle" idx="17"/>
          </p:nvPr>
        </p:nvSpPr>
        <p:spPr>
          <a:xfrm>
            <a:off x="3489325" y="1639570"/>
            <a:ext cx="2305685" cy="709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500"/>
              <a:t>Project Presentation (Objective &amp; Overview)</a:t>
            </a:r>
            <a:endParaRPr lang="en-US" altLang="fr-FR" sz="1500"/>
          </a:p>
        </p:txBody>
      </p:sp>
      <p:sp>
        <p:nvSpPr>
          <p:cNvPr id="248" name="Google Shape;248;p37"/>
          <p:cNvSpPr txBox="1"/>
          <p:nvPr>
            <p:ph type="subTitle" idx="18"/>
          </p:nvPr>
        </p:nvSpPr>
        <p:spPr>
          <a:xfrm>
            <a:off x="5966124" y="182511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500"/>
              <a:t> Presentation of the Tools (Python &amp; Scapy)</a:t>
            </a:r>
            <a:endParaRPr lang="en-US" altLang="fr-FR" sz="1500"/>
          </a:p>
        </p:txBody>
      </p:sp>
      <p:sp>
        <p:nvSpPr>
          <p:cNvPr id="249" name="Google Shape;249;p37"/>
          <p:cNvSpPr txBox="1"/>
          <p:nvPr>
            <p:ph type="subTitle" idx="19"/>
          </p:nvPr>
        </p:nvSpPr>
        <p:spPr>
          <a:xfrm>
            <a:off x="1798320" y="3460750"/>
            <a:ext cx="2828925" cy="690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500"/>
              <a:t>Implementation &amp; Demo (Code Explanation &amp; Execution)</a:t>
            </a:r>
            <a:endParaRPr lang="en-US" altLang="fr-FR" sz="1500"/>
          </a:p>
        </p:txBody>
      </p:sp>
      <p:sp>
        <p:nvSpPr>
          <p:cNvPr id="250" name="Google Shape;250;p37"/>
          <p:cNvSpPr txBox="1"/>
          <p:nvPr>
            <p:ph type="subTitle" idx="20"/>
          </p:nvPr>
        </p:nvSpPr>
        <p:spPr>
          <a:xfrm>
            <a:off x="4599712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800"/>
              <a:t>Conclusion</a:t>
            </a:r>
            <a:endParaRPr lang="en-US" altLang="fr-FR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673735" y="914400"/>
            <a:ext cx="3519805" cy="65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 sz="2400"/>
              <a:t>Introduction</a:t>
            </a:r>
            <a:endParaRPr lang="" altLang="en-GB" sz="2400"/>
          </a:p>
        </p:txBody>
      </p:sp>
      <p:sp>
        <p:nvSpPr>
          <p:cNvPr id="4" name="Google Shape;276;p41"/>
          <p:cNvSpPr txBox="1"/>
          <p:nvPr/>
        </p:nvSpPr>
        <p:spPr>
          <a:xfrm>
            <a:off x="865505" y="1668145"/>
            <a:ext cx="7847965" cy="14306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0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/>
              <a:t>🔹</a:t>
            </a:r>
            <a:r>
              <a:rPr lang="en-US" altLang="fr-FR" sz="1200"/>
              <a:t> In today's digital world, understanding network traffic is essential for cybersecurity and IT professionals.</a:t>
            </a:r>
            <a:endParaRPr lang="en-US" altLang="fr-FR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/>
              <a:t>🔹</a:t>
            </a:r>
            <a:r>
              <a:rPr lang="en-US" altLang="fr-FR" sz="1200"/>
              <a:t> This project focuses on building a basic network sniffer using Python and Scapy to capture and analyze network packets.</a:t>
            </a:r>
            <a:endParaRPr lang="en-US" altLang="fr-FR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/>
              <a:t>🔹</a:t>
            </a:r>
            <a:r>
              <a:rPr lang="en-US" altLang="fr-FR" sz="1200"/>
              <a:t> The goal is to understand how data flows in a network and how different protocols interact.</a:t>
            </a:r>
            <a:endParaRPr lang="en-US" altLang="fr-FR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 de texte 10"/>
          <p:cNvSpPr txBox="1"/>
          <p:nvPr/>
        </p:nvSpPr>
        <p:spPr>
          <a:xfrm>
            <a:off x="608330" y="689610"/>
            <a:ext cx="8126095" cy="421830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0"/>
              </a:spcAft>
            </a:pPr>
            <a:r>
              <a:rPr lang="en-US" altLang="zh-CN" sz="2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endParaRPr lang="en-US" altLang="zh-CN" sz="22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Objective</a:t>
            </a:r>
            <a:r>
              <a:rPr lang="en-US" altLang="zh-CN" sz="1600">
                <a:solidFill>
                  <a:schemeClr val="tx1"/>
                </a:solidFill>
              </a:rPr>
              <a:t>: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 Capture and analyze network traffic in real time using Python and Scapy.</a:t>
            </a:r>
            <a:endParaRPr lang="en-US" altLang="zh-CN" sz="1600">
              <a:solidFill>
                <a:schemeClr val="tx1"/>
              </a:solidFill>
            </a:endParaRPr>
          </a:p>
          <a:p>
            <a:endParaRPr lang="en-US" altLang="zh-CN" sz="1600">
              <a:solidFill>
                <a:schemeClr val="tx1"/>
              </a:solidFill>
            </a:endParaRPr>
          </a:p>
          <a:p>
            <a:r>
              <a:rPr lang="" altLang="en-US" sz="1600">
                <a:solidFill>
                  <a:schemeClr val="tx1"/>
                </a:solidFill>
              </a:rPr>
              <a:t>     </a:t>
            </a:r>
            <a:r>
              <a:rPr lang="en-US" altLang="fr-FR" sz="1600">
                <a:solidFill>
                  <a:schemeClr val="bg2">
                    <a:lumMod val="50000"/>
                  </a:schemeClr>
                </a:solidFill>
              </a:rPr>
              <a:t>Overview</a:t>
            </a:r>
            <a:endParaRPr lang="en-US" altLang="fr-FR" sz="1600">
              <a:solidFill>
                <a:schemeClr val="tx1"/>
              </a:solidFill>
            </a:endParaRPr>
          </a:p>
          <a:p>
            <a:r>
              <a:rPr lang="en-US" altLang="fr-FR" sz="1600">
                <a:solidFill>
                  <a:schemeClr val="tx1"/>
                </a:solidFill>
              </a:rPr>
              <a:t>What It Does:</a:t>
            </a:r>
            <a:endParaRPr lang="en-US" altLang="fr-FR" sz="1600">
              <a:solidFill>
                <a:schemeClr val="tx1"/>
              </a:solidFill>
            </a:endParaRPr>
          </a:p>
          <a:p>
            <a:endParaRPr lang="en-US" altLang="fr-FR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fr-FR">
                <a:solidFill>
                  <a:schemeClr val="tx1"/>
                </a:solidFill>
              </a:rPr>
              <a:t>Captures IP and ARP packets.</a:t>
            </a:r>
            <a:endParaRPr lang="en-US" altLang="fr-FR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fr-FR">
                <a:solidFill>
                  <a:schemeClr val="tx1"/>
                </a:solidFill>
              </a:rPr>
              <a:t>Logs source, destination, protocol, and timestamp.</a:t>
            </a:r>
            <a:endParaRPr lang="en-US" altLang="fr-FR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" altLang="en-US">
                <a:solidFill>
                  <a:schemeClr val="tx1"/>
                </a:solidFill>
              </a:rPr>
              <a:t>      </a:t>
            </a:r>
            <a:r>
              <a:rPr lang="en-US" altLang="fr-FR">
                <a:solidFill>
                  <a:schemeClr val="tx1"/>
                </a:solidFill>
              </a:rPr>
              <a:t>Applications:</a:t>
            </a:r>
            <a:endParaRPr lang="en-US" altLang="fr-FR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fr-FR">
                <a:solidFill>
                  <a:schemeClr val="tx1"/>
                </a:solidFill>
              </a:rPr>
              <a:t>Monitor devices and services.</a:t>
            </a:r>
            <a:endParaRPr lang="en-US" altLang="fr-FR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fr-FR">
                <a:solidFill>
                  <a:schemeClr val="tx1"/>
                </a:solidFill>
              </a:rPr>
              <a:t>Troubleshoot network issues.</a:t>
            </a:r>
            <a:endParaRPr lang="en-US" altLang="fr-FR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fr-FR">
                <a:solidFill>
                  <a:schemeClr val="tx1"/>
                </a:solidFill>
              </a:rPr>
              <a:t>Detect suspicious activity.</a:t>
            </a:r>
            <a:endParaRPr lang="en-US" altLang="fr-FR">
              <a:solidFill>
                <a:schemeClr val="tx1"/>
              </a:solidFill>
            </a:endParaRPr>
          </a:p>
        </p:txBody>
      </p:sp>
      <p:sp>
        <p:nvSpPr>
          <p:cNvPr id="276" name="Google Shape;276;p41"/>
          <p:cNvSpPr txBox="1"/>
          <p:nvPr>
            <p:ph type="title"/>
          </p:nvPr>
        </p:nvSpPr>
        <p:spPr>
          <a:xfrm>
            <a:off x="2812415" y="333375"/>
            <a:ext cx="3519805" cy="65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2400"/>
              <a:t>Objective &amp; Overview</a:t>
            </a:r>
            <a:endParaRPr lang="en-US" altLang="fr-FR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 de texte 10"/>
          <p:cNvSpPr txBox="1"/>
          <p:nvPr/>
        </p:nvSpPr>
        <p:spPr>
          <a:xfrm>
            <a:off x="608330" y="509905"/>
            <a:ext cx="8126095" cy="4756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0"/>
              </a:spcAft>
            </a:pPr>
            <a:r>
              <a:rPr lang="en-US" altLang="fr-FR" sz="2500">
                <a:solidFill>
                  <a:schemeClr val="bg2"/>
                </a:solidFill>
                <a:sym typeface="+mn-ea"/>
              </a:rPr>
              <a:t> Presentation of the Tools</a:t>
            </a:r>
            <a:endParaRPr lang="en-US" altLang="fr-FR" sz="2500">
              <a:solidFill>
                <a:schemeClr val="bg2"/>
              </a:solidFill>
              <a:sym typeface="+mn-ea"/>
            </a:endParaRPr>
          </a:p>
        </p:txBody>
      </p:sp>
      <p:sp>
        <p:nvSpPr>
          <p:cNvPr id="13" name="Zone de texte 12"/>
          <p:cNvSpPr txBox="1"/>
          <p:nvPr/>
        </p:nvSpPr>
        <p:spPr>
          <a:xfrm>
            <a:off x="331470" y="1510665"/>
            <a:ext cx="3924935" cy="2122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0"/>
              </a:spcAft>
            </a:pP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</a:rPr>
              <a:t>1️ What is Python?</a:t>
            </a:r>
            <a:endParaRPr lang="en-US" altLang="zh-CN" sz="1200" b="1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📌 </a:t>
            </a:r>
            <a:r>
              <a:rPr lang="en-US" altLang="zh-CN" sz="1200">
                <a:solidFill>
                  <a:schemeClr val="tx1"/>
                </a:solidFill>
              </a:rPr>
              <a:t>Python is a high-level, versatile programming language used for: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Web development </a:t>
            </a:r>
            <a:r>
              <a:rPr lang="zh-CN" altLang="en-US" sz="1200">
                <a:solidFill>
                  <a:schemeClr val="tx1"/>
                </a:solidFill>
              </a:rPr>
              <a:t>🌐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Data science </a:t>
            </a:r>
            <a:r>
              <a:rPr lang="zh-CN" altLang="en-US" sz="1200">
                <a:solidFill>
                  <a:schemeClr val="tx1"/>
                </a:solidFill>
              </a:rPr>
              <a:t>📊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Cybersecurity </a:t>
            </a:r>
            <a:r>
              <a:rPr lang="zh-CN" altLang="en-US" sz="1200">
                <a:solidFill>
                  <a:schemeClr val="tx1"/>
                </a:solidFill>
              </a:rPr>
              <a:t>🔒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Networking automation </a:t>
            </a:r>
            <a:r>
              <a:rPr lang="zh-CN" altLang="en-US" sz="1200">
                <a:solidFill>
                  <a:schemeClr val="tx1"/>
                </a:solidFill>
              </a:rPr>
              <a:t>🌍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💡 </a:t>
            </a:r>
            <a:r>
              <a:rPr lang="en-US" altLang="zh-CN" sz="1200">
                <a:solidFill>
                  <a:schemeClr val="tx1"/>
                </a:solidFill>
              </a:rPr>
              <a:t>Why Python for networking?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✅ Easy to learn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✅ Large community support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✅ Powerful libraries (like Scapy!)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572000" y="1468120"/>
            <a:ext cx="4237355" cy="1753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0"/>
              </a:spcAft>
            </a:pP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</a:rPr>
              <a:t>2️ What is Scapy?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📌 </a:t>
            </a:r>
            <a:r>
              <a:rPr lang="en-US" altLang="zh-CN" sz="1200">
                <a:solidFill>
                  <a:schemeClr val="tx1"/>
                </a:solidFill>
              </a:rPr>
              <a:t>Scapy is a Python library for: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Capturing &amp; analyzing network packets </a:t>
            </a:r>
            <a:r>
              <a:rPr lang="zh-CN" altLang="en-US" sz="1200">
                <a:solidFill>
                  <a:schemeClr val="tx1"/>
                </a:solidFill>
              </a:rPr>
              <a:t>📡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Creating &amp; sending custom packets </a:t>
            </a:r>
            <a:r>
              <a:rPr lang="zh-CN" altLang="en-US" sz="1200">
                <a:solidFill>
                  <a:schemeClr val="tx1"/>
                </a:solidFill>
              </a:rPr>
              <a:t>🎯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Performing network security tests </a:t>
            </a:r>
            <a:r>
              <a:rPr lang="zh-CN" altLang="en-US" sz="1200">
                <a:solidFill>
                  <a:schemeClr val="tx1"/>
                </a:solidFill>
              </a:rPr>
              <a:t>🔍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💡 </a:t>
            </a:r>
            <a:r>
              <a:rPr lang="en-US" altLang="zh-CN" sz="1200">
                <a:solidFill>
                  <a:schemeClr val="tx1"/>
                </a:solidFill>
              </a:rPr>
              <a:t>Why Scapy?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✅ Supports multiple protocols (TCP, UDP, ARP, ICMP, etc.)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✅ More flexible than traditional tools like Wireshark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✅ Used in cybersecurity, ethical hacking, and networking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2535555" y="3761105"/>
            <a:ext cx="4124325" cy="1014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0"/>
              </a:spcAft>
            </a:pP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</a:rPr>
              <a:t>3️ Python + Scapy = Powerful Network Analysis</a:t>
            </a:r>
            <a:endParaRPr lang="en-US" altLang="zh-CN" sz="1200" b="1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📌 </a:t>
            </a:r>
            <a:r>
              <a:rPr lang="en-US" altLang="zh-CN" sz="1200">
                <a:solidFill>
                  <a:schemeClr val="tx1"/>
                </a:solidFill>
              </a:rPr>
              <a:t>With Python &amp; Scapy, you can: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Build a packet sniffer </a:t>
            </a:r>
            <a:r>
              <a:rPr lang="zh-CN" altLang="en-US" sz="1200">
                <a:solidFill>
                  <a:schemeClr val="tx1"/>
                </a:solidFill>
              </a:rPr>
              <a:t>🕵</a:t>
            </a:r>
            <a:r>
              <a:rPr lang="en-US" altLang="zh-CN" sz="1200">
                <a:solidFill>
                  <a:schemeClr val="tx1"/>
                </a:solidFill>
              </a:rPr>
              <a:t>️️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Perform network monitoring </a:t>
            </a:r>
            <a:r>
              <a:rPr lang="zh-CN" altLang="en-US" sz="1200">
                <a:solidFill>
                  <a:schemeClr val="tx1"/>
                </a:solidFill>
              </a:rPr>
              <a:t>📡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✔️ Create custom network attacks </a:t>
            </a:r>
            <a:r>
              <a:rPr lang="zh-CN" altLang="en-US" sz="1200">
                <a:solidFill>
                  <a:schemeClr val="tx1"/>
                </a:solidFill>
              </a:rPr>
              <a:t>🚀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Importing Modules</a:t>
            </a:r>
            <a:endParaRPr lang="en-US" altLang="fr-FR"/>
          </a:p>
        </p:txBody>
      </p:sp>
      <p:sp>
        <p:nvSpPr>
          <p:cNvPr id="295" name="Google Shape;295;p43"/>
          <p:cNvSpPr txBox="1"/>
          <p:nvPr>
            <p:ph type="subTitle" idx="4"/>
          </p:nvPr>
        </p:nvSpPr>
        <p:spPr>
          <a:xfrm>
            <a:off x="5209540" y="2658745"/>
            <a:ext cx="3281045" cy="1764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>
                <a:sym typeface="+mn-ea"/>
              </a:rPr>
              <a:t>📌</a:t>
            </a:r>
            <a:r>
              <a:rPr lang="en-US" altLang="fr-FR" sz="1200">
                <a:sym typeface="+mn-ea"/>
              </a:rPr>
              <a:t> </a:t>
            </a:r>
            <a:r>
              <a:rPr lang="en-US" altLang="fr-FR" sz="1200" b="1">
                <a:solidFill>
                  <a:schemeClr val="bg2">
                    <a:lumMod val="50000"/>
                  </a:schemeClr>
                </a:solidFill>
                <a:sym typeface="+mn-ea"/>
              </a:rPr>
              <a:t>Purpose</a:t>
            </a:r>
            <a:r>
              <a:rPr lang="en-US" altLang="fr-FR" sz="1200">
                <a:sym typeface="+mn-ea"/>
              </a:rPr>
              <a:t>:</a:t>
            </a:r>
            <a:endParaRPr lang="en-US" altLang="fr-FR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fr-FR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200">
                <a:sym typeface="+mn-ea"/>
              </a:rPr>
              <a:t>Scapy: Captures and analyzes network packets.</a:t>
            </a:r>
            <a:endParaRPr lang="en-US" altLang="fr-FR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200">
                <a:sym typeface="+mn-ea"/>
              </a:rPr>
              <a:t>sys &amp; time: Handles arguments and timestamps.</a:t>
            </a:r>
            <a:endParaRPr lang="en-US" altLang="fr-FR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rcRect r="13849"/>
          <a:stretch>
            <a:fillRect/>
          </a:stretch>
        </p:blipFill>
        <p:spPr>
          <a:xfrm>
            <a:off x="339725" y="3077210"/>
            <a:ext cx="4439920" cy="960120"/>
          </a:xfrm>
          <a:prstGeom prst="rect">
            <a:avLst/>
          </a:prstGeom>
        </p:spPr>
      </p:pic>
      <p:pic>
        <p:nvPicPr>
          <p:cNvPr id="6" name="Espace réservé pour une image 5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5822950" y="1418590"/>
            <a:ext cx="2133600" cy="4267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5" y="1560830"/>
            <a:ext cx="2263140" cy="365760"/>
          </a:xfrm>
          <a:prstGeom prst="rect">
            <a:avLst/>
          </a:prstGeom>
        </p:spPr>
      </p:pic>
      <p:sp>
        <p:nvSpPr>
          <p:cNvPr id="8" name="Google Shape;276;p41"/>
          <p:cNvSpPr txBox="1"/>
          <p:nvPr/>
        </p:nvSpPr>
        <p:spPr>
          <a:xfrm>
            <a:off x="397510" y="2007235"/>
            <a:ext cx="3519805" cy="6515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0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Create a new file</a:t>
            </a:r>
            <a:endParaRPr lang="en-US" altLang="en-US" sz="1200"/>
          </a:p>
        </p:txBody>
      </p:sp>
      <p:sp>
        <p:nvSpPr>
          <p:cNvPr id="9" name="Google Shape;276;p41"/>
          <p:cNvSpPr txBox="1"/>
          <p:nvPr/>
        </p:nvSpPr>
        <p:spPr>
          <a:xfrm>
            <a:off x="5264150" y="1845310"/>
            <a:ext cx="3519805" cy="6515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0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we </a:t>
            </a:r>
            <a:r>
              <a:rPr lang="en-US" altLang="fr-FR" sz="1200"/>
              <a:t>make it executable</a:t>
            </a:r>
            <a:endParaRPr lang="en-US" altLang="fr-FR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Main Function: handle_packet()</a:t>
            </a:r>
            <a:endParaRPr lang="en-US" alt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"/>
          <a:srcRect r="8757" b="14537"/>
          <a:stretch>
            <a:fillRect/>
          </a:stretch>
        </p:blipFill>
        <p:spPr>
          <a:xfrm>
            <a:off x="3336290" y="1753870"/>
            <a:ext cx="5603875" cy="2064385"/>
          </a:xfrm>
          <a:prstGeom prst="rect">
            <a:avLst/>
          </a:prstGeom>
        </p:spPr>
      </p:pic>
      <p:sp>
        <p:nvSpPr>
          <p:cNvPr id="10" name="Zone de texte 9"/>
          <p:cNvSpPr txBox="1"/>
          <p:nvPr/>
        </p:nvSpPr>
        <p:spPr>
          <a:xfrm>
            <a:off x="111760" y="1910715"/>
            <a:ext cx="2898775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</a:rPr>
              <a:t>📌 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</a:rPr>
              <a:t>Purpose:</a:t>
            </a:r>
            <a:endParaRPr lang="en-US" altLang="zh-CN" sz="1200">
              <a:solidFill>
                <a:schemeClr val="tx1"/>
              </a:solidFill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Captures IP &amp; ARP packets.</a:t>
            </a:r>
            <a:endParaRPr lang="en-US" altLang="zh-CN" sz="1200">
              <a:solidFill>
                <a:schemeClr val="tx1"/>
              </a:solidFill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Extracts important details (source/destination IP, protocol).</a:t>
            </a:r>
            <a:endParaRPr lang="en-US" altLang="zh-CN" sz="1200">
              <a:solidFill>
                <a:schemeClr val="tx1"/>
              </a:solidFill>
            </a:endParaRPr>
          </a:p>
          <a:p>
            <a:pPr indent="0">
              <a:buFont typeface="Arial" panose="020B0604020202020204"/>
              <a:buNone/>
            </a:pP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2400"/>
              <a:t> Starting the Sniffer</a:t>
            </a:r>
            <a:endParaRPr lang="en-US" altLang="fr-FR" sz="240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9730" y="1082675"/>
            <a:ext cx="4122420" cy="1272540"/>
          </a:xfrm>
          <a:prstGeom prst="rect">
            <a:avLst/>
          </a:prstGeom>
        </p:spPr>
      </p:pic>
      <p:sp>
        <p:nvSpPr>
          <p:cNvPr id="14" name="Zone de texte 13"/>
          <p:cNvSpPr txBox="1"/>
          <p:nvPr/>
        </p:nvSpPr>
        <p:spPr>
          <a:xfrm>
            <a:off x="118745" y="1402080"/>
            <a:ext cx="4219575" cy="6915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300" b="1">
                <a:solidFill>
                  <a:schemeClr val="bg2">
                    <a:lumMod val="50000"/>
                  </a:schemeClr>
                </a:solidFill>
              </a:rPr>
              <a:t>📌 </a:t>
            </a:r>
            <a:r>
              <a:rPr lang="en-US" altLang="zh-CN" sz="1300" b="1">
                <a:solidFill>
                  <a:schemeClr val="bg2">
                    <a:lumMod val="50000"/>
                  </a:schemeClr>
                </a:solidFill>
              </a:rPr>
              <a:t>Purpose:</a:t>
            </a:r>
            <a:endParaRPr lang="en-US" altLang="zh-CN" sz="1300">
              <a:solidFill>
                <a:schemeClr val="tx1"/>
              </a:solidFill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300">
                <a:solidFill>
                  <a:schemeClr val="tx1"/>
                </a:solidFill>
              </a:rPr>
              <a:t>Continuously captures packets on a given interface.</a:t>
            </a:r>
            <a:endParaRPr lang="en-US" altLang="zh-CN" sz="1300">
              <a:solidFill>
                <a:schemeClr val="tx1"/>
              </a:solidFill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300">
                <a:solidFill>
                  <a:schemeClr val="tx1"/>
                </a:solidFill>
              </a:rPr>
              <a:t>Can be stopped with Ctrl+C.</a:t>
            </a:r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15" name="Google Shape;317;p45"/>
          <p:cNvSpPr txBox="1"/>
          <p:nvPr/>
        </p:nvSpPr>
        <p:spPr>
          <a:xfrm>
            <a:off x="537120" y="25208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0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 panose="020B0500000000000004"/>
              <a:buNone/>
              <a:defRPr sz="3500" b="1" i="0" u="none" strike="noStrike" cap="none">
                <a:solidFill>
                  <a:schemeClr val="dk1"/>
                </a:solidFill>
                <a:latin typeface="Coda" panose="020B0500000000000004"/>
                <a:ea typeface="Coda" panose="020B0500000000000004"/>
                <a:cs typeface="Coda" panose="020B0500000000000004"/>
                <a:sym typeface="Coda" panose="020B050000000000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2400"/>
              <a:t>Logging Packets</a:t>
            </a:r>
            <a:endParaRPr lang="en-US" altLang="fr-FR" sz="2400"/>
          </a:p>
        </p:txBody>
      </p:sp>
      <p:sp>
        <p:nvSpPr>
          <p:cNvPr id="16" name="Zone de texte 15"/>
          <p:cNvSpPr txBox="1"/>
          <p:nvPr/>
        </p:nvSpPr>
        <p:spPr>
          <a:xfrm>
            <a:off x="227330" y="3403600"/>
            <a:ext cx="3125470" cy="469265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1200">
                <a:solidFill>
                  <a:schemeClr val="tx1"/>
                </a:solidFill>
              </a:rPr>
              <a:t>📌</a:t>
            </a:r>
            <a:r>
              <a:rPr lang="en-US" altLang="fr-FR" sz="1200">
                <a:solidFill>
                  <a:schemeClr val="tx1"/>
                </a:solidFill>
              </a:rPr>
              <a:t> </a:t>
            </a:r>
            <a:r>
              <a:rPr lang="en-US" altLang="fr-FR" sz="1200">
                <a:solidFill>
                  <a:schemeClr val="bg2">
                    <a:lumMod val="50000"/>
                  </a:schemeClr>
                </a:solidFill>
              </a:rPr>
              <a:t>Purpose</a:t>
            </a:r>
            <a:r>
              <a:rPr lang="en-US" altLang="fr-FR" sz="1200">
                <a:solidFill>
                  <a:schemeClr val="tx1"/>
                </a:solidFill>
              </a:rPr>
              <a:t>:</a:t>
            </a:r>
            <a:endParaRPr lang="en-US" altLang="fr-FR" sz="1200">
              <a:solidFill>
                <a:schemeClr val="tx1"/>
              </a:solidFill>
            </a:endParaRPr>
          </a:p>
          <a:p>
            <a:endParaRPr lang="en-US" altLang="fr-FR" sz="1200">
              <a:solidFill>
                <a:schemeClr val="tx1"/>
              </a:solidFill>
            </a:endParaRPr>
          </a:p>
          <a:p>
            <a:r>
              <a:rPr lang="en-US" altLang="fr-FR" sz="1200">
                <a:solidFill>
                  <a:schemeClr val="tx1"/>
                </a:solidFill>
              </a:rPr>
              <a:t>Displays real-time packet information.</a:t>
            </a:r>
            <a:endParaRPr lang="en-US" altLang="fr-FR" sz="1200">
              <a:solidFill>
                <a:schemeClr val="tx1"/>
              </a:solidFill>
            </a:endParaRPr>
          </a:p>
          <a:p>
            <a:r>
              <a:rPr lang="en-US" altLang="fr-FR" sz="1200">
                <a:solidFill>
                  <a:schemeClr val="tx1"/>
                </a:solidFill>
              </a:rPr>
              <a:t>Saves logs for later analysis.</a:t>
            </a:r>
            <a:endParaRPr lang="en-US" altLang="fr-FR" sz="1200">
              <a:solidFill>
                <a:schemeClr val="tx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3601720"/>
            <a:ext cx="4461510" cy="367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92475" y="1307100"/>
            <a:ext cx="410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Results</a:t>
            </a:r>
            <a:endParaRPr lang="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ntum Computing Major for College by Slidesgo">
  <a:themeElements>
    <a:clrScheme name="Simple Light">
      <a:dk1>
        <a:srgbClr val="FFFFE9"/>
      </a:dk1>
      <a:lt1>
        <a:srgbClr val="000000"/>
      </a:lt1>
      <a:dk2>
        <a:srgbClr val="D1E6F3"/>
      </a:dk2>
      <a:lt2>
        <a:srgbClr val="E6FFE6"/>
      </a:lt2>
      <a:accent1>
        <a:srgbClr val="BAC8D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3040</Words>
  <Application>WPS Presentation</Application>
  <PresentationFormat/>
  <Paragraphs>131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SimSun</vt:lpstr>
      <vt:lpstr>Wingdings</vt:lpstr>
      <vt:lpstr>Arial</vt:lpstr>
      <vt:lpstr>Coda</vt:lpstr>
      <vt:lpstr>Sitka Text</vt:lpstr>
      <vt:lpstr>Assistant</vt:lpstr>
      <vt:lpstr>Segoe Print</vt:lpstr>
      <vt:lpstr>Lato Light</vt:lpstr>
      <vt:lpstr>Nunito Light</vt:lpstr>
      <vt:lpstr>Proxima Nova</vt:lpstr>
      <vt:lpstr>Yu Gothic UI</vt:lpstr>
      <vt:lpstr>Anaheim</vt:lpstr>
      <vt:lpstr>Microsoft YaHei</vt:lpstr>
      <vt:lpstr>Arial Unicode MS</vt:lpstr>
      <vt:lpstr>Calibri</vt:lpstr>
      <vt:lpstr>Amatic SC</vt:lpstr>
      <vt:lpstr>Roboto Medium</vt:lpstr>
      <vt:lpstr>Wingdings</vt:lpstr>
      <vt:lpstr>Wide Latin</vt:lpstr>
      <vt:lpstr>Inter</vt:lpstr>
      <vt:lpstr>var(--ds-font-family-code)</vt:lpstr>
      <vt:lpstr>coed</vt:lpstr>
      <vt:lpstr>BatangChe</vt:lpstr>
      <vt:lpstr>Coda</vt:lpstr>
      <vt:lpstr>Quantum Computing Major for College by Slidesgo</vt:lpstr>
      <vt:lpstr>BASIC NETWORK SNIFFER</vt:lpstr>
      <vt:lpstr>06</vt:lpstr>
      <vt:lpstr>Introduction</vt:lpstr>
      <vt:lpstr>Introduction</vt:lpstr>
      <vt:lpstr>PowerPoint 演示文稿</vt:lpstr>
      <vt:lpstr>Here are three important ideas</vt:lpstr>
      <vt:lpstr>Divide the content in four ideas</vt:lpstr>
      <vt:lpstr>Logging Packets</vt:lpstr>
      <vt:lpstr>Awesome words</vt:lpstr>
      <vt:lpstr>—Someone Famous</vt:lpstr>
      <vt:lpstr>Conclusion</vt:lpstr>
      <vt:lpstr>98,300,000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Énum</dc:title>
  <dc:creator/>
  <cp:lastModifiedBy>meryem farhat</cp:lastModifiedBy>
  <cp:revision>5</cp:revision>
  <dcterms:created xsi:type="dcterms:W3CDTF">2024-07-02T10:26:00Z</dcterms:created>
  <dcterms:modified xsi:type="dcterms:W3CDTF">2025-02-05T21:30:58Z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8F0EE50779FE43C9B39A9B00444CE667_12</vt:lpwstr>
  </property>
  <property fmtid="{D5CDD505-2E9C-101B-9397-08002B2CF9AE}" pid="3" name="KSOProductBuildVer">
    <vt:lpwstr>1036-12.2.0.19805</vt:lpwstr>
  </property>
</Properties>
</file>