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  <p:sldMasterId id="2147483675" r:id="rId3"/>
  </p:sldMasterIdLst>
  <p:notesMasterIdLst>
    <p:notesMasterId r:id="rId5"/>
  </p:notesMasterIdLst>
  <p:sldIdLst>
    <p:sldId id="256" r:id="rId4"/>
  </p:sldIdLst>
  <p:sldSz cx="30275213" cy="428037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40F"/>
    <a:srgbClr val="FA7D70"/>
    <a:srgbClr val="22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5" autoAdjust="0"/>
    <p:restoredTop sz="94660"/>
  </p:normalViewPr>
  <p:slideViewPr>
    <p:cSldViewPr snapToGrid="0" snapToObjects="1">
      <p:cViewPr>
        <p:scale>
          <a:sx n="59" d="100"/>
          <a:sy n="59" d="100"/>
        </p:scale>
        <p:origin x="3232" y="10624"/>
      </p:cViewPr>
      <p:guideLst>
        <p:guide orient="horz" pos="13481"/>
        <p:guide pos="9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99484287864"/>
          <c:y val="0.116969349887585"/>
          <c:w val="0.391863364327967"/>
          <c:h val="0.5877950464919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</c:dPt>
          <c:dLbls>
            <c:dLbl>
              <c:idx val="3"/>
              <c:layout>
                <c:manualLayout>
                  <c:x val="0.0128116237441601"/>
                  <c:y val="0.0970480498620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English</c:v>
                </c:pt>
                <c:pt idx="1">
                  <c:v>German</c:v>
                </c:pt>
                <c:pt idx="2">
                  <c:v>French</c:v>
                </c:pt>
                <c:pt idx="3">
                  <c:v>Italian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800.0</c:v>
                </c:pt>
                <c:pt idx="1">
                  <c:v>80.0</c:v>
                </c:pt>
                <c:pt idx="2">
                  <c:v>60.0</c:v>
                </c:pt>
                <c:pt idx="3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319541021749"/>
          <c:y val="0.307734174266052"/>
          <c:w val="0.2509341589177"/>
          <c:h val="0.26148479782025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99484287864"/>
          <c:y val="0.116969349887585"/>
          <c:w val="0.391863364327967"/>
          <c:h val="0.5877950464919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Lbls>
            <c:dLbl>
              <c:idx val="3"/>
              <c:layout>
                <c:manualLayout>
                  <c:x val="0.0128116237441601"/>
                  <c:y val="0.0970480498620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English</c:v>
                </c:pt>
                <c:pt idx="1">
                  <c:v>Spanish</c:v>
                </c:pt>
                <c:pt idx="2">
                  <c:v>Italian</c:v>
                </c:pt>
                <c:pt idx="3">
                  <c:v>German</c:v>
                </c:pt>
                <c:pt idx="4">
                  <c:v>Polish</c:v>
                </c:pt>
                <c:pt idx="5">
                  <c:v>French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7.581</c:v>
                </c:pt>
                <c:pt idx="1">
                  <c:v>7.371</c:v>
                </c:pt>
                <c:pt idx="2">
                  <c:v>1.932</c:v>
                </c:pt>
                <c:pt idx="3">
                  <c:v>1.47</c:v>
                </c:pt>
                <c:pt idx="4">
                  <c:v>1.155</c:v>
                </c:pt>
                <c:pt idx="5">
                  <c:v>0.903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319541021749"/>
          <c:y val="0.307734174266052"/>
          <c:w val="0.2509341589177"/>
          <c:h val="0.26148479782025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834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081421" y="2278914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5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2081421" y="11394521"/>
            <a:ext cx="26112370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17308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7059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081423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138187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6792642" y="17151964"/>
            <a:ext cx="36274212" cy="652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5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6452764" y="10813091"/>
            <a:ext cx="36274212" cy="1920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17308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7059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081423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138187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ter">
  <p:cSld name="Post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3784402" y="7005157"/>
            <a:ext cx="22706410" cy="1490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3784402" y="22481889"/>
            <a:ext cx="22706410" cy="1033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None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35319" marR="0" lvl="1" indent="-5018" algn="ctr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70638" marR="0" lvl="2" indent="-10037" algn="ctr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None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405956" marR="0" lvl="3" indent="-2356" algn="ctr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41276" marR="0" lvl="4" indent="-7375" algn="ctr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676595" marR="0" lvl="5" indent="-12394" algn="ctr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11913" marR="0" lvl="6" indent="-4713" algn="ctr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947232" marR="0" lvl="7" indent="-9732" algn="ctr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2552" marR="0" lvl="8" indent="-2051" algn="ctr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081421" y="2278907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09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2081421" y="11394521"/>
            <a:ext cx="26112370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670115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Char char="•"/>
              <a:defRPr sz="6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0706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12444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065653" y="10671223"/>
            <a:ext cx="26112370" cy="1780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2065653" y="28644838"/>
            <a:ext cx="26112370" cy="936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rgbClr val="888888"/>
              </a:buClr>
              <a:buSzPts val="6953"/>
              <a:buFont typeface="Arial"/>
              <a:buNone/>
              <a:defRPr sz="5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rgbClr val="888888"/>
              </a:buClr>
              <a:buSzPts val="5960"/>
              <a:buFont typeface="Arial"/>
              <a:buNone/>
              <a:defRPr sz="49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rgbClr val="888888"/>
              </a:buClr>
              <a:buSzPts val="4966"/>
              <a:buFont typeface="Arial"/>
              <a:buNone/>
              <a:defRPr sz="44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rgbClr val="888888"/>
              </a:buClr>
              <a:buSzPts val="4470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rgbClr val="888888"/>
              </a:buClr>
              <a:buSzPts val="4470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rgbClr val="888888"/>
              </a:buClr>
              <a:buSzPts val="4470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rgbClr val="888888"/>
              </a:buClr>
              <a:buSzPts val="4470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rgbClr val="888888"/>
              </a:buClr>
              <a:buSzPts val="4470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rgbClr val="888888"/>
              </a:buClr>
              <a:buSzPts val="4470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081421" y="2278907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09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081421" y="11394521"/>
            <a:ext cx="12866966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670115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Char char="•"/>
              <a:defRPr sz="6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0706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12444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15326827" y="11394521"/>
            <a:ext cx="12866966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670115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Char char="•"/>
              <a:defRPr sz="6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0706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12444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085364" y="2278907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09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2085367" y="10492870"/>
            <a:ext cx="12807833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None/>
              <a:defRPr sz="5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496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None/>
              <a:defRPr sz="447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2085367" y="15635264"/>
            <a:ext cx="12807833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670115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Char char="•"/>
              <a:defRPr sz="6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0706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12444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5326827" y="10492870"/>
            <a:ext cx="12870910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None/>
              <a:defRPr sz="5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496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None/>
              <a:defRPr sz="447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397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4"/>
          </p:nvPr>
        </p:nvSpPr>
        <p:spPr>
          <a:xfrm>
            <a:off x="15326827" y="15635264"/>
            <a:ext cx="12870910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670115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Char char="•"/>
              <a:defRPr sz="6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0706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12444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081421" y="2278907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09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2085368" y="2853585"/>
            <a:ext cx="9764543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12870909" y="6162952"/>
            <a:ext cx="15326828" cy="3041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733171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7011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Char char="•"/>
              <a:defRPr sz="6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0706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4394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2"/>
          </p:nvPr>
        </p:nvSpPr>
        <p:spPr>
          <a:xfrm>
            <a:off x="2085368" y="12841130"/>
            <a:ext cx="9764543" cy="2378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None/>
              <a:defRPr sz="39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None/>
              <a:defRPr sz="2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065654" y="10671229"/>
            <a:ext cx="26112370" cy="1780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065654" y="28644847"/>
            <a:ext cx="26112370" cy="936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None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7946"/>
              <a:buFont typeface="Arial"/>
              <a:buNone/>
              <a:defRPr sz="66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6622"/>
              <a:buFont typeface="Arial"/>
              <a:buNone/>
              <a:defRPr sz="5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960"/>
              <a:buFont typeface="Arial"/>
              <a:buNone/>
              <a:defRPr sz="529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960"/>
              <a:buFont typeface="Arial"/>
              <a:buNone/>
              <a:defRPr sz="529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960"/>
              <a:buFont typeface="Arial"/>
              <a:buNone/>
              <a:defRPr sz="529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960"/>
              <a:buFont typeface="Arial"/>
              <a:buNone/>
              <a:defRPr sz="529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960"/>
              <a:buFont typeface="Arial"/>
              <a:buNone/>
              <a:defRPr sz="529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960"/>
              <a:buFont typeface="Arial"/>
              <a:buNone/>
              <a:defRPr sz="529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081423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138187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2085368" y="2853585"/>
            <a:ext cx="9764543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3"/>
          <p:cNvSpPr>
            <a:spLocks noGrp="1"/>
          </p:cNvSpPr>
          <p:nvPr>
            <p:ph type="pic" idx="2"/>
          </p:nvPr>
        </p:nvSpPr>
        <p:spPr>
          <a:xfrm>
            <a:off x="12870909" y="6162952"/>
            <a:ext cx="15326828" cy="3041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35319" marR="0" lvl="1" indent="-5018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70638" marR="0" lvl="2" indent="-10037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405956" marR="0" lvl="3" indent="-2356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41276" marR="0" lvl="4" indent="-737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676595" marR="0" lvl="5" indent="-12394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11913" marR="0" lvl="6" indent="-4713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947232" marR="0" lvl="7" indent="-9732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2552" marR="0" lvl="8" indent="-205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2085368" y="12841130"/>
            <a:ext cx="9764543" cy="2378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None/>
              <a:defRPr sz="39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None/>
              <a:defRPr sz="29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None/>
              <a:defRPr sz="2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081421" y="2278907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09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 rot="5400000">
            <a:off x="1558309" y="11917633"/>
            <a:ext cx="27158595" cy="2611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670115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Char char="•"/>
              <a:defRPr sz="6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0706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12444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 rot="5400000">
            <a:off x="6792639" y="17151964"/>
            <a:ext cx="36274212" cy="652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09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 rot="5400000">
            <a:off x="-6452766" y="10813091"/>
            <a:ext cx="36274212" cy="1920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670115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Char char="•"/>
              <a:defRPr sz="6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0706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12444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ter">
  <p:cSld name="Post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081421" y="2278914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5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081421" y="11394521"/>
            <a:ext cx="12866966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17308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7059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5326827" y="11394521"/>
            <a:ext cx="12866966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17308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7059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081423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138187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085364" y="2278914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5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085370" y="10492870"/>
            <a:ext cx="12807831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None/>
              <a:defRPr sz="79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None/>
              <a:defRPr sz="662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5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2085370" y="15635264"/>
            <a:ext cx="12807831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17308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7059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15326828" y="10492870"/>
            <a:ext cx="12870910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None/>
              <a:defRPr sz="79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None/>
              <a:defRPr sz="662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5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52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15326828" y="15635264"/>
            <a:ext cx="12870910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17308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7059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081423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138187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081421" y="2278914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5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081423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138187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081423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138187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085364" y="2853585"/>
            <a:ext cx="9764544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05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2870909" y="6162960"/>
            <a:ext cx="15326828" cy="3041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901382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Arial"/>
              <a:buChar char="•"/>
              <a:defRPr sz="105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17308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9096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085364" y="12841130"/>
            <a:ext cx="9764544" cy="2378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None/>
              <a:defRPr sz="52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None/>
              <a:defRPr sz="46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39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081423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138187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085364" y="2853585"/>
            <a:ext cx="9764544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05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2870909" y="6162960"/>
            <a:ext cx="15326828" cy="3041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513743" marR="0" lvl="1" indent="-2442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027487" marR="0" lvl="2" indent="-4886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541230" marR="0" lvl="3" indent="-733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054974" marR="0" lvl="4" indent="-9773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568717" marR="0" lvl="5" indent="-1221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082461" marR="0" lvl="6" indent="-196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96204" marR="0" lvl="7" indent="-4404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09948" marR="0" lvl="8" indent="-684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085364" y="12841130"/>
            <a:ext cx="9764544" cy="2378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None/>
              <a:defRPr sz="52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None/>
              <a:defRPr sz="46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39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sz="3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081423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138187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081421" y="2278914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5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558309" y="11917633"/>
            <a:ext cx="27158595" cy="2611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17308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7059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081423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138187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81421" y="2278914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5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81421" y="11394521"/>
            <a:ext cx="26112370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17308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7059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081423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138187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2081421" y="2278907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09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2081421" y="11394521"/>
            <a:ext cx="26112370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670115" algn="l" rtl="0">
              <a:lnSpc>
                <a:spcPct val="90000"/>
              </a:lnSpc>
              <a:spcBef>
                <a:spcPts val="2483"/>
              </a:spcBef>
              <a:spcAft>
                <a:spcPts val="0"/>
              </a:spcAft>
              <a:buClr>
                <a:schemeClr val="dk1"/>
              </a:buClr>
              <a:buSzPts val="6953"/>
              <a:buFont typeface="Arial"/>
              <a:buChar char="•"/>
              <a:defRPr sz="6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07060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43941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966"/>
              <a:buFont typeface="Arial"/>
              <a:buChar char="•"/>
              <a:defRPr sz="4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12444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12445" algn="l" rtl="0">
              <a:lnSpc>
                <a:spcPct val="90000"/>
              </a:lnSpc>
              <a:spcBef>
                <a:spcPts val="1242"/>
              </a:spcBef>
              <a:spcAft>
                <a:spcPts val="0"/>
              </a:spcAft>
              <a:buClr>
                <a:schemeClr val="dk1"/>
              </a:buClr>
              <a:buSzPts val="4470"/>
              <a:buFont typeface="Arial"/>
              <a:buChar char="•"/>
              <a:defRPr sz="4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53865" marR="0" lvl="1" indent="-12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07730" marR="0" lvl="2" indent="-253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261595" marR="0" lvl="3" indent="-37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015460" marR="0" lvl="4" indent="-50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769325" marR="0" lvl="5" indent="-63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23190" marR="0" lvl="6" indent="-759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77054" marR="0" lvl="7" indent="-88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030919" marR="0" lvl="8" indent="-1011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21381871" y="39672750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8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5.png"/><Relationship Id="rId21" Type="http://schemas.openxmlformats.org/officeDocument/2006/relationships/chart" Target="../charts/chart2.xml"/><Relationship Id="rId22" Type="http://schemas.openxmlformats.org/officeDocument/2006/relationships/image" Target="../media/image16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oleObject" Target="../embeddings/oleObject1.bin"/><Relationship Id="rId17" Type="http://schemas.openxmlformats.org/officeDocument/2006/relationships/image" Target="../media/image1.emf"/><Relationship Id="rId18" Type="http://schemas.openxmlformats.org/officeDocument/2006/relationships/image" Target="../media/image14.png"/><Relationship Id="rId19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Rectangle 1397"/>
          <p:cNvSpPr/>
          <p:nvPr/>
        </p:nvSpPr>
        <p:spPr bwMode="gray">
          <a:xfrm>
            <a:off x="22183522" y="24785960"/>
            <a:ext cx="3653860" cy="49997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1391" name="Rectangle 1390"/>
          <p:cNvSpPr/>
          <p:nvPr/>
        </p:nvSpPr>
        <p:spPr bwMode="gray">
          <a:xfrm>
            <a:off x="18705265" y="24774677"/>
            <a:ext cx="3018225" cy="45804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29" name="Google Shape;163;p29"/>
          <p:cNvSpPr txBox="1">
            <a:spLocks noGrp="1"/>
          </p:cNvSpPr>
          <p:nvPr>
            <p:ph type="title"/>
          </p:nvPr>
        </p:nvSpPr>
        <p:spPr>
          <a:xfrm>
            <a:off x="2408027" y="548626"/>
            <a:ext cx="26044946" cy="242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98" tIns="45689" rIns="91398" bIns="45689" anchor="ctr" anchorCtr="0">
            <a:noAutofit/>
          </a:bodyPr>
          <a:lstStyle/>
          <a:p>
            <a:pPr algn="ctr"/>
            <a:r>
              <a:rPr lang="en-US" sz="8400" b="1" dirty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Multilingual </a:t>
            </a:r>
            <a:r>
              <a:rPr lang="en-US" sz="8400" b="1" dirty="0" err="1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Embeddings</a:t>
            </a:r>
            <a:r>
              <a:rPr lang="en-US" sz="8400" dirty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8400" dirty="0" smtClean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8400" dirty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Systematic </a:t>
            </a:r>
            <a:r>
              <a:rPr lang="en-US" sz="8400" dirty="0" smtClean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  <a:br>
              <a:rPr lang="en-US" sz="8400" dirty="0" smtClean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8400" dirty="0" smtClean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 on Downstream Semantic Tasks</a:t>
            </a:r>
            <a:endParaRPr sz="8400" dirty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" name="Google Shape;164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5424970" y="3616830"/>
            <a:ext cx="4230267" cy="186774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70;p29"/>
          <p:cNvSpPr txBox="1"/>
          <p:nvPr/>
        </p:nvSpPr>
        <p:spPr>
          <a:xfrm>
            <a:off x="3479614" y="3133670"/>
            <a:ext cx="22860172" cy="17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98" tIns="45689" rIns="91398" bIns="45689" anchor="t" anchorCtr="0">
            <a:noAutofit/>
          </a:bodyPr>
          <a:lstStyle/>
          <a:p>
            <a:pPr algn="ctr"/>
            <a:r>
              <a:rPr lang="en-US" sz="59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Meryem M’hamdi</a:t>
            </a:r>
            <a:endParaRPr dirty="0">
              <a:solidFill>
                <a:schemeClr val="tx1"/>
              </a:solidFill>
            </a:endParaRPr>
          </a:p>
          <a:p>
            <a:pPr algn="ctr"/>
            <a:r>
              <a:rPr lang="en-US" sz="49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Dr</a:t>
            </a:r>
            <a:r>
              <a:rPr lang="en-US" sz="49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4900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Claudiu</a:t>
            </a:r>
            <a:r>
              <a:rPr lang="en-US" sz="49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900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Musat</a:t>
            </a:r>
            <a:r>
              <a:rPr lang="en-US" sz="49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49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Analytics &amp; AI Laboratory , Swisscom</a:t>
            </a:r>
          </a:p>
          <a:p>
            <a:pPr algn="ctr"/>
            <a:r>
              <a:rPr lang="en-US" sz="49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Prof</a:t>
            </a:r>
            <a:r>
              <a:rPr lang="en-US" sz="49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. Robert West, Data Science </a:t>
            </a:r>
            <a:r>
              <a:rPr lang="en-US" sz="49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Laboratory, EPFL</a:t>
            </a:r>
            <a:endParaRPr dirty="0" smtClean="0">
              <a:solidFill>
                <a:schemeClr val="tx1"/>
              </a:solidFill>
            </a:endParaRPr>
          </a:p>
        </p:txBody>
      </p:sp>
      <p:pic>
        <p:nvPicPr>
          <p:cNvPr id="32" name="Picture 31" descr="Logo_Swissc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2" y="3067565"/>
            <a:ext cx="3349713" cy="2176111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362849" y="6127461"/>
            <a:ext cx="29292386" cy="0"/>
          </a:xfrm>
          <a:prstGeom prst="line">
            <a:avLst/>
          </a:prstGeom>
          <a:ln w="76200" cmpd="sng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Google Shape;166;p29"/>
          <p:cNvSpPr txBox="1"/>
          <p:nvPr/>
        </p:nvSpPr>
        <p:spPr>
          <a:xfrm>
            <a:off x="1691544" y="6275791"/>
            <a:ext cx="8934573" cy="11746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398" tIns="45689" rIns="91398" bIns="45689" anchor="t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fr-FR" sz="6000" dirty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Word </a:t>
            </a:r>
            <a:r>
              <a:rPr lang="fr-FR" sz="6000" dirty="0" err="1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Embeddings</a:t>
            </a:r>
            <a:endParaRPr sz="6000" dirty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b="1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166;p29"/>
          <p:cNvSpPr txBox="1"/>
          <p:nvPr/>
        </p:nvSpPr>
        <p:spPr>
          <a:xfrm>
            <a:off x="10993390" y="6257802"/>
            <a:ext cx="9372388" cy="11746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398" tIns="45689" rIns="91398" bIns="45689" anchor="t" anchorCtr="0">
            <a:noAutofit/>
          </a:bodyPr>
          <a:lstStyle/>
          <a:p>
            <a:pPr algn="ctr"/>
            <a:r>
              <a:rPr lang="fr-FR" sz="6000" dirty="0" err="1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Multilingual</a:t>
            </a:r>
            <a:r>
              <a:rPr lang="fr-FR" sz="6000" dirty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6000" dirty="0" err="1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Embeddings</a:t>
            </a:r>
            <a:endParaRPr sz="6000" dirty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b="1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166;p29"/>
          <p:cNvSpPr txBox="1"/>
          <p:nvPr/>
        </p:nvSpPr>
        <p:spPr>
          <a:xfrm>
            <a:off x="20715062" y="6242695"/>
            <a:ext cx="8993204" cy="11746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398" tIns="45689" rIns="91398" bIns="45689" anchor="t" anchorCtr="0">
            <a:noAutofit/>
          </a:bodyPr>
          <a:lstStyle/>
          <a:p>
            <a:pPr algn="ctr"/>
            <a:r>
              <a:rPr lang="fr-FR" sz="60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Main Contributions</a:t>
            </a:r>
            <a:endParaRPr sz="600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b="1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662032" y="7398162"/>
            <a:ext cx="8993205" cy="7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3600" dirty="0" smtClean="0">
                <a:latin typeface="Times New Roman"/>
                <a:cs typeface="Times New Roman"/>
              </a:rPr>
              <a:t>Existing benchmarks [1</a:t>
            </a:r>
            <a:r>
              <a:rPr lang="en-US" sz="3600" dirty="0" smtClean="0">
                <a:latin typeface="Times New Roman"/>
                <a:cs typeface="Times New Roman"/>
              </a:rPr>
              <a:t>] </a:t>
            </a:r>
            <a:r>
              <a:rPr lang="en-GB" sz="3600" kern="1200" dirty="0" smtClean="0">
                <a:solidFill>
                  <a:srgbClr val="001155"/>
                </a:solidFill>
                <a:latin typeface="Times New Roman"/>
                <a:ea typeface="+mn-ea"/>
                <a:cs typeface="Times New Roman"/>
              </a:rPr>
              <a:t>focus </a:t>
            </a:r>
            <a:r>
              <a:rPr lang="en-GB" sz="3600" kern="1200" dirty="0" smtClean="0">
                <a:solidFill>
                  <a:srgbClr val="001155"/>
                </a:solidFill>
                <a:latin typeface="Times New Roman"/>
                <a:ea typeface="+mn-ea"/>
                <a:cs typeface="Times New Roman"/>
              </a:rPr>
              <a:t>mainly on </a:t>
            </a:r>
            <a:r>
              <a:rPr lang="en-GB" sz="3600" kern="1200" dirty="0" smtClean="0">
                <a:latin typeface="Times New Roman"/>
                <a:ea typeface="+mn-ea"/>
                <a:cs typeface="Times New Roman"/>
              </a:rPr>
              <a:t>the comparison between the different multilingual </a:t>
            </a:r>
            <a:r>
              <a:rPr lang="en-GB" sz="3600" kern="1200" dirty="0" err="1" smtClean="0">
                <a:latin typeface="Times New Roman"/>
                <a:ea typeface="+mn-ea"/>
                <a:cs typeface="Times New Roman"/>
              </a:rPr>
              <a:t>embeddings</a:t>
            </a:r>
            <a:r>
              <a:rPr lang="en-GB" sz="3600" kern="1200" dirty="0" smtClean="0">
                <a:latin typeface="Times New Roman"/>
                <a:ea typeface="+mn-ea"/>
                <a:cs typeface="Times New Roman"/>
              </a:rPr>
              <a:t> methodologies on simpler models, our contributions consists of: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742950" indent="-742950" algn="just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>
                <a:latin typeface="Times New Roman"/>
                <a:cs typeface="Times New Roman"/>
              </a:rPr>
              <a:t>An end</a:t>
            </a:r>
            <a:r>
              <a:rPr lang="en-US" sz="3600" dirty="0">
                <a:latin typeface="Times New Roman"/>
                <a:cs typeface="Times New Roman"/>
              </a:rPr>
              <a:t>-to-end library for the multi-dimensional performance evaluation of different multilingual and monolingual </a:t>
            </a:r>
            <a:r>
              <a:rPr lang="en-US" sz="3600" dirty="0" err="1" smtClean="0">
                <a:latin typeface="Times New Roman"/>
                <a:cs typeface="Times New Roman"/>
              </a:rPr>
              <a:t>embeddings</a:t>
            </a:r>
            <a:r>
              <a:rPr lang="en-US" sz="3600" dirty="0" smtClean="0">
                <a:latin typeface="Times New Roman"/>
                <a:cs typeface="Times New Roman"/>
              </a:rPr>
              <a:t> across </a:t>
            </a:r>
            <a:r>
              <a:rPr lang="en-US" sz="3600" dirty="0">
                <a:latin typeface="Times New Roman"/>
                <a:cs typeface="Times New Roman"/>
              </a:rPr>
              <a:t>different architectures</a:t>
            </a:r>
            <a:r>
              <a:rPr lang="en-US" sz="3600" dirty="0" smtClean="0">
                <a:latin typeface="Times New Roman"/>
                <a:cs typeface="Times New Roman"/>
              </a:rPr>
              <a:t>.</a:t>
            </a:r>
          </a:p>
          <a:p>
            <a:pPr marL="742950" indent="-742950" algn="just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>
                <a:latin typeface="Times New Roman"/>
                <a:cs typeface="Times New Roman"/>
              </a:rPr>
              <a:t>Explore new tasks namely cross lingual churn detection and event detection</a:t>
            </a:r>
          </a:p>
          <a:p>
            <a:pPr marL="742950" indent="-742950" algn="just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>
                <a:latin typeface="Times New Roman"/>
                <a:cs typeface="Times New Roman"/>
              </a:rPr>
              <a:t>Investigate the correlation between intrinsic and extrinsic evaluations</a:t>
            </a:r>
            <a:endParaRPr lang="en-US" sz="3600" dirty="0">
              <a:solidFill>
                <a:schemeClr val="dk1"/>
              </a:solidFill>
              <a:latin typeface="Times New Roman"/>
              <a:ea typeface="Trebuchet MS"/>
              <a:cs typeface="Times New Roman"/>
              <a:sym typeface="Trebuchet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70214" y="7437366"/>
            <a:ext cx="895590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en-US" sz="3600" dirty="0" smtClean="0">
                <a:latin typeface="Times New Roman"/>
                <a:cs typeface="Times New Roman"/>
              </a:rPr>
              <a:t>Keys characteristics of word </a:t>
            </a:r>
            <a:r>
              <a:rPr lang="en-US" sz="3600" dirty="0" err="1" smtClean="0">
                <a:latin typeface="Times New Roman"/>
                <a:cs typeface="Times New Roman"/>
              </a:rPr>
              <a:t>embeddings</a:t>
            </a:r>
            <a:r>
              <a:rPr lang="en-US" sz="3600" dirty="0" smtClean="0">
                <a:latin typeface="Times New Roman"/>
                <a:cs typeface="Times New Roman"/>
              </a:rPr>
              <a:t>:</a:t>
            </a:r>
          </a:p>
          <a:p>
            <a:pPr marL="571500" lvl="0" indent="-571500" algn="just">
              <a:spcAft>
                <a:spcPts val="1200"/>
              </a:spcAft>
              <a:buFont typeface="Arial"/>
              <a:buChar char="•"/>
            </a:pPr>
            <a:r>
              <a:rPr lang="en-US" sz="3600" kern="1200" dirty="0" smtClean="0">
                <a:solidFill>
                  <a:srgbClr val="333333"/>
                </a:solidFill>
                <a:latin typeface="Times New Roman"/>
                <a:ea typeface="+mn-ea"/>
                <a:cs typeface="Times New Roman"/>
              </a:rPr>
              <a:t>Low</a:t>
            </a:r>
            <a:r>
              <a:rPr lang="en-US" sz="3600" kern="1200" dirty="0">
                <a:solidFill>
                  <a:srgbClr val="333333"/>
                </a:solidFill>
                <a:latin typeface="Times New Roman"/>
                <a:ea typeface="+mn-ea"/>
                <a:cs typeface="Times New Roman"/>
              </a:rPr>
              <a:t>-dimensional compared to vocabulary </a:t>
            </a:r>
            <a:r>
              <a:rPr lang="en-US" sz="3600" kern="1200" dirty="0" smtClean="0">
                <a:solidFill>
                  <a:srgbClr val="333333"/>
                </a:solidFill>
                <a:latin typeface="Times New Roman"/>
                <a:ea typeface="+mn-ea"/>
                <a:cs typeface="Times New Roman"/>
              </a:rPr>
              <a:t>size</a:t>
            </a:r>
          </a:p>
          <a:p>
            <a:pPr marL="571500" lvl="0" indent="-571500" algn="just">
              <a:spcAft>
                <a:spcPts val="1200"/>
              </a:spcAft>
              <a:buFont typeface="Arial"/>
              <a:buChar char="•"/>
            </a:pPr>
            <a:r>
              <a:rPr lang="en-US" sz="3600" kern="1200" dirty="0" smtClean="0">
                <a:solidFill>
                  <a:srgbClr val="333333"/>
                </a:solidFill>
                <a:latin typeface="Times New Roman"/>
                <a:ea typeface="+mn-ea"/>
                <a:cs typeface="Times New Roman"/>
              </a:rPr>
              <a:t>Capture semantic and syntactic similarities between words</a:t>
            </a:r>
          </a:p>
          <a:p>
            <a:pPr marL="571500" lvl="0" indent="-571500" algn="just">
              <a:spcAft>
                <a:spcPts val="1200"/>
              </a:spcAft>
              <a:buFont typeface="Arial"/>
              <a:buChar char="•"/>
            </a:pPr>
            <a:r>
              <a:rPr lang="en-US" sz="3600" kern="1200" dirty="0" smtClean="0">
                <a:solidFill>
                  <a:srgbClr val="333333"/>
                </a:solidFill>
                <a:latin typeface="Times New Roman"/>
                <a:ea typeface="+mn-ea"/>
                <a:cs typeface="Times New Roman"/>
              </a:rPr>
              <a:t>Word Analogies are mathematical equations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87434" y="7437366"/>
            <a:ext cx="9372388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en-US" sz="3600" dirty="0" smtClean="0">
                <a:latin typeface="Times New Roman"/>
                <a:cs typeface="Times New Roman"/>
              </a:rPr>
              <a:t>Extension of word </a:t>
            </a:r>
            <a:r>
              <a:rPr lang="en-US" sz="3600" dirty="0" err="1" smtClean="0">
                <a:latin typeface="Times New Roman"/>
                <a:cs typeface="Times New Roman"/>
              </a:rPr>
              <a:t>embeddings</a:t>
            </a:r>
            <a:r>
              <a:rPr lang="en-US" sz="3600" dirty="0" smtClean="0">
                <a:latin typeface="Times New Roman"/>
                <a:cs typeface="Times New Roman"/>
              </a:rPr>
              <a:t> to cross-lingual space has the following advantages:</a:t>
            </a:r>
          </a:p>
          <a:p>
            <a:pPr marL="571500" lvl="0" indent="-571500" algn="just">
              <a:spcAft>
                <a:spcPts val="1200"/>
              </a:spcAft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Overcome the overhead of training from scratch language-specific models</a:t>
            </a:r>
          </a:p>
          <a:p>
            <a:pPr marL="571500" lvl="0" indent="-571500" algn="just">
              <a:spcAft>
                <a:spcPts val="1200"/>
              </a:spcAft>
              <a:buFont typeface="Arial"/>
              <a:buChar char="•"/>
            </a:pPr>
            <a:r>
              <a:rPr lang="en-US" sz="3600" dirty="0">
                <a:latin typeface="Times New Roman"/>
                <a:cs typeface="Times New Roman"/>
              </a:rPr>
              <a:t>S</a:t>
            </a:r>
            <a:r>
              <a:rPr lang="en-US" sz="3600" dirty="0" smtClean="0">
                <a:latin typeface="Times New Roman"/>
                <a:cs typeface="Times New Roman"/>
              </a:rPr>
              <a:t>emantic transfer of annotation from low to high resourced languages</a:t>
            </a:r>
          </a:p>
          <a:p>
            <a:pPr marL="571500" lvl="0" indent="-571500" algn="just">
              <a:spcAft>
                <a:spcPts val="1200"/>
              </a:spcAft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Provide unique customer experience across the globe and </a:t>
            </a:r>
            <a:r>
              <a:rPr lang="en-US" sz="3600" dirty="0">
                <a:latin typeface="Times New Roman"/>
                <a:cs typeface="Times New Roman"/>
              </a:rPr>
              <a:t>d</a:t>
            </a:r>
            <a:r>
              <a:rPr lang="en-US" sz="3600" dirty="0" smtClean="0">
                <a:latin typeface="Times New Roman"/>
                <a:cs typeface="Times New Roman"/>
              </a:rPr>
              <a:t>etect anomalies in their behavior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84654" y="11053837"/>
            <a:ext cx="108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3600" dirty="0" smtClean="0"/>
              <a:t>man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57795" y="12017773"/>
            <a:ext cx="1685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3600" dirty="0" err="1" smtClean="0"/>
              <a:t>woman</a:t>
            </a:r>
            <a:endParaRPr lang="fr-FR" sz="36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787651" y="12235088"/>
            <a:ext cx="103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3600" dirty="0" err="1" smtClean="0">
                <a:solidFill>
                  <a:schemeClr val="tx1"/>
                </a:solidFill>
              </a:rPr>
              <a:t>king</a:t>
            </a:r>
            <a:endParaRPr lang="fr-FR" sz="36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96287" y="13396676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3600" dirty="0" err="1" smtClean="0">
                <a:solidFill>
                  <a:schemeClr val="tx1"/>
                </a:solidFill>
              </a:rPr>
              <a:t>queen</a:t>
            </a:r>
            <a:endParaRPr lang="fr-FR" sz="3600" dirty="0" smtClean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043081" y="11315351"/>
            <a:ext cx="41038" cy="2081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084119" y="13396676"/>
            <a:ext cx="1512168" cy="646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479614" y="13396676"/>
            <a:ext cx="1563468" cy="646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gray">
          <a:xfrm>
            <a:off x="5372151" y="11884508"/>
            <a:ext cx="144016" cy="14401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mtClean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 bwMode="gray">
          <a:xfrm>
            <a:off x="4940103" y="12676595"/>
            <a:ext cx="144016" cy="14401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mtClean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 bwMode="gray">
          <a:xfrm>
            <a:off x="7028335" y="12748604"/>
            <a:ext cx="144016" cy="144016"/>
          </a:xfrm>
          <a:prstGeom prst="ellipse">
            <a:avLst/>
          </a:prstGeom>
          <a:solidFill>
            <a:srgbClr val="6600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mtClean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 bwMode="gray">
          <a:xfrm>
            <a:off x="6452271" y="13396675"/>
            <a:ext cx="144016" cy="144016"/>
          </a:xfrm>
          <a:prstGeom prst="ellipse">
            <a:avLst/>
          </a:prstGeom>
          <a:solidFill>
            <a:srgbClr val="6600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mtClean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4" idx="5"/>
            <a:endCxn id="56" idx="1"/>
          </p:cNvCxnSpPr>
          <p:nvPr/>
        </p:nvCxnSpPr>
        <p:spPr>
          <a:xfrm>
            <a:off x="5495076" y="12007432"/>
            <a:ext cx="1554350" cy="7622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57" idx="2"/>
          </p:cNvCxnSpPr>
          <p:nvPr/>
        </p:nvCxnSpPr>
        <p:spPr>
          <a:xfrm>
            <a:off x="4940103" y="12748603"/>
            <a:ext cx="1512168" cy="720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BilingualModel (7)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587" y="12235088"/>
            <a:ext cx="9362236" cy="3064579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 bwMode="gray">
          <a:xfrm>
            <a:off x="2365700" y="14218050"/>
            <a:ext cx="6288608" cy="872724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lvl="2">
              <a:buClr>
                <a:schemeClr val="accent2"/>
              </a:buClr>
            </a:pPr>
            <a:r>
              <a:rPr lang="en-US" sz="3600" dirty="0">
                <a:solidFill>
                  <a:srgbClr val="333333"/>
                </a:solidFill>
              </a:rPr>
              <a:t>king – man + woman = queen 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518001" y="15650699"/>
            <a:ext cx="29292386" cy="0"/>
          </a:xfrm>
          <a:prstGeom prst="line">
            <a:avLst/>
          </a:prstGeom>
          <a:ln w="76200" cmpd="sng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Google Shape;166;p29"/>
          <p:cNvSpPr txBox="1"/>
          <p:nvPr/>
        </p:nvSpPr>
        <p:spPr>
          <a:xfrm rot="16200000">
            <a:off x="-3746911" y="10282579"/>
            <a:ext cx="9445240" cy="122571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398" tIns="45689" rIns="91398" bIns="45689" anchor="t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fr-FR" sz="6600" b="1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I. Introduction</a:t>
            </a:r>
            <a:endParaRPr sz="6600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b="1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166;p29"/>
          <p:cNvSpPr txBox="1"/>
          <p:nvPr/>
        </p:nvSpPr>
        <p:spPr>
          <a:xfrm>
            <a:off x="1706280" y="15881180"/>
            <a:ext cx="15057214" cy="11746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398" tIns="45689" rIns="91398" bIns="45689" anchor="t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fr-FR" sz="6000" dirty="0" smtClean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Cross-lingual </a:t>
            </a:r>
            <a:r>
              <a:rPr lang="fr-FR" sz="6000" dirty="0" err="1" smtClean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Text</a:t>
            </a:r>
            <a:r>
              <a:rPr lang="fr-FR" sz="6000" dirty="0" smtClean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 Classification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b="1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166;p29"/>
          <p:cNvSpPr txBox="1"/>
          <p:nvPr/>
        </p:nvSpPr>
        <p:spPr>
          <a:xfrm>
            <a:off x="17502865" y="23478198"/>
            <a:ext cx="12337998" cy="11746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398" tIns="45689" rIns="91398" bIns="45689" anchor="t" anchorCtr="0">
            <a:noAutofit/>
          </a:bodyPr>
          <a:lstStyle/>
          <a:p>
            <a:pPr algn="ctr"/>
            <a:r>
              <a:rPr lang="fr-FR" sz="60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r>
              <a:rPr lang="fr-FR" sz="60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</a:t>
            </a:r>
            <a:endParaRPr sz="600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b="1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66;p29"/>
          <p:cNvSpPr txBox="1"/>
          <p:nvPr/>
        </p:nvSpPr>
        <p:spPr>
          <a:xfrm rot="16200000">
            <a:off x="-5933177" y="22105691"/>
            <a:ext cx="13837207" cy="122571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398" tIns="45689" rIns="91398" bIns="45689" anchor="t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fr-FR" sz="6600" b="1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II. </a:t>
            </a:r>
            <a:r>
              <a:rPr lang="fr-FR" sz="6600" b="1" dirty="0" err="1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Methodology</a:t>
            </a:r>
            <a:endParaRPr sz="6600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b="1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Rectangle 116"/>
          <p:cNvSpPr/>
          <p:nvPr/>
        </p:nvSpPr>
        <p:spPr bwMode="gray">
          <a:xfrm>
            <a:off x="8424773" y="19176270"/>
            <a:ext cx="2905930" cy="54274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 bwMode="gray">
          <a:xfrm>
            <a:off x="14949058" y="18890129"/>
            <a:ext cx="1814434" cy="13171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/>
          <a:lstStyle/>
          <a:p>
            <a:pPr algn="ctr"/>
            <a:r>
              <a:rPr lang="fr-FR" sz="2800" dirty="0" smtClean="0">
                <a:solidFill>
                  <a:srgbClr val="001155"/>
                </a:solidFill>
              </a:rPr>
              <a:t>Test Classifier</a:t>
            </a:r>
          </a:p>
          <a:p>
            <a:pPr algn="ctr"/>
            <a:r>
              <a:rPr lang="fr-FR" sz="2800" dirty="0" smtClean="0">
                <a:solidFill>
                  <a:srgbClr val="001155"/>
                </a:solidFill>
              </a:rPr>
              <a:t> on L1</a:t>
            </a:r>
            <a:endParaRPr lang="fr-FR" sz="2800" dirty="0">
              <a:solidFill>
                <a:srgbClr val="001155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954976" y="24081627"/>
            <a:ext cx="5134713" cy="523208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marL="183574" indent="-183574">
              <a:buClr>
                <a:schemeClr val="accent2"/>
              </a:buClr>
              <a:buFont typeface="TheSans Swisscom" panose="020B0500040303060204" pitchFamily="34" charset="0"/>
              <a:buChar char="&gt;"/>
            </a:pPr>
            <a:r>
              <a:rPr lang="fr-FR" sz="2800" b="1" dirty="0"/>
              <a:t>2. </a:t>
            </a:r>
            <a:r>
              <a:rPr lang="fr-FR" sz="2800" b="1" dirty="0" err="1"/>
              <a:t>Testing</a:t>
            </a:r>
            <a:r>
              <a:rPr lang="fr-FR" sz="2800" b="1" dirty="0"/>
              <a:t> on ANY </a:t>
            </a:r>
            <a:r>
              <a:rPr lang="fr-FR" sz="2800" b="1" dirty="0" err="1"/>
              <a:t>language</a:t>
            </a:r>
            <a:endParaRPr lang="fr-FR" sz="2800" b="1" dirty="0"/>
          </a:p>
        </p:txBody>
      </p:sp>
      <p:pic>
        <p:nvPicPr>
          <p:cNvPr id="120" name="Picture 119" descr="Screen Shot 2018-08-14 at 10.05.1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072" y="18893236"/>
            <a:ext cx="1504512" cy="1370777"/>
          </a:xfrm>
          <a:prstGeom prst="rect">
            <a:avLst/>
          </a:prstGeom>
        </p:spPr>
      </p:pic>
      <p:pic>
        <p:nvPicPr>
          <p:cNvPr id="121" name="Picture 120" descr="Screen Shot 2018-08-14 at 10.06.43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19" y="20885605"/>
            <a:ext cx="2067629" cy="1870715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11811169" y="20577464"/>
            <a:ext cx="3305197" cy="523208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fr-FR" sz="2800" dirty="0" err="1" smtClean="0"/>
              <a:t>Text</a:t>
            </a:r>
            <a:r>
              <a:rPr lang="fr-FR" sz="2800" dirty="0" smtClean="0"/>
              <a:t> in </a:t>
            </a:r>
            <a:r>
              <a:rPr lang="fr-FR" sz="2800" dirty="0" err="1" smtClean="0"/>
              <a:t>language</a:t>
            </a:r>
            <a:r>
              <a:rPr lang="fr-FR" sz="2800" dirty="0" smtClean="0"/>
              <a:t> L1</a:t>
            </a:r>
          </a:p>
        </p:txBody>
      </p:sp>
      <p:sp>
        <p:nvSpPr>
          <p:cNvPr id="123" name="Right Brace 122"/>
          <p:cNvSpPr/>
          <p:nvPr/>
        </p:nvSpPr>
        <p:spPr>
          <a:xfrm rot="5400000">
            <a:off x="13420531" y="19374497"/>
            <a:ext cx="174419" cy="18422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7" tIns="45714" rIns="91427" bIns="45714" rtlCol="0" anchor="ctr"/>
          <a:lstStyle/>
          <a:p>
            <a:pPr algn="ctr"/>
            <a:endParaRPr lang="fr-FR" sz="2800"/>
          </a:p>
        </p:txBody>
      </p:sp>
      <p:sp>
        <p:nvSpPr>
          <p:cNvPr id="124" name="TextBox 123"/>
          <p:cNvSpPr txBox="1"/>
          <p:nvPr/>
        </p:nvSpPr>
        <p:spPr>
          <a:xfrm>
            <a:off x="11856099" y="23205846"/>
            <a:ext cx="3338798" cy="523208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fr-FR" sz="2800" dirty="0" err="1" smtClean="0"/>
              <a:t>Text</a:t>
            </a:r>
            <a:r>
              <a:rPr lang="fr-FR" sz="2800" dirty="0" smtClean="0"/>
              <a:t> in </a:t>
            </a:r>
            <a:r>
              <a:rPr lang="fr-FR" sz="2800" dirty="0" err="1"/>
              <a:t>l</a:t>
            </a:r>
            <a:r>
              <a:rPr lang="fr-FR" sz="2800" dirty="0" err="1" smtClean="0"/>
              <a:t>anguage</a:t>
            </a:r>
            <a:r>
              <a:rPr lang="fr-FR" sz="2800" dirty="0" smtClean="0"/>
              <a:t> L2</a:t>
            </a:r>
          </a:p>
        </p:txBody>
      </p:sp>
      <p:pic>
        <p:nvPicPr>
          <p:cNvPr id="125" name="Picture 124" descr="Screen Shot 2018-08-14 at 10.06.03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054" y="21224997"/>
            <a:ext cx="1623008" cy="1512349"/>
          </a:xfrm>
          <a:prstGeom prst="rect">
            <a:avLst/>
          </a:prstGeom>
        </p:spPr>
      </p:pic>
      <p:sp>
        <p:nvSpPr>
          <p:cNvPr id="126" name="Right Brace 125"/>
          <p:cNvSpPr/>
          <p:nvPr/>
        </p:nvSpPr>
        <p:spPr>
          <a:xfrm rot="5400000">
            <a:off x="13290859" y="21861520"/>
            <a:ext cx="360040" cy="19920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7" tIns="45714" rIns="91427" bIns="45714" rtlCol="0" anchor="ctr"/>
          <a:lstStyle/>
          <a:p>
            <a:pPr algn="ctr"/>
            <a:endParaRPr lang="fr-FR" sz="2800"/>
          </a:p>
        </p:txBody>
      </p:sp>
      <p:sp>
        <p:nvSpPr>
          <p:cNvPr id="127" name="Rectangle 126"/>
          <p:cNvSpPr/>
          <p:nvPr/>
        </p:nvSpPr>
        <p:spPr bwMode="gray">
          <a:xfrm>
            <a:off x="14949058" y="21224997"/>
            <a:ext cx="1814434" cy="15123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/>
          <a:lstStyle/>
          <a:p>
            <a:pPr algn="ctr"/>
            <a:r>
              <a:rPr lang="fr-FR" sz="2800" dirty="0" smtClean="0">
                <a:solidFill>
                  <a:srgbClr val="001155"/>
                </a:solidFill>
              </a:rPr>
              <a:t>Test Classifier</a:t>
            </a:r>
          </a:p>
          <a:p>
            <a:pPr algn="ctr"/>
            <a:r>
              <a:rPr lang="fr-FR" sz="2800" dirty="0" smtClean="0">
                <a:solidFill>
                  <a:srgbClr val="001155"/>
                </a:solidFill>
              </a:rPr>
              <a:t> on L2</a:t>
            </a:r>
            <a:endParaRPr lang="fr-FR" sz="2800" dirty="0">
              <a:solidFill>
                <a:srgbClr val="001155"/>
              </a:solidFill>
            </a:endParaRPr>
          </a:p>
        </p:txBody>
      </p:sp>
      <p:cxnSp>
        <p:nvCxnSpPr>
          <p:cNvPr id="128" name="Straight Arrow Connector 127"/>
          <p:cNvCxnSpPr>
            <a:stCxn id="125" idx="3"/>
            <a:endCxn id="127" idx="1"/>
          </p:cNvCxnSpPr>
          <p:nvPr/>
        </p:nvCxnSpPr>
        <p:spPr>
          <a:xfrm>
            <a:off x="14272062" y="21981172"/>
            <a:ext cx="6769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3"/>
            <a:endCxn id="118" idx="1"/>
          </p:cNvCxnSpPr>
          <p:nvPr/>
        </p:nvCxnSpPr>
        <p:spPr>
          <a:xfrm flipV="1">
            <a:off x="14201584" y="19548711"/>
            <a:ext cx="747474" cy="29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ight Arrow 129"/>
          <p:cNvSpPr/>
          <p:nvPr/>
        </p:nvSpPr>
        <p:spPr bwMode="gray">
          <a:xfrm>
            <a:off x="11511308" y="21422203"/>
            <a:ext cx="625827" cy="4973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endParaRPr lang="fr-FR" sz="2800" smtClean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97096" y="19253197"/>
            <a:ext cx="1971809" cy="954095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800" b="1" dirty="0" smtClean="0">
                <a:solidFill>
                  <a:srgbClr val="001155"/>
                </a:solidFill>
              </a:rPr>
              <a:t>Classifier</a:t>
            </a:r>
            <a:endParaRPr lang="fr-FR" sz="2800" b="1" dirty="0">
              <a:solidFill>
                <a:srgbClr val="001155"/>
              </a:solidFill>
            </a:endParaRPr>
          </a:p>
          <a:p>
            <a:pPr>
              <a:buClr>
                <a:schemeClr val="accent2"/>
              </a:buClr>
            </a:pPr>
            <a:endParaRPr lang="fr-FR" sz="2800" dirty="0" err="1" smtClean="0"/>
          </a:p>
        </p:txBody>
      </p:sp>
      <p:sp>
        <p:nvSpPr>
          <p:cNvPr id="132" name="Rectangle 131"/>
          <p:cNvSpPr/>
          <p:nvPr/>
        </p:nvSpPr>
        <p:spPr bwMode="gray">
          <a:xfrm>
            <a:off x="4955773" y="19437542"/>
            <a:ext cx="2761227" cy="4562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037787" y="19509550"/>
            <a:ext cx="2679213" cy="954095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800" b="1" dirty="0" err="1" smtClean="0">
                <a:solidFill>
                  <a:srgbClr val="001155"/>
                </a:solidFill>
              </a:rPr>
              <a:t>Preprocessing</a:t>
            </a:r>
            <a:endParaRPr lang="fr-FR" sz="2800" b="1" dirty="0">
              <a:solidFill>
                <a:srgbClr val="001155"/>
              </a:solidFill>
            </a:endParaRPr>
          </a:p>
          <a:p>
            <a:pPr>
              <a:buClr>
                <a:schemeClr val="accent2"/>
              </a:buClr>
            </a:pPr>
            <a:endParaRPr lang="fr-FR" sz="2800" dirty="0" err="1" smtClean="0"/>
          </a:p>
        </p:txBody>
      </p:sp>
      <p:sp>
        <p:nvSpPr>
          <p:cNvPr id="134" name="Rectangle 133"/>
          <p:cNvSpPr/>
          <p:nvPr/>
        </p:nvSpPr>
        <p:spPr bwMode="gray">
          <a:xfrm>
            <a:off x="5213323" y="20250557"/>
            <a:ext cx="2291644" cy="12211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Tokenization</a:t>
            </a:r>
            <a:r>
              <a:rPr lang="fr-FR" sz="2800" dirty="0" smtClean="0">
                <a:solidFill>
                  <a:schemeClr val="tx1"/>
                </a:solidFill>
              </a:rPr>
              <a:t>&amp; stop </a:t>
            </a:r>
            <a:r>
              <a:rPr lang="fr-FR" sz="2800" dirty="0" err="1" smtClean="0">
                <a:solidFill>
                  <a:schemeClr val="tx1"/>
                </a:solidFill>
              </a:rPr>
              <a:t>word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removal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 bwMode="gray">
          <a:xfrm>
            <a:off x="5271930" y="22896453"/>
            <a:ext cx="2074197" cy="8314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Padding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with</a:t>
            </a:r>
            <a:r>
              <a:rPr lang="fr-FR" sz="2800" dirty="0" smtClean="0">
                <a:solidFill>
                  <a:schemeClr val="tx1"/>
                </a:solidFill>
              </a:rPr>
              <a:t> 0s</a:t>
            </a:r>
          </a:p>
        </p:txBody>
      </p:sp>
      <p:sp>
        <p:nvSpPr>
          <p:cNvPr id="136" name="Rectangle 135"/>
          <p:cNvSpPr/>
          <p:nvPr/>
        </p:nvSpPr>
        <p:spPr bwMode="gray">
          <a:xfrm>
            <a:off x="5241782" y="21788289"/>
            <a:ext cx="2104346" cy="8546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Conversion </a:t>
            </a:r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to </a:t>
            </a:r>
            <a:r>
              <a:rPr lang="fr-FR" sz="2800" dirty="0" err="1" smtClean="0">
                <a:solidFill>
                  <a:schemeClr val="tx1"/>
                </a:solidFill>
              </a:rPr>
              <a:t>ids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7704694" y="21880584"/>
            <a:ext cx="7200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161447" y="21803947"/>
            <a:ext cx="657781" cy="18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 bwMode="gray">
          <a:xfrm>
            <a:off x="9004484" y="19874960"/>
            <a:ext cx="1758937" cy="822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Dense +</a:t>
            </a:r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Softmax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 bwMode="gray">
          <a:xfrm>
            <a:off x="8595901" y="21231865"/>
            <a:ext cx="2592310" cy="17907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Feature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Extractors</a:t>
            </a:r>
            <a:r>
              <a:rPr lang="fr-FR" sz="2800" dirty="0" smtClean="0">
                <a:solidFill>
                  <a:schemeClr val="tx1"/>
                </a:solidFill>
              </a:rPr>
              <a:t>: CNN, GRU</a:t>
            </a:r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 or </a:t>
            </a:r>
            <a:r>
              <a:rPr lang="fr-FR" sz="2800" dirty="0" err="1" smtClean="0">
                <a:solidFill>
                  <a:schemeClr val="tx1"/>
                </a:solidFill>
              </a:rPr>
              <a:t>both</a:t>
            </a:r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 bwMode="gray">
          <a:xfrm>
            <a:off x="8789642" y="23488962"/>
            <a:ext cx="2178180" cy="9077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Embedding</a:t>
            </a:r>
            <a:r>
              <a:rPr lang="fr-FR" sz="2800" dirty="0" smtClean="0">
                <a:solidFill>
                  <a:schemeClr val="tx1"/>
                </a:solidFill>
              </a:rPr>
              <a:t> Layer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9794397" y="22975931"/>
            <a:ext cx="0" cy="450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706279" y="23236942"/>
            <a:ext cx="2569983" cy="523208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fr-FR" sz="2800" dirty="0" err="1" smtClean="0"/>
              <a:t>Text</a:t>
            </a:r>
            <a:r>
              <a:rPr lang="fr-FR" sz="2800" dirty="0" smtClean="0"/>
              <a:t> in L1 + L2</a:t>
            </a:r>
          </a:p>
        </p:txBody>
      </p:sp>
      <p:sp>
        <p:nvSpPr>
          <p:cNvPr id="145" name="Right Brace 144"/>
          <p:cNvSpPr/>
          <p:nvPr/>
        </p:nvSpPr>
        <p:spPr>
          <a:xfrm rot="5400000">
            <a:off x="2874719" y="21757161"/>
            <a:ext cx="360044" cy="21315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7" tIns="45714" rIns="91427" bIns="45714" rtlCol="0" anchor="ctr"/>
          <a:lstStyle/>
          <a:p>
            <a:pPr algn="ctr"/>
            <a:endParaRPr lang="fr-FR" sz="2800"/>
          </a:p>
        </p:txBody>
      </p:sp>
      <p:sp>
        <p:nvSpPr>
          <p:cNvPr id="147" name="TextBox 146"/>
          <p:cNvSpPr txBox="1"/>
          <p:nvPr/>
        </p:nvSpPr>
        <p:spPr>
          <a:xfrm>
            <a:off x="2827395" y="24038145"/>
            <a:ext cx="5404017" cy="523208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marL="183574" indent="-183574">
              <a:buClr>
                <a:schemeClr val="accent2"/>
              </a:buClr>
              <a:buFont typeface="TheSans Swisscom" panose="020B0500040303060204" pitchFamily="34" charset="0"/>
              <a:buChar char="&gt;"/>
            </a:pPr>
            <a:r>
              <a:rPr lang="fr-FR" sz="2800" b="1" dirty="0"/>
              <a:t>1. Training on ALL </a:t>
            </a:r>
            <a:r>
              <a:rPr lang="fr-FR" sz="2800" b="1" dirty="0" err="1"/>
              <a:t>languages</a:t>
            </a:r>
            <a:endParaRPr lang="fr-FR" sz="2800" b="1" dirty="0"/>
          </a:p>
        </p:txBody>
      </p:sp>
      <p:sp>
        <p:nvSpPr>
          <p:cNvPr id="1041" name="TextBox 1040"/>
          <p:cNvSpPr txBox="1"/>
          <p:nvPr/>
        </p:nvSpPr>
        <p:spPr>
          <a:xfrm>
            <a:off x="7346127" y="29444004"/>
            <a:ext cx="2864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000" dirty="0" smtClean="0"/>
              <a:t>m </a:t>
            </a:r>
            <a:r>
              <a:rPr lang="fr-FR" sz="2000" dirty="0" err="1" smtClean="0"/>
              <a:t>embeddings</a:t>
            </a:r>
            <a:r>
              <a:rPr lang="fr-FR" sz="2000" dirty="0" smtClean="0"/>
              <a:t> </a:t>
            </a:r>
            <a:r>
              <a:rPr lang="fr-FR" sz="2000" dirty="0" err="1" smtClean="0"/>
              <a:t>features</a:t>
            </a:r>
            <a:endParaRPr lang="fr-FR" sz="2000" dirty="0" smtClean="0"/>
          </a:p>
        </p:txBody>
      </p:sp>
      <p:sp>
        <p:nvSpPr>
          <p:cNvPr id="1042" name="Rectangle 1041"/>
          <p:cNvSpPr/>
          <p:nvPr/>
        </p:nvSpPr>
        <p:spPr bwMode="gray">
          <a:xfrm>
            <a:off x="2016001" y="27231343"/>
            <a:ext cx="2862546" cy="15121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mtClean="0">
              <a:solidFill>
                <a:schemeClr val="tx1"/>
              </a:solidFill>
            </a:endParaRPr>
          </a:p>
        </p:txBody>
      </p:sp>
      <p:sp>
        <p:nvSpPr>
          <p:cNvPr id="1059" name="TextBox 1058"/>
          <p:cNvSpPr txBox="1"/>
          <p:nvPr/>
        </p:nvSpPr>
        <p:spPr>
          <a:xfrm>
            <a:off x="2427628" y="27512239"/>
            <a:ext cx="200124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fr-FR" sz="2800" dirty="0" err="1"/>
              <a:t>Embedding</a:t>
            </a:r>
            <a:r>
              <a:rPr lang="fr-FR" sz="2800" dirty="0"/>
              <a:t> </a:t>
            </a:r>
            <a:endParaRPr lang="fr-FR" sz="2800" dirty="0" smtClean="0"/>
          </a:p>
          <a:p>
            <a:pPr algn="ctr">
              <a:buClr>
                <a:schemeClr val="accent2"/>
              </a:buClr>
            </a:pPr>
            <a:r>
              <a:rPr lang="fr-FR" sz="2800" dirty="0" smtClean="0"/>
              <a:t>Matrix</a:t>
            </a:r>
            <a:endParaRPr lang="fr-FR" sz="2800" dirty="0"/>
          </a:p>
        </p:txBody>
      </p:sp>
      <p:sp>
        <p:nvSpPr>
          <p:cNvPr id="1060" name="TextBox 1059"/>
          <p:cNvSpPr txBox="1"/>
          <p:nvPr/>
        </p:nvSpPr>
        <p:spPr>
          <a:xfrm>
            <a:off x="2883323" y="28815520"/>
            <a:ext cx="139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000" dirty="0"/>
              <a:t>m</a:t>
            </a:r>
            <a:r>
              <a:rPr lang="fr-FR" sz="2000" dirty="0" smtClean="0"/>
              <a:t> </a:t>
            </a:r>
            <a:r>
              <a:rPr lang="fr-FR" sz="2000" dirty="0" err="1" smtClean="0"/>
              <a:t>features</a:t>
            </a:r>
            <a:endParaRPr lang="fr-FR" sz="2000" dirty="0" smtClean="0"/>
          </a:p>
        </p:txBody>
      </p:sp>
      <p:sp>
        <p:nvSpPr>
          <p:cNvPr id="1061" name="Rectangle 1060"/>
          <p:cNvSpPr/>
          <p:nvPr/>
        </p:nvSpPr>
        <p:spPr bwMode="gray">
          <a:xfrm>
            <a:off x="5224638" y="26890324"/>
            <a:ext cx="498914" cy="29735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Dr</a:t>
            </a:r>
          </a:p>
          <a:p>
            <a:pPr algn="ctr"/>
            <a:r>
              <a:rPr lang="fr-FR" sz="2800" dirty="0" err="1">
                <a:solidFill>
                  <a:schemeClr val="tx1"/>
                </a:solidFill>
              </a:rPr>
              <a:t>o</a:t>
            </a:r>
            <a:r>
              <a:rPr lang="fr-FR" sz="2800" dirty="0" err="1" smtClean="0">
                <a:solidFill>
                  <a:schemeClr val="tx1"/>
                </a:solidFill>
              </a:rPr>
              <a:t>pou</a:t>
            </a:r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t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cxnSp>
        <p:nvCxnSpPr>
          <p:cNvPr id="1062" name="Straight Arrow Connector 1061"/>
          <p:cNvCxnSpPr/>
          <p:nvPr/>
        </p:nvCxnSpPr>
        <p:spPr>
          <a:xfrm>
            <a:off x="4950555" y="28023431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/>
          <p:cNvCxnSpPr/>
          <p:nvPr/>
        </p:nvCxnSpPr>
        <p:spPr>
          <a:xfrm>
            <a:off x="5742643" y="28023431"/>
            <a:ext cx="9316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Rectangle 1063"/>
          <p:cNvSpPr/>
          <p:nvPr/>
        </p:nvSpPr>
        <p:spPr bwMode="gray">
          <a:xfrm>
            <a:off x="6890346" y="26574345"/>
            <a:ext cx="2114138" cy="12961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 smtClean="0">
              <a:solidFill>
                <a:schemeClr val="tx1"/>
              </a:solidFill>
            </a:endParaRPr>
          </a:p>
        </p:txBody>
      </p:sp>
      <p:cxnSp>
        <p:nvCxnSpPr>
          <p:cNvPr id="1116" name="Straight Arrow Connector 1115"/>
          <p:cNvCxnSpPr/>
          <p:nvPr/>
        </p:nvCxnSpPr>
        <p:spPr>
          <a:xfrm>
            <a:off x="6452271" y="28136853"/>
            <a:ext cx="720080" cy="108037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7" name="TextBox 1116"/>
          <p:cNvSpPr txBox="1"/>
          <p:nvPr/>
        </p:nvSpPr>
        <p:spPr>
          <a:xfrm rot="3262327">
            <a:off x="6121263" y="28615465"/>
            <a:ext cx="939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000" dirty="0"/>
              <a:t>f</a:t>
            </a:r>
            <a:r>
              <a:rPr lang="fr-FR" sz="2000" dirty="0" smtClean="0"/>
              <a:t> </a:t>
            </a:r>
            <a:r>
              <a:rPr lang="fr-FR" sz="2000" dirty="0" err="1" smtClean="0"/>
              <a:t>filters</a:t>
            </a:r>
            <a:endParaRPr lang="fr-FR" sz="2000" dirty="0" smtClean="0"/>
          </a:p>
        </p:txBody>
      </p:sp>
      <p:sp>
        <p:nvSpPr>
          <p:cNvPr id="1118" name="TextBox 1117"/>
          <p:cNvSpPr txBox="1"/>
          <p:nvPr/>
        </p:nvSpPr>
        <p:spPr>
          <a:xfrm rot="3539829">
            <a:off x="6834499" y="277618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is-IS" sz="2800" dirty="0" smtClean="0"/>
              <a:t>…</a:t>
            </a:r>
            <a:endParaRPr lang="fr-FR" sz="2800" dirty="0" err="1" smtClean="0"/>
          </a:p>
        </p:txBody>
      </p:sp>
      <p:sp>
        <p:nvSpPr>
          <p:cNvPr id="1119" name="Rectangle 1118"/>
          <p:cNvSpPr/>
          <p:nvPr/>
        </p:nvSpPr>
        <p:spPr bwMode="gray">
          <a:xfrm>
            <a:off x="10730602" y="27031271"/>
            <a:ext cx="2397446" cy="12421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mtClean="0">
              <a:solidFill>
                <a:schemeClr val="tx1"/>
              </a:solidFill>
            </a:endParaRPr>
          </a:p>
        </p:txBody>
      </p:sp>
      <p:sp>
        <p:nvSpPr>
          <p:cNvPr id="1132" name="TextBox 1131"/>
          <p:cNvSpPr txBox="1"/>
          <p:nvPr/>
        </p:nvSpPr>
        <p:spPr>
          <a:xfrm rot="16200000">
            <a:off x="10085891" y="27508107"/>
            <a:ext cx="833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000" dirty="0"/>
              <a:t>n</a:t>
            </a:r>
            <a:r>
              <a:rPr lang="fr-FR" sz="2000" dirty="0" smtClean="0"/>
              <a:t>-k+1</a:t>
            </a:r>
          </a:p>
        </p:txBody>
      </p:sp>
      <p:sp>
        <p:nvSpPr>
          <p:cNvPr id="1133" name="TextBox 1132"/>
          <p:cNvSpPr txBox="1"/>
          <p:nvPr/>
        </p:nvSpPr>
        <p:spPr>
          <a:xfrm>
            <a:off x="10814523" y="27182000"/>
            <a:ext cx="2260204" cy="95410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800" dirty="0" err="1"/>
              <a:t>Filter</a:t>
            </a:r>
            <a:r>
              <a:rPr lang="fr-FR" sz="2800" dirty="0"/>
              <a:t> outputs </a:t>
            </a:r>
          </a:p>
          <a:p>
            <a:pPr>
              <a:buClr>
                <a:schemeClr val="accent2"/>
              </a:buClr>
            </a:pPr>
            <a:r>
              <a:rPr lang="fr-FR" sz="2800" dirty="0"/>
              <a:t>     matrix</a:t>
            </a:r>
          </a:p>
        </p:txBody>
      </p:sp>
      <p:sp>
        <p:nvSpPr>
          <p:cNvPr id="1134" name="Rectangle 1133"/>
          <p:cNvSpPr/>
          <p:nvPr/>
        </p:nvSpPr>
        <p:spPr bwMode="gray">
          <a:xfrm>
            <a:off x="15164194" y="25971755"/>
            <a:ext cx="569518" cy="38205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fr-FR" sz="2800" dirty="0" err="1">
                <a:solidFill>
                  <a:schemeClr val="tx1"/>
                </a:solidFill>
              </a:rPr>
              <a:t>t</a:t>
            </a:r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 err="1">
                <a:solidFill>
                  <a:schemeClr val="tx1"/>
                </a:solidFill>
              </a:rPr>
              <a:t>t</a:t>
            </a:r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>
                <a:solidFill>
                  <a:schemeClr val="tx1"/>
                </a:solidFill>
              </a:rPr>
              <a:t>e</a:t>
            </a:r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fr-FR" sz="2800" dirty="0" err="1">
                <a:solidFill>
                  <a:schemeClr val="tx1"/>
                </a:solidFill>
              </a:rPr>
              <a:t>t</a:t>
            </a:r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135" name="Rectangle 1134"/>
          <p:cNvSpPr/>
          <p:nvPr/>
        </p:nvSpPr>
        <p:spPr bwMode="gray">
          <a:xfrm>
            <a:off x="16128078" y="26237585"/>
            <a:ext cx="432048" cy="31175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</a:rPr>
              <a:t>o</a:t>
            </a:r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>
                <a:solidFill>
                  <a:schemeClr val="tx1"/>
                </a:solidFill>
              </a:rPr>
              <a:t>f</a:t>
            </a:r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t</a:t>
            </a:r>
            <a:endParaRPr lang="fr-FR" sz="2800" dirty="0">
              <a:solidFill>
                <a:schemeClr val="tx1"/>
              </a:solidFill>
            </a:endParaRPr>
          </a:p>
          <a:p>
            <a:pPr algn="ctr"/>
            <a:r>
              <a:rPr lang="fr-FR" sz="2800" dirty="0">
                <a:solidFill>
                  <a:schemeClr val="tx1"/>
                </a:solidFill>
              </a:rPr>
              <a:t>m</a:t>
            </a:r>
            <a:r>
              <a:rPr lang="fr-FR" sz="28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</a:rPr>
              <a:t>x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1136" name="Rectangle 1135"/>
          <p:cNvSpPr/>
          <p:nvPr/>
        </p:nvSpPr>
        <p:spPr bwMode="gray">
          <a:xfrm>
            <a:off x="13490565" y="25882954"/>
            <a:ext cx="985776" cy="3532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137" name="Rectangle 1136"/>
          <p:cNvSpPr/>
          <p:nvPr/>
        </p:nvSpPr>
        <p:spPr bwMode="gray">
          <a:xfrm>
            <a:off x="13562573" y="26628041"/>
            <a:ext cx="778796" cy="360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GRU </a:t>
            </a:r>
          </a:p>
        </p:txBody>
      </p:sp>
      <p:cxnSp>
        <p:nvCxnSpPr>
          <p:cNvPr id="1138" name="Straight Arrow Connector 1137"/>
          <p:cNvCxnSpPr/>
          <p:nvPr/>
        </p:nvCxnSpPr>
        <p:spPr>
          <a:xfrm>
            <a:off x="13865340" y="2698808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9" name="Straight Arrow Connector 1138"/>
          <p:cNvCxnSpPr/>
          <p:nvPr/>
        </p:nvCxnSpPr>
        <p:spPr>
          <a:xfrm flipV="1">
            <a:off x="14081364" y="2698808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Rectangle 1139"/>
          <p:cNvSpPr/>
          <p:nvPr/>
        </p:nvSpPr>
        <p:spPr bwMode="gray">
          <a:xfrm>
            <a:off x="13562573" y="27348121"/>
            <a:ext cx="778796" cy="360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GRU </a:t>
            </a:r>
          </a:p>
        </p:txBody>
      </p:sp>
      <p:cxnSp>
        <p:nvCxnSpPr>
          <p:cNvPr id="1141" name="Straight Arrow Connector 1140"/>
          <p:cNvCxnSpPr/>
          <p:nvPr/>
        </p:nvCxnSpPr>
        <p:spPr>
          <a:xfrm>
            <a:off x="13865340" y="2770816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2" name="Straight Arrow Connector 1141"/>
          <p:cNvCxnSpPr/>
          <p:nvPr/>
        </p:nvCxnSpPr>
        <p:spPr>
          <a:xfrm flipV="1">
            <a:off x="14081364" y="2770816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3" name="Rectangle 1142"/>
          <p:cNvSpPr/>
          <p:nvPr/>
        </p:nvSpPr>
        <p:spPr bwMode="gray">
          <a:xfrm>
            <a:off x="13609447" y="28939104"/>
            <a:ext cx="778796" cy="4066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GRU </a:t>
            </a:r>
          </a:p>
        </p:txBody>
      </p:sp>
      <p:cxnSp>
        <p:nvCxnSpPr>
          <p:cNvPr id="1144" name="Straight Arrow Connector 1143"/>
          <p:cNvCxnSpPr/>
          <p:nvPr/>
        </p:nvCxnSpPr>
        <p:spPr>
          <a:xfrm>
            <a:off x="13865340" y="2850025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5" name="Straight Arrow Connector 1144"/>
          <p:cNvCxnSpPr/>
          <p:nvPr/>
        </p:nvCxnSpPr>
        <p:spPr>
          <a:xfrm flipV="1">
            <a:off x="14081364" y="2850025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6" name="TextBox 1145"/>
          <p:cNvSpPr txBox="1"/>
          <p:nvPr/>
        </p:nvSpPr>
        <p:spPr>
          <a:xfrm>
            <a:off x="13793332" y="28068203"/>
            <a:ext cx="364202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is-IS" dirty="0" smtClean="0"/>
              <a:t>…</a:t>
            </a:r>
            <a:endParaRPr lang="fr-FR" dirty="0" err="1" smtClean="0"/>
          </a:p>
        </p:txBody>
      </p:sp>
      <p:cxnSp>
        <p:nvCxnSpPr>
          <p:cNvPr id="1147" name="Straight Arrow Connector 1146"/>
          <p:cNvCxnSpPr/>
          <p:nvPr/>
        </p:nvCxnSpPr>
        <p:spPr>
          <a:xfrm>
            <a:off x="13130525" y="2711848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8" name="Straight Arrow Connector 1147"/>
          <p:cNvCxnSpPr/>
          <p:nvPr/>
        </p:nvCxnSpPr>
        <p:spPr>
          <a:xfrm>
            <a:off x="13130525" y="2733450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Straight Arrow Connector 1148"/>
          <p:cNvCxnSpPr/>
          <p:nvPr/>
        </p:nvCxnSpPr>
        <p:spPr>
          <a:xfrm>
            <a:off x="13130525" y="2755053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0" name="Straight Arrow Connector 1149"/>
          <p:cNvCxnSpPr/>
          <p:nvPr/>
        </p:nvCxnSpPr>
        <p:spPr>
          <a:xfrm>
            <a:off x="13130525" y="2776655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1" name="Straight Arrow Connector 1150"/>
          <p:cNvCxnSpPr/>
          <p:nvPr/>
        </p:nvCxnSpPr>
        <p:spPr>
          <a:xfrm>
            <a:off x="13130525" y="2798258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2" name="Straight Arrow Connector 1151"/>
          <p:cNvCxnSpPr/>
          <p:nvPr/>
        </p:nvCxnSpPr>
        <p:spPr>
          <a:xfrm>
            <a:off x="14577207" y="26882248"/>
            <a:ext cx="5417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3" name="Straight Arrow Connector 1152"/>
          <p:cNvCxnSpPr/>
          <p:nvPr/>
        </p:nvCxnSpPr>
        <p:spPr>
          <a:xfrm>
            <a:off x="14577207" y="27581785"/>
            <a:ext cx="5417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4" name="Straight Arrow Connector 1153"/>
          <p:cNvCxnSpPr/>
          <p:nvPr/>
        </p:nvCxnSpPr>
        <p:spPr>
          <a:xfrm flipV="1">
            <a:off x="14577207" y="29092501"/>
            <a:ext cx="54173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5" name="TextBox 1154"/>
          <p:cNvSpPr txBox="1"/>
          <p:nvPr/>
        </p:nvSpPr>
        <p:spPr>
          <a:xfrm>
            <a:off x="14635434" y="28588445"/>
            <a:ext cx="42240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000" dirty="0" err="1" smtClean="0"/>
              <a:t>h</a:t>
            </a:r>
            <a:r>
              <a:rPr lang="fr-FR" sz="2000" baseline="-25000" dirty="0" err="1" smtClean="0"/>
              <a:t>n</a:t>
            </a:r>
            <a:endParaRPr lang="fr-FR" sz="2000" dirty="0" smtClean="0"/>
          </a:p>
        </p:txBody>
      </p:sp>
      <p:sp>
        <p:nvSpPr>
          <p:cNvPr id="1156" name="TextBox 1155"/>
          <p:cNvSpPr txBox="1"/>
          <p:nvPr/>
        </p:nvSpPr>
        <p:spPr>
          <a:xfrm>
            <a:off x="14635434" y="27149737"/>
            <a:ext cx="42240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000" dirty="0" smtClean="0"/>
              <a:t>h</a:t>
            </a:r>
            <a:r>
              <a:rPr lang="fr-FR" sz="2000" baseline="-25000" dirty="0"/>
              <a:t>2</a:t>
            </a:r>
            <a:endParaRPr lang="fr-FR" sz="2000" dirty="0" smtClean="0"/>
          </a:p>
        </p:txBody>
      </p:sp>
      <p:sp>
        <p:nvSpPr>
          <p:cNvPr id="1157" name="TextBox 1156"/>
          <p:cNvSpPr txBox="1"/>
          <p:nvPr/>
        </p:nvSpPr>
        <p:spPr>
          <a:xfrm>
            <a:off x="14635434" y="26378192"/>
            <a:ext cx="42240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000" dirty="0" smtClean="0"/>
              <a:t>h</a:t>
            </a:r>
            <a:r>
              <a:rPr lang="fr-FR" sz="2000" baseline="-25000" dirty="0"/>
              <a:t>1</a:t>
            </a:r>
            <a:endParaRPr lang="fr-FR" sz="2000" dirty="0" smtClean="0"/>
          </a:p>
        </p:txBody>
      </p:sp>
      <p:cxnSp>
        <p:nvCxnSpPr>
          <p:cNvPr id="1158" name="Straight Arrow Connector 1157"/>
          <p:cNvCxnSpPr/>
          <p:nvPr/>
        </p:nvCxnSpPr>
        <p:spPr>
          <a:xfrm>
            <a:off x="15768038" y="2765234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9" name="TextBox 1158"/>
          <p:cNvSpPr txBox="1"/>
          <p:nvPr/>
        </p:nvSpPr>
        <p:spPr>
          <a:xfrm rot="16200000">
            <a:off x="5926261" y="27006178"/>
            <a:ext cx="926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000" dirty="0" err="1" smtClean="0"/>
              <a:t>Kernel</a:t>
            </a:r>
            <a:endParaRPr lang="fr-FR" sz="2000" dirty="0" smtClean="0"/>
          </a:p>
          <a:p>
            <a:pPr>
              <a:buClr>
                <a:schemeClr val="accent2"/>
              </a:buClr>
            </a:pPr>
            <a:r>
              <a:rPr lang="fr-FR" sz="2000" dirty="0" smtClean="0"/>
              <a:t> size k</a:t>
            </a:r>
          </a:p>
        </p:txBody>
      </p:sp>
      <p:sp>
        <p:nvSpPr>
          <p:cNvPr id="1160" name="TextBox 1159"/>
          <p:cNvSpPr txBox="1"/>
          <p:nvPr/>
        </p:nvSpPr>
        <p:spPr>
          <a:xfrm>
            <a:off x="11051116" y="28444429"/>
            <a:ext cx="202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000" dirty="0"/>
              <a:t>f</a:t>
            </a:r>
            <a:r>
              <a:rPr lang="fr-FR" sz="2000" dirty="0" smtClean="0"/>
              <a:t> </a:t>
            </a:r>
            <a:r>
              <a:rPr lang="fr-FR" sz="2000" dirty="0" err="1" smtClean="0"/>
              <a:t>feature</a:t>
            </a:r>
            <a:r>
              <a:rPr lang="fr-FR" sz="2000" dirty="0" smtClean="0"/>
              <a:t> </a:t>
            </a:r>
            <a:r>
              <a:rPr lang="fr-FR" sz="2000" dirty="0" err="1" smtClean="0"/>
              <a:t>vectors</a:t>
            </a:r>
            <a:endParaRPr lang="fr-FR" sz="2000" dirty="0" smtClean="0"/>
          </a:p>
        </p:txBody>
      </p:sp>
      <p:sp>
        <p:nvSpPr>
          <p:cNvPr id="1162" name="Oval 1161"/>
          <p:cNvSpPr/>
          <p:nvPr/>
        </p:nvSpPr>
        <p:spPr>
          <a:xfrm>
            <a:off x="9760070" y="22505191"/>
            <a:ext cx="788733" cy="548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170" name="Curved Connector 1169"/>
          <p:cNvCxnSpPr>
            <a:stCxn id="1162" idx="6"/>
          </p:cNvCxnSpPr>
          <p:nvPr/>
        </p:nvCxnSpPr>
        <p:spPr>
          <a:xfrm>
            <a:off x="10548803" y="22779481"/>
            <a:ext cx="1430557" cy="2366237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3" name="TextBox 1172"/>
          <p:cNvSpPr txBox="1"/>
          <p:nvPr/>
        </p:nvSpPr>
        <p:spPr>
          <a:xfrm>
            <a:off x="1961791" y="25145718"/>
            <a:ext cx="14514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fr-FR" sz="3600" dirty="0" smtClean="0"/>
              <a:t>Architecture of </a:t>
            </a:r>
            <a:r>
              <a:rPr lang="fr-FR" sz="3600" dirty="0" err="1" smtClean="0"/>
              <a:t>Cascaded</a:t>
            </a:r>
            <a:r>
              <a:rPr lang="fr-FR" sz="3600" dirty="0" smtClean="0"/>
              <a:t> CNN </a:t>
            </a:r>
            <a:r>
              <a:rPr lang="fr-FR" sz="3600" dirty="0" err="1" smtClean="0"/>
              <a:t>with</a:t>
            </a:r>
            <a:r>
              <a:rPr lang="fr-FR" sz="3600" dirty="0" smtClean="0"/>
              <a:t> </a:t>
            </a:r>
            <a:r>
              <a:rPr lang="fr-FR" sz="3600" dirty="0" err="1" smtClean="0"/>
              <a:t>bidirectional</a:t>
            </a:r>
            <a:r>
              <a:rPr lang="fr-FR" sz="3600" dirty="0" smtClean="0"/>
              <a:t> GRU </a:t>
            </a:r>
            <a:r>
              <a:rPr lang="fr-FR" sz="3600" dirty="0" err="1" smtClean="0"/>
              <a:t>with</a:t>
            </a:r>
            <a:r>
              <a:rPr lang="fr-FR" sz="3600" dirty="0" smtClean="0"/>
              <a:t> attention for </a:t>
            </a:r>
            <a:r>
              <a:rPr lang="fr-FR" sz="3600" dirty="0" err="1" smtClean="0"/>
              <a:t>text</a:t>
            </a:r>
            <a:r>
              <a:rPr lang="fr-FR" sz="3600" dirty="0" smtClean="0"/>
              <a:t> </a:t>
            </a:r>
            <a:r>
              <a:rPr lang="fr-FR" sz="3600" dirty="0" smtClean="0"/>
              <a:t>classification</a:t>
            </a:r>
            <a:r>
              <a:rPr lang="fr-FR" sz="3600" baseline="30000" dirty="0" smtClean="0"/>
              <a:t>[2]</a:t>
            </a:r>
            <a:endParaRPr lang="fr-FR" sz="3600" baseline="30000" dirty="0"/>
          </a:p>
        </p:txBody>
      </p:sp>
      <p:sp>
        <p:nvSpPr>
          <p:cNvPr id="1174" name="TextBox 1173"/>
          <p:cNvSpPr txBox="1"/>
          <p:nvPr/>
        </p:nvSpPr>
        <p:spPr>
          <a:xfrm>
            <a:off x="1782161" y="17173796"/>
            <a:ext cx="1530752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fr-FR" sz="3600" dirty="0" smtClean="0"/>
              <a:t>General Pipeline for </a:t>
            </a:r>
            <a:r>
              <a:rPr lang="fr-FR" sz="3600" dirty="0" err="1" smtClean="0"/>
              <a:t>benchmarking</a:t>
            </a:r>
            <a:r>
              <a:rPr lang="fr-FR" sz="3600" dirty="0" smtClean="0"/>
              <a:t> </a:t>
            </a:r>
            <a:r>
              <a:rPr lang="fr-FR" sz="3600" dirty="0" err="1" smtClean="0"/>
              <a:t>multilingual</a:t>
            </a:r>
            <a:r>
              <a:rPr lang="fr-FR" sz="3600" dirty="0" smtClean="0"/>
              <a:t> training for </a:t>
            </a:r>
            <a:r>
              <a:rPr lang="fr-FR" sz="3600" dirty="0" err="1" smtClean="0"/>
              <a:t>text</a:t>
            </a:r>
            <a:r>
              <a:rPr lang="fr-FR" sz="3600" dirty="0"/>
              <a:t> </a:t>
            </a:r>
            <a:r>
              <a:rPr lang="fr-FR" sz="3600" dirty="0" err="1" smtClean="0"/>
              <a:t>classifi-cation</a:t>
            </a:r>
            <a:r>
              <a:rPr lang="fr-FR" sz="3600" dirty="0" smtClean="0"/>
              <a:t> (document classification and </a:t>
            </a:r>
            <a:r>
              <a:rPr lang="fr-FR" sz="3600" dirty="0" err="1" smtClean="0"/>
              <a:t>churn</a:t>
            </a:r>
            <a:r>
              <a:rPr lang="fr-FR" sz="3600" dirty="0" smtClean="0"/>
              <a:t> </a:t>
            </a:r>
            <a:r>
              <a:rPr lang="fr-FR" sz="3600" dirty="0" err="1" smtClean="0"/>
              <a:t>detection</a:t>
            </a:r>
            <a:r>
              <a:rPr lang="fr-FR" sz="3600" dirty="0" smtClean="0"/>
              <a:t>) </a:t>
            </a:r>
            <a:r>
              <a:rPr lang="fr-FR" sz="3600" dirty="0" err="1" smtClean="0"/>
              <a:t>where</a:t>
            </a:r>
            <a:r>
              <a:rPr lang="fr-FR" sz="3600" dirty="0" smtClean="0"/>
              <a:t> </a:t>
            </a:r>
            <a:r>
              <a:rPr lang="fr-FR" sz="3600" dirty="0" err="1" smtClean="0"/>
              <a:t>multilingual</a:t>
            </a:r>
            <a:r>
              <a:rPr lang="fr-FR" sz="3600" dirty="0" smtClean="0"/>
              <a:t> </a:t>
            </a:r>
            <a:r>
              <a:rPr lang="fr-FR" sz="3600" dirty="0" err="1" smtClean="0"/>
              <a:t>embeddings</a:t>
            </a:r>
            <a:r>
              <a:rPr lang="fr-FR" sz="3600" dirty="0" smtClean="0"/>
              <a:t> are </a:t>
            </a:r>
            <a:r>
              <a:rPr lang="fr-FR" sz="3600" dirty="0" err="1" smtClean="0"/>
              <a:t>obtained</a:t>
            </a:r>
            <a:r>
              <a:rPr lang="fr-FR" sz="3600" dirty="0" smtClean="0"/>
              <a:t> </a:t>
            </a:r>
            <a:r>
              <a:rPr lang="fr-FR" sz="3600" dirty="0" err="1" smtClean="0"/>
              <a:t>independently</a:t>
            </a:r>
            <a:r>
              <a:rPr lang="fr-FR" sz="3600" dirty="0" smtClean="0"/>
              <a:t> </a:t>
            </a:r>
            <a:r>
              <a:rPr lang="fr-FR" sz="3600" dirty="0" err="1" smtClean="0"/>
              <a:t>from</a:t>
            </a:r>
            <a:r>
              <a:rPr lang="fr-FR" sz="3600" dirty="0" smtClean="0"/>
              <a:t> the </a:t>
            </a:r>
            <a:r>
              <a:rPr lang="fr-FR" sz="3600" dirty="0" err="1" smtClean="0"/>
              <a:t>task</a:t>
            </a:r>
            <a:endParaRPr lang="fr-FR" sz="3600" dirty="0"/>
          </a:p>
        </p:txBody>
      </p:sp>
      <p:sp>
        <p:nvSpPr>
          <p:cNvPr id="1183" name="TextBox 1182"/>
          <p:cNvSpPr txBox="1"/>
          <p:nvPr/>
        </p:nvSpPr>
        <p:spPr>
          <a:xfrm>
            <a:off x="18213232" y="15857113"/>
            <a:ext cx="996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fr-FR" sz="3600" dirty="0" smtClean="0"/>
              <a:t>Multi-</a:t>
            </a:r>
            <a:r>
              <a:rPr lang="fr-FR" sz="3600" dirty="0" err="1" smtClean="0"/>
              <a:t>tasking</a:t>
            </a:r>
            <a:r>
              <a:rPr lang="fr-FR" sz="3600" dirty="0" smtClean="0"/>
              <a:t> </a:t>
            </a:r>
            <a:r>
              <a:rPr lang="fr-FR" sz="3600" dirty="0" err="1" smtClean="0"/>
              <a:t>embeddings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</a:t>
            </a:r>
            <a:r>
              <a:rPr lang="fr-FR" sz="3600" dirty="0" err="1" smtClean="0"/>
              <a:t>task</a:t>
            </a:r>
            <a:r>
              <a:rPr lang="fr-FR" sz="3600" dirty="0" smtClean="0"/>
              <a:t>:</a:t>
            </a:r>
            <a:endParaRPr lang="fr-FR" sz="3600" dirty="0"/>
          </a:p>
        </p:txBody>
      </p:sp>
      <p:cxnSp>
        <p:nvCxnSpPr>
          <p:cNvPr id="1184" name="Straight Connector 1183"/>
          <p:cNvCxnSpPr/>
          <p:nvPr/>
        </p:nvCxnSpPr>
        <p:spPr>
          <a:xfrm>
            <a:off x="445613" y="30101686"/>
            <a:ext cx="29292386" cy="0"/>
          </a:xfrm>
          <a:prstGeom prst="line">
            <a:avLst/>
          </a:prstGeom>
          <a:ln w="76200" cmpd="sng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85" name="Google Shape;166;p29"/>
          <p:cNvSpPr txBox="1"/>
          <p:nvPr/>
        </p:nvSpPr>
        <p:spPr>
          <a:xfrm>
            <a:off x="1774308" y="30250016"/>
            <a:ext cx="8934573" cy="11746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398" tIns="45689" rIns="91398" bIns="45689" anchor="t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fr-FR" sz="6000" dirty="0" smtClean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 Classification</a:t>
            </a:r>
            <a:endParaRPr sz="6000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b="1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6" name="Google Shape;166;p29"/>
          <p:cNvSpPr txBox="1"/>
          <p:nvPr/>
        </p:nvSpPr>
        <p:spPr>
          <a:xfrm>
            <a:off x="11076154" y="30232027"/>
            <a:ext cx="9372388" cy="11746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398" tIns="45689" rIns="91398" bIns="45689" anchor="t" anchorCtr="0">
            <a:noAutofit/>
          </a:bodyPr>
          <a:lstStyle/>
          <a:p>
            <a:pPr algn="ctr"/>
            <a:r>
              <a:rPr lang="fr-FR" sz="6000" dirty="0" err="1" smtClean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Churn</a:t>
            </a:r>
            <a:r>
              <a:rPr lang="fr-FR" sz="6000" dirty="0" smtClean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6000" dirty="0" err="1" smtClean="0">
                <a:solidFill>
                  <a:srgbClr val="101051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</a:t>
            </a:r>
            <a:endParaRPr sz="6000" dirty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b="1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7" name="Google Shape;166;p29"/>
          <p:cNvSpPr txBox="1"/>
          <p:nvPr/>
        </p:nvSpPr>
        <p:spPr>
          <a:xfrm>
            <a:off x="20797826" y="30216920"/>
            <a:ext cx="8993204" cy="11746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398" tIns="45689" rIns="91398" bIns="45689" anchor="t" anchorCtr="0">
            <a:noAutofit/>
          </a:bodyPr>
          <a:lstStyle/>
          <a:p>
            <a:pPr algn="ctr"/>
            <a:r>
              <a:rPr lang="fr-FR" sz="60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r>
              <a:rPr lang="fr-FR" sz="60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</a:t>
            </a:r>
            <a:endParaRPr sz="600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b="1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7" name="Google Shape;166;p29"/>
          <p:cNvSpPr txBox="1"/>
          <p:nvPr/>
        </p:nvSpPr>
        <p:spPr>
          <a:xfrm rot="16200000">
            <a:off x="-4755358" y="35348018"/>
            <a:ext cx="11627673" cy="122571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398" tIns="45689" rIns="91398" bIns="45689" anchor="t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fr-FR" sz="6600" b="1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III. </a:t>
            </a:r>
            <a:r>
              <a:rPr lang="fr-FR" sz="6600" b="1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&amp; </a:t>
            </a:r>
            <a:r>
              <a:rPr lang="fr-FR" sz="6600" b="1" dirty="0" err="1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6600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b="1" dirty="0" smtClean="0">
              <a:solidFill>
                <a:srgbClr val="1010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08" name="Picture 1207" descr="learningcurvesEN_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94" y="37080795"/>
            <a:ext cx="3493879" cy="2563077"/>
          </a:xfrm>
          <a:prstGeom prst="rect">
            <a:avLst/>
          </a:prstGeom>
        </p:spPr>
      </p:pic>
      <p:pic>
        <p:nvPicPr>
          <p:cNvPr id="1209" name="Picture 1208" descr="learningcurvesFR_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26" y="34072154"/>
            <a:ext cx="3453411" cy="2563078"/>
          </a:xfrm>
          <a:prstGeom prst="rect">
            <a:avLst/>
          </a:prstGeom>
        </p:spPr>
      </p:pic>
      <p:pic>
        <p:nvPicPr>
          <p:cNvPr id="1210" name="Picture 1209" descr="learningcurvesDE_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25" y="37143599"/>
            <a:ext cx="3342906" cy="2481062"/>
          </a:xfrm>
          <a:prstGeom prst="rect">
            <a:avLst/>
          </a:prstGeom>
        </p:spPr>
      </p:pic>
      <p:pic>
        <p:nvPicPr>
          <p:cNvPr id="1211" name="Picture 1210" descr="learningcurvesIT_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88" y="34072154"/>
            <a:ext cx="3442730" cy="2525554"/>
          </a:xfrm>
          <a:prstGeom prst="rect">
            <a:avLst/>
          </a:prstGeom>
        </p:spPr>
      </p:pic>
      <p:graphicFrame>
        <p:nvGraphicFramePr>
          <p:cNvPr id="1212" name="Table 1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18081"/>
              </p:ext>
            </p:extLst>
          </p:nvPr>
        </p:nvGraphicFramePr>
        <p:xfrm>
          <a:off x="12137135" y="32493698"/>
          <a:ext cx="8299011" cy="266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934"/>
                <a:gridCol w="2299818"/>
                <a:gridCol w="3707169"/>
                <a:gridCol w="1351090"/>
              </a:tblGrid>
              <a:tr h="932228">
                <a:tc>
                  <a:txBody>
                    <a:bodyPr/>
                    <a:lstStyle/>
                    <a:p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 smtClean="0">
                          <a:latin typeface="Times New Roman"/>
                          <a:cs typeface="Times New Roman"/>
                        </a:rPr>
                        <a:t>Monolingual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 smtClean="0">
                          <a:latin typeface="Times New Roman"/>
                          <a:cs typeface="Times New Roman"/>
                        </a:rPr>
                        <a:t>Multilingual</a:t>
                      </a:r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 (EN+DE)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Gain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866140">
                <a:tc>
                  <a:txBody>
                    <a:bodyPr/>
                    <a:lstStyle/>
                    <a:p>
                      <a:r>
                        <a:rPr lang="fr-FR" sz="2800" dirty="0" err="1" smtClean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lang="fr-FR" sz="2800" baseline="-25000" dirty="0" err="1" smtClean="0">
                          <a:latin typeface="Times New Roman"/>
                          <a:cs typeface="Times New Roman"/>
                        </a:rPr>
                        <a:t>t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84.23 ± 3.14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85.88 ± 2.36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+1.65</a:t>
                      </a:r>
                    </a:p>
                    <a:p>
                      <a:pPr algn="ctr"/>
                      <a:endParaRPr lang="fr-FR" sz="2800" b="1" dirty="0">
                        <a:solidFill>
                          <a:srgbClr val="008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</a:tr>
              <a:tr h="866140">
                <a:tc>
                  <a:txBody>
                    <a:bodyPr/>
                    <a:lstStyle/>
                    <a:p>
                      <a:r>
                        <a:rPr lang="fr-FR" sz="2800" dirty="0" err="1" smtClean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lang="fr-FR" sz="2800" baseline="-25000" dirty="0" err="1" smtClean="0">
                          <a:latin typeface="Times New Roman"/>
                          <a:cs typeface="Times New Roman"/>
                        </a:rPr>
                        <a:t>t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66.69 ± 3.30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78.09 ± 2.43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+11.4</a:t>
                      </a:r>
                    </a:p>
                    <a:p>
                      <a:pPr algn="ctr"/>
                      <a:endParaRPr lang="fr-FR" sz="2800" b="1" dirty="0">
                        <a:solidFill>
                          <a:srgbClr val="008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213" name="Titel 1"/>
          <p:cNvSpPr txBox="1">
            <a:spLocks/>
          </p:cNvSpPr>
          <p:nvPr/>
        </p:nvSpPr>
        <p:spPr bwMode="gray">
          <a:xfrm rot="16200000">
            <a:off x="9924533" y="33696062"/>
            <a:ext cx="3291589" cy="818064"/>
          </a:xfrm>
          <a:prstGeom prst="rect">
            <a:avLst/>
          </a:prstGeom>
        </p:spPr>
        <p:txBody>
          <a:bodyPr vert="horz" lIns="0" tIns="0" rIns="0" bIns="36000" rtlCol="0" anchor="t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GB" sz="4000" kern="1200" spc="-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 smtClean="0">
                <a:latin typeface="Times New Roman"/>
                <a:cs typeface="Times New Roman"/>
              </a:rPr>
              <a:t>Social</a:t>
            </a:r>
            <a:r>
              <a:rPr lang="de-DE" sz="3200" dirty="0" smtClean="0"/>
              <a:t> </a:t>
            </a:r>
            <a:r>
              <a:rPr lang="de-DE" sz="3200" dirty="0" smtClean="0">
                <a:latin typeface="Times New Roman"/>
                <a:cs typeface="Times New Roman"/>
              </a:rPr>
              <a:t>Media Data</a:t>
            </a:r>
            <a:r>
              <a:rPr lang="de-DE" sz="3200" baseline="30000" dirty="0" smtClean="0">
                <a:latin typeface="Times New Roman"/>
                <a:cs typeface="Times New Roman"/>
              </a:rPr>
              <a:t>[2]</a:t>
            </a:r>
            <a:endParaRPr lang="de-DE" sz="3200" dirty="0" smtClean="0">
              <a:latin typeface="Times New Roman"/>
              <a:cs typeface="Times New Roman"/>
            </a:endParaRPr>
          </a:p>
        </p:txBody>
      </p:sp>
      <p:sp>
        <p:nvSpPr>
          <p:cNvPr id="1214" name="Titel 1"/>
          <p:cNvSpPr txBox="1">
            <a:spLocks/>
          </p:cNvSpPr>
          <p:nvPr/>
        </p:nvSpPr>
        <p:spPr bwMode="gray">
          <a:xfrm rot="16200000">
            <a:off x="9654289" y="37740518"/>
            <a:ext cx="3994842" cy="861261"/>
          </a:xfrm>
          <a:prstGeom prst="rect">
            <a:avLst/>
          </a:prstGeom>
        </p:spPr>
        <p:txBody>
          <a:bodyPr vert="horz" lIns="0" tIns="0" rIns="0" bIns="36000" rtlCol="0" anchor="t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GB" sz="4000" kern="1200" spc="-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 smtClean="0">
                <a:latin typeface="Times New Roman"/>
                <a:cs typeface="Times New Roman"/>
              </a:rPr>
              <a:t>Chatbot</a:t>
            </a:r>
            <a:r>
              <a:rPr lang="de-DE" sz="3200" dirty="0" smtClean="0">
                <a:latin typeface="Times New Roman"/>
                <a:cs typeface="Times New Roman"/>
              </a:rPr>
              <a:t> Dataset </a:t>
            </a:r>
            <a:r>
              <a:rPr lang="de-DE" sz="3200" baseline="30000" dirty="0" smtClean="0">
                <a:latin typeface="Times New Roman"/>
                <a:cs typeface="Times New Roman"/>
              </a:rPr>
              <a:t>[2]</a:t>
            </a:r>
            <a:endParaRPr lang="de-DE" sz="3200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1215" name="Table 1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29636"/>
              </p:ext>
            </p:extLst>
          </p:nvPr>
        </p:nvGraphicFramePr>
        <p:xfrm>
          <a:off x="12092335" y="36948920"/>
          <a:ext cx="8211654" cy="266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87"/>
                <a:gridCol w="2226773"/>
                <a:gridCol w="3618990"/>
                <a:gridCol w="1252504"/>
              </a:tblGrid>
              <a:tr h="932228">
                <a:tc>
                  <a:txBody>
                    <a:bodyPr/>
                    <a:lstStyle/>
                    <a:p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 smtClean="0">
                          <a:latin typeface="Times New Roman"/>
                          <a:cs typeface="Times New Roman"/>
                        </a:rPr>
                        <a:t>Monolingual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 smtClean="0">
                          <a:latin typeface="Times New Roman"/>
                          <a:cs typeface="Times New Roman"/>
                        </a:rPr>
                        <a:t>Multilingual</a:t>
                      </a:r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 (EN+DE)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Gain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866140">
                <a:tc>
                  <a:txBody>
                    <a:bodyPr/>
                    <a:lstStyle/>
                    <a:p>
                      <a:r>
                        <a:rPr lang="fr-FR" sz="2800" dirty="0" err="1" smtClean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lang="fr-FR" sz="2800" baseline="-25000" dirty="0" err="1" smtClean="0">
                          <a:latin typeface="Times New Roman"/>
                          <a:cs typeface="Times New Roman"/>
                        </a:rPr>
                        <a:t>c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82.10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84.43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+2.33</a:t>
                      </a:r>
                    </a:p>
                    <a:p>
                      <a:pPr algn="ctr"/>
                      <a:endParaRPr lang="fr-FR" sz="2800" b="1" dirty="0">
                        <a:solidFill>
                          <a:srgbClr val="008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</a:tr>
              <a:tr h="866140">
                <a:tc>
                  <a:txBody>
                    <a:bodyPr/>
                    <a:lstStyle/>
                    <a:p>
                      <a:r>
                        <a:rPr lang="fr-FR" sz="2800" dirty="0" err="1" smtClean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lang="fr-FR" sz="2800" baseline="-25000" dirty="0" err="1" smtClean="0">
                          <a:latin typeface="Times New Roman"/>
                          <a:cs typeface="Times New Roman"/>
                        </a:rPr>
                        <a:t>c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74.25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latin typeface="Times New Roman"/>
                          <a:cs typeface="Times New Roman"/>
                        </a:rPr>
                        <a:t>73.58</a:t>
                      </a:r>
                      <a:endParaRPr lang="fr-FR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  <a:cs typeface="Times New Roman"/>
                        </a:rPr>
                        <a:t>-0.67</a:t>
                      </a:r>
                    </a:p>
                    <a:p>
                      <a:pPr algn="ctr"/>
                      <a:endParaRPr lang="fr-FR" sz="2800" b="1" dirty="0">
                        <a:solidFill>
                          <a:srgbClr val="008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216" name="TextBox 1215"/>
          <p:cNvSpPr txBox="1"/>
          <p:nvPr/>
        </p:nvSpPr>
        <p:spPr>
          <a:xfrm>
            <a:off x="13191911" y="35283802"/>
            <a:ext cx="656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fr-FR" sz="2800" dirty="0"/>
              <a:t> </a:t>
            </a:r>
            <a:r>
              <a:rPr lang="fr-FR" sz="2800" dirty="0" smtClean="0"/>
              <a:t> </a:t>
            </a:r>
            <a:r>
              <a:rPr lang="fr-FR" sz="2800" dirty="0" err="1" smtClean="0"/>
              <a:t>Average</a:t>
            </a:r>
            <a:r>
              <a:rPr lang="fr-FR" sz="2800" dirty="0" smtClean="0"/>
              <a:t> </a:t>
            </a:r>
            <a:r>
              <a:rPr lang="fr-FR" sz="2800" dirty="0"/>
              <a:t>per </a:t>
            </a:r>
            <a:r>
              <a:rPr lang="fr-FR" sz="2800" dirty="0" err="1"/>
              <a:t>language</a:t>
            </a:r>
            <a:r>
              <a:rPr lang="fr-FR" sz="2800" dirty="0"/>
              <a:t> gain of </a:t>
            </a:r>
            <a:r>
              <a:rPr lang="fr-FR" sz="2800" b="1" dirty="0" smtClean="0"/>
              <a:t>6.52% </a:t>
            </a:r>
            <a:endParaRPr lang="fr-FR" sz="2800" b="1" dirty="0"/>
          </a:p>
        </p:txBody>
      </p:sp>
      <p:sp>
        <p:nvSpPr>
          <p:cNvPr id="1217" name="TextBox 1216"/>
          <p:cNvSpPr txBox="1"/>
          <p:nvPr/>
        </p:nvSpPr>
        <p:spPr>
          <a:xfrm>
            <a:off x="13413497" y="39783620"/>
            <a:ext cx="64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800" dirty="0" err="1" smtClean="0"/>
              <a:t>Average</a:t>
            </a:r>
            <a:r>
              <a:rPr lang="fr-FR" sz="2800" dirty="0" smtClean="0"/>
              <a:t> </a:t>
            </a:r>
            <a:r>
              <a:rPr lang="fr-FR" sz="2800" dirty="0"/>
              <a:t>per </a:t>
            </a:r>
            <a:r>
              <a:rPr lang="fr-FR" sz="2800" dirty="0" err="1"/>
              <a:t>language</a:t>
            </a:r>
            <a:r>
              <a:rPr lang="fr-FR" sz="2800" dirty="0"/>
              <a:t> gain of </a:t>
            </a:r>
            <a:r>
              <a:rPr lang="fr-FR" sz="2800" b="1" dirty="0" smtClean="0"/>
              <a:t>0.83% </a:t>
            </a:r>
            <a:endParaRPr lang="fr-FR" sz="2800" b="1" dirty="0"/>
          </a:p>
        </p:txBody>
      </p:sp>
      <p:cxnSp>
        <p:nvCxnSpPr>
          <p:cNvPr id="1225" name="Straight Arrow Connector 1224"/>
          <p:cNvCxnSpPr/>
          <p:nvPr/>
        </p:nvCxnSpPr>
        <p:spPr>
          <a:xfrm flipV="1">
            <a:off x="14066714" y="2630400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6" name="Straight Arrow Connector 1225"/>
          <p:cNvCxnSpPr/>
          <p:nvPr/>
        </p:nvCxnSpPr>
        <p:spPr>
          <a:xfrm>
            <a:off x="13858989" y="2630400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7" name="Straight Arrow Connector 1226"/>
          <p:cNvCxnSpPr/>
          <p:nvPr/>
        </p:nvCxnSpPr>
        <p:spPr>
          <a:xfrm>
            <a:off x="14543289" y="26236996"/>
            <a:ext cx="5417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8" name="TextBox 1227"/>
          <p:cNvSpPr txBox="1"/>
          <p:nvPr/>
        </p:nvSpPr>
        <p:spPr>
          <a:xfrm>
            <a:off x="14601516" y="25732940"/>
            <a:ext cx="42240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000" dirty="0" smtClean="0"/>
              <a:t>h</a:t>
            </a:r>
            <a:r>
              <a:rPr lang="fr-FR" sz="2000" baseline="-25000" dirty="0" smtClean="0"/>
              <a:t>0</a:t>
            </a:r>
            <a:endParaRPr lang="fr-FR" sz="2000" dirty="0" smtClean="0"/>
          </a:p>
        </p:txBody>
      </p:sp>
      <p:sp>
        <p:nvSpPr>
          <p:cNvPr id="1229" name="Rectangle 1228"/>
          <p:cNvSpPr/>
          <p:nvPr/>
        </p:nvSpPr>
        <p:spPr bwMode="gray">
          <a:xfrm>
            <a:off x="7237416" y="27234902"/>
            <a:ext cx="2245218" cy="12961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 smtClean="0">
              <a:solidFill>
                <a:schemeClr val="tx1"/>
              </a:solidFill>
            </a:endParaRPr>
          </a:p>
        </p:txBody>
      </p:sp>
      <p:sp>
        <p:nvSpPr>
          <p:cNvPr id="1230" name="Rectangle 1229"/>
          <p:cNvSpPr/>
          <p:nvPr/>
        </p:nvSpPr>
        <p:spPr bwMode="gray">
          <a:xfrm>
            <a:off x="7611329" y="27743140"/>
            <a:ext cx="2383705" cy="12961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 smtClean="0">
              <a:solidFill>
                <a:schemeClr val="tx1"/>
              </a:solidFill>
            </a:endParaRPr>
          </a:p>
        </p:txBody>
      </p:sp>
      <p:sp>
        <p:nvSpPr>
          <p:cNvPr id="1114" name="TextBox 1113"/>
          <p:cNvSpPr txBox="1"/>
          <p:nvPr/>
        </p:nvSpPr>
        <p:spPr>
          <a:xfrm>
            <a:off x="7849441" y="27874108"/>
            <a:ext cx="2081018" cy="95410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fr-FR" sz="2800" dirty="0" smtClean="0"/>
              <a:t>Convolution</a:t>
            </a:r>
          </a:p>
          <a:p>
            <a:pPr algn="ctr">
              <a:buClr>
                <a:schemeClr val="accent2"/>
              </a:buClr>
            </a:pPr>
            <a:r>
              <a:rPr lang="fr-FR" sz="2800" dirty="0" err="1" smtClean="0"/>
              <a:t>filters</a:t>
            </a:r>
            <a:endParaRPr lang="fr-FR" sz="2800" dirty="0"/>
          </a:p>
        </p:txBody>
      </p:sp>
      <p:cxnSp>
        <p:nvCxnSpPr>
          <p:cNvPr id="1232" name="Straight Arrow Connector 1231"/>
          <p:cNvCxnSpPr/>
          <p:nvPr/>
        </p:nvCxnSpPr>
        <p:spPr>
          <a:xfrm>
            <a:off x="10012660" y="27658713"/>
            <a:ext cx="387287" cy="15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" name="TextBox 1234"/>
          <p:cNvSpPr txBox="1"/>
          <p:nvPr/>
        </p:nvSpPr>
        <p:spPr>
          <a:xfrm>
            <a:off x="4321590" y="40213184"/>
            <a:ext cx="457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800" dirty="0" smtClean="0"/>
              <a:t>       </a:t>
            </a:r>
            <a:r>
              <a:rPr lang="fr-FR" sz="2800" dirty="0" err="1" smtClean="0"/>
              <a:t>Resourced</a:t>
            </a:r>
            <a:r>
              <a:rPr lang="fr-FR" sz="2800" dirty="0" smtClean="0"/>
              <a:t> =     Gain </a:t>
            </a:r>
            <a:endParaRPr lang="fr-FR" sz="2800" b="1" dirty="0"/>
          </a:p>
        </p:txBody>
      </p:sp>
      <p:cxnSp>
        <p:nvCxnSpPr>
          <p:cNvPr id="1244" name="Straight Arrow Connector 1243"/>
          <p:cNvCxnSpPr/>
          <p:nvPr/>
        </p:nvCxnSpPr>
        <p:spPr>
          <a:xfrm flipH="1" flipV="1">
            <a:off x="7374989" y="40213184"/>
            <a:ext cx="714" cy="451129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Rectangle 1245"/>
          <p:cNvSpPr/>
          <p:nvPr/>
        </p:nvSpPr>
        <p:spPr bwMode="gray">
          <a:xfrm>
            <a:off x="13562573" y="25953029"/>
            <a:ext cx="778796" cy="360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GRU </a:t>
            </a:r>
          </a:p>
        </p:txBody>
      </p:sp>
      <p:sp>
        <p:nvSpPr>
          <p:cNvPr id="1298" name="Rectangle 1297"/>
          <p:cNvSpPr/>
          <p:nvPr/>
        </p:nvSpPr>
        <p:spPr bwMode="gray">
          <a:xfrm>
            <a:off x="21546398" y="21415557"/>
            <a:ext cx="6077208" cy="4350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Word </a:t>
            </a:r>
            <a:r>
              <a:rPr lang="fr-FR" sz="2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Embeddings</a:t>
            </a:r>
            <a:r>
              <a:rPr lang="fr-FR" sz="28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Layer</a:t>
            </a:r>
          </a:p>
        </p:txBody>
      </p:sp>
      <p:sp>
        <p:nvSpPr>
          <p:cNvPr id="1299" name="Rectangle 1298"/>
          <p:cNvSpPr/>
          <p:nvPr/>
        </p:nvSpPr>
        <p:spPr bwMode="gray">
          <a:xfrm>
            <a:off x="20212830" y="20164825"/>
            <a:ext cx="3459034" cy="9195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Word </a:t>
            </a:r>
            <a:r>
              <a:rPr lang="fr-FR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Level</a:t>
            </a:r>
            <a:r>
              <a:rPr lang="fr-FR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Bi-GRU + Attention</a:t>
            </a:r>
          </a:p>
        </p:txBody>
      </p:sp>
      <p:sp>
        <p:nvSpPr>
          <p:cNvPr id="1300" name="Rectangle 1299"/>
          <p:cNvSpPr/>
          <p:nvPr/>
        </p:nvSpPr>
        <p:spPr bwMode="gray">
          <a:xfrm>
            <a:off x="20421320" y="18535152"/>
            <a:ext cx="3024919" cy="6241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Euclidean</a:t>
            </a:r>
            <a:r>
              <a:rPr lang="fr-FR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Distance</a:t>
            </a:r>
          </a:p>
        </p:txBody>
      </p:sp>
      <p:sp>
        <p:nvSpPr>
          <p:cNvPr id="1301" name="Rectangle 1300"/>
          <p:cNvSpPr/>
          <p:nvPr/>
        </p:nvSpPr>
        <p:spPr bwMode="gray">
          <a:xfrm>
            <a:off x="25896435" y="17854412"/>
            <a:ext cx="1728026" cy="6760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Softmax</a:t>
            </a:r>
            <a:endParaRPr lang="fr-FR" sz="28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02" name="Rectangle 1301"/>
          <p:cNvSpPr/>
          <p:nvPr/>
        </p:nvSpPr>
        <p:spPr bwMode="gray">
          <a:xfrm>
            <a:off x="25198635" y="18960370"/>
            <a:ext cx="3394665" cy="9486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Sentence </a:t>
            </a:r>
            <a:r>
              <a:rPr lang="fr-FR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Level</a:t>
            </a:r>
            <a:r>
              <a:rPr lang="fr-FR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fr-FR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Bi-GRU + Attention</a:t>
            </a:r>
          </a:p>
        </p:txBody>
      </p:sp>
      <p:sp>
        <p:nvSpPr>
          <p:cNvPr id="1303" name="Rectangle 1302"/>
          <p:cNvSpPr/>
          <p:nvPr/>
        </p:nvSpPr>
        <p:spPr bwMode="gray">
          <a:xfrm>
            <a:off x="25375596" y="20245061"/>
            <a:ext cx="2983123" cy="83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Word </a:t>
            </a:r>
            <a:r>
              <a:rPr lang="fr-FR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Level</a:t>
            </a:r>
            <a:r>
              <a:rPr lang="fr-FR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Bi-GRU + Attention</a:t>
            </a:r>
          </a:p>
        </p:txBody>
      </p:sp>
      <p:sp>
        <p:nvSpPr>
          <p:cNvPr id="1304" name="TextBox 1303"/>
          <p:cNvSpPr txBox="1"/>
          <p:nvPr/>
        </p:nvSpPr>
        <p:spPr>
          <a:xfrm>
            <a:off x="25084243" y="17259717"/>
            <a:ext cx="40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rgbClr val="3366FF"/>
                </a:solidFill>
                <a:latin typeface=" Times New Roman"/>
                <a:cs typeface=" Times New Roman"/>
              </a:rPr>
              <a:t>Loss</a:t>
            </a:r>
            <a:r>
              <a:rPr lang="fr-FR" sz="2400" dirty="0" smtClean="0">
                <a:solidFill>
                  <a:srgbClr val="3366FF"/>
                </a:solidFill>
                <a:latin typeface=" Times New Roman"/>
                <a:cs typeface=" Times New Roman"/>
              </a:rPr>
              <a:t> 2: Classification </a:t>
            </a:r>
            <a:r>
              <a:rPr lang="fr-FR" sz="2400" dirty="0" err="1" smtClean="0">
                <a:solidFill>
                  <a:srgbClr val="3366FF"/>
                </a:solidFill>
                <a:latin typeface=" Times New Roman"/>
                <a:cs typeface=" Times New Roman"/>
              </a:rPr>
              <a:t>Loss</a:t>
            </a:r>
            <a:endParaRPr lang="fr-FR" sz="2400" dirty="0">
              <a:solidFill>
                <a:srgbClr val="3366FF"/>
              </a:solidFill>
              <a:latin typeface=" Times New Roman"/>
              <a:cs typeface=" Times New Roman"/>
            </a:endParaRPr>
          </a:p>
        </p:txBody>
      </p:sp>
      <p:sp>
        <p:nvSpPr>
          <p:cNvPr id="1305" name="TextBox 1304"/>
          <p:cNvSpPr txBox="1"/>
          <p:nvPr/>
        </p:nvSpPr>
        <p:spPr>
          <a:xfrm>
            <a:off x="19932191" y="17486197"/>
            <a:ext cx="332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rgbClr val="008000"/>
                </a:solidFill>
                <a:latin typeface=" Times New Roman"/>
                <a:cs typeface=" Times New Roman"/>
              </a:rPr>
              <a:t>Loss</a:t>
            </a:r>
            <a:r>
              <a:rPr lang="fr-FR" sz="2400" dirty="0" smtClean="0">
                <a:solidFill>
                  <a:srgbClr val="008000"/>
                </a:solidFill>
                <a:latin typeface=" Times New Roman"/>
                <a:cs typeface=" Times New Roman"/>
              </a:rPr>
              <a:t> 1: </a:t>
            </a:r>
            <a:r>
              <a:rPr lang="fr-FR" sz="2400" dirty="0" err="1" smtClean="0">
                <a:solidFill>
                  <a:srgbClr val="008000"/>
                </a:solidFill>
                <a:latin typeface=" Times New Roman"/>
                <a:cs typeface=" Times New Roman"/>
              </a:rPr>
              <a:t>Similarity</a:t>
            </a:r>
            <a:r>
              <a:rPr lang="fr-FR" sz="2400" dirty="0" smtClean="0">
                <a:solidFill>
                  <a:srgbClr val="008000"/>
                </a:solidFill>
                <a:latin typeface=" Times New Roman"/>
                <a:cs typeface=" Times New Roman"/>
              </a:rPr>
              <a:t> </a:t>
            </a:r>
            <a:r>
              <a:rPr lang="fr-FR" sz="2400" dirty="0" err="1" smtClean="0">
                <a:solidFill>
                  <a:srgbClr val="008000"/>
                </a:solidFill>
                <a:latin typeface=" Times New Roman"/>
                <a:cs typeface=" Times New Roman"/>
              </a:rPr>
              <a:t>Loss</a:t>
            </a:r>
            <a:endParaRPr lang="fr-FR" sz="2400" dirty="0">
              <a:solidFill>
                <a:srgbClr val="008000"/>
              </a:solidFill>
              <a:latin typeface=" Times New Roman"/>
              <a:cs typeface=" Times New Roman"/>
            </a:endParaRPr>
          </a:p>
        </p:txBody>
      </p:sp>
      <p:sp>
        <p:nvSpPr>
          <p:cNvPr id="1306" name="TextBox 1305"/>
          <p:cNvSpPr txBox="1"/>
          <p:nvPr/>
        </p:nvSpPr>
        <p:spPr>
          <a:xfrm>
            <a:off x="21307235" y="16525841"/>
            <a:ext cx="5281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rgbClr val="FF0000"/>
                </a:solidFill>
                <a:latin typeface=" Times New Roman"/>
                <a:cs typeface=" Times New Roman"/>
              </a:rPr>
              <a:t>Alternate</a:t>
            </a:r>
            <a:r>
              <a:rPr lang="fr-FR" sz="2400" dirty="0" smtClean="0">
                <a:solidFill>
                  <a:srgbClr val="FF0000"/>
                </a:solidFill>
                <a:latin typeface=" Times New Roman"/>
                <a:cs typeface=" Times New Roman"/>
              </a:rPr>
              <a:t> Training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 Times New Roman"/>
                <a:cs typeface=" Times New Roman"/>
              </a:rPr>
              <a:t> of </a:t>
            </a:r>
            <a:r>
              <a:rPr lang="fr-FR" sz="2400" dirty="0" err="1" smtClean="0">
                <a:solidFill>
                  <a:srgbClr val="FF0000"/>
                </a:solidFill>
                <a:latin typeface=" Times New Roman"/>
                <a:cs typeface=" Times New Roman"/>
              </a:rPr>
              <a:t>Losses</a:t>
            </a:r>
            <a:endParaRPr lang="fr-FR" sz="2400" dirty="0">
              <a:solidFill>
                <a:srgbClr val="FF0000"/>
              </a:solidFill>
              <a:latin typeface=" Times New Roman"/>
              <a:cs typeface=" Times New Roman"/>
            </a:endParaRPr>
          </a:p>
        </p:txBody>
      </p:sp>
      <p:cxnSp>
        <p:nvCxnSpPr>
          <p:cNvPr id="1307" name="Straight Arrow Connector 1306"/>
          <p:cNvCxnSpPr>
            <a:endCxn id="1309" idx="1"/>
          </p:cNvCxnSpPr>
          <p:nvPr/>
        </p:nvCxnSpPr>
        <p:spPr>
          <a:xfrm flipH="1">
            <a:off x="21486201" y="16749206"/>
            <a:ext cx="1257688" cy="415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Arrow Connector 1307"/>
          <p:cNvCxnSpPr/>
          <p:nvPr/>
        </p:nvCxnSpPr>
        <p:spPr>
          <a:xfrm>
            <a:off x="25198635" y="16749206"/>
            <a:ext cx="1687490" cy="257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9" name="Left Brace 1308"/>
          <p:cNvSpPr/>
          <p:nvPr/>
        </p:nvSpPr>
        <p:spPr>
          <a:xfrm rot="5400000">
            <a:off x="21179970" y="15791091"/>
            <a:ext cx="699801" cy="3446687"/>
          </a:xfrm>
          <a:prstGeom prst="leftBrace">
            <a:avLst>
              <a:gd name="adj1" fmla="val 8333"/>
              <a:gd name="adj2" fmla="val 51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10" name="Left Brace 1309"/>
          <p:cNvSpPr/>
          <p:nvPr/>
        </p:nvSpPr>
        <p:spPr>
          <a:xfrm rot="5400000">
            <a:off x="26612710" y="15408889"/>
            <a:ext cx="630874" cy="37818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1313" name="Straight Arrow Connector 1312"/>
          <p:cNvCxnSpPr/>
          <p:nvPr/>
        </p:nvCxnSpPr>
        <p:spPr>
          <a:xfrm flipV="1">
            <a:off x="21653838" y="21868571"/>
            <a:ext cx="0" cy="2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4" name="Rounded Rectangle 1313"/>
          <p:cNvSpPr/>
          <p:nvPr/>
        </p:nvSpPr>
        <p:spPr>
          <a:xfrm>
            <a:off x="19870735" y="20091649"/>
            <a:ext cx="9012561" cy="1149436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315" name="TextBox 1314"/>
          <p:cNvSpPr txBox="1"/>
          <p:nvPr/>
        </p:nvSpPr>
        <p:spPr>
          <a:xfrm rot="16200000">
            <a:off x="17892990" y="20111952"/>
            <a:ext cx="2739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err="1" smtClean="0">
                <a:solidFill>
                  <a:srgbClr val="FF0000"/>
                </a:solidFill>
              </a:rPr>
              <a:t>Shared</a:t>
            </a:r>
            <a:r>
              <a:rPr lang="fr-FR" sz="2800" dirty="0" smtClean="0">
                <a:solidFill>
                  <a:srgbClr val="FF0000"/>
                </a:solidFill>
              </a:rPr>
              <a:t> Training</a:t>
            </a:r>
          </a:p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</a:rPr>
              <a:t>Weights</a:t>
            </a:r>
            <a:endParaRPr lang="fr-FR" sz="2800" dirty="0">
              <a:solidFill>
                <a:srgbClr val="FF0000"/>
              </a:solidFill>
            </a:endParaRPr>
          </a:p>
        </p:txBody>
      </p:sp>
      <p:cxnSp>
        <p:nvCxnSpPr>
          <p:cNvPr id="1316" name="Straight Arrow Connector 1315"/>
          <p:cNvCxnSpPr/>
          <p:nvPr/>
        </p:nvCxnSpPr>
        <p:spPr>
          <a:xfrm flipV="1">
            <a:off x="21946639" y="19202812"/>
            <a:ext cx="0" cy="930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7" name="Rounded Rectangle 1316"/>
          <p:cNvSpPr/>
          <p:nvPr/>
        </p:nvSpPr>
        <p:spPr>
          <a:xfrm>
            <a:off x="20832490" y="21374969"/>
            <a:ext cx="7526229" cy="638304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cxnSp>
        <p:nvCxnSpPr>
          <p:cNvPr id="1318" name="Straight Arrow Connector 1317"/>
          <p:cNvCxnSpPr/>
          <p:nvPr/>
        </p:nvCxnSpPr>
        <p:spPr>
          <a:xfrm flipV="1">
            <a:off x="27514891" y="21910298"/>
            <a:ext cx="0" cy="2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9" name="Straight Arrow Connector 1318"/>
          <p:cNvCxnSpPr/>
          <p:nvPr/>
        </p:nvCxnSpPr>
        <p:spPr>
          <a:xfrm flipV="1">
            <a:off x="21901646" y="21126121"/>
            <a:ext cx="0" cy="2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Arrow Connector 1319"/>
          <p:cNvCxnSpPr/>
          <p:nvPr/>
        </p:nvCxnSpPr>
        <p:spPr>
          <a:xfrm flipV="1">
            <a:off x="26760448" y="21126121"/>
            <a:ext cx="0" cy="2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1" name="Straight Arrow Connector 1320"/>
          <p:cNvCxnSpPr/>
          <p:nvPr/>
        </p:nvCxnSpPr>
        <p:spPr>
          <a:xfrm flipV="1">
            <a:off x="26760448" y="19924665"/>
            <a:ext cx="0" cy="2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Arrow Connector 1321"/>
          <p:cNvCxnSpPr/>
          <p:nvPr/>
        </p:nvCxnSpPr>
        <p:spPr>
          <a:xfrm flipV="1">
            <a:off x="26760448" y="18607055"/>
            <a:ext cx="0" cy="2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Arrow Connector 1333"/>
          <p:cNvCxnSpPr/>
          <p:nvPr/>
        </p:nvCxnSpPr>
        <p:spPr>
          <a:xfrm flipV="1">
            <a:off x="9809493" y="20725581"/>
            <a:ext cx="0" cy="450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0" name="TextBox 1339"/>
          <p:cNvSpPr txBox="1"/>
          <p:nvPr/>
        </p:nvSpPr>
        <p:spPr>
          <a:xfrm>
            <a:off x="485277" y="42098784"/>
            <a:ext cx="29325109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1800" dirty="0" smtClean="0">
                <a:latin typeface="Times New Roman"/>
                <a:cs typeface="Times New Roman"/>
              </a:rPr>
              <a:t>For more information, check [1] </a:t>
            </a:r>
            <a:r>
              <a:rPr lang="fr-FR" sz="1800" dirty="0" err="1" smtClean="0">
                <a:latin typeface="Times New Roman"/>
                <a:cs typeface="Times New Roman"/>
              </a:rPr>
              <a:t>Abbet</a:t>
            </a:r>
            <a:r>
              <a:rPr lang="fr-FR" sz="1800" dirty="0" smtClean="0">
                <a:latin typeface="Times New Roman"/>
                <a:cs typeface="Times New Roman"/>
              </a:rPr>
              <a:t> </a:t>
            </a:r>
            <a:r>
              <a:rPr lang="fr-FR" sz="1800" dirty="0">
                <a:latin typeface="Times New Roman"/>
                <a:cs typeface="Times New Roman"/>
              </a:rPr>
              <a:t>C. </a:t>
            </a:r>
            <a:r>
              <a:rPr lang="fr-FR" sz="1800" dirty="0" err="1">
                <a:latin typeface="Times New Roman"/>
                <a:cs typeface="Times New Roman"/>
              </a:rPr>
              <a:t>etd</a:t>
            </a:r>
            <a:r>
              <a:rPr lang="fr-FR" sz="1800" dirty="0">
                <a:latin typeface="Times New Roman"/>
                <a:cs typeface="Times New Roman"/>
              </a:rPr>
              <a:t> al.(2018). </a:t>
            </a:r>
            <a:r>
              <a:rPr lang="en-US" sz="1800" dirty="0">
                <a:latin typeface="Times New Roman"/>
                <a:cs typeface="Times New Roman"/>
              </a:rPr>
              <a:t>“</a:t>
            </a:r>
            <a:r>
              <a:rPr lang="fr-FR" sz="1800" dirty="0" err="1">
                <a:latin typeface="Times New Roman"/>
                <a:cs typeface="Times New Roman"/>
              </a:rPr>
              <a:t>Churn</a:t>
            </a:r>
            <a:r>
              <a:rPr lang="fr-FR" sz="1800" dirty="0">
                <a:latin typeface="Times New Roman"/>
                <a:cs typeface="Times New Roman"/>
              </a:rPr>
              <a:t> </a:t>
            </a:r>
            <a:r>
              <a:rPr lang="fr-FR" sz="1800" dirty="0" err="1">
                <a:latin typeface="Times New Roman"/>
                <a:cs typeface="Times New Roman"/>
              </a:rPr>
              <a:t>Intent</a:t>
            </a:r>
            <a:r>
              <a:rPr lang="fr-FR" sz="1800" dirty="0">
                <a:latin typeface="Times New Roman"/>
                <a:cs typeface="Times New Roman"/>
              </a:rPr>
              <a:t> </a:t>
            </a:r>
            <a:r>
              <a:rPr lang="fr-FR" sz="1800" dirty="0" err="1">
                <a:latin typeface="Times New Roman"/>
                <a:cs typeface="Times New Roman"/>
              </a:rPr>
              <a:t>Detection</a:t>
            </a:r>
            <a:r>
              <a:rPr lang="fr-FR" sz="1800" dirty="0">
                <a:latin typeface="Times New Roman"/>
                <a:cs typeface="Times New Roman"/>
              </a:rPr>
              <a:t> in </a:t>
            </a:r>
            <a:r>
              <a:rPr lang="fr-FR" sz="1800" dirty="0" err="1">
                <a:latin typeface="Times New Roman"/>
                <a:cs typeface="Times New Roman"/>
              </a:rPr>
              <a:t>Multilingual</a:t>
            </a:r>
            <a:r>
              <a:rPr lang="fr-FR" sz="1800" dirty="0">
                <a:latin typeface="Times New Roman"/>
                <a:cs typeface="Times New Roman"/>
              </a:rPr>
              <a:t> </a:t>
            </a:r>
            <a:r>
              <a:rPr lang="fr-FR" sz="1800" dirty="0" err="1">
                <a:latin typeface="Times New Roman"/>
                <a:cs typeface="Times New Roman"/>
              </a:rPr>
              <a:t>Chatbot</a:t>
            </a:r>
            <a:r>
              <a:rPr lang="fr-FR" sz="1800" dirty="0">
                <a:latin typeface="Times New Roman"/>
                <a:cs typeface="Times New Roman"/>
              </a:rPr>
              <a:t> Conversations and Social Media</a:t>
            </a:r>
            <a:r>
              <a:rPr lang="en-US" sz="1800" dirty="0">
                <a:latin typeface="Times New Roman"/>
                <a:cs typeface="Times New Roman"/>
              </a:rPr>
              <a:t>” </a:t>
            </a:r>
            <a:r>
              <a:rPr lang="en-US" sz="1800" dirty="0" smtClean="0">
                <a:latin typeface="Times New Roman"/>
                <a:cs typeface="Times New Roman"/>
              </a:rPr>
              <a:t>CONLL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fr-FR" sz="1800" dirty="0" smtClean="0">
                <a:latin typeface="Times New Roman"/>
                <a:cs typeface="Times New Roman"/>
              </a:rPr>
              <a:t>[</a:t>
            </a:r>
            <a:r>
              <a:rPr lang="fr-FR" sz="1800" dirty="0">
                <a:latin typeface="Times New Roman"/>
                <a:cs typeface="Times New Roman"/>
              </a:rPr>
              <a:t>2] </a:t>
            </a:r>
            <a:r>
              <a:rPr lang="fr-FR" sz="1800" dirty="0" err="1">
                <a:latin typeface="Times New Roman"/>
                <a:cs typeface="Times New Roman"/>
              </a:rPr>
              <a:t>Upadhyay</a:t>
            </a:r>
            <a:r>
              <a:rPr lang="fr-FR" sz="1800" dirty="0">
                <a:latin typeface="Times New Roman"/>
                <a:cs typeface="Times New Roman"/>
              </a:rPr>
              <a:t> S. </a:t>
            </a:r>
            <a:r>
              <a:rPr lang="fr-FR" sz="1800" dirty="0" err="1">
                <a:latin typeface="Times New Roman"/>
                <a:cs typeface="Times New Roman"/>
              </a:rPr>
              <a:t>etd</a:t>
            </a:r>
            <a:r>
              <a:rPr lang="fr-FR" sz="1800" dirty="0">
                <a:latin typeface="Times New Roman"/>
                <a:cs typeface="Times New Roman"/>
              </a:rPr>
              <a:t> al. (2016). </a:t>
            </a:r>
            <a:r>
              <a:rPr lang="en-US" sz="1800" dirty="0">
                <a:latin typeface="Times New Roman"/>
                <a:cs typeface="Times New Roman"/>
              </a:rPr>
              <a:t>“A Survey of  Cross-Lingual Word </a:t>
            </a:r>
            <a:r>
              <a:rPr lang="en-US" sz="1800" dirty="0" err="1">
                <a:latin typeface="Times New Roman"/>
                <a:cs typeface="Times New Roman"/>
              </a:rPr>
              <a:t>Embeddings</a:t>
            </a:r>
            <a:r>
              <a:rPr lang="en-US" sz="1800" dirty="0">
                <a:latin typeface="Times New Roman"/>
                <a:cs typeface="Times New Roman"/>
              </a:rPr>
              <a:t> Models”. </a:t>
            </a:r>
            <a:r>
              <a:rPr lang="fr-FR" sz="1800" dirty="0">
                <a:latin typeface="Times New Roman"/>
                <a:cs typeface="Times New Roman"/>
              </a:rPr>
              <a:t>ACL</a:t>
            </a:r>
            <a:r>
              <a:rPr lang="fr-FR" sz="1800" dirty="0" smtClean="0">
                <a:latin typeface="Times New Roman"/>
                <a:cs typeface="Times New Roman"/>
              </a:rPr>
              <a:t>. [</a:t>
            </a:r>
            <a:r>
              <a:rPr lang="fr-FR" sz="1800" dirty="0">
                <a:latin typeface="Times New Roman"/>
                <a:cs typeface="Times New Roman"/>
              </a:rPr>
              <a:t>3] Li C. </a:t>
            </a:r>
            <a:r>
              <a:rPr lang="fr-FR" sz="1800" dirty="0" err="1">
                <a:latin typeface="Times New Roman"/>
                <a:cs typeface="Times New Roman"/>
              </a:rPr>
              <a:t>etd</a:t>
            </a:r>
            <a:r>
              <a:rPr lang="fr-FR" sz="1800" dirty="0">
                <a:latin typeface="Times New Roman"/>
                <a:cs typeface="Times New Roman"/>
              </a:rPr>
              <a:t> al.(2012). </a:t>
            </a:r>
            <a:r>
              <a:rPr lang="en-US" sz="1800" dirty="0">
                <a:latin typeface="Times New Roman"/>
                <a:cs typeface="Times New Roman"/>
              </a:rPr>
              <a:t>“</a:t>
            </a:r>
            <a:r>
              <a:rPr lang="fr-FR" sz="1800" dirty="0" err="1">
                <a:latin typeface="Times New Roman"/>
                <a:cs typeface="Times New Roman"/>
              </a:rPr>
              <a:t>Twevent</a:t>
            </a:r>
            <a:r>
              <a:rPr lang="fr-FR" sz="1800" dirty="0">
                <a:latin typeface="Times New Roman"/>
                <a:cs typeface="Times New Roman"/>
              </a:rPr>
              <a:t>: Segment-</a:t>
            </a:r>
            <a:r>
              <a:rPr lang="fr-FR" sz="1800" dirty="0" err="1">
                <a:latin typeface="Times New Roman"/>
                <a:cs typeface="Times New Roman"/>
              </a:rPr>
              <a:t>based</a:t>
            </a:r>
            <a:r>
              <a:rPr lang="fr-FR" sz="1800" dirty="0">
                <a:latin typeface="Times New Roman"/>
                <a:cs typeface="Times New Roman"/>
              </a:rPr>
              <a:t> Event </a:t>
            </a:r>
            <a:r>
              <a:rPr lang="fr-FR" sz="1800" dirty="0" err="1">
                <a:latin typeface="Times New Roman"/>
                <a:cs typeface="Times New Roman"/>
              </a:rPr>
              <a:t>Detection</a:t>
            </a:r>
            <a:r>
              <a:rPr lang="fr-FR" sz="1800" dirty="0">
                <a:latin typeface="Times New Roman"/>
                <a:cs typeface="Times New Roman"/>
              </a:rPr>
              <a:t> </a:t>
            </a:r>
            <a:r>
              <a:rPr lang="fr-FR" sz="1800" dirty="0" err="1">
                <a:latin typeface="Times New Roman"/>
                <a:cs typeface="Times New Roman"/>
              </a:rPr>
              <a:t>from</a:t>
            </a:r>
            <a:r>
              <a:rPr lang="fr-FR" sz="1800" dirty="0">
                <a:latin typeface="Times New Roman"/>
                <a:cs typeface="Times New Roman"/>
              </a:rPr>
              <a:t> </a:t>
            </a:r>
            <a:r>
              <a:rPr lang="fr-FR" sz="1800" dirty="0" err="1">
                <a:latin typeface="Times New Roman"/>
                <a:cs typeface="Times New Roman"/>
              </a:rPr>
              <a:t>Tweets</a:t>
            </a:r>
            <a:r>
              <a:rPr lang="en-US" sz="1800" dirty="0">
                <a:latin typeface="Times New Roman"/>
                <a:cs typeface="Times New Roman"/>
              </a:rPr>
              <a:t>” </a:t>
            </a:r>
            <a:r>
              <a:rPr lang="fr-FR" sz="18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341" name="Can 1340"/>
          <p:cNvSpPr/>
          <p:nvPr/>
        </p:nvSpPr>
        <p:spPr>
          <a:xfrm>
            <a:off x="17089689" y="27435100"/>
            <a:ext cx="1423205" cy="1878963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Tweets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352" name="Elbow Connector 1351"/>
          <p:cNvCxnSpPr>
            <a:stCxn id="1341" idx="1"/>
          </p:cNvCxnSpPr>
          <p:nvPr/>
        </p:nvCxnSpPr>
        <p:spPr>
          <a:xfrm rot="5400000" flipH="1" flipV="1">
            <a:off x="17326984" y="26056818"/>
            <a:ext cx="1852591" cy="903975"/>
          </a:xfrm>
          <a:prstGeom prst="bentConnector3">
            <a:avLst>
              <a:gd name="adj1" fmla="val 101125"/>
            </a:avLst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8" name="Can 1367"/>
          <p:cNvSpPr/>
          <p:nvPr/>
        </p:nvSpPr>
        <p:spPr>
          <a:xfrm>
            <a:off x="25972818" y="27922366"/>
            <a:ext cx="2299668" cy="1568874"/>
          </a:xfrm>
          <a:prstGeom prst="can">
            <a:avLst/>
          </a:prstGeom>
          <a:solidFill>
            <a:srgbClr val="FF000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Word </a:t>
            </a:r>
            <a:r>
              <a:rPr lang="fr-FR" sz="2800" dirty="0" err="1" smtClean="0">
                <a:solidFill>
                  <a:schemeClr val="tx1"/>
                </a:solidFill>
              </a:rPr>
              <a:t>Embeddings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371" name="Straight Arrow Connector 1370"/>
          <p:cNvCxnSpPr/>
          <p:nvPr/>
        </p:nvCxnSpPr>
        <p:spPr>
          <a:xfrm flipV="1">
            <a:off x="26980934" y="27080168"/>
            <a:ext cx="0" cy="7098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75" name="Picture 1374" descr="Screen Shot 2018-09-16 at 6.17.15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425" y="24927171"/>
            <a:ext cx="1073684" cy="1163158"/>
          </a:xfrm>
          <a:prstGeom prst="rect">
            <a:avLst/>
          </a:prstGeom>
        </p:spPr>
      </p:pic>
      <p:sp>
        <p:nvSpPr>
          <p:cNvPr id="1377" name="TextBox 1376"/>
          <p:cNvSpPr txBox="1"/>
          <p:nvPr/>
        </p:nvSpPr>
        <p:spPr>
          <a:xfrm>
            <a:off x="25812880" y="2634107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78" name="TextBox 1377"/>
          <p:cNvSpPr txBox="1"/>
          <p:nvPr/>
        </p:nvSpPr>
        <p:spPr>
          <a:xfrm>
            <a:off x="25997546" y="26043106"/>
            <a:ext cx="2319439" cy="954095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fr-FR" sz="2800" dirty="0" smtClean="0"/>
              <a:t>Jarvis Patrick</a:t>
            </a:r>
          </a:p>
          <a:p>
            <a:pPr algn="ctr">
              <a:buClr>
                <a:schemeClr val="accent2"/>
              </a:buClr>
            </a:pPr>
            <a:r>
              <a:rPr lang="fr-FR" sz="2800" dirty="0" err="1" smtClean="0"/>
              <a:t>Algorithm</a:t>
            </a:r>
            <a:endParaRPr lang="fr-FR" sz="2800" dirty="0" smtClean="0"/>
          </a:p>
        </p:txBody>
      </p:sp>
      <p:pic>
        <p:nvPicPr>
          <p:cNvPr id="1383" name="Picture 1382" descr="Screen Shot 2018-09-16 at 6.19.29 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913" y="24774677"/>
            <a:ext cx="1511300" cy="1638300"/>
          </a:xfrm>
          <a:prstGeom prst="rect">
            <a:avLst/>
          </a:prstGeom>
        </p:spPr>
      </p:pic>
      <p:cxnSp>
        <p:nvCxnSpPr>
          <p:cNvPr id="1384" name="Straight Arrow Connector 1383"/>
          <p:cNvCxnSpPr/>
          <p:nvPr/>
        </p:nvCxnSpPr>
        <p:spPr>
          <a:xfrm flipV="1">
            <a:off x="27623606" y="25582509"/>
            <a:ext cx="648880" cy="13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4" name="Rectangle 1393"/>
          <p:cNvSpPr/>
          <p:nvPr/>
        </p:nvSpPr>
        <p:spPr bwMode="gray">
          <a:xfrm>
            <a:off x="18843458" y="25596393"/>
            <a:ext cx="2632729" cy="998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Tokenization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1395" name="TextBox 1394"/>
          <p:cNvSpPr txBox="1"/>
          <p:nvPr/>
        </p:nvSpPr>
        <p:spPr>
          <a:xfrm>
            <a:off x="18851592" y="24955015"/>
            <a:ext cx="2679213" cy="523208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fr-FR" sz="2800" b="1" dirty="0" err="1" smtClean="0"/>
              <a:t>Preprocessing</a:t>
            </a:r>
            <a:endParaRPr lang="fr-FR" sz="2800" b="1" dirty="0" smtClean="0"/>
          </a:p>
        </p:txBody>
      </p:sp>
      <p:sp>
        <p:nvSpPr>
          <p:cNvPr id="1396" name="Rectangle 1395"/>
          <p:cNvSpPr/>
          <p:nvPr/>
        </p:nvSpPr>
        <p:spPr bwMode="gray">
          <a:xfrm>
            <a:off x="18942912" y="26778303"/>
            <a:ext cx="2533276" cy="128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POS </a:t>
            </a:r>
            <a:r>
              <a:rPr lang="fr-FR" sz="2800" dirty="0" err="1" smtClean="0">
                <a:solidFill>
                  <a:schemeClr val="tx1"/>
                </a:solidFill>
              </a:rPr>
              <a:t>Tagging</a:t>
            </a:r>
            <a:r>
              <a:rPr lang="fr-FR" sz="2800" dirty="0" smtClean="0">
                <a:solidFill>
                  <a:schemeClr val="tx1"/>
                </a:solidFill>
              </a:rPr>
              <a:t>&amp; </a:t>
            </a:r>
            <a:r>
              <a:rPr lang="fr-FR" sz="2800" dirty="0" err="1" smtClean="0">
                <a:solidFill>
                  <a:schemeClr val="tx1"/>
                </a:solidFill>
              </a:rPr>
              <a:t>Lemmatization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1397" name="Rectangle 1396"/>
          <p:cNvSpPr/>
          <p:nvPr/>
        </p:nvSpPr>
        <p:spPr bwMode="gray">
          <a:xfrm>
            <a:off x="18889164" y="28217153"/>
            <a:ext cx="2632729" cy="998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Sliding</a:t>
            </a:r>
            <a:r>
              <a:rPr lang="fr-FR" sz="2800" dirty="0" smtClean="0">
                <a:solidFill>
                  <a:schemeClr val="tx1"/>
                </a:solidFill>
              </a:rPr>
              <a:t> Time Windows Split</a:t>
            </a:r>
          </a:p>
        </p:txBody>
      </p:sp>
      <p:sp>
        <p:nvSpPr>
          <p:cNvPr id="1402" name="TextBox 1401"/>
          <p:cNvSpPr txBox="1"/>
          <p:nvPr/>
        </p:nvSpPr>
        <p:spPr>
          <a:xfrm>
            <a:off x="22640930" y="24763442"/>
            <a:ext cx="2659676" cy="954095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fr-FR" sz="2800" b="1" dirty="0" err="1" smtClean="0"/>
              <a:t>Bursty</a:t>
            </a:r>
            <a:r>
              <a:rPr lang="fr-FR" sz="2800" b="1" dirty="0" smtClean="0"/>
              <a:t> Trigger </a:t>
            </a:r>
          </a:p>
          <a:p>
            <a:pPr algn="ctr">
              <a:buClr>
                <a:schemeClr val="accent2"/>
              </a:buClr>
            </a:pPr>
            <a:r>
              <a:rPr lang="fr-FR" sz="2800" b="1" dirty="0" smtClean="0"/>
              <a:t>Extraction</a:t>
            </a:r>
            <a:r>
              <a:rPr lang="fr-FR" sz="2800" b="1" baseline="30000" dirty="0" smtClean="0"/>
              <a:t>[3]</a:t>
            </a:r>
            <a:endParaRPr lang="fr-FR" sz="2800" b="1" dirty="0" smtClean="0"/>
          </a:p>
        </p:txBody>
      </p:sp>
      <p:graphicFrame>
        <p:nvGraphicFramePr>
          <p:cNvPr id="183" name="Object 1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86227"/>
              </p:ext>
            </p:extLst>
          </p:nvPr>
        </p:nvGraphicFramePr>
        <p:xfrm>
          <a:off x="22191289" y="26047728"/>
          <a:ext cx="3376427" cy="57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16" imgW="1257300" imgH="215900" progId="Equation.3">
                  <p:embed/>
                </p:oleObj>
              </mc:Choice>
              <mc:Fallback>
                <p:oleObj name="Equation" r:id="rId16" imgW="1257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191289" y="26047728"/>
                        <a:ext cx="3376427" cy="579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7" name="Straight Arrow Connector 186"/>
          <p:cNvCxnSpPr/>
          <p:nvPr/>
        </p:nvCxnSpPr>
        <p:spPr>
          <a:xfrm>
            <a:off x="25812880" y="25547971"/>
            <a:ext cx="6933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 rot="5400000">
            <a:off x="22502453" y="26262678"/>
            <a:ext cx="933051" cy="11549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Right Brace 188"/>
          <p:cNvSpPr/>
          <p:nvPr/>
        </p:nvSpPr>
        <p:spPr>
          <a:xfrm rot="5400000">
            <a:off x="24446576" y="26312724"/>
            <a:ext cx="933051" cy="11549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TextBox 189"/>
          <p:cNvSpPr txBox="1"/>
          <p:nvPr/>
        </p:nvSpPr>
        <p:spPr>
          <a:xfrm>
            <a:off x="22101364" y="27267876"/>
            <a:ext cx="1881118" cy="1384982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fr-FR" sz="2800" dirty="0" err="1" smtClean="0"/>
              <a:t>Tweet</a:t>
            </a:r>
            <a:endParaRPr lang="fr-FR" sz="2800" dirty="0" smtClean="0"/>
          </a:p>
          <a:p>
            <a:pPr algn="ctr">
              <a:buClr>
                <a:schemeClr val="accent2"/>
              </a:buClr>
            </a:pPr>
            <a:r>
              <a:rPr lang="fr-FR" sz="2800" dirty="0" err="1" smtClean="0"/>
              <a:t>Frequency</a:t>
            </a:r>
            <a:endParaRPr lang="fr-FR" sz="2800" dirty="0" smtClean="0"/>
          </a:p>
          <a:p>
            <a:pPr algn="ctr">
              <a:buClr>
                <a:schemeClr val="accent2"/>
              </a:buClr>
            </a:pPr>
            <a:r>
              <a:rPr lang="fr-FR" sz="2800" dirty="0" err="1" smtClean="0"/>
              <a:t>Probability</a:t>
            </a:r>
            <a:endParaRPr lang="fr-FR" sz="2800" dirty="0" smtClean="0"/>
          </a:p>
        </p:txBody>
      </p:sp>
      <p:sp>
        <p:nvSpPr>
          <p:cNvPr id="191" name="TextBox 190"/>
          <p:cNvSpPr txBox="1"/>
          <p:nvPr/>
        </p:nvSpPr>
        <p:spPr>
          <a:xfrm>
            <a:off x="23970768" y="27385806"/>
            <a:ext cx="1881118" cy="954095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fr-FR" sz="2800" dirty="0" smtClean="0"/>
              <a:t>User</a:t>
            </a:r>
          </a:p>
          <a:p>
            <a:pPr algn="ctr">
              <a:buClr>
                <a:schemeClr val="accent2"/>
              </a:buClr>
            </a:pPr>
            <a:r>
              <a:rPr lang="fr-FR" sz="2800" dirty="0" err="1" smtClean="0"/>
              <a:t>Frequency</a:t>
            </a:r>
            <a:endParaRPr lang="fr-FR" sz="2800" dirty="0" smtClean="0"/>
          </a:p>
        </p:txBody>
      </p:sp>
      <p:sp>
        <p:nvSpPr>
          <p:cNvPr id="192" name="TextBox 191"/>
          <p:cNvSpPr txBox="1"/>
          <p:nvPr/>
        </p:nvSpPr>
        <p:spPr>
          <a:xfrm>
            <a:off x="22084302" y="29156872"/>
            <a:ext cx="3597408" cy="523208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fr-FR" sz="2800" dirty="0" err="1" smtClean="0"/>
              <a:t>Gaussian</a:t>
            </a:r>
            <a:r>
              <a:rPr lang="fr-FR" sz="2800" dirty="0" smtClean="0"/>
              <a:t> Distribution</a:t>
            </a:r>
          </a:p>
        </p:txBody>
      </p:sp>
      <p:sp>
        <p:nvSpPr>
          <p:cNvPr id="193" name="Right Arrow 192"/>
          <p:cNvSpPr/>
          <p:nvPr/>
        </p:nvSpPr>
        <p:spPr bwMode="gray">
          <a:xfrm rot="16200000">
            <a:off x="22583157" y="28719599"/>
            <a:ext cx="628784" cy="40836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7" tIns="45714" rIns="91427" bIns="45714" rtlCol="0" anchor="ctr"/>
          <a:lstStyle/>
          <a:p>
            <a:pPr algn="ctr"/>
            <a:endParaRPr lang="fr-FR" sz="2800" smtClean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883323" y="36506538"/>
            <a:ext cx="220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800" dirty="0" err="1" smtClean="0">
                <a:latin typeface="Times New Roman"/>
                <a:cs typeface="Times New Roman"/>
              </a:rPr>
              <a:t>Italian</a:t>
            </a:r>
            <a:endParaRPr lang="fr-FR" sz="2800" dirty="0">
              <a:latin typeface="Times New Roman"/>
              <a:cs typeface="Times New Roman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010268" y="36556604"/>
            <a:ext cx="220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800" dirty="0" smtClean="0">
                <a:latin typeface="Times New Roman"/>
                <a:cs typeface="Times New Roman"/>
              </a:rPr>
              <a:t>French</a:t>
            </a:r>
            <a:endParaRPr lang="fr-FR" sz="2800" dirty="0">
              <a:latin typeface="Times New Roman"/>
              <a:cs typeface="Times New Roman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704594" y="39604277"/>
            <a:ext cx="220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800" dirty="0" err="1" smtClean="0">
                <a:latin typeface="Times New Roman"/>
                <a:cs typeface="Times New Roman"/>
              </a:rPr>
              <a:t>German</a:t>
            </a:r>
            <a:endParaRPr lang="fr-FR" sz="2800" dirty="0">
              <a:latin typeface="Times New Roman"/>
              <a:cs typeface="Times New Roman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050906" y="39643873"/>
            <a:ext cx="142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800" dirty="0" smtClean="0">
                <a:latin typeface="Times New Roman"/>
                <a:cs typeface="Times New Roman"/>
              </a:rPr>
              <a:t>English</a:t>
            </a:r>
            <a:endParaRPr lang="fr-FR" sz="2800" dirty="0">
              <a:latin typeface="Times New Roman"/>
              <a:cs typeface="Times New Roman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798647" y="40812458"/>
            <a:ext cx="8948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sz="2800" dirty="0" err="1" smtClean="0"/>
              <a:t>Average</a:t>
            </a:r>
            <a:r>
              <a:rPr lang="fr-FR" sz="2800" dirty="0" smtClean="0"/>
              <a:t> </a:t>
            </a:r>
            <a:r>
              <a:rPr lang="fr-FR" sz="2800" dirty="0" err="1" smtClean="0"/>
              <a:t>Multilingual</a:t>
            </a:r>
            <a:r>
              <a:rPr lang="fr-FR" sz="2800" dirty="0" smtClean="0"/>
              <a:t> Gain over </a:t>
            </a:r>
            <a:r>
              <a:rPr lang="fr-FR" sz="2800" dirty="0" err="1" smtClean="0"/>
              <a:t>monolingual</a:t>
            </a:r>
            <a:r>
              <a:rPr lang="fr-FR" sz="2800" dirty="0" smtClean="0"/>
              <a:t>:  4.47% for MLP vs </a:t>
            </a:r>
            <a:r>
              <a:rPr lang="fr-FR" sz="2800" dirty="0"/>
              <a:t>2.52</a:t>
            </a:r>
            <a:r>
              <a:rPr lang="fr-FR" sz="2800" dirty="0" smtClean="0"/>
              <a:t>% for Multi-</a:t>
            </a:r>
            <a:r>
              <a:rPr lang="fr-FR" sz="2800" dirty="0" err="1" smtClean="0"/>
              <a:t>Filter</a:t>
            </a:r>
            <a:r>
              <a:rPr lang="fr-FR" sz="2800" dirty="0" smtClean="0"/>
              <a:t> CNN     </a:t>
            </a:r>
            <a:r>
              <a:rPr lang="fr-FR" sz="2800" dirty="0" err="1" smtClean="0"/>
              <a:t>complex</a:t>
            </a:r>
            <a:r>
              <a:rPr lang="fr-FR" sz="2800" dirty="0" smtClean="0"/>
              <a:t> =    Gain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 flipH="1" flipV="1">
            <a:off x="9651731" y="41243345"/>
            <a:ext cx="714" cy="451129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01046" y="40183223"/>
            <a:ext cx="13971" cy="5232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7593753" y="41286397"/>
            <a:ext cx="13971" cy="5232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1" name="Picture 20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81312" y="31750298"/>
            <a:ext cx="3816424" cy="1894775"/>
          </a:xfrm>
          <a:prstGeom prst="rect">
            <a:avLst/>
          </a:prstGeom>
        </p:spPr>
      </p:pic>
      <p:graphicFrame>
        <p:nvGraphicFramePr>
          <p:cNvPr id="202" name="Chart 201"/>
          <p:cNvGraphicFramePr/>
          <p:nvPr>
            <p:extLst>
              <p:ext uri="{D42A27DB-BD31-4B8C-83A1-F6EECF244321}">
                <p14:modId xmlns:p14="http://schemas.microsoft.com/office/powerpoint/2010/main" val="13326187"/>
              </p:ext>
            </p:extLst>
          </p:nvPr>
        </p:nvGraphicFramePr>
        <p:xfrm>
          <a:off x="5271930" y="31221740"/>
          <a:ext cx="5491491" cy="3639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204" name="TextBox 203"/>
          <p:cNvSpPr txBox="1"/>
          <p:nvPr/>
        </p:nvSpPr>
        <p:spPr>
          <a:xfrm>
            <a:off x="1961088" y="31478091"/>
            <a:ext cx="4013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fr-FR" sz="2800" dirty="0" err="1" smtClean="0">
                <a:latin typeface="Times New Roman"/>
                <a:cs typeface="Times New Roman"/>
              </a:rPr>
              <a:t>Dataset</a:t>
            </a:r>
            <a:endParaRPr lang="fr-FR" sz="2800" dirty="0">
              <a:latin typeface="Times New Roman"/>
              <a:cs typeface="Times New Roman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953453" y="33425823"/>
            <a:ext cx="4013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fr-FR" sz="2800" dirty="0" smtClean="0">
                <a:latin typeface="Times New Roman"/>
                <a:cs typeface="Times New Roman"/>
              </a:rPr>
              <a:t>MLP </a:t>
            </a:r>
            <a:r>
              <a:rPr lang="fr-FR" sz="2800" dirty="0" err="1" smtClean="0">
                <a:latin typeface="Times New Roman"/>
                <a:cs typeface="Times New Roman"/>
              </a:rPr>
              <a:t>Results</a:t>
            </a:r>
            <a:endParaRPr lang="fr-FR" sz="2800" dirty="0">
              <a:latin typeface="Times New Roman"/>
              <a:cs typeface="Times New Roman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1021772" y="31665365"/>
            <a:ext cx="721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fr-FR" sz="2800" dirty="0" smtClean="0">
                <a:latin typeface="Times New Roman"/>
                <a:cs typeface="Times New Roman"/>
              </a:rPr>
              <a:t>CNN </a:t>
            </a:r>
            <a:r>
              <a:rPr lang="fr-FR" sz="2800" dirty="0" err="1" smtClean="0">
                <a:latin typeface="Times New Roman"/>
                <a:cs typeface="Times New Roman"/>
              </a:rPr>
              <a:t>with</a:t>
            </a:r>
            <a:r>
              <a:rPr lang="fr-FR" sz="2800" dirty="0" smtClean="0">
                <a:latin typeface="Times New Roman"/>
                <a:cs typeface="Times New Roman"/>
              </a:rPr>
              <a:t> bi-GRU Attention </a:t>
            </a:r>
            <a:r>
              <a:rPr lang="fr-FR" sz="2800" dirty="0" err="1" smtClean="0">
                <a:latin typeface="Times New Roman"/>
                <a:cs typeface="Times New Roman"/>
              </a:rPr>
              <a:t>Results</a:t>
            </a:r>
            <a:r>
              <a:rPr lang="fr-FR" sz="2800" dirty="0" smtClean="0">
                <a:latin typeface="Times New Roman"/>
                <a:cs typeface="Times New Roman"/>
              </a:rPr>
              <a:t> </a:t>
            </a:r>
            <a:endParaRPr lang="fr-FR" sz="2800" dirty="0">
              <a:latin typeface="Times New Roman"/>
              <a:cs typeface="Times New Roman"/>
            </a:endParaRPr>
          </a:p>
        </p:txBody>
      </p:sp>
      <p:pic>
        <p:nvPicPr>
          <p:cNvPr id="207" name="Picture 206" descr="russia18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538" y="31611105"/>
            <a:ext cx="2353798" cy="2592288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20922876" y="31509852"/>
            <a:ext cx="4013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fr-FR" sz="2800" dirty="0" err="1" smtClean="0"/>
              <a:t>Dataset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0263"/>
              </p:ext>
            </p:extLst>
          </p:nvPr>
        </p:nvGraphicFramePr>
        <p:xfrm>
          <a:off x="25741772" y="35807022"/>
          <a:ext cx="409217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018"/>
                <a:gridCol w="1117214"/>
                <a:gridCol w="792088"/>
                <a:gridCol w="1211854"/>
              </a:tblGrid>
              <a:tr h="280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F1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P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R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AR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43.31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81.82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29.45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DE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16.28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50.0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9.72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EN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47.7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70.07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36.16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ES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54.03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75.36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42.11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FA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16.66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33.33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11.11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FR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37.99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54.1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29.27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IT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16.28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50.0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9.72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KO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PL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21.7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66.67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12.96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PT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43.75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latin typeface="Times New Roman"/>
                          <a:cs typeface="Times New Roman"/>
                        </a:rPr>
                        <a:t>85.71</a:t>
                      </a:r>
                      <a:endParaRPr lang="fr-FR" sz="2400" b="1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29.37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RU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9.78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50.0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5.42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28014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multi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latin typeface="Times New Roman"/>
                          <a:cs typeface="Times New Roman"/>
                        </a:rPr>
                        <a:t>56.68</a:t>
                      </a:r>
                      <a:endParaRPr lang="fr-FR" sz="2400" b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77.45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latin typeface="Times New Roman"/>
                          <a:cs typeface="Times New Roman"/>
                        </a:rPr>
                        <a:t>44.69</a:t>
                      </a:r>
                      <a:endParaRPr lang="fr-FR" sz="2400" b="1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</a:tbl>
          </a:graphicData>
        </a:graphic>
      </p:graphicFrame>
      <p:graphicFrame>
        <p:nvGraphicFramePr>
          <p:cNvPr id="212" name="Table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88959"/>
              </p:ext>
            </p:extLst>
          </p:nvPr>
        </p:nvGraphicFramePr>
        <p:xfrm>
          <a:off x="20718390" y="35500538"/>
          <a:ext cx="4767462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499"/>
                <a:gridCol w="1442190"/>
                <a:gridCol w="984687"/>
                <a:gridCol w="1383086"/>
              </a:tblGrid>
              <a:tr h="51188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Lang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#Clusters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err="1" smtClean="0">
                          <a:latin typeface="Times New Roman"/>
                          <a:cs typeface="Times New Roman"/>
                        </a:rPr>
                        <a:t>Avg</a:t>
                      </a:r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fr-FR" sz="2400" dirty="0" err="1" smtClean="0">
                          <a:latin typeface="Times New Roman"/>
                          <a:cs typeface="Times New Roman"/>
                        </a:rPr>
                        <a:t>Trig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# </a:t>
                      </a:r>
                      <a:r>
                        <a:rPr lang="fr-FR" sz="2400" dirty="0" err="1" smtClean="0">
                          <a:latin typeface="Times New Roman"/>
                          <a:cs typeface="Times New Roman"/>
                        </a:rPr>
                        <a:t>Tweets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AR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fr-FR" sz="2400" kern="1200" dirty="0" smtClean="0">
                          <a:latin typeface="Times New Roman"/>
                          <a:cs typeface="Times New Roman"/>
                        </a:rPr>
                        <a:t>11.58</a:t>
                      </a:r>
                      <a:endParaRPr lang="fr-FR" sz="2400" kern="1200" dirty="0" smtClean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805</a:t>
                      </a:r>
                      <a:endParaRPr lang="fr-FR" sz="2400" b="1" dirty="0" smtClean="0">
                        <a:solidFill>
                          <a:srgbClr val="008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DE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2.25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14.58</a:t>
                      </a: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1,824</a:t>
                      </a:r>
                    </a:p>
                  </a:txBody>
                  <a:tcPr marL="12701" marR="12701" marT="12700" marB="0"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EN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5.91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15.85</a:t>
                      </a: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22,176</a:t>
                      </a:r>
                    </a:p>
                  </a:txBody>
                  <a:tcPr marL="12701" marR="12701" marT="12700" marB="0"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ES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6.26</a:t>
                      </a:r>
                      <a:endParaRPr lang="fr-FR" sz="2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b="1" dirty="0" smtClean="0">
                          <a:latin typeface="Times New Roman"/>
                          <a:cs typeface="Times New Roman"/>
                        </a:rPr>
                        <a:t>20.15</a:t>
                      </a: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17,217</a:t>
                      </a:r>
                    </a:p>
                  </a:txBody>
                  <a:tcPr marL="12701" marR="12701" marT="12700" marB="0"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FA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0.33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134</a:t>
                      </a:r>
                    </a:p>
                  </a:txBody>
                  <a:tcPr marL="12701" marR="12701" marT="12700" marB="0"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FR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2.58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13.74</a:t>
                      </a: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1,330</a:t>
                      </a:r>
                    </a:p>
                  </a:txBody>
                  <a:tcPr marL="12701" marR="12701" marT="12700" marB="0"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IT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12.66</a:t>
                      </a: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1,160</a:t>
                      </a:r>
                    </a:p>
                  </a:txBody>
                  <a:tcPr marL="12701" marR="12701" marT="12700" marB="0"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KO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0.5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12701" marR="12701" marT="12700" marB="0"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PL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0.67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9.67</a:t>
                      </a: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344</a:t>
                      </a:r>
                    </a:p>
                  </a:txBody>
                  <a:tcPr marL="12701" marR="12701" marT="12700" marB="0"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PT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3.14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14.15</a:t>
                      </a: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6,324</a:t>
                      </a:r>
                    </a:p>
                  </a:txBody>
                  <a:tcPr marL="12701" marR="12701" marT="12700" marB="0"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RU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0.5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72</a:t>
                      </a:r>
                    </a:p>
                  </a:txBody>
                  <a:tcPr marL="12701" marR="12701" marT="12700" marB="0"/>
                </a:tc>
              </a:tr>
              <a:tr h="3759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multi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b="1" dirty="0" smtClean="0">
                          <a:latin typeface="Times New Roman"/>
                          <a:cs typeface="Times New Roman"/>
                        </a:rPr>
                        <a:t>12.8</a:t>
                      </a:r>
                      <a:endParaRPr lang="fr-FR" sz="2400" b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r>
                        <a:rPr lang="fr-FR" sz="2400" dirty="0" smtClean="0">
                          <a:latin typeface="Times New Roman"/>
                          <a:cs typeface="Times New Roman"/>
                        </a:rPr>
                        <a:t>19.92</a:t>
                      </a:r>
                      <a:endParaRPr lang="fr-FR" sz="2400" dirty="0"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heSans Swisscom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fr-FR" sz="2400" b="1" dirty="0" smtClean="0">
                          <a:latin typeface="Times New Roman"/>
                          <a:cs typeface="Times New Roman"/>
                        </a:rPr>
                        <a:t>32,620</a:t>
                      </a:r>
                      <a:endParaRPr lang="fr-FR" sz="2400" b="1" dirty="0">
                        <a:solidFill>
                          <a:srgbClr val="008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701" marR="12701" marT="12700" marB="0"/>
                </a:tc>
              </a:tr>
            </a:tbl>
          </a:graphicData>
        </a:graphic>
      </p:graphicFrame>
      <p:sp>
        <p:nvSpPr>
          <p:cNvPr id="213" name="TextBox 212"/>
          <p:cNvSpPr txBox="1"/>
          <p:nvPr/>
        </p:nvSpPr>
        <p:spPr>
          <a:xfrm>
            <a:off x="20803120" y="34809679"/>
            <a:ext cx="4966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fr-FR" sz="2800" dirty="0" smtClean="0"/>
              <a:t>Qualitative </a:t>
            </a:r>
            <a:r>
              <a:rPr lang="fr-FR" sz="2800" dirty="0" err="1" smtClean="0"/>
              <a:t>Results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25409790" y="34748936"/>
            <a:ext cx="5543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fr-FR" sz="2800" dirty="0" err="1" smtClean="0">
                <a:latin typeface="Times New Roman"/>
                <a:cs typeface="Times New Roman"/>
              </a:rPr>
              <a:t>Correlation</a:t>
            </a:r>
            <a:r>
              <a:rPr lang="fr-FR" sz="2800" dirty="0" smtClean="0">
                <a:latin typeface="Times New Roman"/>
                <a:cs typeface="Times New Roman"/>
              </a:rPr>
              <a:t> </a:t>
            </a:r>
            <a:r>
              <a:rPr lang="fr-FR" sz="2800" dirty="0" err="1" smtClean="0">
                <a:latin typeface="Times New Roman"/>
                <a:cs typeface="Times New Roman"/>
              </a:rPr>
              <a:t>with</a:t>
            </a:r>
            <a:r>
              <a:rPr lang="fr-FR" sz="2800" dirty="0" smtClean="0">
                <a:latin typeface="Times New Roman"/>
                <a:cs typeface="Times New Roman"/>
              </a:rPr>
              <a:t> </a:t>
            </a:r>
            <a:r>
              <a:rPr lang="fr-FR" sz="2800" dirty="0" err="1" smtClean="0">
                <a:latin typeface="Times New Roman"/>
                <a:cs typeface="Times New Roman"/>
              </a:rPr>
              <a:t>Ground</a:t>
            </a:r>
            <a:r>
              <a:rPr lang="fr-FR" sz="2800" dirty="0" smtClean="0">
                <a:latin typeface="Times New Roman"/>
                <a:cs typeface="Times New Roman"/>
              </a:rPr>
              <a:t> </a:t>
            </a:r>
            <a:endParaRPr lang="fr-FR" sz="2800" dirty="0">
              <a:latin typeface="Times New Roman"/>
              <a:cs typeface="Times New Roman"/>
            </a:endParaRPr>
          </a:p>
          <a:p>
            <a:r>
              <a:rPr lang="fr-FR" sz="2800" dirty="0" err="1" smtClean="0">
                <a:latin typeface="Times New Roman"/>
                <a:cs typeface="Times New Roman"/>
              </a:rPr>
              <a:t>Truth</a:t>
            </a:r>
            <a:r>
              <a:rPr lang="fr-FR" sz="2800" dirty="0" smtClean="0">
                <a:latin typeface="Times New Roman"/>
                <a:cs typeface="Times New Roman"/>
              </a:rPr>
              <a:t> (goals, </a:t>
            </a:r>
            <a:r>
              <a:rPr lang="fr-FR" sz="2800" dirty="0" err="1" smtClean="0">
                <a:latin typeface="Times New Roman"/>
                <a:cs typeface="Times New Roman"/>
              </a:rPr>
              <a:t>yellow</a:t>
            </a:r>
            <a:r>
              <a:rPr lang="fr-FR" sz="2800" dirty="0" smtClean="0">
                <a:latin typeface="Times New Roman"/>
                <a:cs typeface="Times New Roman"/>
              </a:rPr>
              <a:t>/</a:t>
            </a:r>
            <a:r>
              <a:rPr lang="fr-FR" sz="2800" dirty="0" err="1" smtClean="0">
                <a:latin typeface="Times New Roman"/>
                <a:cs typeface="Times New Roman"/>
              </a:rPr>
              <a:t>red</a:t>
            </a:r>
            <a:r>
              <a:rPr lang="fr-FR" sz="2800" dirty="0" smtClean="0">
                <a:latin typeface="Times New Roman"/>
                <a:cs typeface="Times New Roman"/>
              </a:rPr>
              <a:t> </a:t>
            </a:r>
            <a:r>
              <a:rPr lang="fr-FR" sz="2800" dirty="0" err="1" smtClean="0">
                <a:latin typeface="Times New Roman"/>
                <a:cs typeface="Times New Roman"/>
              </a:rPr>
              <a:t>cards</a:t>
            </a:r>
            <a:r>
              <a:rPr lang="fr-FR" sz="2800" dirty="0" smtClean="0">
                <a:latin typeface="Times New Roman"/>
                <a:cs typeface="Times New Roman"/>
              </a:rPr>
              <a:t>)</a:t>
            </a:r>
            <a:endParaRPr lang="fr-FR" sz="3600" dirty="0">
              <a:latin typeface="Times New Roman"/>
              <a:cs typeface="Times New Roman"/>
            </a:endParaRPr>
          </a:p>
        </p:txBody>
      </p:sp>
      <p:sp>
        <p:nvSpPr>
          <p:cNvPr id="215" name="Can 214"/>
          <p:cNvSpPr/>
          <p:nvPr/>
        </p:nvSpPr>
        <p:spPr>
          <a:xfrm>
            <a:off x="20928170" y="22108731"/>
            <a:ext cx="1502949" cy="1128211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2000" dirty="0" err="1" smtClean="0">
                <a:solidFill>
                  <a:schemeClr val="tx1"/>
                </a:solidFill>
              </a:rPr>
              <a:t>Europarl</a:t>
            </a:r>
            <a:r>
              <a:rPr lang="fr-FR" sz="2000" dirty="0" smtClean="0">
                <a:solidFill>
                  <a:schemeClr val="tx1"/>
                </a:solidFill>
              </a:rPr>
              <a:t> Sentences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16" name="Can 215"/>
          <p:cNvSpPr/>
          <p:nvPr/>
        </p:nvSpPr>
        <p:spPr>
          <a:xfrm>
            <a:off x="26506247" y="22150458"/>
            <a:ext cx="1852132" cy="1128211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Cross-lingual Documents</a:t>
            </a:r>
            <a:endParaRPr lang="fr-FR" sz="2000" dirty="0">
              <a:solidFill>
                <a:schemeClr val="tx1"/>
              </a:solidFill>
            </a:endParaRPr>
          </a:p>
        </p:txBody>
      </p:sp>
      <p:graphicFrame>
        <p:nvGraphicFramePr>
          <p:cNvPr id="217" name="Chart 216"/>
          <p:cNvGraphicFramePr/>
          <p:nvPr>
            <p:extLst>
              <p:ext uri="{D42A27DB-BD31-4B8C-83A1-F6EECF244321}">
                <p14:modId xmlns:p14="http://schemas.microsoft.com/office/powerpoint/2010/main" val="2947110638"/>
              </p:ext>
            </p:extLst>
          </p:nvPr>
        </p:nvGraphicFramePr>
        <p:xfrm>
          <a:off x="25449542" y="31536934"/>
          <a:ext cx="5491491" cy="3639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044228" y="34278132"/>
            <a:ext cx="31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 smtClean="0"/>
              <a:t>Tweets</a:t>
            </a:r>
            <a:r>
              <a:rPr lang="fr-FR" sz="1800" dirty="0" smtClean="0"/>
              <a:t> </a:t>
            </a:r>
            <a:r>
              <a:rPr lang="fr-FR" sz="1800" dirty="0" err="1" smtClean="0"/>
              <a:t>Statistics</a:t>
            </a:r>
            <a:r>
              <a:rPr lang="fr-FR" sz="1800" dirty="0" smtClean="0"/>
              <a:t> (In Millions)</a:t>
            </a:r>
            <a:endParaRPr lang="fr-FR" sz="1800" dirty="0"/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21754681" y="25601858"/>
            <a:ext cx="4366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3" name="Picture 222" descr="Screen Shot 2018-08-28 at 12.14.58 A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45" y="36387348"/>
            <a:ext cx="1800200" cy="128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Mise en pages de plans conceptuels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se en pages de plans conceptuel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793</Words>
  <Application>Microsoft Macintosh PowerPoint</Application>
  <PresentationFormat>Custom</PresentationFormat>
  <Paragraphs>301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1_Mise en pages de plans conceptuels</vt:lpstr>
      <vt:lpstr>Thème Office</vt:lpstr>
      <vt:lpstr>Mise en pages de plans conceptuels</vt:lpstr>
      <vt:lpstr>Equation</vt:lpstr>
      <vt:lpstr>Multilingual Embeddings: A Systematic Evaluation  on Downstream Semantic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is Switzerland Feeling? Estimation and Visualization of Canton-Level Moods using Hybrid Fine-Grained Emotion Analysis Methodologies.</dc:title>
  <cp:lastModifiedBy>Meryem</cp:lastModifiedBy>
  <cp:revision>129</cp:revision>
  <dcterms:modified xsi:type="dcterms:W3CDTF">2018-09-16T18:07:43Z</dcterms:modified>
</cp:coreProperties>
</file>