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71" r:id="rId6"/>
    <p:sldId id="273" r:id="rId7"/>
    <p:sldId id="261" r:id="rId8"/>
    <p:sldId id="262" r:id="rId9"/>
    <p:sldId id="263" r:id="rId10"/>
    <p:sldId id="264" r:id="rId11"/>
    <p:sldId id="275" r:id="rId12"/>
    <p:sldId id="265" r:id="rId13"/>
    <p:sldId id="266" r:id="rId14"/>
    <p:sldId id="267" r:id="rId15"/>
    <p:sldId id="268" r:id="rId16"/>
    <p:sldId id="269" r:id="rId17"/>
    <p:sldId id="274"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B97E9-8C92-4088-AEDE-CDFF32B30CF1}" type="datetimeFigureOut">
              <a:rPr lang="tr-TR" smtClean="0"/>
              <a:t>21.08.2022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2150E-EBC6-49CC-BC2E-B42D10B87E63}" type="slidenum">
              <a:rPr lang="tr-TR" smtClean="0"/>
              <a:t>‹#›</a:t>
            </a:fld>
            <a:endParaRPr lang="tr-TR"/>
          </a:p>
        </p:txBody>
      </p:sp>
    </p:spTree>
    <p:extLst>
      <p:ext uri="{BB962C8B-B14F-4D97-AF65-F5344CB8AC3E}">
        <p14:creationId xmlns:p14="http://schemas.microsoft.com/office/powerpoint/2010/main" val="235509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B72150E-EBC6-49CC-BC2E-B42D10B87E63}" type="slidenum">
              <a:rPr lang="tr-TR" smtClean="0"/>
              <a:t>1</a:t>
            </a:fld>
            <a:endParaRPr lang="tr-TR"/>
          </a:p>
        </p:txBody>
      </p:sp>
    </p:spTree>
    <p:extLst>
      <p:ext uri="{BB962C8B-B14F-4D97-AF65-F5344CB8AC3E}">
        <p14:creationId xmlns:p14="http://schemas.microsoft.com/office/powerpoint/2010/main" val="13700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D7793E-BDFD-A60D-7ED3-ED25924FA60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19DD9FF-4620-37DD-B1B8-6F8119E70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E03185B-C043-331D-E01E-BE144F708529}"/>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3CB25231-F98B-4704-BC02-9BB82ADB6BA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843C0E-8460-0EEB-4523-DF86AF894AA6}"/>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164040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3F3B0-76E1-05A7-55D1-128DFA14AF2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992C23F-125E-8A53-989C-6220C2EB044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4AF2A1-FD9E-290A-E154-980AAD2727EF}"/>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1C07DBD9-34DD-B68E-1FAE-37E10EDA04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03C36F-6F32-CBA3-B83D-F58DEA7604EC}"/>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244293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0FF60D1-4874-61B5-CC9C-7526F0BF040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E3E4B6-EF7A-9D8B-C2B6-F675DE52093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1F0ED2-A42F-5B06-4B54-8466B9FE5814}"/>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7624DF12-6960-9EFB-F551-6A7D9CDE58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5A5AC8-90B9-FAC1-BDA6-F9F1EDFF00E7}"/>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117173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21828C-E683-31A8-268B-F18977F485D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127B8D8-FEB6-0CED-F683-0E6574682EF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74972C0-A2D8-8F84-A62C-045D7458B7B2}"/>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D0C3EF0B-DD69-93ED-BDFE-B941DEB49A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409923E-B33E-95F0-B62E-0125215DAA0B}"/>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156195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6B0199-6218-B31D-FDDA-0B7DDBB3B35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3702700-3C8B-34B8-504E-C1713CC21F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095ABF4-4457-8B93-AAF7-A8F22D477AE6}"/>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F9469331-4025-A0A1-83A1-9C367D71612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0F47F1-80A2-571E-D58D-F912A3172725}"/>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299612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500508-B323-0EB5-C382-4EE8AAD7A02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A93A25-586E-C940-F9BB-92C581F2CAF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619F774-23F8-2D29-7F3D-009407621FA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3E7C46A-3AE3-4828-9667-F5F9F45FDB09}"/>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6" name="Alt Bilgi Yer Tutucusu 5">
            <a:extLst>
              <a:ext uri="{FF2B5EF4-FFF2-40B4-BE49-F238E27FC236}">
                <a16:creationId xmlns:a16="http://schemas.microsoft.com/office/drawing/2014/main" id="{F03A9296-8B59-360F-7F64-8018CE384A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B33BA9D-76BB-4C88-0D4E-7572D9A8F42E}"/>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413428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70469B-78C0-798C-2C84-0F01397FA2F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6D8D731-C173-05F4-462D-6DC9E6233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967F138-D57E-F07A-9D3B-95B70B1F28A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99E0F11-DD91-B55F-E8E1-DD9B55731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9D9746B-5353-D578-3069-6DEA555F2A2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5804010-FC49-4E52-944F-2924B234173E}"/>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8" name="Alt Bilgi Yer Tutucusu 7">
            <a:extLst>
              <a:ext uri="{FF2B5EF4-FFF2-40B4-BE49-F238E27FC236}">
                <a16:creationId xmlns:a16="http://schemas.microsoft.com/office/drawing/2014/main" id="{7FA6A6E0-5516-6E9A-F8CF-ADE4BA3BB5F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9ED3421-EBFD-9FDF-E7C2-70B8A1BEFE41}"/>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322555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5D3633-E8D4-40AF-4699-1A7AF0D9EE0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2F1087E-8086-E29F-878C-AECBE42DF125}"/>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4" name="Alt Bilgi Yer Tutucusu 3">
            <a:extLst>
              <a:ext uri="{FF2B5EF4-FFF2-40B4-BE49-F238E27FC236}">
                <a16:creationId xmlns:a16="http://schemas.microsoft.com/office/drawing/2014/main" id="{B13F3799-7690-5233-31B0-C82E7699B91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583AE2C-CC4A-085F-3FA9-F38C1A5C52F4}"/>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2146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56BD48D-C059-8DEE-9D6D-CD2B51E5007F}"/>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3" name="Alt Bilgi Yer Tutucusu 2">
            <a:extLst>
              <a:ext uri="{FF2B5EF4-FFF2-40B4-BE49-F238E27FC236}">
                <a16:creationId xmlns:a16="http://schemas.microsoft.com/office/drawing/2014/main" id="{287F0023-8B36-53A2-5786-94A61EA2301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D0ED2AB-BEBD-83A0-0E22-4A462D45BC5B}"/>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289690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A8ABB5-073E-4E28-D4FD-11C3853EE13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1FCDECF-9350-2976-B3D4-D1A116E3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8AE80AF-8016-DA16-7B21-E01721D99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EAAA8A9-235F-B950-454B-0681E4B250B8}"/>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6" name="Alt Bilgi Yer Tutucusu 5">
            <a:extLst>
              <a:ext uri="{FF2B5EF4-FFF2-40B4-BE49-F238E27FC236}">
                <a16:creationId xmlns:a16="http://schemas.microsoft.com/office/drawing/2014/main" id="{5CF91865-EA8B-1FDE-A371-CA1CEC6F931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D69CC0E-37A9-EF69-25BC-D8A81D2E060A}"/>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349967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55D753-0553-C387-7DFC-AB01268556A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FA1DA40-C288-1DFF-0BC0-F9A2D164C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7CF01AC-23DB-2FF5-B5DC-310F00198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E17280-941A-6F0B-0CEB-45E72A87DBFE}"/>
              </a:ext>
            </a:extLst>
          </p:cNvPr>
          <p:cNvSpPr>
            <a:spLocks noGrp="1"/>
          </p:cNvSpPr>
          <p:nvPr>
            <p:ph type="dt" sz="half" idx="10"/>
          </p:nvPr>
        </p:nvSpPr>
        <p:spPr/>
        <p:txBody>
          <a:bodyPr/>
          <a:lstStyle/>
          <a:p>
            <a:fld id="{81073855-234A-46FF-B403-B7E0DA682AD7}" type="datetimeFigureOut">
              <a:rPr lang="tr-TR" smtClean="0"/>
              <a:t>21.08.2022</a:t>
            </a:fld>
            <a:endParaRPr lang="tr-TR"/>
          </a:p>
        </p:txBody>
      </p:sp>
      <p:sp>
        <p:nvSpPr>
          <p:cNvPr id="6" name="Alt Bilgi Yer Tutucusu 5">
            <a:extLst>
              <a:ext uri="{FF2B5EF4-FFF2-40B4-BE49-F238E27FC236}">
                <a16:creationId xmlns:a16="http://schemas.microsoft.com/office/drawing/2014/main" id="{62A27047-A754-3AEB-66E7-1F90BF2817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1E03E7-9981-8B7C-9F49-16B27CF9808A}"/>
              </a:ext>
            </a:extLst>
          </p:cNvPr>
          <p:cNvSpPr>
            <a:spLocks noGrp="1"/>
          </p:cNvSpPr>
          <p:nvPr>
            <p:ph type="sldNum" sz="quarter" idx="12"/>
          </p:nvPr>
        </p:nvSpPr>
        <p:spPr/>
        <p:txBody>
          <a:bodyPr/>
          <a:lstStyle/>
          <a:p>
            <a:fld id="{F74A9D76-7C57-4A8F-9B93-ADFD6ED4611D}" type="slidenum">
              <a:rPr lang="tr-TR" smtClean="0"/>
              <a:t>‹#›</a:t>
            </a:fld>
            <a:endParaRPr lang="tr-TR"/>
          </a:p>
        </p:txBody>
      </p:sp>
    </p:spTree>
    <p:extLst>
      <p:ext uri="{BB962C8B-B14F-4D97-AF65-F5344CB8AC3E}">
        <p14:creationId xmlns:p14="http://schemas.microsoft.com/office/powerpoint/2010/main" val="31624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4304294-2F22-C799-2D8F-56FB48D7B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4B1D6C6-3697-A9B0-446E-2F37916E0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1612D2-2982-11F5-BA57-2C124099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73855-234A-46FF-B403-B7E0DA682AD7}" type="datetimeFigureOut">
              <a:rPr lang="tr-TR" smtClean="0"/>
              <a:t>21.08.2022</a:t>
            </a:fld>
            <a:endParaRPr lang="tr-TR"/>
          </a:p>
        </p:txBody>
      </p:sp>
      <p:sp>
        <p:nvSpPr>
          <p:cNvPr id="5" name="Alt Bilgi Yer Tutucusu 4">
            <a:extLst>
              <a:ext uri="{FF2B5EF4-FFF2-40B4-BE49-F238E27FC236}">
                <a16:creationId xmlns:a16="http://schemas.microsoft.com/office/drawing/2014/main" id="{83A063EE-1660-83E7-E886-F953F6B1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950649A-679E-C729-D52A-9E0392100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A9D76-7C57-4A8F-9B93-ADFD6ED4611D}" type="slidenum">
              <a:rPr lang="tr-TR" smtClean="0"/>
              <a:t>‹#›</a:t>
            </a:fld>
            <a:endParaRPr lang="tr-TR"/>
          </a:p>
        </p:txBody>
      </p:sp>
    </p:spTree>
    <p:extLst>
      <p:ext uri="{BB962C8B-B14F-4D97-AF65-F5344CB8AC3E}">
        <p14:creationId xmlns:p14="http://schemas.microsoft.com/office/powerpoint/2010/main" val="218379502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daisrafi.com/Marke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50BA152B-E3F1-F346-B702-FFC20F291021}"/>
              </a:ext>
            </a:extLst>
          </p:cNvPr>
          <p:cNvPicPr>
            <a:picLocks noChangeAspect="1"/>
          </p:cNvPicPr>
          <p:nvPr/>
        </p:nvPicPr>
        <p:blipFill rotWithShape="1">
          <a:blip r:embed="rId3">
            <a:extLst>
              <a:ext uri="{28A0092B-C50C-407E-A947-70E740481C1C}">
                <a14:useLocalDpi xmlns:a14="http://schemas.microsoft.com/office/drawing/2010/main" val="0"/>
              </a:ext>
            </a:extLst>
          </a:blip>
          <a:srcRect t="66801" b="8617"/>
          <a:stretch/>
        </p:blipFill>
        <p:spPr>
          <a:xfrm>
            <a:off x="0" y="1376290"/>
            <a:ext cx="12192000" cy="2000199"/>
          </a:xfrm>
          <a:prstGeom prst="rect">
            <a:avLst/>
          </a:prstGeom>
          <a:pattFill prst="pct5">
            <a:fgClr>
              <a:schemeClr val="accent1"/>
            </a:fgClr>
            <a:bgClr>
              <a:schemeClr val="bg1"/>
            </a:bgClr>
          </a:pattFill>
          <a:effectLst>
            <a:outerShdw blurRad="203200" dir="1800000" algn="ctr" rotWithShape="0">
              <a:srgbClr val="000000">
                <a:alpha val="88000"/>
              </a:srgbClr>
            </a:outerShdw>
          </a:effectLst>
        </p:spPr>
      </p:pic>
      <p:sp>
        <p:nvSpPr>
          <p:cNvPr id="3" name="Alt Başlık 2">
            <a:extLst>
              <a:ext uri="{FF2B5EF4-FFF2-40B4-BE49-F238E27FC236}">
                <a16:creationId xmlns:a16="http://schemas.microsoft.com/office/drawing/2014/main" id="{46E7C985-CC59-EE26-B2D4-58791AB30A06}"/>
              </a:ext>
            </a:extLst>
          </p:cNvPr>
          <p:cNvSpPr>
            <a:spLocks noGrp="1"/>
          </p:cNvSpPr>
          <p:nvPr>
            <p:ph type="subTitle" idx="1"/>
          </p:nvPr>
        </p:nvSpPr>
        <p:spPr>
          <a:xfrm>
            <a:off x="1391920" y="5481710"/>
            <a:ext cx="9144000" cy="579437"/>
          </a:xfrm>
        </p:spPr>
        <p:txBody>
          <a:bodyPr/>
          <a:lstStyle/>
          <a:p>
            <a:r>
              <a:rPr lang="tr-TR" dirty="0"/>
              <a:t>Meryem GÖKMEN</a:t>
            </a:r>
          </a:p>
        </p:txBody>
      </p:sp>
      <p:sp>
        <p:nvSpPr>
          <p:cNvPr id="8" name="Dikdörtgen 7">
            <a:extLst>
              <a:ext uri="{FF2B5EF4-FFF2-40B4-BE49-F238E27FC236}">
                <a16:creationId xmlns:a16="http://schemas.microsoft.com/office/drawing/2014/main" id="{F570B426-0201-A977-D224-22337B312102}"/>
              </a:ext>
            </a:extLst>
          </p:cNvPr>
          <p:cNvSpPr/>
          <p:nvPr/>
        </p:nvSpPr>
        <p:spPr>
          <a:xfrm>
            <a:off x="0" y="1376290"/>
            <a:ext cx="12192000" cy="2000199"/>
          </a:xfrm>
          <a:prstGeom prst="rect">
            <a:avLst/>
          </a:prstGeom>
          <a:solidFill>
            <a:schemeClr val="bg1">
              <a:lumMod val="95000"/>
              <a:lumOff val="5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3B65CA2-67A6-3A24-369A-EE9B4A45B1E9}"/>
              </a:ext>
            </a:extLst>
          </p:cNvPr>
          <p:cNvSpPr>
            <a:spLocks noGrp="1"/>
          </p:cNvSpPr>
          <p:nvPr>
            <p:ph type="ctrTitle"/>
          </p:nvPr>
        </p:nvSpPr>
        <p:spPr>
          <a:xfrm>
            <a:off x="1391920" y="1726977"/>
            <a:ext cx="9144000" cy="1298823"/>
          </a:xfrm>
        </p:spPr>
        <p:txBody>
          <a:bodyPr>
            <a:normAutofit/>
          </a:bodyPr>
          <a:lstStyle/>
          <a:p>
            <a:r>
              <a:rPr lang="tr-TR" spc="600" dirty="0"/>
              <a:t>Sepette</a:t>
            </a:r>
            <a:endParaRPr lang="tr-TR" sz="2400" spc="300" dirty="0"/>
          </a:p>
        </p:txBody>
      </p:sp>
      <p:sp>
        <p:nvSpPr>
          <p:cNvPr id="6" name="Metin kutusu 5">
            <a:extLst>
              <a:ext uri="{FF2B5EF4-FFF2-40B4-BE49-F238E27FC236}">
                <a16:creationId xmlns:a16="http://schemas.microsoft.com/office/drawing/2014/main" id="{45077C69-E2B9-ED82-67F5-EF6162C69082}"/>
              </a:ext>
            </a:extLst>
          </p:cNvPr>
          <p:cNvSpPr txBox="1"/>
          <p:nvPr/>
        </p:nvSpPr>
        <p:spPr>
          <a:xfrm>
            <a:off x="2814320" y="3590165"/>
            <a:ext cx="6299200" cy="1200329"/>
          </a:xfrm>
          <a:prstGeom prst="rect">
            <a:avLst/>
          </a:prstGeom>
          <a:noFill/>
        </p:spPr>
        <p:txBody>
          <a:bodyPr wrap="square">
            <a:spAutoFit/>
          </a:bodyPr>
          <a:lstStyle/>
          <a:p>
            <a:pPr algn="ctr"/>
            <a:r>
              <a:rPr lang="tr-TR" spc="600" dirty="0"/>
              <a:t>herkes için uygun fiyatlı ve sürdürülebilir yemek!</a:t>
            </a:r>
            <a:br>
              <a:rPr lang="tr-TR" spc="600" dirty="0"/>
            </a:br>
            <a:r>
              <a:rPr lang="tr-TR" sz="1800" spc="300" dirty="0"/>
              <a:t>israf olmak için fazla iyiler!</a:t>
            </a:r>
            <a:br>
              <a:rPr lang="tr-TR" sz="1800" spc="300" dirty="0"/>
            </a:br>
            <a:endParaRPr lang="tr-TR" dirty="0"/>
          </a:p>
        </p:txBody>
      </p:sp>
      <p:sp>
        <p:nvSpPr>
          <p:cNvPr id="11" name="Dikdörtgen 10">
            <a:extLst>
              <a:ext uri="{FF2B5EF4-FFF2-40B4-BE49-F238E27FC236}">
                <a16:creationId xmlns:a16="http://schemas.microsoft.com/office/drawing/2014/main" id="{B5C10EC6-147B-7354-7BB4-8D8BEDA65488}"/>
              </a:ext>
            </a:extLst>
          </p:cNvPr>
          <p:cNvSpPr/>
          <p:nvPr/>
        </p:nvSpPr>
        <p:spPr>
          <a:xfrm>
            <a:off x="6652260" y="2404110"/>
            <a:ext cx="1752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001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25DB65-240B-BEB6-81B8-CB099026162A}"/>
              </a:ext>
            </a:extLst>
          </p:cNvPr>
          <p:cNvSpPr>
            <a:spLocks noGrp="1"/>
          </p:cNvSpPr>
          <p:nvPr>
            <p:ph type="title"/>
          </p:nvPr>
        </p:nvSpPr>
        <p:spPr/>
        <p:txBody>
          <a:bodyPr/>
          <a:lstStyle/>
          <a:p>
            <a:r>
              <a:rPr lang="tr-TR" dirty="0"/>
              <a:t>7. İşletmeye katkıları</a:t>
            </a:r>
          </a:p>
        </p:txBody>
      </p:sp>
      <p:sp>
        <p:nvSpPr>
          <p:cNvPr id="3" name="İçerik Yer Tutucusu 2">
            <a:extLst>
              <a:ext uri="{FF2B5EF4-FFF2-40B4-BE49-F238E27FC236}">
                <a16:creationId xmlns:a16="http://schemas.microsoft.com/office/drawing/2014/main" id="{C83077F8-38AD-05BD-68F0-6052D2BD794E}"/>
              </a:ext>
            </a:extLst>
          </p:cNvPr>
          <p:cNvSpPr>
            <a:spLocks noGrp="1"/>
          </p:cNvSpPr>
          <p:nvPr>
            <p:ph idx="1"/>
          </p:nvPr>
        </p:nvSpPr>
        <p:spPr/>
        <p:txBody>
          <a:bodyPr/>
          <a:lstStyle/>
          <a:p>
            <a:r>
              <a:rPr lang="tr-TR" dirty="0"/>
              <a:t>Ürünün </a:t>
            </a:r>
            <a:r>
              <a:rPr lang="tr-TR" dirty="0">
                <a:effectLst/>
                <a:ea typeface="Malgun Gothic" panose="020B0503020000020004" pitchFamily="34" charset="-127"/>
                <a:cs typeface="Times New Roman" panose="02020603050405020304" pitchFamily="18" charset="0"/>
              </a:rPr>
              <a:t>gıdaya saygılı, geri dönüşüm odaklı, çevre ve doğa dostu, işletme giderlerini azaltan, ülke ekonomisine katkı sağlamayı </a:t>
            </a:r>
            <a:r>
              <a:rPr lang="tr-TR" dirty="0"/>
              <a:t>hedefleyen vizyonu ile şirketin imajı olumlu etkilenir.</a:t>
            </a:r>
          </a:p>
          <a:p>
            <a:r>
              <a:rPr lang="tr-TR" dirty="0"/>
              <a:t>Sıfır atık ve benzeri, devlet veya özel bazındaki farklı destekler, (fon, tanıtım katkısı) proje ve işletme bazında katkı sağlar.</a:t>
            </a:r>
          </a:p>
          <a:p>
            <a:r>
              <a:rPr lang="tr-TR" dirty="0"/>
              <a:t>Tanıtımlarımızda bilinçli tüketicilerin desteğini de yanımızda görebiliriz.  </a:t>
            </a:r>
          </a:p>
        </p:txBody>
      </p:sp>
    </p:spTree>
    <p:extLst>
      <p:ext uri="{BB962C8B-B14F-4D97-AF65-F5344CB8AC3E}">
        <p14:creationId xmlns:p14="http://schemas.microsoft.com/office/powerpoint/2010/main" val="161878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74877A-9210-AFBB-5721-3B5505645540}"/>
              </a:ext>
            </a:extLst>
          </p:cNvPr>
          <p:cNvSpPr>
            <a:spLocks noGrp="1"/>
          </p:cNvSpPr>
          <p:nvPr>
            <p:ph type="title"/>
          </p:nvPr>
        </p:nvSpPr>
        <p:spPr>
          <a:xfrm>
            <a:off x="923925" y="1541462"/>
            <a:ext cx="10515600" cy="3630613"/>
          </a:xfrm>
        </p:spPr>
        <p:txBody>
          <a:bodyPr>
            <a:noAutofit/>
          </a:bodyPr>
          <a:lstStyle/>
          <a:p>
            <a:pPr algn="ctr">
              <a:lnSpc>
                <a:spcPct val="100000"/>
              </a:lnSpc>
            </a:pPr>
            <a:r>
              <a:rPr lang="tr-TR" sz="3200" dirty="0"/>
              <a:t>İnternetten gıda alışverişi</a:t>
            </a:r>
            <a:br>
              <a:rPr lang="tr-TR" sz="3200" dirty="0"/>
            </a:br>
            <a:r>
              <a:rPr lang="tr-TR" sz="3200" b="1" i="0" dirty="0">
                <a:effectLst/>
                <a:latin typeface="Roboto" panose="02000000000000000000" pitchFamily="2" charset="0"/>
              </a:rPr>
              <a:t>161 milyar TL</a:t>
            </a:r>
            <a:br>
              <a:rPr lang="tr-TR" sz="3200" b="1" i="0" dirty="0">
                <a:effectLst/>
                <a:latin typeface="Roboto" panose="02000000000000000000" pitchFamily="2" charset="0"/>
              </a:rPr>
            </a:br>
            <a:r>
              <a:rPr lang="tr-TR" sz="3200" b="0" i="0" dirty="0">
                <a:effectLst/>
                <a:latin typeface="Verdana" panose="020B0604030504040204" pitchFamily="34" charset="0"/>
              </a:rPr>
              <a:t>aracı hizmet sağlayıcısı bünyesinde</a:t>
            </a:r>
            <a:br>
              <a:rPr lang="tr-TR" sz="3200" i="0" dirty="0">
                <a:effectLst/>
                <a:latin typeface="Roboto" panose="02000000000000000000" pitchFamily="2" charset="0"/>
              </a:rPr>
            </a:br>
            <a:r>
              <a:rPr lang="tr-TR" sz="3200" b="1" i="0" dirty="0">
                <a:effectLst/>
                <a:latin typeface="Verdana" panose="020B0604030504040204" pitchFamily="34" charset="0"/>
              </a:rPr>
              <a:t>221 bin 12</a:t>
            </a:r>
            <a:br>
              <a:rPr lang="tr-TR" sz="3200" b="0" i="0" dirty="0">
                <a:effectLst/>
                <a:latin typeface="Verdana" panose="020B0604030504040204" pitchFamily="34" charset="0"/>
              </a:rPr>
            </a:br>
            <a:r>
              <a:rPr lang="tr-TR" sz="3200" b="0" i="0" dirty="0">
                <a:effectLst/>
                <a:latin typeface="Verdana" panose="020B0604030504040204" pitchFamily="34" charset="0"/>
              </a:rPr>
              <a:t> platformlar; </a:t>
            </a:r>
            <a:br>
              <a:rPr lang="tr-TR" sz="3200" b="0" i="0" dirty="0">
                <a:effectLst/>
                <a:latin typeface="Verdana" panose="020B0604030504040204" pitchFamily="34" charset="0"/>
              </a:rPr>
            </a:br>
            <a:r>
              <a:rPr lang="tr-TR" sz="3200" b="1" i="0" dirty="0">
                <a:effectLst/>
                <a:latin typeface="Verdana" panose="020B0604030504040204" pitchFamily="34" charset="0"/>
              </a:rPr>
              <a:t> %59 </a:t>
            </a:r>
            <a:r>
              <a:rPr lang="tr-TR" sz="3200" b="0" i="0" dirty="0">
                <a:effectLst/>
                <a:latin typeface="Verdana" panose="020B0604030504040204" pitchFamily="34" charset="0"/>
              </a:rPr>
              <a:t>mobil cihaz</a:t>
            </a:r>
            <a:br>
              <a:rPr lang="tr-TR" sz="3200" b="0" i="0" dirty="0">
                <a:effectLst/>
                <a:latin typeface="Verdana" panose="020B0604030504040204" pitchFamily="34" charset="0"/>
              </a:rPr>
            </a:br>
            <a:r>
              <a:rPr lang="tr-TR" sz="3200" b="1" i="0" dirty="0">
                <a:effectLst/>
                <a:latin typeface="Verdana" panose="020B0604030504040204" pitchFamily="34" charset="0"/>
              </a:rPr>
              <a:t>%34 </a:t>
            </a:r>
            <a:r>
              <a:rPr lang="tr-TR" sz="3200" b="0" i="0" dirty="0">
                <a:effectLst/>
                <a:latin typeface="Verdana" panose="020B0604030504040204" pitchFamily="34" charset="0"/>
              </a:rPr>
              <a:t>web</a:t>
            </a:r>
            <a:br>
              <a:rPr lang="tr-TR" sz="3200" b="0" i="0" dirty="0">
                <a:effectLst/>
                <a:latin typeface="Verdana" panose="020B0604030504040204" pitchFamily="34" charset="0"/>
              </a:rPr>
            </a:br>
            <a:r>
              <a:rPr lang="tr-TR" sz="3200" b="1" i="0" dirty="0">
                <a:effectLst/>
                <a:latin typeface="Verdana" panose="020B0604030504040204" pitchFamily="34" charset="0"/>
              </a:rPr>
              <a:t> %7</a:t>
            </a:r>
            <a:r>
              <a:rPr lang="tr-TR" sz="3200" b="0" i="0" dirty="0">
                <a:effectLst/>
                <a:latin typeface="Verdana" panose="020B0604030504040204" pitchFamily="34" charset="0"/>
              </a:rPr>
              <a:t> mobil cihaz ile web</a:t>
            </a:r>
            <a:br>
              <a:rPr lang="tr-TR" sz="3200" b="0" i="0" dirty="0">
                <a:effectLst/>
                <a:latin typeface="Roboto" panose="02000000000000000000" pitchFamily="2" charset="0"/>
              </a:rPr>
            </a:br>
            <a:endParaRPr lang="tr-TR" sz="3200" dirty="0"/>
          </a:p>
        </p:txBody>
      </p:sp>
      <p:sp>
        <p:nvSpPr>
          <p:cNvPr id="4" name="Metin kutusu 3">
            <a:extLst>
              <a:ext uri="{FF2B5EF4-FFF2-40B4-BE49-F238E27FC236}">
                <a16:creationId xmlns:a16="http://schemas.microsoft.com/office/drawing/2014/main" id="{57E02D7B-61C5-9724-6B25-0BC0D6B9A622}"/>
              </a:ext>
            </a:extLst>
          </p:cNvPr>
          <p:cNvSpPr txBox="1"/>
          <p:nvPr/>
        </p:nvSpPr>
        <p:spPr>
          <a:xfrm>
            <a:off x="6629400" y="6248400"/>
            <a:ext cx="5480988" cy="369332"/>
          </a:xfrm>
          <a:prstGeom prst="rect">
            <a:avLst/>
          </a:prstGeom>
          <a:noFill/>
        </p:spPr>
        <p:txBody>
          <a:bodyPr wrap="none" rtlCol="0">
            <a:spAutoFit/>
          </a:bodyPr>
          <a:lstStyle/>
          <a:p>
            <a:r>
              <a:rPr lang="tr-TR" b="0" i="0" dirty="0">
                <a:solidFill>
                  <a:srgbClr val="000000"/>
                </a:solidFill>
                <a:effectLst/>
                <a:latin typeface="Verdana" panose="020B0604030504040204" pitchFamily="34" charset="0"/>
              </a:rPr>
              <a:t>Elektronik Ticaret Bilgi Sistemi (ETBİS) 2021 </a:t>
            </a:r>
            <a:endParaRPr lang="tr-TR" dirty="0"/>
          </a:p>
        </p:txBody>
      </p:sp>
    </p:spTree>
    <p:extLst>
      <p:ext uri="{BB962C8B-B14F-4D97-AF65-F5344CB8AC3E}">
        <p14:creationId xmlns:p14="http://schemas.microsoft.com/office/powerpoint/2010/main" val="416359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374453-E51F-59E2-527D-8EA67ECD70DD}"/>
              </a:ext>
            </a:extLst>
          </p:cNvPr>
          <p:cNvSpPr>
            <a:spLocks noGrp="1"/>
          </p:cNvSpPr>
          <p:nvPr>
            <p:ph type="title"/>
          </p:nvPr>
        </p:nvSpPr>
        <p:spPr/>
        <p:txBody>
          <a:bodyPr/>
          <a:lstStyle/>
          <a:p>
            <a:r>
              <a:rPr lang="tr-TR" dirty="0"/>
              <a:t>8. Pazar hedefleri</a:t>
            </a:r>
          </a:p>
        </p:txBody>
      </p:sp>
      <p:sp>
        <p:nvSpPr>
          <p:cNvPr id="3" name="İçerik Yer Tutucusu 2">
            <a:extLst>
              <a:ext uri="{FF2B5EF4-FFF2-40B4-BE49-F238E27FC236}">
                <a16:creationId xmlns:a16="http://schemas.microsoft.com/office/drawing/2014/main" id="{FFF07966-FD74-BD5D-01A0-67872388535E}"/>
              </a:ext>
            </a:extLst>
          </p:cNvPr>
          <p:cNvSpPr>
            <a:spLocks noGrp="1"/>
          </p:cNvSpPr>
          <p:nvPr>
            <p:ph idx="1"/>
          </p:nvPr>
        </p:nvSpPr>
        <p:spPr/>
        <p:txBody>
          <a:bodyPr/>
          <a:lstStyle/>
          <a:p>
            <a:r>
              <a:rPr lang="tr-TR" dirty="0"/>
              <a:t>Pazar ve rakiplere oranla fiyatlarda ki ulaşılabilirlik ile insanları daha çok kendimize çekip daha iyi bir kazanç elde edebileceğiz.</a:t>
            </a:r>
          </a:p>
          <a:p>
            <a:r>
              <a:rPr lang="tr-TR" dirty="0"/>
              <a:t>Günümüzde online da araştırma yapma, satın alma, alışkanlıkları artmakta bu da bizim için iyi bir potansiyel oluşturmaktadır. Biz de Pazar alışkanlıklarının gelişmesiyle uyumlu olarak hareket edeceğiz.</a:t>
            </a:r>
          </a:p>
        </p:txBody>
      </p:sp>
    </p:spTree>
    <p:extLst>
      <p:ext uri="{BB962C8B-B14F-4D97-AF65-F5344CB8AC3E}">
        <p14:creationId xmlns:p14="http://schemas.microsoft.com/office/powerpoint/2010/main" val="141070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706A88-86BA-D4D7-BCEC-680549F5AE2A}"/>
              </a:ext>
            </a:extLst>
          </p:cNvPr>
          <p:cNvSpPr>
            <a:spLocks noGrp="1"/>
          </p:cNvSpPr>
          <p:nvPr>
            <p:ph type="title"/>
          </p:nvPr>
        </p:nvSpPr>
        <p:spPr/>
        <p:txBody>
          <a:bodyPr/>
          <a:lstStyle/>
          <a:p>
            <a:r>
              <a:rPr lang="tr-TR" dirty="0"/>
              <a:t>9. Stratejiler ile uyumu</a:t>
            </a:r>
          </a:p>
        </p:txBody>
      </p:sp>
      <p:sp>
        <p:nvSpPr>
          <p:cNvPr id="3" name="İçerik Yer Tutucusu 2">
            <a:extLst>
              <a:ext uri="{FF2B5EF4-FFF2-40B4-BE49-F238E27FC236}">
                <a16:creationId xmlns:a16="http://schemas.microsoft.com/office/drawing/2014/main" id="{3BA3011C-E3C6-4318-E673-C7E08AE2662C}"/>
              </a:ext>
            </a:extLst>
          </p:cNvPr>
          <p:cNvSpPr>
            <a:spLocks noGrp="1"/>
          </p:cNvSpPr>
          <p:nvPr>
            <p:ph idx="1"/>
          </p:nvPr>
        </p:nvSpPr>
        <p:spPr/>
        <p:txBody>
          <a:bodyPr>
            <a:normAutofit fontScale="85000" lnSpcReduction="20000"/>
          </a:bodyPr>
          <a:lstStyle/>
          <a:p>
            <a:r>
              <a:rPr lang="tr-TR" sz="2400" dirty="0"/>
              <a:t>Birincil firma stratejimiz tanınırlığımızı artırmak, firmayı büyütmek,</a:t>
            </a:r>
          </a:p>
          <a:p>
            <a:r>
              <a:rPr lang="tr-TR" sz="2400" dirty="0"/>
              <a:t>Ürün farklılığıyla pazar üstünlüğü elde etmek,</a:t>
            </a:r>
          </a:p>
          <a:p>
            <a:pPr>
              <a:lnSpc>
                <a:spcPct val="107000"/>
              </a:lnSpc>
              <a:spcAft>
                <a:spcPts val="800"/>
              </a:spcAft>
            </a:pPr>
            <a:r>
              <a:rPr lang="tr-TR" sz="2400" dirty="0"/>
              <a:t>Hedefteki pazar ve müşterilere odaklanmak,</a:t>
            </a:r>
          </a:p>
          <a:p>
            <a:pPr>
              <a:lnSpc>
                <a:spcPct val="107000"/>
              </a:lnSpc>
              <a:spcAft>
                <a:spcPts val="800"/>
              </a:spcAft>
            </a:pPr>
            <a:r>
              <a:rPr lang="tr-TR" sz="2400" dirty="0"/>
              <a:t>Kısa vadede, tüketicileri bilinçlendirmek, sosyal medyada sıfır atık ve israf üzerine çözüm önerileri geliştirmek, toplum düzeyinde bilinçlenmenin sağlanmasına yönelik çalışmalar yapacağız. Kendimizi tanıtmak için etkinliklerde, fuarlarda geziyor, sunumlar yapıyoruz. YouTube kanallarına sponsorluk yapıyoruz.</a:t>
            </a:r>
          </a:p>
          <a:p>
            <a:pPr>
              <a:lnSpc>
                <a:spcPct val="107000"/>
              </a:lnSpc>
              <a:spcAft>
                <a:spcPts val="800"/>
              </a:spcAft>
            </a:pPr>
            <a:r>
              <a:rPr lang="tr-TR" sz="2400" dirty="0"/>
              <a:t>Uzun vadede, sadık müşterilerimiz var ve artık insanları da harekete geçirmekteyiz birlikte çevreci etkinlikler düzenliyoruz. Büyük markalarla iş birlikleri yapıyoruz. Kullanıcılar çevreci olduklarını insanlara göstermek için bizim fikir ve tasarımlarımızdan bahsediyorlar</a:t>
            </a:r>
            <a:r>
              <a:rPr lang="tr-TR" sz="2400" dirty="0">
                <a:effectLst/>
                <a:ea typeface="Calibri" panose="020F0502020204030204" pitchFamily="34" charset="0"/>
              </a:rPr>
              <a:t>. </a:t>
            </a:r>
            <a:endParaRPr lang="tr-TR" sz="2400" dirty="0">
              <a:ea typeface="Malgun Gothic" panose="020B0503020000020004" pitchFamily="34" charset="-127"/>
              <a:cs typeface="Times New Roman" panose="02020603050405020304" pitchFamily="18" charset="0"/>
            </a:endParaRPr>
          </a:p>
          <a:p>
            <a:pPr>
              <a:lnSpc>
                <a:spcPct val="107000"/>
              </a:lnSpc>
              <a:spcAft>
                <a:spcPts val="800"/>
              </a:spcAft>
            </a:pPr>
            <a:r>
              <a:rPr lang="tr-TR" sz="2400" dirty="0"/>
              <a:t> </a:t>
            </a:r>
          </a:p>
        </p:txBody>
      </p:sp>
    </p:spTree>
    <p:extLst>
      <p:ext uri="{BB962C8B-B14F-4D97-AF65-F5344CB8AC3E}">
        <p14:creationId xmlns:p14="http://schemas.microsoft.com/office/powerpoint/2010/main" val="43582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E34BC2-452B-CC73-7A0C-9D0AD2CC0411}"/>
              </a:ext>
            </a:extLst>
          </p:cNvPr>
          <p:cNvSpPr>
            <a:spLocks noGrp="1"/>
          </p:cNvSpPr>
          <p:nvPr>
            <p:ph type="title"/>
          </p:nvPr>
        </p:nvSpPr>
        <p:spPr/>
        <p:txBody>
          <a:bodyPr/>
          <a:lstStyle/>
          <a:p>
            <a:r>
              <a:rPr lang="tr-TR" dirty="0"/>
              <a:t>10. Riskler </a:t>
            </a:r>
          </a:p>
        </p:txBody>
      </p:sp>
      <p:sp>
        <p:nvSpPr>
          <p:cNvPr id="3" name="İçerik Yer Tutucusu 2">
            <a:extLst>
              <a:ext uri="{FF2B5EF4-FFF2-40B4-BE49-F238E27FC236}">
                <a16:creationId xmlns:a16="http://schemas.microsoft.com/office/drawing/2014/main" id="{09AD7A0E-9EB3-95D8-E46E-B92388663B46}"/>
              </a:ext>
            </a:extLst>
          </p:cNvPr>
          <p:cNvSpPr>
            <a:spLocks noGrp="1"/>
          </p:cNvSpPr>
          <p:nvPr>
            <p:ph idx="1"/>
          </p:nvPr>
        </p:nvSpPr>
        <p:spPr/>
        <p:txBody>
          <a:bodyPr/>
          <a:lstStyle/>
          <a:p>
            <a:r>
              <a:rPr lang="tr-TR" dirty="0"/>
              <a:t>Piyasada ve kendimizi tanıtmada yeni olmak, zaman alıcı ve yorucu olacaktır. Küçük işyeri ve yerleşim alanı, iflas riski, kalifiye eleman eksiklikleri dezavantajımız olabilir.</a:t>
            </a:r>
          </a:p>
          <a:p>
            <a:r>
              <a:rPr lang="tr-TR" dirty="0"/>
              <a:t>Tüketici alışkanlıkları,</a:t>
            </a:r>
          </a:p>
          <a:p>
            <a:r>
              <a:rPr lang="tr-TR" dirty="0"/>
              <a:t>Satıcıların ürünlerinin orijinal satış şekliyle uygulamamızdaki satışları arasında denge kuramama kaygısı,</a:t>
            </a:r>
          </a:p>
          <a:p>
            <a:r>
              <a:rPr lang="tr-TR" dirty="0"/>
              <a:t>Satıcının yanlış tutumları özensiz tavırları sonucu platformumuzdan alıcı bazında kullanıcı kaybetmek. Kötü ürün koymak pahalı koymak ve benzeri.</a:t>
            </a:r>
          </a:p>
        </p:txBody>
      </p:sp>
    </p:spTree>
    <p:extLst>
      <p:ext uri="{BB962C8B-B14F-4D97-AF65-F5344CB8AC3E}">
        <p14:creationId xmlns:p14="http://schemas.microsoft.com/office/powerpoint/2010/main" val="324397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A1E683-B9C3-365E-A0A6-455615C7235C}"/>
              </a:ext>
            </a:extLst>
          </p:cNvPr>
          <p:cNvSpPr>
            <a:spLocks noGrp="1"/>
          </p:cNvSpPr>
          <p:nvPr>
            <p:ph type="title"/>
          </p:nvPr>
        </p:nvSpPr>
        <p:spPr/>
        <p:txBody>
          <a:bodyPr/>
          <a:lstStyle/>
          <a:p>
            <a:r>
              <a:rPr lang="tr-TR" dirty="0"/>
              <a:t>11. Finansal model</a:t>
            </a:r>
          </a:p>
        </p:txBody>
      </p:sp>
      <p:sp>
        <p:nvSpPr>
          <p:cNvPr id="3" name="İçerik Yer Tutucusu 2">
            <a:extLst>
              <a:ext uri="{FF2B5EF4-FFF2-40B4-BE49-F238E27FC236}">
                <a16:creationId xmlns:a16="http://schemas.microsoft.com/office/drawing/2014/main" id="{E10BC1CD-4AD0-5070-DC34-5DA8CE5A78AD}"/>
              </a:ext>
            </a:extLst>
          </p:cNvPr>
          <p:cNvSpPr>
            <a:spLocks noGrp="1"/>
          </p:cNvSpPr>
          <p:nvPr>
            <p:ph idx="1"/>
          </p:nvPr>
        </p:nvSpPr>
        <p:spPr>
          <a:xfrm>
            <a:off x="838200" y="1460500"/>
            <a:ext cx="10515600" cy="5032375"/>
          </a:xfrm>
        </p:spPr>
        <p:txBody>
          <a:bodyPr>
            <a:normAutofit fontScale="55000" lnSpcReduction="20000"/>
          </a:bodyPr>
          <a:lstStyle/>
          <a:p>
            <a:r>
              <a:rPr lang="tr-TR" sz="3200" dirty="0">
                <a:effectLst/>
                <a:ea typeface="Malgun Gothic" panose="020B0503020000020004" pitchFamily="34" charset="-127"/>
                <a:cs typeface="Calibri" panose="020F0502020204030204" pitchFamily="34" charset="0"/>
              </a:rPr>
              <a:t>Finansman kaynağı, öz sermaye, bölgesel kalkınma ajansları proje destekleri, s</a:t>
            </a:r>
            <a:r>
              <a:rPr lang="tr-TR" sz="3200" dirty="0"/>
              <a:t>ivil toplum kuruluşları </a:t>
            </a:r>
            <a:r>
              <a:rPr lang="tr-TR" sz="3200" dirty="0">
                <a:effectLst/>
                <a:ea typeface="Malgun Gothic" panose="020B0503020000020004" pitchFamily="34" charset="-127"/>
                <a:cs typeface="Calibri" panose="020F0502020204030204" pitchFamily="34" charset="0"/>
              </a:rPr>
              <a:t>ve uluslararası geri dönüşümü teşvik eden kuruluşlardan alınan yardımlarla birlikte yapılan projeler ve destekleridir.</a:t>
            </a:r>
          </a:p>
          <a:p>
            <a:r>
              <a:rPr lang="tr-TR" sz="3200" dirty="0">
                <a:effectLst/>
                <a:ea typeface="Malgun Gothic" panose="020B0503020000020004" pitchFamily="34" charset="-127"/>
                <a:cs typeface="Calibri" panose="020F0502020204030204" pitchFamily="34" charset="0"/>
              </a:rPr>
              <a:t>Örnek; İstanbul ticaret odasının gıda israfına son kampanyaları</a:t>
            </a:r>
          </a:p>
          <a:p>
            <a:r>
              <a:rPr lang="tr-TR" sz="3200" dirty="0">
                <a:ea typeface="Malgun Gothic" panose="020B0503020000020004" pitchFamily="34" charset="-127"/>
                <a:cs typeface="Calibri" panose="020F0502020204030204" pitchFamily="34" charset="0"/>
              </a:rPr>
              <a:t>Platformdaki satıcılardan alınan komisyonlar.</a:t>
            </a:r>
            <a:endParaRPr lang="tr-TR" sz="3200" dirty="0">
              <a:effectLst/>
              <a:ea typeface="Malgun Gothic" panose="020B0503020000020004" pitchFamily="34" charset="-127"/>
              <a:cs typeface="Calibri" panose="020F0502020204030204" pitchFamily="34" charset="0"/>
            </a:endParaRPr>
          </a:p>
          <a:p>
            <a:pPr algn="just" fontAlgn="base">
              <a:lnSpc>
                <a:spcPct val="107000"/>
              </a:lnSpc>
              <a:spcAft>
                <a:spcPts val="800"/>
              </a:spcAft>
            </a:pPr>
            <a:r>
              <a:rPr lang="tr-TR" sz="3200" dirty="0">
                <a:effectLst/>
                <a:ea typeface="Times New Roman" panose="02020603050405020304" pitchFamily="18" charset="0"/>
                <a:cs typeface="Calibri" panose="020F0502020204030204" pitchFamily="34" charset="0"/>
              </a:rPr>
              <a:t>İş kurma aşamasında firmalara, müşterilere kendimizi tanıtmamız gerekir. Bunun için seyahat etmemiz, etkinlikler düzenlememiz, sponsorluklarla piyasada biz de varız dememiz gerekir bunlar için bir önemli miktarda gider oluşabilir. İş yerinde kullanacağımız alet edevat, yazılım, program vb. ürünler sebebiyle oluşan giderler.</a:t>
            </a:r>
            <a:endParaRPr lang="tr-TR" sz="3200" dirty="0">
              <a:effectLst/>
              <a:ea typeface="Calibri" panose="020F0502020204030204" pitchFamily="34" charset="0"/>
              <a:cs typeface="Times New Roman" panose="02020603050405020304" pitchFamily="18" charset="0"/>
            </a:endParaRPr>
          </a:p>
          <a:p>
            <a:pPr algn="just" fontAlgn="base">
              <a:lnSpc>
                <a:spcPct val="107000"/>
              </a:lnSpc>
              <a:spcAft>
                <a:spcPts val="800"/>
              </a:spcAft>
            </a:pPr>
            <a:r>
              <a:rPr lang="tr-TR" sz="3200" dirty="0">
                <a:effectLst/>
                <a:ea typeface="Times New Roman" panose="02020603050405020304" pitchFamily="18" charset="0"/>
                <a:cs typeface="Calibri" panose="020F0502020204030204" pitchFamily="34" charset="0"/>
              </a:rPr>
              <a:t>İşletmede, kendimizi tanıtma, kira ve fatura, iş yapmak için kullanılacak ürünlerin giderleri gibi temel giderler oluşabilir. Devlet teşvikleri, sürdürülebilirliğe teşvik eden özel şirketlerin destekleri, öz sermaye, borçlanma gibi yollarla finanse edilebilir.</a:t>
            </a:r>
            <a:endParaRPr lang="tr-TR" sz="3200" dirty="0">
              <a:effectLst/>
              <a:ea typeface="Calibri" panose="020F0502020204030204" pitchFamily="34" charset="0"/>
              <a:cs typeface="Times New Roman" panose="02020603050405020304" pitchFamily="18" charset="0"/>
            </a:endParaRPr>
          </a:p>
          <a:p>
            <a:pPr algn="just" fontAlgn="base">
              <a:lnSpc>
                <a:spcPct val="107000"/>
              </a:lnSpc>
              <a:spcAft>
                <a:spcPts val="800"/>
              </a:spcAft>
            </a:pPr>
            <a:r>
              <a:rPr lang="tr-TR" sz="3200" dirty="0">
                <a:effectLst/>
                <a:ea typeface="Calibri" panose="020F0502020204030204" pitchFamily="34" charset="0"/>
                <a:cs typeface="Calibri" panose="020F0502020204030204" pitchFamily="34" charset="0"/>
              </a:rPr>
              <a:t>Sistemlerin oluşturulması, çalışanların işe alınması ve eğitilmesi, pazarlama çalışmalarının başlatılması gibi işlemler sermayeden karşılanacaktır. Bir zaman sonra ancak müşteri sayımız artmaya başladığında, sistemimiz oturduğunda, tanıtım dönemi geride kalmaya başladıktan sonra fiyatlara yapılan artış ile maliyetlerimizden ve harcamalarımızdan fazla kazanmaya başlayıp, </a:t>
            </a:r>
            <a:r>
              <a:rPr lang="tr-TR" sz="3200" dirty="0" err="1">
                <a:effectLst/>
                <a:ea typeface="Calibri" panose="020F0502020204030204" pitchFamily="34" charset="0"/>
                <a:cs typeface="Calibri" panose="020F0502020204030204" pitchFamily="34" charset="0"/>
              </a:rPr>
              <a:t>kar’a</a:t>
            </a:r>
            <a:r>
              <a:rPr lang="tr-TR" sz="3200" dirty="0">
                <a:effectLst/>
                <a:ea typeface="Calibri" panose="020F0502020204030204" pitchFamily="34" charset="0"/>
                <a:cs typeface="Calibri" panose="020F0502020204030204" pitchFamily="34" charset="0"/>
              </a:rPr>
              <a:t> geçilebilecektir.</a:t>
            </a:r>
            <a:endParaRPr lang="tr-TR" sz="3200" dirty="0">
              <a:effectLst/>
              <a:ea typeface="Calibri" panose="020F0502020204030204" pitchFamily="34" charset="0"/>
              <a:cs typeface="Times New Roman" panose="02020603050405020304" pitchFamily="18" charset="0"/>
            </a:endParaRPr>
          </a:p>
          <a:p>
            <a:endParaRPr lang="tr-TR" sz="18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endParaRPr>
          </a:p>
          <a:p>
            <a:endParaRPr lang="tr-TR" sz="1800" dirty="0">
              <a:solidFill>
                <a:srgbClr val="000000"/>
              </a:solidFill>
              <a:latin typeface="Calibri" panose="020F0502020204030204" pitchFamily="34" charset="0"/>
              <a:ea typeface="Malgun Gothic" panose="020B0503020000020004" pitchFamily="34" charset="-127"/>
              <a:cs typeface="Calibri" panose="020F0502020204030204" pitchFamily="34" charset="0"/>
            </a:endParaRPr>
          </a:p>
          <a:p>
            <a:endParaRPr lang="tr-TR"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tr-TR" dirty="0"/>
          </a:p>
        </p:txBody>
      </p:sp>
    </p:spTree>
    <p:extLst>
      <p:ext uri="{BB962C8B-B14F-4D97-AF65-F5344CB8AC3E}">
        <p14:creationId xmlns:p14="http://schemas.microsoft.com/office/powerpoint/2010/main" val="251477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8E3483-9BBC-0E8D-9114-09F1A028C274}"/>
              </a:ext>
            </a:extLst>
          </p:cNvPr>
          <p:cNvSpPr>
            <a:spLocks noGrp="1"/>
          </p:cNvSpPr>
          <p:nvPr>
            <p:ph type="title"/>
          </p:nvPr>
        </p:nvSpPr>
        <p:spPr/>
        <p:txBody>
          <a:bodyPr/>
          <a:lstStyle/>
          <a:p>
            <a:r>
              <a:rPr lang="tr-TR" dirty="0"/>
              <a:t>12. Çıkış stratejisi </a:t>
            </a:r>
          </a:p>
        </p:txBody>
      </p:sp>
      <p:sp>
        <p:nvSpPr>
          <p:cNvPr id="3" name="İçerik Yer Tutucusu 2">
            <a:extLst>
              <a:ext uri="{FF2B5EF4-FFF2-40B4-BE49-F238E27FC236}">
                <a16:creationId xmlns:a16="http://schemas.microsoft.com/office/drawing/2014/main" id="{BF7A6549-3E58-2546-AAAF-C5E4EB0E7348}"/>
              </a:ext>
            </a:extLst>
          </p:cNvPr>
          <p:cNvSpPr>
            <a:spLocks noGrp="1"/>
          </p:cNvSpPr>
          <p:nvPr>
            <p:ph idx="1"/>
          </p:nvPr>
        </p:nvSpPr>
        <p:spPr/>
        <p:txBody>
          <a:bodyPr>
            <a:normAutofit/>
          </a:bodyPr>
          <a:lstStyle/>
          <a:p>
            <a:r>
              <a:rPr lang="tr-TR" b="0" i="0" dirty="0">
                <a:solidFill>
                  <a:srgbClr val="FFFFFF"/>
                </a:solidFill>
                <a:effectLst/>
              </a:rPr>
              <a:t>Kolay, anlaşılabilir mobil arayüz,</a:t>
            </a:r>
          </a:p>
          <a:p>
            <a:r>
              <a:rPr lang="tr-TR" dirty="0">
                <a:solidFill>
                  <a:srgbClr val="FFFFFF"/>
                </a:solidFill>
              </a:rPr>
              <a:t>E</a:t>
            </a:r>
            <a:r>
              <a:rPr lang="tr-TR" b="0" i="0" dirty="0">
                <a:solidFill>
                  <a:srgbClr val="FFFFFF"/>
                </a:solidFill>
                <a:effectLst/>
              </a:rPr>
              <a:t>rişim kolaylığı,</a:t>
            </a:r>
          </a:p>
          <a:p>
            <a:r>
              <a:rPr lang="tr-TR" dirty="0"/>
              <a:t>Sosyal medya iş birlikleri,</a:t>
            </a:r>
          </a:p>
          <a:p>
            <a:r>
              <a:rPr lang="tr-TR" dirty="0"/>
              <a:t>Teşvik edici promosyonlar, kayıt olmaya ve ilk satın almaya özel indirimler ve hediyeler.</a:t>
            </a:r>
          </a:p>
        </p:txBody>
      </p:sp>
    </p:spTree>
    <p:extLst>
      <p:ext uri="{BB962C8B-B14F-4D97-AF65-F5344CB8AC3E}">
        <p14:creationId xmlns:p14="http://schemas.microsoft.com/office/powerpoint/2010/main" val="231188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68061B5-DFA9-2E59-E7BF-11FED7B339DE}"/>
              </a:ext>
            </a:extLst>
          </p:cNvPr>
          <p:cNvSpPr/>
          <p:nvPr/>
        </p:nvSpPr>
        <p:spPr>
          <a:xfrm>
            <a:off x="0" y="938140"/>
            <a:ext cx="12192000" cy="2000199"/>
          </a:xfrm>
          <a:prstGeom prst="rect">
            <a:avLst/>
          </a:prstGeom>
          <a:solidFill>
            <a:schemeClr val="bg1">
              <a:lumMod val="95000"/>
              <a:lumOff val="5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FE787653-DE18-AE35-636C-CAC9645DC4CD}"/>
              </a:ext>
            </a:extLst>
          </p:cNvPr>
          <p:cNvSpPr>
            <a:spLocks noGrp="1"/>
          </p:cNvSpPr>
          <p:nvPr>
            <p:ph type="title"/>
          </p:nvPr>
        </p:nvSpPr>
        <p:spPr>
          <a:xfrm>
            <a:off x="714375" y="1347787"/>
            <a:ext cx="10515600" cy="1325563"/>
          </a:xfrm>
        </p:spPr>
        <p:txBody>
          <a:bodyPr>
            <a:normAutofit/>
          </a:bodyPr>
          <a:lstStyle/>
          <a:p>
            <a:pPr algn="ctr"/>
            <a:r>
              <a:rPr lang="tr-TR" sz="2800" b="1" dirty="0"/>
              <a:t>TEŞEKKÜRLER</a:t>
            </a:r>
            <a:br>
              <a:rPr lang="tr-TR" sz="2800" b="1" dirty="0"/>
            </a:br>
            <a:r>
              <a:rPr lang="tr-TR" sz="2800" b="1" dirty="0"/>
              <a:t>MERYEM GÖKMEN</a:t>
            </a:r>
          </a:p>
        </p:txBody>
      </p:sp>
      <p:sp>
        <p:nvSpPr>
          <p:cNvPr id="3" name="İçerik Yer Tutucusu 2">
            <a:extLst>
              <a:ext uri="{FF2B5EF4-FFF2-40B4-BE49-F238E27FC236}">
                <a16:creationId xmlns:a16="http://schemas.microsoft.com/office/drawing/2014/main" id="{87F908AC-286F-39D5-89B6-3452B05097B2}"/>
              </a:ext>
            </a:extLst>
          </p:cNvPr>
          <p:cNvSpPr>
            <a:spLocks noGrp="1"/>
          </p:cNvSpPr>
          <p:nvPr>
            <p:ph idx="1"/>
          </p:nvPr>
        </p:nvSpPr>
        <p:spPr>
          <a:xfrm>
            <a:off x="647700" y="3721100"/>
            <a:ext cx="10515600" cy="2822575"/>
          </a:xfrm>
        </p:spPr>
        <p:txBody>
          <a:bodyPr>
            <a:normAutofit/>
          </a:bodyPr>
          <a:lstStyle/>
          <a:p>
            <a:r>
              <a:rPr lang="tr-TR" sz="2400" dirty="0"/>
              <a:t>Kaynak ve ilhamlar</a:t>
            </a:r>
            <a:endParaRPr lang="tr-TR" sz="2400" dirty="0">
              <a:hlinkClick r:id="rId2"/>
            </a:endParaRPr>
          </a:p>
          <a:p>
            <a:r>
              <a:rPr lang="tr-TR" sz="1600" dirty="0">
                <a:hlinkClick r:id="rId2"/>
              </a:rPr>
              <a:t>gidaisrafi.com/Market.html</a:t>
            </a:r>
            <a:endParaRPr lang="tr-TR" sz="1600" dirty="0"/>
          </a:p>
          <a:p>
            <a:r>
              <a:rPr lang="tr-TR" sz="1600" b="0" i="0" dirty="0">
                <a:solidFill>
                  <a:srgbClr val="FFFFFF"/>
                </a:solidFill>
                <a:effectLst/>
                <a:latin typeface="Roboto" panose="02000000000000000000" pitchFamily="2" charset="0"/>
              </a:rPr>
              <a:t>otel,_restoran_ve_diger_toplu_tuketim_yerlerinde_gida_israfi_ile_mucadele_kilavuzu_</a:t>
            </a:r>
          </a:p>
          <a:p>
            <a:r>
              <a:rPr lang="tr-TR" sz="1600" b="0" i="0" dirty="0">
                <a:solidFill>
                  <a:srgbClr val="FFFFFF"/>
                </a:solidFill>
                <a:effectLst/>
                <a:latin typeface="Roboto" panose="02000000000000000000" pitchFamily="2" charset="0"/>
              </a:rPr>
              <a:t>www.gidaperakendecileri.org</a:t>
            </a:r>
          </a:p>
          <a:p>
            <a:r>
              <a:rPr lang="tr-TR" sz="1600" dirty="0" err="1">
                <a:solidFill>
                  <a:srgbClr val="FFFFFF"/>
                </a:solidFill>
                <a:latin typeface="Roboto" panose="02000000000000000000" pitchFamily="2" charset="0"/>
              </a:rPr>
              <a:t>Too</a:t>
            </a:r>
            <a:r>
              <a:rPr lang="tr-TR" sz="1600" dirty="0">
                <a:solidFill>
                  <a:srgbClr val="FFFFFF"/>
                </a:solidFill>
                <a:latin typeface="Roboto" panose="02000000000000000000" pitchFamily="2" charset="0"/>
              </a:rPr>
              <a:t> </a:t>
            </a:r>
            <a:r>
              <a:rPr lang="tr-TR" sz="1600" dirty="0" err="1">
                <a:solidFill>
                  <a:srgbClr val="FFFFFF"/>
                </a:solidFill>
                <a:latin typeface="Roboto" panose="02000000000000000000" pitchFamily="2" charset="0"/>
              </a:rPr>
              <a:t>good</a:t>
            </a:r>
            <a:r>
              <a:rPr lang="tr-TR" sz="1600" dirty="0">
                <a:solidFill>
                  <a:srgbClr val="FFFFFF"/>
                </a:solidFill>
                <a:latin typeface="Roboto" panose="02000000000000000000" pitchFamily="2" charset="0"/>
              </a:rPr>
              <a:t> </a:t>
            </a:r>
            <a:r>
              <a:rPr lang="tr-TR" sz="1600" dirty="0" err="1">
                <a:solidFill>
                  <a:srgbClr val="FFFFFF"/>
                </a:solidFill>
                <a:latin typeface="Roboto" panose="02000000000000000000" pitchFamily="2" charset="0"/>
              </a:rPr>
              <a:t>to</a:t>
            </a:r>
            <a:r>
              <a:rPr lang="tr-TR" sz="1600" dirty="0">
                <a:solidFill>
                  <a:srgbClr val="FFFFFF"/>
                </a:solidFill>
                <a:latin typeface="Roboto" panose="02000000000000000000" pitchFamily="2" charset="0"/>
              </a:rPr>
              <a:t> </a:t>
            </a:r>
            <a:r>
              <a:rPr lang="tr-TR" sz="1600" dirty="0" err="1">
                <a:solidFill>
                  <a:srgbClr val="FFFFFF"/>
                </a:solidFill>
                <a:latin typeface="Roboto" panose="02000000000000000000" pitchFamily="2" charset="0"/>
              </a:rPr>
              <a:t>go</a:t>
            </a:r>
            <a:endParaRPr lang="tr-TR" sz="1600" dirty="0">
              <a:solidFill>
                <a:srgbClr val="FFFFFF"/>
              </a:solidFill>
              <a:latin typeface="Roboto" panose="02000000000000000000" pitchFamily="2" charset="0"/>
            </a:endParaRPr>
          </a:p>
          <a:p>
            <a:r>
              <a:rPr lang="tr-TR" sz="1600" dirty="0" err="1">
                <a:solidFill>
                  <a:srgbClr val="FFFFFF"/>
                </a:solidFill>
                <a:latin typeface="Roboto" panose="02000000000000000000" pitchFamily="2" charset="0"/>
              </a:rPr>
              <a:t>Fenix</a:t>
            </a:r>
            <a:endParaRPr lang="tr-TR" sz="1600" dirty="0">
              <a:solidFill>
                <a:srgbClr val="FFFFFF"/>
              </a:solidFill>
              <a:latin typeface="Roboto" panose="02000000000000000000" pitchFamily="2" charset="0"/>
            </a:endParaRPr>
          </a:p>
          <a:p>
            <a:r>
              <a:rPr lang="tr-TR" sz="1600" dirty="0"/>
              <a:t>media.startupcentrum.com/tr/pitch-deck/</a:t>
            </a:r>
          </a:p>
        </p:txBody>
      </p:sp>
    </p:spTree>
    <p:extLst>
      <p:ext uri="{BB962C8B-B14F-4D97-AF65-F5344CB8AC3E}">
        <p14:creationId xmlns:p14="http://schemas.microsoft.com/office/powerpoint/2010/main" val="92908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FB0301-6D77-9374-3546-30337074F778}"/>
              </a:ext>
            </a:extLst>
          </p:cNvPr>
          <p:cNvSpPr>
            <a:spLocks noGrp="1"/>
          </p:cNvSpPr>
          <p:nvPr>
            <p:ph type="title"/>
          </p:nvPr>
        </p:nvSpPr>
        <p:spPr>
          <a:xfrm>
            <a:off x="838200" y="346075"/>
            <a:ext cx="10515600" cy="1325563"/>
          </a:xfrm>
        </p:spPr>
        <p:txBody>
          <a:bodyPr/>
          <a:lstStyle/>
          <a:p>
            <a:r>
              <a:rPr lang="tr-TR" dirty="0"/>
              <a:t>1.Problem </a:t>
            </a:r>
          </a:p>
        </p:txBody>
      </p:sp>
      <p:sp>
        <p:nvSpPr>
          <p:cNvPr id="3" name="İçerik Yer Tutucusu 2">
            <a:extLst>
              <a:ext uri="{FF2B5EF4-FFF2-40B4-BE49-F238E27FC236}">
                <a16:creationId xmlns:a16="http://schemas.microsoft.com/office/drawing/2014/main" id="{0DF05681-F8FC-5FDB-E446-BEF750849779}"/>
              </a:ext>
            </a:extLst>
          </p:cNvPr>
          <p:cNvSpPr>
            <a:spLocks noGrp="1"/>
          </p:cNvSpPr>
          <p:nvPr>
            <p:ph idx="1"/>
          </p:nvPr>
        </p:nvSpPr>
        <p:spPr>
          <a:xfrm>
            <a:off x="621465" y="4314388"/>
            <a:ext cx="10515600" cy="2055670"/>
          </a:xfrm>
        </p:spPr>
        <p:txBody>
          <a:bodyPr>
            <a:normAutofit/>
          </a:bodyPr>
          <a:lstStyle/>
          <a:p>
            <a:r>
              <a:rPr lang="tr-TR" dirty="0"/>
              <a:t>Karbon ayak izi, sürdürülebilirlik, israf, üretim dengesi,</a:t>
            </a:r>
          </a:p>
          <a:p>
            <a:r>
              <a:rPr lang="tr-TR" dirty="0"/>
              <a:t>Ürün ömrü.,</a:t>
            </a:r>
          </a:p>
          <a:p>
            <a:r>
              <a:rPr lang="tr-TR" dirty="0"/>
              <a:t>Satıcı ile alıcı arasındaki iletişim sorunları,</a:t>
            </a:r>
          </a:p>
          <a:p>
            <a:r>
              <a:rPr lang="tr-TR" dirty="0"/>
              <a:t>Ürün fiyatlandırılması.</a:t>
            </a:r>
          </a:p>
        </p:txBody>
      </p:sp>
      <p:grpSp>
        <p:nvGrpSpPr>
          <p:cNvPr id="10" name="Grup 9">
            <a:extLst>
              <a:ext uri="{FF2B5EF4-FFF2-40B4-BE49-F238E27FC236}">
                <a16:creationId xmlns:a16="http://schemas.microsoft.com/office/drawing/2014/main" id="{D34D2A04-70B2-041A-0E17-23C5FE5C20E2}"/>
              </a:ext>
            </a:extLst>
          </p:cNvPr>
          <p:cNvGrpSpPr/>
          <p:nvPr/>
        </p:nvGrpSpPr>
        <p:grpSpPr>
          <a:xfrm>
            <a:off x="838200" y="1319213"/>
            <a:ext cx="11052571" cy="2883132"/>
            <a:chOff x="695906" y="3583280"/>
            <a:chExt cx="11052571" cy="2883132"/>
          </a:xfrm>
        </p:grpSpPr>
        <p:grpSp>
          <p:nvGrpSpPr>
            <p:cNvPr id="4" name="Grup 3">
              <a:extLst>
                <a:ext uri="{FF2B5EF4-FFF2-40B4-BE49-F238E27FC236}">
                  <a16:creationId xmlns:a16="http://schemas.microsoft.com/office/drawing/2014/main" id="{C6A34CFC-418E-3EFF-D1B9-D3BD44F08B51}"/>
                </a:ext>
              </a:extLst>
            </p:cNvPr>
            <p:cNvGrpSpPr/>
            <p:nvPr/>
          </p:nvGrpSpPr>
          <p:grpSpPr>
            <a:xfrm>
              <a:off x="695906" y="3583280"/>
              <a:ext cx="2895344" cy="2661272"/>
              <a:chOff x="695906" y="3583280"/>
              <a:chExt cx="2895344" cy="2661272"/>
            </a:xfrm>
          </p:grpSpPr>
          <p:pic>
            <p:nvPicPr>
              <p:cNvPr id="5" name="Resim 4">
                <a:extLst>
                  <a:ext uri="{FF2B5EF4-FFF2-40B4-BE49-F238E27FC236}">
                    <a16:creationId xmlns:a16="http://schemas.microsoft.com/office/drawing/2014/main" id="{35310FCD-FFCC-1DEF-2F37-16D375517C82}"/>
                  </a:ext>
                </a:extLst>
              </p:cNvPr>
              <p:cNvPicPr>
                <a:picLocks noChangeAspect="1"/>
              </p:cNvPicPr>
              <p:nvPr/>
            </p:nvPicPr>
            <p:blipFill rotWithShape="1">
              <a:blip r:embed="rId2">
                <a:extLst>
                  <a:ext uri="{28A0092B-C50C-407E-A947-70E740481C1C}">
                    <a14:useLocalDpi xmlns:a14="http://schemas.microsoft.com/office/drawing/2010/main" val="0"/>
                  </a:ext>
                </a:extLst>
              </a:blip>
              <a:srcRect r="65904" b="19577"/>
              <a:stretch/>
            </p:blipFill>
            <p:spPr>
              <a:xfrm>
                <a:off x="920802" y="3583280"/>
                <a:ext cx="1879944" cy="1460585"/>
              </a:xfrm>
              <a:prstGeom prst="rect">
                <a:avLst/>
              </a:prstGeom>
            </p:spPr>
          </p:pic>
          <p:sp>
            <p:nvSpPr>
              <p:cNvPr id="6" name="Metin kutusu 5">
                <a:extLst>
                  <a:ext uri="{FF2B5EF4-FFF2-40B4-BE49-F238E27FC236}">
                    <a16:creationId xmlns:a16="http://schemas.microsoft.com/office/drawing/2014/main" id="{59F2A222-B00A-F623-1B5D-8CC01EDC6037}"/>
                  </a:ext>
                </a:extLst>
              </p:cNvPr>
              <p:cNvSpPr txBox="1"/>
              <p:nvPr/>
            </p:nvSpPr>
            <p:spPr>
              <a:xfrm>
                <a:off x="695906" y="5321222"/>
                <a:ext cx="2895344" cy="923330"/>
              </a:xfrm>
              <a:prstGeom prst="rect">
                <a:avLst/>
              </a:prstGeom>
              <a:noFill/>
            </p:spPr>
            <p:txBody>
              <a:bodyPr wrap="none" rtlCol="0">
                <a:spAutoFit/>
              </a:bodyPr>
              <a:lstStyle/>
              <a:p>
                <a:r>
                  <a:rPr lang="tr-TR" dirty="0"/>
                  <a:t>Her yıl dünyada üretilen </a:t>
                </a:r>
              </a:p>
              <a:p>
                <a:r>
                  <a:rPr lang="tr-TR" dirty="0"/>
                  <a:t>gıdanın 1/3 israf oluyor.</a:t>
                </a:r>
              </a:p>
              <a:p>
                <a:endParaRPr lang="tr-TR" dirty="0"/>
              </a:p>
            </p:txBody>
          </p:sp>
        </p:grpSp>
        <p:grpSp>
          <p:nvGrpSpPr>
            <p:cNvPr id="7" name="Grup 6">
              <a:extLst>
                <a:ext uri="{FF2B5EF4-FFF2-40B4-BE49-F238E27FC236}">
                  <a16:creationId xmlns:a16="http://schemas.microsoft.com/office/drawing/2014/main" id="{79ABDF48-5002-47F8-9661-61B5658C9481}"/>
                </a:ext>
              </a:extLst>
            </p:cNvPr>
            <p:cNvGrpSpPr/>
            <p:nvPr/>
          </p:nvGrpSpPr>
          <p:grpSpPr>
            <a:xfrm>
              <a:off x="4297801" y="3764968"/>
              <a:ext cx="3344185" cy="2479584"/>
              <a:chOff x="4297801" y="3764968"/>
              <a:chExt cx="3344185" cy="2479584"/>
            </a:xfrm>
          </p:grpSpPr>
          <p:sp>
            <p:nvSpPr>
              <p:cNvPr id="9" name="Metin kutusu 8">
                <a:extLst>
                  <a:ext uri="{FF2B5EF4-FFF2-40B4-BE49-F238E27FC236}">
                    <a16:creationId xmlns:a16="http://schemas.microsoft.com/office/drawing/2014/main" id="{34BF6986-D1E9-0543-9009-37E2291B3A11}"/>
                  </a:ext>
                </a:extLst>
              </p:cNvPr>
              <p:cNvSpPr txBox="1"/>
              <p:nvPr/>
            </p:nvSpPr>
            <p:spPr>
              <a:xfrm>
                <a:off x="4297801" y="5321222"/>
                <a:ext cx="3344185" cy="923330"/>
              </a:xfrm>
              <a:prstGeom prst="rect">
                <a:avLst/>
              </a:prstGeom>
              <a:noFill/>
            </p:spPr>
            <p:txBody>
              <a:bodyPr wrap="none" rtlCol="0">
                <a:spAutoFit/>
              </a:bodyPr>
              <a:lstStyle/>
              <a:p>
                <a:r>
                  <a:rPr lang="tr-TR" dirty="0"/>
                  <a:t>Ülkemizde bir yılda toplanan</a:t>
                </a:r>
              </a:p>
              <a:p>
                <a:r>
                  <a:rPr lang="tr-TR" dirty="0"/>
                  <a:t>33 milyon ton çöpün</a:t>
                </a:r>
              </a:p>
              <a:p>
                <a:r>
                  <a:rPr lang="tr-TR" dirty="0"/>
                  <a:t>14.5 milyon tonu gıda!</a:t>
                </a:r>
              </a:p>
            </p:txBody>
          </p:sp>
          <p:pic>
            <p:nvPicPr>
              <p:cNvPr id="24" name="Resim 23">
                <a:extLst>
                  <a:ext uri="{FF2B5EF4-FFF2-40B4-BE49-F238E27FC236}">
                    <a16:creationId xmlns:a16="http://schemas.microsoft.com/office/drawing/2014/main" id="{7460AB68-A01F-F40B-366E-A6361443D13E}"/>
                  </a:ext>
                </a:extLst>
              </p:cNvPr>
              <p:cNvPicPr>
                <a:picLocks noChangeAspect="1"/>
              </p:cNvPicPr>
              <p:nvPr/>
            </p:nvPicPr>
            <p:blipFill rotWithShape="1">
              <a:blip r:embed="rId2">
                <a:extLst>
                  <a:ext uri="{28A0092B-C50C-407E-A947-70E740481C1C}">
                    <a14:useLocalDpi xmlns:a14="http://schemas.microsoft.com/office/drawing/2010/main" val="0"/>
                  </a:ext>
                </a:extLst>
              </a:blip>
              <a:srcRect l="36165" t="20322" r="32134" b="23937"/>
              <a:stretch/>
            </p:blipFill>
            <p:spPr>
              <a:xfrm>
                <a:off x="4763282" y="3764968"/>
                <a:ext cx="2208143" cy="1278897"/>
              </a:xfrm>
              <a:prstGeom prst="rect">
                <a:avLst/>
              </a:prstGeom>
            </p:spPr>
          </p:pic>
        </p:grpSp>
        <p:grpSp>
          <p:nvGrpSpPr>
            <p:cNvPr id="8" name="Grup 7">
              <a:extLst>
                <a:ext uri="{FF2B5EF4-FFF2-40B4-BE49-F238E27FC236}">
                  <a16:creationId xmlns:a16="http://schemas.microsoft.com/office/drawing/2014/main" id="{E02BDCDA-A5DD-B16F-1071-5674F9AF6B6F}"/>
                </a:ext>
              </a:extLst>
            </p:cNvPr>
            <p:cNvGrpSpPr/>
            <p:nvPr/>
          </p:nvGrpSpPr>
          <p:grpSpPr>
            <a:xfrm>
              <a:off x="8442764" y="3876070"/>
              <a:ext cx="3305713" cy="2590342"/>
              <a:chOff x="8442764" y="3876070"/>
              <a:chExt cx="3305713" cy="2590342"/>
            </a:xfrm>
          </p:grpSpPr>
          <p:pic>
            <p:nvPicPr>
              <p:cNvPr id="26" name="Resim 25">
                <a:extLst>
                  <a:ext uri="{FF2B5EF4-FFF2-40B4-BE49-F238E27FC236}">
                    <a16:creationId xmlns:a16="http://schemas.microsoft.com/office/drawing/2014/main" id="{99D50516-6C15-6F5E-9176-D543CA86D247}"/>
                  </a:ext>
                </a:extLst>
              </p:cNvPr>
              <p:cNvPicPr>
                <a:picLocks noChangeAspect="1"/>
              </p:cNvPicPr>
              <p:nvPr/>
            </p:nvPicPr>
            <p:blipFill rotWithShape="1">
              <a:blip r:embed="rId2">
                <a:extLst>
                  <a:ext uri="{28A0092B-C50C-407E-A947-70E740481C1C}">
                    <a14:useLocalDpi xmlns:a14="http://schemas.microsoft.com/office/drawing/2010/main" val="0"/>
                  </a:ext>
                </a:extLst>
              </a:blip>
              <a:srcRect l="69559" t="14762" r="3544" b="21540"/>
              <a:stretch/>
            </p:blipFill>
            <p:spPr>
              <a:xfrm>
                <a:off x="9418320" y="3876070"/>
                <a:ext cx="1354603" cy="1056692"/>
              </a:xfrm>
              <a:prstGeom prst="rect">
                <a:avLst/>
              </a:prstGeom>
            </p:spPr>
          </p:pic>
          <p:sp>
            <p:nvSpPr>
              <p:cNvPr id="27" name="Metin kutusu 26">
                <a:extLst>
                  <a:ext uri="{FF2B5EF4-FFF2-40B4-BE49-F238E27FC236}">
                    <a16:creationId xmlns:a16="http://schemas.microsoft.com/office/drawing/2014/main" id="{853FF258-B2C7-943D-CF23-DDED0F20345C}"/>
                  </a:ext>
                </a:extLst>
              </p:cNvPr>
              <p:cNvSpPr txBox="1"/>
              <p:nvPr/>
            </p:nvSpPr>
            <p:spPr>
              <a:xfrm>
                <a:off x="8442764" y="5266083"/>
                <a:ext cx="3305713" cy="1200329"/>
              </a:xfrm>
              <a:prstGeom prst="rect">
                <a:avLst/>
              </a:prstGeom>
              <a:noFill/>
            </p:spPr>
            <p:txBody>
              <a:bodyPr wrap="none" rtlCol="0">
                <a:spAutoFit/>
              </a:bodyPr>
              <a:lstStyle/>
              <a:p>
                <a:r>
                  <a:rPr lang="tr-TR" dirty="0"/>
                  <a:t>Dünyamızda sebze ve</a:t>
                </a:r>
              </a:p>
              <a:p>
                <a:r>
                  <a:rPr lang="tr-TR" dirty="0"/>
                  <a:t>meyvelerin % 45’i hayvansal</a:t>
                </a:r>
              </a:p>
              <a:p>
                <a:r>
                  <a:rPr lang="tr-TR" dirty="0"/>
                  <a:t>ürünlerin de % 20’si</a:t>
                </a:r>
              </a:p>
              <a:p>
                <a:r>
                  <a:rPr lang="tr-TR" dirty="0"/>
                  <a:t>israf ediliyor. </a:t>
                </a:r>
              </a:p>
            </p:txBody>
          </p:sp>
        </p:grpSp>
      </p:grpSp>
    </p:spTree>
    <p:extLst>
      <p:ext uri="{BB962C8B-B14F-4D97-AF65-F5344CB8AC3E}">
        <p14:creationId xmlns:p14="http://schemas.microsoft.com/office/powerpoint/2010/main" val="32103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5A5E2-365E-E8BB-036B-6FBF6C35DB2C}"/>
              </a:ext>
            </a:extLst>
          </p:cNvPr>
          <p:cNvSpPr>
            <a:spLocks noGrp="1"/>
          </p:cNvSpPr>
          <p:nvPr>
            <p:ph type="title"/>
          </p:nvPr>
        </p:nvSpPr>
        <p:spPr/>
        <p:txBody>
          <a:bodyPr/>
          <a:lstStyle/>
          <a:p>
            <a:r>
              <a:rPr lang="tr-TR" dirty="0"/>
              <a:t>2.Pazarda ki fırsat</a:t>
            </a:r>
          </a:p>
        </p:txBody>
      </p:sp>
      <p:sp>
        <p:nvSpPr>
          <p:cNvPr id="3" name="İçerik Yer Tutucusu 2">
            <a:extLst>
              <a:ext uri="{FF2B5EF4-FFF2-40B4-BE49-F238E27FC236}">
                <a16:creationId xmlns:a16="http://schemas.microsoft.com/office/drawing/2014/main" id="{EA43A9F5-8A56-E645-E2FE-E63AC281102A}"/>
              </a:ext>
            </a:extLst>
          </p:cNvPr>
          <p:cNvSpPr>
            <a:spLocks noGrp="1"/>
          </p:cNvSpPr>
          <p:nvPr>
            <p:ph idx="1"/>
          </p:nvPr>
        </p:nvSpPr>
        <p:spPr/>
        <p:txBody>
          <a:bodyPr>
            <a:normAutofit/>
          </a:bodyPr>
          <a:lstStyle/>
          <a:p>
            <a:r>
              <a:rPr lang="tr-TR" dirty="0"/>
              <a:t>Türkiye de benzeri uygulamaların bulunmaması. Bireysel çaptaki uygulamalara olan talepler, Askıda ürün uygulamaları gibi. Kültürel alt yapının hazır olması. </a:t>
            </a:r>
          </a:p>
          <a:p>
            <a:r>
              <a:rPr lang="tr-TR" dirty="0"/>
              <a:t>Potansiyel alıcılar ve satıcılardan alınan geri bildirimlerle bir arz talep yoğunluğunun varlığı.</a:t>
            </a:r>
          </a:p>
          <a:p>
            <a:r>
              <a:rPr lang="tr-TR" dirty="0"/>
              <a:t>Ürünün satıcılar ve alıcılar olmak üzere iki tür kullanıcısı mevcuttur. Her iki kullanıcı tarafları için ekonomik avantajlar ve fırsatlar sağlaması ürünü çekici kılmaktadır.</a:t>
            </a:r>
          </a:p>
        </p:txBody>
      </p:sp>
    </p:spTree>
    <p:extLst>
      <p:ext uri="{BB962C8B-B14F-4D97-AF65-F5344CB8AC3E}">
        <p14:creationId xmlns:p14="http://schemas.microsoft.com/office/powerpoint/2010/main" val="15639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850FF-D634-3EBA-5B6E-6DFA43235902}"/>
              </a:ext>
            </a:extLst>
          </p:cNvPr>
          <p:cNvSpPr>
            <a:spLocks noGrp="1"/>
          </p:cNvSpPr>
          <p:nvPr>
            <p:ph type="title"/>
          </p:nvPr>
        </p:nvSpPr>
        <p:spPr/>
        <p:txBody>
          <a:bodyPr/>
          <a:lstStyle/>
          <a:p>
            <a:r>
              <a:rPr lang="tr-TR" dirty="0"/>
              <a:t>3.Ürün ve Çözüm </a:t>
            </a:r>
          </a:p>
        </p:txBody>
      </p:sp>
      <p:sp>
        <p:nvSpPr>
          <p:cNvPr id="3" name="İçerik Yer Tutucusu 2">
            <a:extLst>
              <a:ext uri="{FF2B5EF4-FFF2-40B4-BE49-F238E27FC236}">
                <a16:creationId xmlns:a16="http://schemas.microsoft.com/office/drawing/2014/main" id="{797149C8-1847-A203-7401-71214111A96D}"/>
              </a:ext>
            </a:extLst>
          </p:cNvPr>
          <p:cNvSpPr>
            <a:spLocks noGrp="1"/>
          </p:cNvSpPr>
          <p:nvPr>
            <p:ph idx="1"/>
          </p:nvPr>
        </p:nvSpPr>
        <p:spPr/>
        <p:txBody>
          <a:bodyPr>
            <a:normAutofit/>
          </a:bodyPr>
          <a:lstStyle/>
          <a:p>
            <a:pPr marL="0" indent="0">
              <a:buNone/>
            </a:pPr>
            <a:r>
              <a:rPr lang="tr-TR" dirty="0"/>
              <a:t>Mobil Uygulama; kullanıcının, lezzetli yiyecekleri indirimli fiyata mağazalardan satın almasını sağlıyor. Mağazalar ise atacakları ürünlerden ekstra kazanç sağlıyor.</a:t>
            </a:r>
          </a:p>
          <a:p>
            <a:r>
              <a:rPr lang="tr-TR" dirty="0"/>
              <a:t>Talepten fazla üretilen malların israf olmadan yeni tüketicilerle buluşturulması.</a:t>
            </a:r>
          </a:p>
          <a:p>
            <a:r>
              <a:rPr lang="tr-TR" dirty="0"/>
              <a:t>Bir sonraki güne satışı yapılamayacak ürünlerin geri dönüştürülüp ekosisteme fayda sağlanması. </a:t>
            </a:r>
          </a:p>
          <a:p>
            <a:r>
              <a:rPr lang="tr-TR" dirty="0"/>
              <a:t>Ayrıca satın almanın yanı sıra ihtiyacı olan bireylere yemek sağlamaya yönelik bağışlarda yapılabiliyor. </a:t>
            </a:r>
          </a:p>
          <a:p>
            <a:endParaRPr lang="tr-TR" dirty="0"/>
          </a:p>
          <a:p>
            <a:endParaRPr lang="tr-TR" dirty="0"/>
          </a:p>
          <a:p>
            <a:endParaRPr lang="tr-TR" dirty="0"/>
          </a:p>
        </p:txBody>
      </p:sp>
    </p:spTree>
    <p:extLst>
      <p:ext uri="{BB962C8B-B14F-4D97-AF65-F5344CB8AC3E}">
        <p14:creationId xmlns:p14="http://schemas.microsoft.com/office/powerpoint/2010/main" val="362174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descr="yiyecek, taze, çeşitler, düzenlenmiş içeren bir resim&#10;&#10;Açıklama otomatik olarak oluşturuldu">
            <a:extLst>
              <a:ext uri="{FF2B5EF4-FFF2-40B4-BE49-F238E27FC236}">
                <a16:creationId xmlns:a16="http://schemas.microsoft.com/office/drawing/2014/main" id="{C58C64FA-352A-AE43-0CD0-E921782697E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329"/>
          <a:stretch/>
        </p:blipFill>
        <p:spPr>
          <a:xfrm>
            <a:off x="20" y="-12364"/>
            <a:ext cx="12191980" cy="6857999"/>
          </a:xfrm>
          <a:prstGeom prst="rect">
            <a:avLst/>
          </a:prstGeom>
        </p:spPr>
      </p:pic>
      <p:sp>
        <p:nvSpPr>
          <p:cNvPr id="2" name="Başlık 1">
            <a:extLst>
              <a:ext uri="{FF2B5EF4-FFF2-40B4-BE49-F238E27FC236}">
                <a16:creationId xmlns:a16="http://schemas.microsoft.com/office/drawing/2014/main" id="{D3504C30-A939-3090-D0C8-E7BC6E456117}"/>
              </a:ext>
            </a:extLst>
          </p:cNvPr>
          <p:cNvSpPr>
            <a:spLocks noGrp="1"/>
          </p:cNvSpPr>
          <p:nvPr>
            <p:ph type="title"/>
          </p:nvPr>
        </p:nvSpPr>
        <p:spPr>
          <a:xfrm>
            <a:off x="780325" y="1010177"/>
            <a:ext cx="3299631" cy="4930246"/>
          </a:xfrm>
        </p:spPr>
        <p:txBody>
          <a:bodyPr>
            <a:normAutofit/>
          </a:bodyPr>
          <a:lstStyle/>
          <a:p>
            <a:pPr algn="r"/>
            <a:r>
              <a:rPr lang="tr-TR" dirty="0">
                <a:latin typeface="+mn-lt"/>
              </a:rPr>
              <a:t>Örnek</a:t>
            </a:r>
            <a:r>
              <a:rPr lang="tr-TR" dirty="0"/>
              <a:t>:</a:t>
            </a:r>
          </a:p>
        </p:txBody>
      </p:sp>
      <p:sp>
        <p:nvSpPr>
          <p:cNvPr id="26"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BE29A405-5EE8-6B7B-1DBA-BEFC37F25887}"/>
              </a:ext>
            </a:extLst>
          </p:cNvPr>
          <p:cNvSpPr>
            <a:spLocks noGrp="1"/>
          </p:cNvSpPr>
          <p:nvPr>
            <p:ph idx="1"/>
          </p:nvPr>
        </p:nvSpPr>
        <p:spPr>
          <a:xfrm>
            <a:off x="4918156" y="1010177"/>
            <a:ext cx="6377769" cy="4930246"/>
          </a:xfrm>
        </p:spPr>
        <p:txBody>
          <a:bodyPr anchor="ctr">
            <a:normAutofit/>
          </a:bodyPr>
          <a:lstStyle/>
          <a:p>
            <a:r>
              <a:rPr lang="tr-TR" sz="2400" dirty="0"/>
              <a:t>Kalitesi azalmaya başlamış meyvelerin alıcı tarafından meyve suyu, komposto, hoşaf, </a:t>
            </a:r>
            <a:r>
              <a:rPr lang="tr-TR" sz="2400" dirty="0" err="1"/>
              <a:t>smoothie</a:t>
            </a:r>
            <a:r>
              <a:rPr lang="tr-TR" sz="2400" dirty="0"/>
              <a:t> gibi içeceğe dönüştürülmesi ile ömrünün uzatılması, değerlenmesi </a:t>
            </a:r>
          </a:p>
          <a:p>
            <a:endParaRPr lang="tr-TR" sz="2400" dirty="0">
              <a:solidFill>
                <a:schemeClr val="bg1"/>
              </a:solidFill>
            </a:endParaRPr>
          </a:p>
        </p:txBody>
      </p:sp>
    </p:spTree>
    <p:extLst>
      <p:ext uri="{BB962C8B-B14F-4D97-AF65-F5344CB8AC3E}">
        <p14:creationId xmlns:p14="http://schemas.microsoft.com/office/powerpoint/2010/main" val="58336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Köşeleri Yuvarlatılmış 7">
            <a:extLst>
              <a:ext uri="{FF2B5EF4-FFF2-40B4-BE49-F238E27FC236}">
                <a16:creationId xmlns:a16="http://schemas.microsoft.com/office/drawing/2014/main" id="{04013736-1E2F-0EA6-011F-846EE97E684D}"/>
              </a:ext>
            </a:extLst>
          </p:cNvPr>
          <p:cNvSpPr/>
          <p:nvPr/>
        </p:nvSpPr>
        <p:spPr>
          <a:xfrm>
            <a:off x="4538360" y="2571526"/>
            <a:ext cx="5834365" cy="2208918"/>
          </a:xfrm>
          <a:prstGeom prst="roundRect">
            <a:avLst/>
          </a:prstGeom>
          <a:solidFill>
            <a:schemeClr val="tx2">
              <a:alpha val="66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E52847BD-5D7D-1647-9475-C7389617B9B9}"/>
              </a:ext>
            </a:extLst>
          </p:cNvPr>
          <p:cNvSpPr>
            <a:spLocks noGrp="1"/>
          </p:cNvSpPr>
          <p:nvPr>
            <p:ph type="title"/>
          </p:nvPr>
        </p:nvSpPr>
        <p:spPr>
          <a:xfrm>
            <a:off x="838200" y="836500"/>
            <a:ext cx="10515600" cy="1325563"/>
          </a:xfrm>
        </p:spPr>
        <p:txBody>
          <a:bodyPr>
            <a:normAutofit fontScale="90000"/>
          </a:bodyPr>
          <a:lstStyle/>
          <a:p>
            <a:r>
              <a:rPr lang="tr-TR" sz="3100" dirty="0"/>
              <a:t>Satıcılar ürün özelliğine göre günün belli bir saatinden sonra, ürünlerini uygulamada sepete koyabilirler. </a:t>
            </a:r>
            <a:br>
              <a:rPr lang="tr-TR" sz="4400" dirty="0"/>
            </a:br>
            <a:r>
              <a:rPr lang="tr-TR" sz="4400" dirty="0"/>
              <a:t> </a:t>
            </a:r>
            <a:r>
              <a:rPr lang="en-US" sz="3100" dirty="0" err="1"/>
              <a:t>Örnek</a:t>
            </a:r>
            <a:r>
              <a:rPr lang="tr-TR" sz="3100" dirty="0"/>
              <a:t>:</a:t>
            </a:r>
            <a:r>
              <a:rPr lang="en-US" sz="3100" dirty="0"/>
              <a:t> </a:t>
            </a:r>
            <a:endParaRPr lang="tr-TR" sz="3100" dirty="0"/>
          </a:p>
        </p:txBody>
      </p:sp>
      <p:sp>
        <p:nvSpPr>
          <p:cNvPr id="3" name="İçerik Yer Tutucusu 2">
            <a:extLst>
              <a:ext uri="{FF2B5EF4-FFF2-40B4-BE49-F238E27FC236}">
                <a16:creationId xmlns:a16="http://schemas.microsoft.com/office/drawing/2014/main" id="{55C4FE0F-9ECC-364A-8B85-1559F1B7F7E6}"/>
              </a:ext>
            </a:extLst>
          </p:cNvPr>
          <p:cNvSpPr>
            <a:spLocks noGrp="1"/>
          </p:cNvSpPr>
          <p:nvPr>
            <p:ph idx="1"/>
          </p:nvPr>
        </p:nvSpPr>
        <p:spPr>
          <a:xfrm>
            <a:off x="4721506" y="2892183"/>
            <a:ext cx="5517869" cy="2769524"/>
          </a:xfrm>
        </p:spPr>
        <p:txBody>
          <a:bodyPr/>
          <a:lstStyle/>
          <a:p>
            <a:pPr marL="0" indent="0">
              <a:buNone/>
            </a:pPr>
            <a:r>
              <a:rPr lang="tr-TR" sz="2800" dirty="0">
                <a:solidFill>
                  <a:schemeClr val="bg1"/>
                </a:solidFill>
              </a:rPr>
              <a:t>X manavında bugün 18.00- 19.30 </a:t>
            </a:r>
            <a:r>
              <a:rPr lang="tr-TR" dirty="0">
                <a:solidFill>
                  <a:schemeClr val="bg1"/>
                </a:solidFill>
              </a:rPr>
              <a:t>saatleri arasında</a:t>
            </a:r>
            <a:r>
              <a:rPr lang="tr-TR" sz="2800" dirty="0">
                <a:solidFill>
                  <a:schemeClr val="bg1"/>
                </a:solidFill>
              </a:rPr>
              <a:t> 3 sürpriz meyve-sebze sepeti bulunmaktadır. </a:t>
            </a:r>
          </a:p>
          <a:p>
            <a:endParaRPr lang="tr-TR" dirty="0"/>
          </a:p>
        </p:txBody>
      </p:sp>
      <p:pic>
        <p:nvPicPr>
          <p:cNvPr id="4" name="Resim 3" descr="metin, elektronik eşyalar, metre, parketme içeren bir resim&#10;&#10;Açıklama otomatik olarak oluşturuldu">
            <a:extLst>
              <a:ext uri="{FF2B5EF4-FFF2-40B4-BE49-F238E27FC236}">
                <a16:creationId xmlns:a16="http://schemas.microsoft.com/office/drawing/2014/main" id="{0EE95E56-E3E4-79C1-C2E6-42E913F7161D}"/>
              </a:ext>
            </a:extLst>
          </p:cNvPr>
          <p:cNvPicPr>
            <a:picLocks noChangeAspect="1"/>
          </p:cNvPicPr>
          <p:nvPr/>
        </p:nvPicPr>
        <p:blipFill rotWithShape="1">
          <a:blip r:embed="rId2">
            <a:extLst>
              <a:ext uri="{28A0092B-C50C-407E-A947-70E740481C1C}">
                <a14:useLocalDpi xmlns:a14="http://schemas.microsoft.com/office/drawing/2010/main" val="0"/>
              </a:ext>
            </a:extLst>
          </a:blip>
          <a:srcRect l="19467" r="17572" b="1827"/>
          <a:stretch/>
        </p:blipFill>
        <p:spPr>
          <a:xfrm>
            <a:off x="1009651" y="2364350"/>
            <a:ext cx="2628899" cy="4093600"/>
          </a:xfrm>
          <a:prstGeom prst="rect">
            <a:avLst/>
          </a:prstGeom>
          <a:effectLst>
            <a:softEdge rad="317500"/>
          </a:effectLst>
        </p:spPr>
      </p:pic>
      <p:sp>
        <p:nvSpPr>
          <p:cNvPr id="5" name="Oval 4">
            <a:extLst>
              <a:ext uri="{FF2B5EF4-FFF2-40B4-BE49-F238E27FC236}">
                <a16:creationId xmlns:a16="http://schemas.microsoft.com/office/drawing/2014/main" id="{A643951D-D1DA-D58C-6AFA-A6044E7C704C}"/>
              </a:ext>
            </a:extLst>
          </p:cNvPr>
          <p:cNvSpPr/>
          <p:nvPr/>
        </p:nvSpPr>
        <p:spPr>
          <a:xfrm>
            <a:off x="1693382" y="3773446"/>
            <a:ext cx="1006998" cy="100699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Bağlayıcı 11">
            <a:extLst>
              <a:ext uri="{FF2B5EF4-FFF2-40B4-BE49-F238E27FC236}">
                <a16:creationId xmlns:a16="http://schemas.microsoft.com/office/drawing/2014/main" id="{F1A358E4-C40A-04C5-C09B-6AF75B6ECD02}"/>
              </a:ext>
            </a:extLst>
          </p:cNvPr>
          <p:cNvCxnSpPr>
            <a:stCxn id="5" idx="7"/>
          </p:cNvCxnSpPr>
          <p:nvPr/>
        </p:nvCxnSpPr>
        <p:spPr>
          <a:xfrm flipV="1">
            <a:off x="2552909" y="2686050"/>
            <a:ext cx="2168597" cy="1234867"/>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355DFC2-C88C-3923-63E5-EF7A059F9296}"/>
              </a:ext>
            </a:extLst>
          </p:cNvPr>
          <p:cNvSpPr/>
          <p:nvPr/>
        </p:nvSpPr>
        <p:spPr>
          <a:xfrm>
            <a:off x="4538360" y="2574852"/>
            <a:ext cx="260069" cy="260069"/>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Köşeleri Yuvarlatılmış 5">
            <a:extLst>
              <a:ext uri="{FF2B5EF4-FFF2-40B4-BE49-F238E27FC236}">
                <a16:creationId xmlns:a16="http://schemas.microsoft.com/office/drawing/2014/main" id="{BDD23BE7-DBC9-1C76-54A6-BAF3FE458B92}"/>
              </a:ext>
            </a:extLst>
          </p:cNvPr>
          <p:cNvSpPr/>
          <p:nvPr/>
        </p:nvSpPr>
        <p:spPr>
          <a:xfrm>
            <a:off x="4538360" y="5255588"/>
            <a:ext cx="5834365" cy="1021387"/>
          </a:xfrm>
          <a:prstGeom prst="roundRect">
            <a:avLst/>
          </a:prstGeom>
          <a:solidFill>
            <a:schemeClr val="tx2">
              <a:alpha val="66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X manavı 4.4</a:t>
            </a:r>
          </a:p>
          <a:p>
            <a:pPr algn="ctr"/>
            <a:r>
              <a:rPr lang="tr-TR" dirty="0"/>
              <a:t>Yorumlar</a:t>
            </a:r>
          </a:p>
          <a:p>
            <a:pPr algn="ctr"/>
            <a:r>
              <a:rPr lang="tr-TR" dirty="0"/>
              <a:t>Konum </a:t>
            </a:r>
          </a:p>
        </p:txBody>
      </p:sp>
      <p:pic>
        <p:nvPicPr>
          <p:cNvPr id="15" name="Resim 14" descr="zarf içeren bir resim&#10;&#10;Açıklama otomatik olarak oluşturuldu">
            <a:extLst>
              <a:ext uri="{FF2B5EF4-FFF2-40B4-BE49-F238E27FC236}">
                <a16:creationId xmlns:a16="http://schemas.microsoft.com/office/drawing/2014/main" id="{139DD80D-8029-4E66-5725-B77AD8D5E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514" y="5255588"/>
            <a:ext cx="423816" cy="423816"/>
          </a:xfrm>
          <a:prstGeom prst="rect">
            <a:avLst/>
          </a:prstGeom>
        </p:spPr>
      </p:pic>
    </p:spTree>
    <p:extLst>
      <p:ext uri="{BB962C8B-B14F-4D97-AF65-F5344CB8AC3E}">
        <p14:creationId xmlns:p14="http://schemas.microsoft.com/office/powerpoint/2010/main" val="411683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AE8D54-54F8-C91D-9F87-B5BDCD8D152D}"/>
              </a:ext>
            </a:extLst>
          </p:cNvPr>
          <p:cNvSpPr>
            <a:spLocks noGrp="1"/>
          </p:cNvSpPr>
          <p:nvPr>
            <p:ph type="title"/>
          </p:nvPr>
        </p:nvSpPr>
        <p:spPr/>
        <p:txBody>
          <a:bodyPr/>
          <a:lstStyle/>
          <a:p>
            <a:r>
              <a:rPr lang="tr-TR" dirty="0"/>
              <a:t>4. Müşteri </a:t>
            </a:r>
          </a:p>
        </p:txBody>
      </p:sp>
      <p:sp>
        <p:nvSpPr>
          <p:cNvPr id="3" name="İçerik Yer Tutucusu 2">
            <a:extLst>
              <a:ext uri="{FF2B5EF4-FFF2-40B4-BE49-F238E27FC236}">
                <a16:creationId xmlns:a16="http://schemas.microsoft.com/office/drawing/2014/main" id="{E0DBB805-A958-6C0B-3A0F-162CDF22F639}"/>
              </a:ext>
            </a:extLst>
          </p:cNvPr>
          <p:cNvSpPr>
            <a:spLocks noGrp="1"/>
          </p:cNvSpPr>
          <p:nvPr>
            <p:ph idx="1"/>
          </p:nvPr>
        </p:nvSpPr>
        <p:spPr/>
        <p:txBody>
          <a:bodyPr>
            <a:normAutofit fontScale="92500" lnSpcReduction="20000"/>
          </a:bodyPr>
          <a:lstStyle/>
          <a:p>
            <a:r>
              <a:rPr lang="tr-TR" dirty="0"/>
              <a:t>Ürün kullanıcılarımızı  satıcılar ve alıcılar olarak incelersek;</a:t>
            </a:r>
          </a:p>
          <a:p>
            <a:r>
              <a:rPr lang="tr-TR" dirty="0"/>
              <a:t>Satıcılar, mahalle esnafı, zincir marketler, manavlar, kafeler, tatlı ve hamur işi mağazaları şeklinde ayrıştırılabilir.</a:t>
            </a:r>
          </a:p>
          <a:p>
            <a:r>
              <a:rPr lang="tr-TR" dirty="0"/>
              <a:t>Alıcılar, iklim krizi, karbon ayak izi, gıda israfı gibi konularda bilinçli tüketiciler. Kaliteli ürüne uygun fiyatla ulaşmayı isteyenler, internet kullanımı aktif bireyler, öğrenciler, geniş aile ve topluluklar. </a:t>
            </a:r>
          </a:p>
          <a:p>
            <a:r>
              <a:rPr lang="tr-TR" dirty="0"/>
              <a:t>Müşteri odaklı yaklaşımla ilerleyerek her geçen gün hizmette iyileştirilmeler yapılmaktadır.</a:t>
            </a:r>
          </a:p>
          <a:p>
            <a:r>
              <a:rPr lang="tr-TR" dirty="0"/>
              <a:t>Özellikle ekonomik avantajlarından dolayı öğrenciler ve misyonumuzdan dolayı çevreye saygılı tüketim alışkanlıklarını benimsemeye çalışan müşteriler bizim önemsediğimiz kategoridedir.</a:t>
            </a:r>
          </a:p>
        </p:txBody>
      </p:sp>
    </p:spTree>
    <p:extLst>
      <p:ext uri="{BB962C8B-B14F-4D97-AF65-F5344CB8AC3E}">
        <p14:creationId xmlns:p14="http://schemas.microsoft.com/office/powerpoint/2010/main" val="319687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7AEB71-2FB9-FB2F-CCF1-41ACDA68B693}"/>
              </a:ext>
            </a:extLst>
          </p:cNvPr>
          <p:cNvSpPr>
            <a:spLocks noGrp="1"/>
          </p:cNvSpPr>
          <p:nvPr>
            <p:ph type="title"/>
          </p:nvPr>
        </p:nvSpPr>
        <p:spPr>
          <a:xfrm>
            <a:off x="838200" y="898525"/>
            <a:ext cx="10515600" cy="1325563"/>
          </a:xfrm>
        </p:spPr>
        <p:txBody>
          <a:bodyPr/>
          <a:lstStyle/>
          <a:p>
            <a:r>
              <a:rPr lang="tr-TR" dirty="0"/>
              <a:t>5. Segmentasyon</a:t>
            </a:r>
          </a:p>
        </p:txBody>
      </p:sp>
      <p:sp>
        <p:nvSpPr>
          <p:cNvPr id="3" name="İçerik Yer Tutucusu 2">
            <a:extLst>
              <a:ext uri="{FF2B5EF4-FFF2-40B4-BE49-F238E27FC236}">
                <a16:creationId xmlns:a16="http://schemas.microsoft.com/office/drawing/2014/main" id="{E5A87D51-80CD-11B2-D61A-70A1BC19DB9A}"/>
              </a:ext>
            </a:extLst>
          </p:cNvPr>
          <p:cNvSpPr>
            <a:spLocks noGrp="1"/>
          </p:cNvSpPr>
          <p:nvPr>
            <p:ph idx="1"/>
          </p:nvPr>
        </p:nvSpPr>
        <p:spPr>
          <a:xfrm>
            <a:off x="838200" y="2359025"/>
            <a:ext cx="10515600" cy="4351338"/>
          </a:xfrm>
        </p:spPr>
        <p:txBody>
          <a:bodyPr>
            <a:normAutofit/>
          </a:bodyPr>
          <a:lstStyle/>
          <a:p>
            <a:pPr algn="l">
              <a:buFont typeface="Arial" panose="020B0604020202020204" pitchFamily="34" charset="0"/>
              <a:buChar char="•"/>
            </a:pPr>
            <a:r>
              <a:rPr lang="tr-TR" dirty="0"/>
              <a:t>Kullanım sıklığı, kullanıcı başına haftada 1-3 arasında olmaktır. </a:t>
            </a:r>
          </a:p>
          <a:p>
            <a:pPr algn="l">
              <a:buFont typeface="Arial" panose="020B0604020202020204" pitchFamily="34" charset="0"/>
              <a:buChar char="•"/>
            </a:pPr>
            <a:r>
              <a:rPr lang="tr-TR" dirty="0"/>
              <a:t>Farklı kategorilerden bir kullanıcı tarafından çoğunlukla satın alımın haftada biri geçmediği görülmüştür. Sadık müşterilerimizin aynı zamanda satıcı bazında da sadık müşteri rolünde oldukları görülmüştür.</a:t>
            </a:r>
            <a:endParaRPr lang="tr-TR" i="0" dirty="0">
              <a:effectLst/>
            </a:endParaRPr>
          </a:p>
          <a:p>
            <a:endParaRPr lang="tr-TR" dirty="0"/>
          </a:p>
          <a:p>
            <a:endParaRPr lang="tr-TR" dirty="0"/>
          </a:p>
        </p:txBody>
      </p:sp>
    </p:spTree>
    <p:extLst>
      <p:ext uri="{BB962C8B-B14F-4D97-AF65-F5344CB8AC3E}">
        <p14:creationId xmlns:p14="http://schemas.microsoft.com/office/powerpoint/2010/main" val="26669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903280-5862-8EDF-8436-6A768924B8B8}"/>
              </a:ext>
            </a:extLst>
          </p:cNvPr>
          <p:cNvSpPr>
            <a:spLocks noGrp="1"/>
          </p:cNvSpPr>
          <p:nvPr>
            <p:ph type="title"/>
          </p:nvPr>
        </p:nvSpPr>
        <p:spPr/>
        <p:txBody>
          <a:bodyPr/>
          <a:lstStyle/>
          <a:p>
            <a:r>
              <a:rPr lang="tr-TR" dirty="0"/>
              <a:t>6. Rekabet unsurları</a:t>
            </a:r>
          </a:p>
        </p:txBody>
      </p:sp>
      <p:sp>
        <p:nvSpPr>
          <p:cNvPr id="3" name="İçerik Yer Tutucusu 2">
            <a:extLst>
              <a:ext uri="{FF2B5EF4-FFF2-40B4-BE49-F238E27FC236}">
                <a16:creationId xmlns:a16="http://schemas.microsoft.com/office/drawing/2014/main" id="{CE63E9C9-17B8-CE04-9CA5-774C2D09C43F}"/>
              </a:ext>
            </a:extLst>
          </p:cNvPr>
          <p:cNvSpPr>
            <a:spLocks noGrp="1"/>
          </p:cNvSpPr>
          <p:nvPr>
            <p:ph idx="1"/>
          </p:nvPr>
        </p:nvSpPr>
        <p:spPr>
          <a:xfrm>
            <a:off x="838200" y="1825624"/>
            <a:ext cx="10515600" cy="5318125"/>
          </a:xfrm>
        </p:spPr>
        <p:txBody>
          <a:bodyPr>
            <a:normAutofit fontScale="85000" lnSpcReduction="20000"/>
          </a:bodyPr>
          <a:lstStyle/>
          <a:p>
            <a:r>
              <a:rPr lang="tr-TR" dirty="0"/>
              <a:t>Getir, yemek sepeti, iste gelsin ve benzeri yapıdaki gıda alışverişi yapılabilen platformlar rakiplerimiz olabilir.</a:t>
            </a:r>
          </a:p>
          <a:p>
            <a:r>
              <a:rPr lang="tr-TR" dirty="0"/>
              <a:t>Uzun vadede rakiplerimizle stratejik ittifaklar kurabiliriz. </a:t>
            </a:r>
          </a:p>
          <a:p>
            <a:r>
              <a:rPr lang="tr-TR" dirty="0"/>
              <a:t>Direk mağazadan alışveriş</a:t>
            </a:r>
          </a:p>
          <a:p>
            <a:r>
              <a:rPr lang="tr-TR" dirty="0"/>
              <a:t>Belirli saatlerde kullanım yoğunluğu olması.</a:t>
            </a:r>
          </a:p>
          <a:p>
            <a:r>
              <a:rPr lang="tr-TR" dirty="0"/>
              <a:t>Maliyet avantajları.</a:t>
            </a:r>
          </a:p>
          <a:p>
            <a:r>
              <a:rPr lang="tr-TR" dirty="0"/>
              <a:t>Bu Pazar da yalnız olmamızı avantaj olarak kullanabiliriz.</a:t>
            </a:r>
          </a:p>
          <a:p>
            <a:r>
              <a:rPr lang="tr-TR" dirty="0"/>
              <a:t>Her geçen gün geliştirilebilir yapıda olmak; online seçenek, farklı satıcılar kazanmak.</a:t>
            </a:r>
          </a:p>
          <a:p>
            <a:r>
              <a:rPr lang="tr-TR" dirty="0"/>
              <a:t>Kullanıcılara kimlik kazandırma; kurtarılan ürünlerin puanlar olarak geri dönmesi ne kadar fayda sağladıklarını göstererek destek olma. (faydacı yaklaşım)</a:t>
            </a:r>
          </a:p>
          <a:p>
            <a:endParaRPr lang="tr-TR" dirty="0"/>
          </a:p>
          <a:p>
            <a:endParaRPr lang="tr-TR" dirty="0"/>
          </a:p>
          <a:p>
            <a:pPr marL="0" indent="0">
              <a:buNone/>
            </a:pPr>
            <a:r>
              <a:rPr lang="tr-TR" dirty="0"/>
              <a:t> </a:t>
            </a:r>
          </a:p>
        </p:txBody>
      </p:sp>
    </p:spTree>
    <p:extLst>
      <p:ext uri="{BB962C8B-B14F-4D97-AF65-F5344CB8AC3E}">
        <p14:creationId xmlns:p14="http://schemas.microsoft.com/office/powerpoint/2010/main" val="26569406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986</TotalTime>
  <Words>1107</Words>
  <Application>Microsoft Office PowerPoint</Application>
  <PresentationFormat>Geniş ekran</PresentationFormat>
  <Paragraphs>99</Paragraphs>
  <Slides>17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Century Gothic</vt:lpstr>
      <vt:lpstr>Roboto</vt:lpstr>
      <vt:lpstr>Verdana</vt:lpstr>
      <vt:lpstr>Office Teması</vt:lpstr>
      <vt:lpstr>Sepette</vt:lpstr>
      <vt:lpstr>1.Problem </vt:lpstr>
      <vt:lpstr>2.Pazarda ki fırsat</vt:lpstr>
      <vt:lpstr>3.Ürün ve Çözüm </vt:lpstr>
      <vt:lpstr>Örnek:</vt:lpstr>
      <vt:lpstr>Satıcılar ürün özelliğine göre günün belli bir saatinden sonra, ürünlerini uygulamada sepete koyabilirler.   Örnek: </vt:lpstr>
      <vt:lpstr>4. Müşteri </vt:lpstr>
      <vt:lpstr>5. Segmentasyon</vt:lpstr>
      <vt:lpstr>6. Rekabet unsurları</vt:lpstr>
      <vt:lpstr>7. İşletmeye katkıları</vt:lpstr>
      <vt:lpstr>İnternetten gıda alışverişi 161 milyar TL aracı hizmet sağlayıcısı bünyesinde 221 bin 12  platformlar;   %59 mobil cihaz %34 web  %7 mobil cihaz ile web </vt:lpstr>
      <vt:lpstr>8. Pazar hedefleri</vt:lpstr>
      <vt:lpstr>9. Stratejiler ile uyumu</vt:lpstr>
      <vt:lpstr>10. Riskler </vt:lpstr>
      <vt:lpstr>11. Finansal model</vt:lpstr>
      <vt:lpstr>12. Çıkış stratejisi </vt:lpstr>
      <vt:lpstr>TEŞEKKÜRLER MERYEM GÖKMEN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FOODBASKET israf olmak için fazla iyi! End food waste zero waste modeli</dc:title>
  <dc:creator>meryem gökmen</dc:creator>
  <cp:lastModifiedBy>meryem gökmen</cp:lastModifiedBy>
  <cp:revision>94</cp:revision>
  <dcterms:created xsi:type="dcterms:W3CDTF">2022-08-19T09:21:07Z</dcterms:created>
  <dcterms:modified xsi:type="dcterms:W3CDTF">2022-08-21T20:15:57Z</dcterms:modified>
</cp:coreProperties>
</file>