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5" r:id="rId6"/>
    <p:sldId id="262" r:id="rId7"/>
    <p:sldId id="263" r:id="rId8"/>
    <p:sldId id="266" r:id="rId9"/>
    <p:sldId id="269" r:id="rId10"/>
    <p:sldId id="267" r:id="rId11"/>
    <p:sldId id="264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/>
    <p:restoredTop sz="94719"/>
  </p:normalViewPr>
  <p:slideViewPr>
    <p:cSldViewPr snapToGrid="0">
      <p:cViewPr>
        <p:scale>
          <a:sx n="72" d="100"/>
          <a:sy n="72" d="100"/>
        </p:scale>
        <p:origin x="816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3D854-9793-4144-B9B0-6A45CFC88D4A}" type="datetimeFigureOut">
              <a:rPr lang="en-FR" smtClean="0"/>
              <a:t>13/04/2023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71AF9-0C16-0E4C-B0F9-E383BD41079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3719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utilisée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long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terme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afin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conserver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copie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exacte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la source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Cette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utilisée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des analyses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historiques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ou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répondre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demandes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d'audit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brute 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généralement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pas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ni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modifiées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mais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simplement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conservées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qu'elles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été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collectées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revanche,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de stockage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temporaire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permet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collectées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qu'elles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soient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être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validées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transformées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d'être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ou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la zone de master data.</a:t>
            </a:r>
          </a:p>
          <a:p>
            <a:pPr algn="l"/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résumé, 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destinée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long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terme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tandis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temporaire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permet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stockage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rarement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modifiées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tandis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transformées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stockage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</a:t>
            </a:r>
          </a:p>
          <a:p>
            <a:pPr algn="l"/>
            <a:br>
              <a:rPr lang="en-GB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en-GB" b="0" i="0" dirty="0">
              <a:solidFill>
                <a:srgbClr val="000000"/>
              </a:solidFill>
              <a:effectLst/>
              <a:latin typeface="Söhne"/>
            </a:endParaRPr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71AF9-0C16-0E4C-B0F9-E383BD410797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04426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utilisée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long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terme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afin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conserver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copie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exacte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la source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Cette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utilisée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des analyses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historiques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ou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répondre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demandes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d'audit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brute 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généralement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pas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ni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modifiées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mais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simplement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conservées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qu'elles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été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collectées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revanche,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de stockage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temporaire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permet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collectées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qu'elles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soient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être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validées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transformées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d'être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ou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la zone de master data.</a:t>
            </a:r>
          </a:p>
          <a:p>
            <a:pPr algn="l"/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résumé, 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destinée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long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terme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tandis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temporaire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permet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stockage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rarement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modifiées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tandis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transformées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stockage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</a:t>
            </a:r>
          </a:p>
          <a:p>
            <a:pPr algn="l"/>
            <a:br>
              <a:rPr lang="en-GB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en-GB" b="0" i="0" dirty="0">
              <a:solidFill>
                <a:srgbClr val="000000"/>
              </a:solidFill>
              <a:effectLst/>
              <a:latin typeface="Söhne"/>
            </a:endParaRPr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71AF9-0C16-0E4C-B0F9-E383BD410797}" type="slidenum">
              <a:rPr lang="en-FR" smtClean="0"/>
              <a:t>13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68708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utilisée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long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terme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afin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conserver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copie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exacte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la source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Cette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utilisée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des analyses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historiques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ou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répondre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demandes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d'audit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brute 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généralement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pas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ni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modifiées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mais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simplement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conservées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qu'elles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été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collectées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revanche,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de stockage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temporaire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permet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collectées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qu'elles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soient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être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validées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transformées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d'être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ou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la zone de master data.</a:t>
            </a:r>
          </a:p>
          <a:p>
            <a:pPr algn="l"/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résumé, 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destinée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long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terme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tandis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temporaire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permet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stockage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rarement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modifiées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tandis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transformées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stockage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</a:t>
            </a:r>
          </a:p>
          <a:p>
            <a:pPr algn="l"/>
            <a:br>
              <a:rPr lang="en-GB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en-GB" b="0" i="0" dirty="0">
              <a:solidFill>
                <a:srgbClr val="000000"/>
              </a:solidFill>
              <a:effectLst/>
              <a:latin typeface="Söhne"/>
            </a:endParaRPr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71AF9-0C16-0E4C-B0F9-E383BD410797}" type="slidenum">
              <a:rPr lang="en-FR" smtClean="0"/>
              <a:t>14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9550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utilisée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long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terme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afin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conserver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copie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exacte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la source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Cette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utilisée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des analyses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historiques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ou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répondre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demandes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d'audit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brute 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généralement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pas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ni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modifiées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mais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simplement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conservées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qu'elles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été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collectées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revanche,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de stockage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temporaire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permet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collectées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qu'elles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soient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être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validées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transformées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d'être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ou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la zone de master data.</a:t>
            </a:r>
          </a:p>
          <a:p>
            <a:pPr algn="l"/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résumé, 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destinée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long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terme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tandis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temporaire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permet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stockage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rarement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modifiées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tandis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transformées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stockage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</a:t>
            </a:r>
          </a:p>
          <a:p>
            <a:pPr algn="l"/>
            <a:br>
              <a:rPr lang="en-GB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en-GB" b="0" i="0" dirty="0">
              <a:solidFill>
                <a:srgbClr val="000000"/>
              </a:solidFill>
              <a:effectLst/>
              <a:latin typeface="Söhne"/>
            </a:endParaRPr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71AF9-0C16-0E4C-B0F9-E383BD410797}" type="slidenum">
              <a:rPr lang="en-FR" smtClean="0"/>
              <a:t>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58957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utilisée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long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terme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afin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conserver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copie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exacte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la source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Cette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utilisée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des analyses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historiques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ou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répondre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demandes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d'audit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brute 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généralement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pas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ni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modifiées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mais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simplement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conservées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qu'elles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été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collectées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revanche,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de stockage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temporaire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permet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collectées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qu'elles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soient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être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validées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transformées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d'être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ou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la zone de master data.</a:t>
            </a:r>
          </a:p>
          <a:p>
            <a:pPr algn="l"/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résumé, 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destinée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long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terme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tandis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temporaire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permet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stockage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rarement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modifiées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tandis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transformées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stockage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</a:t>
            </a:r>
          </a:p>
          <a:p>
            <a:pPr algn="l"/>
            <a:br>
              <a:rPr lang="en-GB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en-GB" b="0" i="0" dirty="0">
              <a:solidFill>
                <a:srgbClr val="000000"/>
              </a:solidFill>
              <a:effectLst/>
              <a:latin typeface="Söhne"/>
            </a:endParaRPr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71AF9-0C16-0E4C-B0F9-E383BD410797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25846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utilisée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long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terme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afin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conserver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copie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exacte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la source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Cette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utilisée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des analyses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historiques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ou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répondre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demandes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d'audit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brute 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généralement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pas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ni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modifiées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mais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simplement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conservées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qu'elles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été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collectées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revanche,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de stockage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temporaire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permet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collectées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qu'elles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soient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être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validées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transformées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d'être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ou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la zone de master data.</a:t>
            </a:r>
          </a:p>
          <a:p>
            <a:pPr algn="l"/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résumé, 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destinée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long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terme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tandis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temporaire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permet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stockage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rarement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modifiées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tandis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transformées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stockage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</a:t>
            </a:r>
          </a:p>
          <a:p>
            <a:pPr algn="l"/>
            <a:br>
              <a:rPr lang="en-GB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en-GB" b="0" i="0" dirty="0">
              <a:solidFill>
                <a:srgbClr val="000000"/>
              </a:solidFill>
              <a:effectLst/>
              <a:latin typeface="Söhne"/>
            </a:endParaRPr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71AF9-0C16-0E4C-B0F9-E383BD410797}" type="slidenum">
              <a:rPr lang="en-FR" smtClean="0"/>
              <a:t>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03713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utilisée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long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terme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afin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conserver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copie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exacte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la source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Cette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utilisée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des analyses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historiques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ou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répondre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demandes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d'audit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brute 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généralement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pas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ni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modifiées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mais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simplement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conservées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qu'elles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été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collectées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revanche,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de stockage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temporaire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permet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collectées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qu'elles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soient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être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validées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transformées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d'être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ou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la zone de master data.</a:t>
            </a:r>
          </a:p>
          <a:p>
            <a:pPr algn="l"/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résumé, 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destinée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long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terme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tandis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temporaire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permet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stockage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rarement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modifiées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tandis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transformées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stockage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</a:t>
            </a:r>
          </a:p>
          <a:p>
            <a:pPr algn="l"/>
            <a:br>
              <a:rPr lang="en-GB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en-GB" b="0" i="0" dirty="0">
              <a:solidFill>
                <a:srgbClr val="000000"/>
              </a:solidFill>
              <a:effectLst/>
              <a:latin typeface="Söhne"/>
            </a:endParaRPr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71AF9-0C16-0E4C-B0F9-E383BD410797}" type="slidenum">
              <a:rPr lang="en-FR" smtClean="0"/>
              <a:t>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73585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utilisée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long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terme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afin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conserver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copie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exacte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la source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Cette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utilisée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des analyses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historiques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ou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répondre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demandes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d'audit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brute 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généralement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pas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ni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modifiées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mais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simplement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conservées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qu'elles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été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collectées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revanche,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de stockage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temporaire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permet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collectées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qu'elles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soient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être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validées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transformées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d'être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ou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la zone de master data.</a:t>
            </a:r>
          </a:p>
          <a:p>
            <a:pPr algn="l"/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résumé, 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destinée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long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terme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tandis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temporaire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permet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stockage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rarement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modifiées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tandis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transformées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stockage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</a:t>
            </a:r>
          </a:p>
          <a:p>
            <a:pPr algn="l"/>
            <a:br>
              <a:rPr lang="en-GB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en-GB" b="0" i="0" dirty="0">
              <a:solidFill>
                <a:srgbClr val="000000"/>
              </a:solidFill>
              <a:effectLst/>
              <a:latin typeface="Söhne"/>
            </a:endParaRPr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71AF9-0C16-0E4C-B0F9-E383BD410797}" type="slidenum">
              <a:rPr lang="en-FR" smtClean="0"/>
              <a:t>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83935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utilisée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long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terme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afin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conserver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copie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exacte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la source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Cette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utilisée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des analyses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historiques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ou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répondre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demandes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d'audit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brute 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généralement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pas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ni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modifiées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mais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simplement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conservées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qu'elles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été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collectées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revanche,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de stockage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temporaire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permet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collectées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qu'elles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soient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être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validées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transformées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d'être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ou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la zone de master data.</a:t>
            </a:r>
          </a:p>
          <a:p>
            <a:pPr algn="l"/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résumé, 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destinée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long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terme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tandis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temporaire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permet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stockage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rarement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modifiées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tandis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transformées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stockage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</a:t>
            </a:r>
          </a:p>
          <a:p>
            <a:pPr algn="l"/>
            <a:br>
              <a:rPr lang="en-GB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en-GB" b="0" i="0" dirty="0">
              <a:solidFill>
                <a:srgbClr val="000000"/>
              </a:solidFill>
              <a:effectLst/>
              <a:latin typeface="Söhne"/>
            </a:endParaRPr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71AF9-0C16-0E4C-B0F9-E383BD410797}" type="slidenum">
              <a:rPr lang="en-FR" smtClean="0"/>
              <a:t>10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7631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utilisée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long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terme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afin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conserver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copie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exacte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la source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Cette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utilisée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des analyses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historiques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ou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répondre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demandes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d'audit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brute 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généralement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pas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ni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modifiées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mais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simplement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conservées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qu'elles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été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collectées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revanche,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de stockage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temporaire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permet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collectées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qu'elles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soient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être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validées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transformées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d'être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ou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la zone de master data.</a:t>
            </a:r>
          </a:p>
          <a:p>
            <a:pPr algn="l"/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résumé, 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destinée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long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terme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tandis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temporaire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permet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stockage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rarement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modifiées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tandis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transformées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stockage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</a:t>
            </a:r>
          </a:p>
          <a:p>
            <a:pPr algn="l"/>
            <a:br>
              <a:rPr lang="en-GB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en-GB" b="0" i="0" dirty="0">
              <a:solidFill>
                <a:srgbClr val="000000"/>
              </a:solidFill>
              <a:effectLst/>
              <a:latin typeface="Söhne"/>
            </a:endParaRPr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71AF9-0C16-0E4C-B0F9-E383BD410797}" type="slidenum">
              <a:rPr lang="en-FR" smtClean="0"/>
              <a:t>11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66195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utilisée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long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terme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afin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conserver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copie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exacte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la source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Cette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utilisée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des analyses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historiques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ou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pour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répondre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demandes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d'audit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brute 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généralement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pas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ni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modifiées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mais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simplement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conservées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qu'elles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été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collectées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revanche,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de stockage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temporaire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permet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collectées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qu'elles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soient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être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validées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transformées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d'être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telles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ou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la zone de master data.</a:t>
            </a:r>
          </a:p>
          <a:p>
            <a:pPr algn="l"/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En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résumé, 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destinée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long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terme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tandis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temporaire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qui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permet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de stocker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brutes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traitement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stockage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brute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rarement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modifiées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tandis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que les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stockées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dans la zone de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dépôt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souvent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nettoyées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transformées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avant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leur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stockage dans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Söhne"/>
              </a:rPr>
              <a:t>d'autres</a:t>
            </a:r>
            <a:r>
              <a:rPr lang="en-GB" b="0" i="0" dirty="0">
                <a:solidFill>
                  <a:srgbClr val="000000"/>
                </a:solidFill>
                <a:effectLst/>
                <a:latin typeface="Söhne"/>
              </a:rPr>
              <a:t> zones du data lake.</a:t>
            </a:r>
          </a:p>
          <a:p>
            <a:pPr algn="l"/>
            <a:br>
              <a:rPr lang="en-GB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en-GB" b="0" i="0" dirty="0">
              <a:solidFill>
                <a:srgbClr val="000000"/>
              </a:solidFill>
              <a:effectLst/>
              <a:latin typeface="Söhne"/>
            </a:endParaRPr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71AF9-0C16-0E4C-B0F9-E383BD410797}" type="slidenum">
              <a:rPr lang="en-FR" smtClean="0"/>
              <a:t>12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6838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9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1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0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5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8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2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4/13/23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0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0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7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5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69" r:id="rId7"/>
    <p:sldLayoutId id="2147483770" r:id="rId8"/>
    <p:sldLayoutId id="2147483768" r:id="rId9"/>
    <p:sldLayoutId id="2147483777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FECA84E-1776-4B03-9261-CF74A291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43976" y="-43974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3F8CEF-3804-1732-4C24-E63152DD9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1534297"/>
          </a:xfrm>
        </p:spPr>
        <p:txBody>
          <a:bodyPr anchor="b">
            <a:normAutofit/>
          </a:bodyPr>
          <a:lstStyle/>
          <a:p>
            <a:r>
              <a:rPr lang="en-FR" dirty="0">
                <a:solidFill>
                  <a:schemeClr val="tx2"/>
                </a:solidFill>
              </a:rPr>
              <a:t>QUE SAVOIR SUR LE DATA LAKE et le DATA LAKE 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DA178-E54E-64EF-EB45-A3CBE1284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76" y="1905001"/>
            <a:ext cx="8763001" cy="962442"/>
          </a:xfrm>
        </p:spPr>
        <p:txBody>
          <a:bodyPr anchor="t">
            <a:normAutofit/>
          </a:bodyPr>
          <a:lstStyle/>
          <a:p>
            <a:r>
              <a:rPr lang="en-FR" sz="2200" dirty="0">
                <a:solidFill>
                  <a:schemeClr val="tx2"/>
                </a:solidFill>
              </a:rPr>
              <a:t>Présentateur : Harold Tankpinou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BFFF490-82EC-4000-BB36-A67FD39E3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8A9C80EC-8502-3D6F-2D8D-93B02C24FD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954" r="-2" b="23954"/>
          <a:stretch/>
        </p:blipFill>
        <p:spPr>
          <a:xfrm>
            <a:off x="619840" y="3003970"/>
            <a:ext cx="11084189" cy="385403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5550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3F8CEF-3804-1732-4C24-E63152DD9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529" y="-344660"/>
            <a:ext cx="4648200" cy="283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Data lake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789C80D-43B4-A92A-4DDE-9DDAAB333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442" y="843387"/>
            <a:ext cx="4647901" cy="258561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1" algn="l">
              <a:lnSpc>
                <a:spcPct val="100000"/>
              </a:lnSpc>
            </a:pPr>
            <a:r>
              <a:rPr lang="en-US" sz="3600" b="1" dirty="0">
                <a:solidFill>
                  <a:schemeClr val="tx2"/>
                </a:solidFill>
              </a:rPr>
              <a:t>Data Warehouse </a:t>
            </a: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20790D-4C22-E6E5-FC58-DC342155B36C}"/>
              </a:ext>
            </a:extLst>
          </p:cNvPr>
          <p:cNvSpPr/>
          <p:nvPr/>
        </p:nvSpPr>
        <p:spPr>
          <a:xfrm>
            <a:off x="664953" y="1518557"/>
            <a:ext cx="4408715" cy="4899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9886A1-9CD0-778E-F7F1-501DEEF897A3}"/>
              </a:ext>
            </a:extLst>
          </p:cNvPr>
          <p:cNvSpPr/>
          <p:nvPr/>
        </p:nvSpPr>
        <p:spPr>
          <a:xfrm>
            <a:off x="6928756" y="1518557"/>
            <a:ext cx="4408715" cy="47679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69C01-C4C7-FF90-554B-91560333669A}"/>
              </a:ext>
            </a:extLst>
          </p:cNvPr>
          <p:cNvSpPr txBox="1"/>
          <p:nvPr/>
        </p:nvSpPr>
        <p:spPr>
          <a:xfrm>
            <a:off x="7375847" y="2023258"/>
            <a:ext cx="33963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2400" dirty="0">
                <a:solidFill>
                  <a:schemeClr val="bg1"/>
                </a:solidFill>
              </a:rPr>
              <a:t>Intégration native des outils BI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2400" dirty="0">
                <a:solidFill>
                  <a:schemeClr val="bg1"/>
                </a:solidFill>
              </a:rPr>
              <a:t>Données de haute qualité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2400" dirty="0">
                <a:solidFill>
                  <a:schemeClr val="bg1"/>
                </a:solidFill>
              </a:rPr>
              <a:t>ACID (Atomicité, Cohérence, Isolement, Durabilité) garantie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B80DA-E6A9-975D-C888-4ED2012079BD}"/>
              </a:ext>
            </a:extLst>
          </p:cNvPr>
          <p:cNvSpPr txBox="1"/>
          <p:nvPr/>
        </p:nvSpPr>
        <p:spPr>
          <a:xfrm>
            <a:off x="1181100" y="1893629"/>
            <a:ext cx="33963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400" dirty="0">
                <a:solidFill>
                  <a:schemeClr val="bg1"/>
                </a:solidFill>
              </a:rPr>
              <a:t>Problématique Data science </a:t>
            </a:r>
          </a:p>
          <a:p>
            <a:endParaRPr lang="en-FR" sz="2400" dirty="0">
              <a:solidFill>
                <a:schemeClr val="bg1"/>
              </a:solidFill>
            </a:endParaRPr>
          </a:p>
          <a:p>
            <a:r>
              <a:rPr lang="en-FR" sz="2400" dirty="0">
                <a:solidFill>
                  <a:schemeClr val="bg1"/>
                </a:solidFill>
              </a:rPr>
              <a:t>Données de qualité variable</a:t>
            </a:r>
          </a:p>
          <a:p>
            <a:endParaRPr lang="en-FR" sz="2400" dirty="0">
              <a:solidFill>
                <a:schemeClr val="bg1"/>
              </a:solidFill>
            </a:endParaRPr>
          </a:p>
          <a:p>
            <a:r>
              <a:rPr lang="en-FR" sz="2400" dirty="0">
                <a:solidFill>
                  <a:schemeClr val="bg1"/>
                </a:solidFill>
              </a:rPr>
              <a:t>ACID non garantie totalement </a:t>
            </a:r>
          </a:p>
        </p:txBody>
      </p:sp>
    </p:spTree>
    <p:extLst>
      <p:ext uri="{BB962C8B-B14F-4D97-AF65-F5344CB8AC3E}">
        <p14:creationId xmlns:p14="http://schemas.microsoft.com/office/powerpoint/2010/main" val="150406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70" name="Rectangle 16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3F8CEF-3804-1732-4C24-E63152DD9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508" y="268512"/>
            <a:ext cx="8487592" cy="283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 Data warehouse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176" name="Picture 175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17" name="Picture 16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DB14075B-4095-83AD-78FB-315E104E56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63" r="74337" b="6038"/>
          <a:stretch/>
        </p:blipFill>
        <p:spPr>
          <a:xfrm>
            <a:off x="1390234" y="2216832"/>
            <a:ext cx="2622587" cy="396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27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70" name="Rectangle 16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3F8CEF-3804-1732-4C24-E63152DD9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508" y="268512"/>
            <a:ext cx="8487592" cy="283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 Data warehouse + </a:t>
            </a:r>
            <a:r>
              <a:rPr lang="en-US" dirty="0" err="1">
                <a:solidFill>
                  <a:schemeClr val="tx2"/>
                </a:solidFill>
              </a:rPr>
              <a:t>Datalake</a:t>
            </a:r>
            <a:r>
              <a:rPr lang="en-US" dirty="0">
                <a:solidFill>
                  <a:schemeClr val="tx2"/>
                </a:solidFill>
              </a:rPr>
              <a:t>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176" name="Picture 175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17" name="Picture 16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DB14075B-4095-83AD-78FB-315E104E56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63" r="74337" b="6038"/>
          <a:stretch/>
        </p:blipFill>
        <p:spPr>
          <a:xfrm>
            <a:off x="763737" y="2225703"/>
            <a:ext cx="2622587" cy="3967843"/>
          </a:xfrm>
          <a:prstGeom prst="rect">
            <a:avLst/>
          </a:prstGeom>
        </p:spPr>
      </p:pic>
      <p:pic>
        <p:nvPicPr>
          <p:cNvPr id="19" name="Picture 18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237D04A5-3E8C-A9A3-CB5F-1FBEDE52D8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659" t="5633" r="33975" b="6886"/>
          <a:stretch/>
        </p:blipFill>
        <p:spPr>
          <a:xfrm>
            <a:off x="6769601" y="2225703"/>
            <a:ext cx="3314700" cy="39678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74E6D3-C7CF-033D-F037-F15E3DFBB8DC}"/>
              </a:ext>
            </a:extLst>
          </p:cNvPr>
          <p:cNvSpPr txBox="1"/>
          <p:nvPr/>
        </p:nvSpPr>
        <p:spPr>
          <a:xfrm>
            <a:off x="3951514" y="2225703"/>
            <a:ext cx="1910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Incompatibilité pour les Use cases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E8E7B-ED4B-740C-E3C2-B96A3CD5CA3A}"/>
              </a:ext>
            </a:extLst>
          </p:cNvPr>
          <p:cNvSpPr txBox="1"/>
          <p:nvPr/>
        </p:nvSpPr>
        <p:spPr>
          <a:xfrm>
            <a:off x="4122741" y="3679179"/>
            <a:ext cx="1910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Incompatibilité en terme de sécurité de gouvernance </a:t>
            </a:r>
          </a:p>
        </p:txBody>
      </p:sp>
    </p:spTree>
    <p:extLst>
      <p:ext uri="{BB962C8B-B14F-4D97-AF65-F5344CB8AC3E}">
        <p14:creationId xmlns:p14="http://schemas.microsoft.com/office/powerpoint/2010/main" val="321995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70" name="Rectangle 16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3F8CEF-3804-1732-4C24-E63152DD9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508" y="268512"/>
            <a:ext cx="12188952" cy="283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 Data warehouse + </a:t>
            </a:r>
            <a:r>
              <a:rPr lang="en-US" dirty="0" err="1">
                <a:solidFill>
                  <a:schemeClr val="tx2"/>
                </a:solidFill>
              </a:rPr>
              <a:t>Datalake</a:t>
            </a:r>
            <a:r>
              <a:rPr lang="en-US" dirty="0">
                <a:solidFill>
                  <a:schemeClr val="tx2"/>
                </a:solidFill>
              </a:rPr>
              <a:t> = Data Lakehouse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176" name="Picture 175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pic>
        <p:nvPicPr>
          <p:cNvPr id="17" name="Picture 16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DB14075B-4095-83AD-78FB-315E104E56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63" r="74337" b="6038"/>
          <a:stretch/>
        </p:blipFill>
        <p:spPr>
          <a:xfrm>
            <a:off x="1127981" y="2248199"/>
            <a:ext cx="2798746" cy="4341289"/>
          </a:xfrm>
          <a:prstGeom prst="rect">
            <a:avLst/>
          </a:prstGeom>
        </p:spPr>
      </p:pic>
      <p:pic>
        <p:nvPicPr>
          <p:cNvPr id="19" name="Picture 18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237D04A5-3E8C-A9A3-CB5F-1FBEDE52D8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659" t="5633" r="33975" b="6886"/>
          <a:stretch/>
        </p:blipFill>
        <p:spPr>
          <a:xfrm>
            <a:off x="3887075" y="2237523"/>
            <a:ext cx="3537348" cy="4351965"/>
          </a:xfrm>
          <a:prstGeom prst="rect">
            <a:avLst/>
          </a:prstGeom>
        </p:spPr>
      </p:pic>
      <p:pic>
        <p:nvPicPr>
          <p:cNvPr id="4" name="Picture 3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B041CC64-4C8F-35ED-41D5-2D2E270D255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219" t="5557" r="39" b="4082"/>
          <a:stretch/>
        </p:blipFill>
        <p:spPr>
          <a:xfrm>
            <a:off x="7384770" y="2237518"/>
            <a:ext cx="3011817" cy="44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58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70" name="Rectangle 16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3F8CEF-3804-1732-4C24-E63152DD9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508" y="268512"/>
            <a:ext cx="12188952" cy="283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7 caractéristiques d’un Data Lakehouse 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76" name="Picture 175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347332-1EE2-4798-52D1-D681464FAA6F}"/>
              </a:ext>
            </a:extLst>
          </p:cNvPr>
          <p:cNvSpPr txBox="1"/>
          <p:nvPr/>
        </p:nvSpPr>
        <p:spPr>
          <a:xfrm>
            <a:off x="1273629" y="2073729"/>
            <a:ext cx="95032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Prise en charge de transaction ACID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La mise en application de schéma et gouvernance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</a:t>
            </a:r>
            <a:r>
              <a:rPr lang="en-FR" dirty="0"/>
              <a:t>ntégration native aux outils de BI </a:t>
            </a:r>
          </a:p>
          <a:p>
            <a:endParaRPr lang="en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FR" dirty="0"/>
              <a:t>tockage dissocié de la puissance de calcul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Formats de stockage  ouverts  tels que Apache Parquet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Prise en charge de tous les types de données et de traitements</a:t>
            </a:r>
          </a:p>
          <a:p>
            <a:r>
              <a:rPr lang="en-FR" dirty="0"/>
              <a:t> (data science, ML, SQL et analytics)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dirty="0"/>
              <a:t>Streaming de bout en bout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364E5-81C2-0598-69DA-C35676EE7C85}"/>
              </a:ext>
            </a:extLst>
          </p:cNvPr>
          <p:cNvSpPr txBox="1"/>
          <p:nvPr/>
        </p:nvSpPr>
        <p:spPr>
          <a:xfrm>
            <a:off x="7227984" y="1984044"/>
            <a:ext cx="2868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60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5A8FE-B866-A2E5-92A1-50AC80B62E6D}"/>
              </a:ext>
            </a:extLst>
          </p:cNvPr>
          <p:cNvSpPr txBox="1"/>
          <p:nvPr/>
        </p:nvSpPr>
        <p:spPr>
          <a:xfrm>
            <a:off x="8152771" y="3119255"/>
            <a:ext cx="286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0" dirty="0"/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0A76D0-A7A6-829E-71C5-67C6B2EA959B}"/>
              </a:ext>
            </a:extLst>
          </p:cNvPr>
          <p:cNvCxnSpPr/>
          <p:nvPr/>
        </p:nvCxnSpPr>
        <p:spPr>
          <a:xfrm>
            <a:off x="7514855" y="2509491"/>
            <a:ext cx="786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789774-141F-F6B8-000F-14B7BB7855B5}"/>
              </a:ext>
            </a:extLst>
          </p:cNvPr>
          <p:cNvCxnSpPr/>
          <p:nvPr/>
        </p:nvCxnSpPr>
        <p:spPr>
          <a:xfrm>
            <a:off x="8439642" y="3918598"/>
            <a:ext cx="786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F2139C-5141-A23A-656A-AB3CEC5FCB71}"/>
              </a:ext>
            </a:extLst>
          </p:cNvPr>
          <p:cNvSpPr txBox="1"/>
          <p:nvPr/>
        </p:nvSpPr>
        <p:spPr>
          <a:xfrm>
            <a:off x="8439642" y="2205318"/>
            <a:ext cx="208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Data warehouse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F18843-2AA1-7891-80AE-1ADE1995CDE0}"/>
              </a:ext>
            </a:extLst>
          </p:cNvPr>
          <p:cNvSpPr txBox="1"/>
          <p:nvPr/>
        </p:nvSpPr>
        <p:spPr>
          <a:xfrm>
            <a:off x="9257164" y="3733932"/>
            <a:ext cx="208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Data Lake </a:t>
            </a:r>
          </a:p>
        </p:txBody>
      </p:sp>
    </p:spTree>
    <p:extLst>
      <p:ext uri="{BB962C8B-B14F-4D97-AF65-F5344CB8AC3E}">
        <p14:creationId xmlns:p14="http://schemas.microsoft.com/office/powerpoint/2010/main" val="128946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7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1" name="Picture 7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92" name="Rectangle 81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3" name="Rectangle 83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F8CEF-3804-1732-4C24-E63152DD9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61339"/>
            <a:ext cx="4648200" cy="283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>
                <a:solidFill>
                  <a:schemeClr val="tx2"/>
                </a:solidFill>
              </a:rPr>
              <a:t>Qu’est ce qu’un Data Lake? </a:t>
            </a:r>
            <a:endParaRPr lang="en-US" sz="3700" dirty="0">
              <a:solidFill>
                <a:schemeClr val="tx2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789C80D-43B4-A92A-4DDE-9DDAAB333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565" y="3298653"/>
            <a:ext cx="5008999" cy="2585613"/>
          </a:xfrm>
        </p:spPr>
        <p:txBody>
          <a:bodyPr vert="horz" lIns="91440" tIns="45720" rIns="91440" bIns="45720" rtlCol="0">
            <a:normAutofit/>
          </a:bodyPr>
          <a:lstStyle/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2"/>
                </a:solidFill>
              </a:rPr>
              <a:t>Endroit pour stocker et organiser:</a:t>
            </a:r>
          </a:p>
          <a:p>
            <a:pPr marL="1028700" lvl="2" algn="l"/>
            <a:r>
              <a:rPr lang="en-US" sz="1600">
                <a:solidFill>
                  <a:schemeClr val="tx2"/>
                </a:solidFill>
              </a:rPr>
              <a:t>- </a:t>
            </a:r>
            <a:r>
              <a:rPr lang="en-US" sz="2000">
                <a:solidFill>
                  <a:schemeClr val="tx2"/>
                </a:solidFill>
              </a:rPr>
              <a:t>des données volumineuses</a:t>
            </a:r>
          </a:p>
          <a:p>
            <a:pPr marL="1028700" lvl="2" algn="l"/>
            <a:r>
              <a:rPr lang="en-US" sz="2000">
                <a:solidFill>
                  <a:schemeClr val="tx2"/>
                </a:solidFill>
              </a:rPr>
              <a:t>- de natures diverses </a:t>
            </a:r>
          </a:p>
          <a:p>
            <a:pPr marL="1028700" lvl="2" algn="l"/>
            <a:r>
              <a:rPr lang="en-US" sz="2000">
                <a:solidFill>
                  <a:schemeClr val="tx2"/>
                </a:solidFill>
              </a:rPr>
              <a:t>- de sources diveres  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94" name="Rectangle 85">
            <a:extLst>
              <a:ext uri="{FF2B5EF4-FFF2-40B4-BE49-F238E27FC236}">
                <a16:creationId xmlns:a16="http://schemas.microsoft.com/office/drawing/2014/main" id="{F43188FD-F61C-4D59-9459-319BFB20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255" y="0"/>
            <a:ext cx="6397745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5" name="Rectangle 87">
            <a:extLst>
              <a:ext uri="{FF2B5EF4-FFF2-40B4-BE49-F238E27FC236}">
                <a16:creationId xmlns:a16="http://schemas.microsoft.com/office/drawing/2014/main" id="{60AC3FF9-EB0C-48D0-BA7C-CE7C190E1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94256" y="0"/>
            <a:ext cx="6397744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F9D7792-1B1C-1684-F732-028A890756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7" r="-1" b="-1"/>
          <a:stretch/>
        </p:blipFill>
        <p:spPr>
          <a:xfrm>
            <a:off x="6626806" y="1019556"/>
            <a:ext cx="4817466" cy="4818888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609330B-1674-7168-3858-DD4B033DA6B9}"/>
              </a:ext>
            </a:extLst>
          </p:cNvPr>
          <p:cNvSpPr/>
          <p:nvPr/>
        </p:nvSpPr>
        <p:spPr>
          <a:xfrm>
            <a:off x="7512908" y="1149178"/>
            <a:ext cx="3176113" cy="161504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9F1B7E7-00E8-5A36-6FC1-F35C99589583}"/>
              </a:ext>
            </a:extLst>
          </p:cNvPr>
          <p:cNvSpPr/>
          <p:nvPr/>
        </p:nvSpPr>
        <p:spPr>
          <a:xfrm>
            <a:off x="6681449" y="4380630"/>
            <a:ext cx="1969910" cy="139240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E2ED973-A849-F211-9A7D-E98FFD2D16F6}"/>
              </a:ext>
            </a:extLst>
          </p:cNvPr>
          <p:cNvSpPr/>
          <p:nvPr/>
        </p:nvSpPr>
        <p:spPr>
          <a:xfrm>
            <a:off x="7512908" y="4082013"/>
            <a:ext cx="489691" cy="67266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1AD059-45D7-4073-A9BE-C342B6D2E5CF}"/>
              </a:ext>
            </a:extLst>
          </p:cNvPr>
          <p:cNvSpPr/>
          <p:nvPr/>
        </p:nvSpPr>
        <p:spPr>
          <a:xfrm>
            <a:off x="9881159" y="4049144"/>
            <a:ext cx="489691" cy="67266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A79DC6C-EC8A-E6CA-83C6-8CC0ABCD3BD0}"/>
              </a:ext>
            </a:extLst>
          </p:cNvPr>
          <p:cNvSpPr/>
          <p:nvPr/>
        </p:nvSpPr>
        <p:spPr>
          <a:xfrm>
            <a:off x="10370850" y="4404169"/>
            <a:ext cx="489691" cy="67266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2F923BF-1C68-D1EB-8970-39130693ABF6}"/>
              </a:ext>
            </a:extLst>
          </p:cNvPr>
          <p:cNvSpPr/>
          <p:nvPr/>
        </p:nvSpPr>
        <p:spPr>
          <a:xfrm>
            <a:off x="9390175" y="4471223"/>
            <a:ext cx="1908155" cy="126277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E4A0AC-272B-5E70-B9B6-E5CD2D7E575B}"/>
              </a:ext>
            </a:extLst>
          </p:cNvPr>
          <p:cNvSpPr/>
          <p:nvPr/>
        </p:nvSpPr>
        <p:spPr>
          <a:xfrm>
            <a:off x="11172497" y="5202621"/>
            <a:ext cx="245810" cy="29428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C21C56-18C5-AB14-596F-A71931EC7588}"/>
              </a:ext>
            </a:extLst>
          </p:cNvPr>
          <p:cNvSpPr/>
          <p:nvPr/>
        </p:nvSpPr>
        <p:spPr>
          <a:xfrm>
            <a:off x="6663644" y="5570431"/>
            <a:ext cx="145942" cy="17867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F22228-B274-7EFA-F4DF-C2FC2F31ADCA}"/>
              </a:ext>
            </a:extLst>
          </p:cNvPr>
          <p:cNvSpPr/>
          <p:nvPr/>
        </p:nvSpPr>
        <p:spPr>
          <a:xfrm>
            <a:off x="8140348" y="2715167"/>
            <a:ext cx="145942" cy="17867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562EEE-843D-2069-1ADC-6C3A86AD4F94}"/>
              </a:ext>
            </a:extLst>
          </p:cNvPr>
          <p:cNvSpPr/>
          <p:nvPr/>
        </p:nvSpPr>
        <p:spPr>
          <a:xfrm>
            <a:off x="9719339" y="2661499"/>
            <a:ext cx="145942" cy="17867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8505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F8CEF-3804-1732-4C24-E63152DD9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86992"/>
            <a:ext cx="4953000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 dirty="0" err="1">
                <a:solidFill>
                  <a:schemeClr val="tx2"/>
                </a:solidFill>
              </a:rPr>
              <a:t>Principales</a:t>
            </a:r>
            <a:r>
              <a:rPr lang="en-US" sz="3700" dirty="0">
                <a:solidFill>
                  <a:schemeClr val="tx2"/>
                </a:solidFill>
              </a:rPr>
              <a:t> </a:t>
            </a:r>
            <a:r>
              <a:rPr lang="en-US" sz="3700" dirty="0" err="1">
                <a:solidFill>
                  <a:schemeClr val="tx2"/>
                </a:solidFill>
              </a:rPr>
              <a:t>caractéristiques</a:t>
            </a:r>
            <a:r>
              <a:rPr lang="en-US" sz="3700" dirty="0">
                <a:solidFill>
                  <a:schemeClr val="tx2"/>
                </a:solidFill>
              </a:rPr>
              <a:t> d’un Data Lake?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789C80D-43B4-A92A-4DDE-9DDAAB333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411653"/>
            <a:ext cx="4952681" cy="3728613"/>
          </a:xfrm>
        </p:spPr>
        <p:txBody>
          <a:bodyPr vert="horz" lIns="91440" tIns="45720" rIns="91440" bIns="45720" rtlCol="0">
            <a:normAutofit/>
          </a:bodyPr>
          <a:lstStyle/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/>
                </a:solidFill>
              </a:rPr>
              <a:t>Données</a:t>
            </a:r>
            <a:r>
              <a:rPr lang="en-US" sz="1800" dirty="0">
                <a:solidFill>
                  <a:schemeClr val="tx2"/>
                </a:solidFill>
              </a:rPr>
              <a:t> de sources </a:t>
            </a:r>
            <a:r>
              <a:rPr lang="en-US" sz="1800" dirty="0" err="1">
                <a:solidFill>
                  <a:schemeClr val="tx2"/>
                </a:solidFill>
              </a:rPr>
              <a:t>variées</a:t>
            </a:r>
            <a:r>
              <a:rPr lang="en-US" sz="1800" dirty="0">
                <a:solidFill>
                  <a:schemeClr val="tx2"/>
                </a:solidFill>
              </a:rPr>
              <a:t> (</a:t>
            </a:r>
            <a:r>
              <a:rPr lang="en-US" sz="1800" dirty="0" err="1">
                <a:solidFill>
                  <a:schemeClr val="tx2"/>
                </a:solidFill>
              </a:rPr>
              <a:t>Appli</a:t>
            </a:r>
            <a:r>
              <a:rPr lang="en-US" sz="1800" dirty="0">
                <a:solidFill>
                  <a:schemeClr val="tx2"/>
                </a:solidFill>
              </a:rPr>
              <a:t>, site web, </a:t>
            </a:r>
            <a:r>
              <a:rPr lang="en-US" sz="1800" dirty="0" err="1">
                <a:solidFill>
                  <a:schemeClr val="tx2"/>
                </a:solidFill>
              </a:rPr>
              <a:t>Iot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etc</a:t>
            </a:r>
            <a:r>
              <a:rPr lang="en-US" sz="1800" dirty="0">
                <a:solidFill>
                  <a:schemeClr val="tx2"/>
                </a:solidFill>
              </a:rPr>
              <a:t>…)</a:t>
            </a:r>
          </a:p>
          <a:p>
            <a:pPr marL="571500" lvl="1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/>
                </a:solidFill>
              </a:rPr>
              <a:t>Données</a:t>
            </a:r>
            <a:r>
              <a:rPr lang="en-US" sz="1800" dirty="0">
                <a:solidFill>
                  <a:schemeClr val="tx2"/>
                </a:solidFill>
              </a:rPr>
              <a:t> brutes (</a:t>
            </a:r>
            <a:r>
              <a:rPr lang="en-US" sz="1800" dirty="0" err="1">
                <a:solidFill>
                  <a:schemeClr val="tx2"/>
                </a:solidFill>
              </a:rPr>
              <a:t>structurées</a:t>
            </a:r>
            <a:r>
              <a:rPr lang="en-US" sz="1800" dirty="0">
                <a:solidFill>
                  <a:schemeClr val="tx2"/>
                </a:solidFill>
              </a:rPr>
              <a:t>, semi-</a:t>
            </a:r>
            <a:r>
              <a:rPr lang="en-US" sz="1800" dirty="0" err="1">
                <a:solidFill>
                  <a:schemeClr val="tx2"/>
                </a:solidFill>
              </a:rPr>
              <a:t>strucutées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ou</a:t>
            </a:r>
            <a:r>
              <a:rPr lang="en-US" sz="1800" dirty="0">
                <a:solidFill>
                  <a:schemeClr val="tx2"/>
                </a:solidFill>
              </a:rPr>
              <a:t> non </a:t>
            </a:r>
            <a:r>
              <a:rPr lang="en-US" sz="1800" dirty="0" err="1">
                <a:solidFill>
                  <a:schemeClr val="tx2"/>
                </a:solidFill>
              </a:rPr>
              <a:t>structurées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/>
                </a:solidFill>
              </a:rPr>
              <a:t>Tous</a:t>
            </a:r>
            <a:r>
              <a:rPr lang="en-US" sz="1800" dirty="0">
                <a:solidFill>
                  <a:schemeClr val="tx2"/>
                </a:solidFill>
              </a:rPr>
              <a:t> types de format (CSV,JSON,XML)</a:t>
            </a:r>
          </a:p>
          <a:p>
            <a:pPr marL="571500" lvl="1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/>
                </a:solidFill>
              </a:rPr>
              <a:t>Répartitition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en</a:t>
            </a:r>
            <a:r>
              <a:rPr lang="en-US" sz="1800" dirty="0">
                <a:solidFill>
                  <a:schemeClr val="tx2"/>
                </a:solidFill>
              </a:rPr>
              <a:t> zone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0666" y="0"/>
            <a:ext cx="6001333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96875" y="0"/>
            <a:ext cx="5992075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3B263D9-C8A7-69EB-91D9-3F52F1886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0" y="1060567"/>
            <a:ext cx="4724400" cy="473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1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F8CEF-3804-1732-4C24-E63152DD9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86992"/>
            <a:ext cx="4953000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>
                <a:solidFill>
                  <a:schemeClr val="tx2"/>
                </a:solidFill>
              </a:rPr>
              <a:t>Principales caractéristiques d’un Data Lake?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789C80D-43B4-A92A-4DDE-9DDAAB333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411653"/>
            <a:ext cx="4952681" cy="372861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/>
                </a:solidFill>
              </a:rPr>
              <a:t>Données</a:t>
            </a:r>
            <a:r>
              <a:rPr lang="en-US" sz="1800" dirty="0">
                <a:solidFill>
                  <a:schemeClr val="tx2"/>
                </a:solidFill>
              </a:rPr>
              <a:t> de sources </a:t>
            </a:r>
            <a:r>
              <a:rPr lang="en-US" sz="1800" dirty="0" err="1">
                <a:solidFill>
                  <a:schemeClr val="tx2"/>
                </a:solidFill>
              </a:rPr>
              <a:t>variées</a:t>
            </a:r>
            <a:r>
              <a:rPr lang="en-US" sz="1800" dirty="0">
                <a:solidFill>
                  <a:schemeClr val="tx2"/>
                </a:solidFill>
              </a:rPr>
              <a:t> (</a:t>
            </a:r>
            <a:r>
              <a:rPr lang="en-US" sz="1800" dirty="0" err="1">
                <a:solidFill>
                  <a:schemeClr val="tx2"/>
                </a:solidFill>
              </a:rPr>
              <a:t>Appli</a:t>
            </a:r>
            <a:r>
              <a:rPr lang="en-US" sz="1800" dirty="0">
                <a:solidFill>
                  <a:schemeClr val="tx2"/>
                </a:solidFill>
              </a:rPr>
              <a:t>, site web, </a:t>
            </a:r>
            <a:r>
              <a:rPr lang="en-US" sz="1800" dirty="0" err="1">
                <a:solidFill>
                  <a:schemeClr val="tx2"/>
                </a:solidFill>
              </a:rPr>
              <a:t>Iot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etc</a:t>
            </a:r>
            <a:r>
              <a:rPr lang="en-US" sz="1800" dirty="0">
                <a:solidFill>
                  <a:schemeClr val="tx2"/>
                </a:solidFill>
              </a:rPr>
              <a:t>…)</a:t>
            </a:r>
          </a:p>
          <a:p>
            <a:pPr marL="571500" lvl="1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/>
                </a:solidFill>
              </a:rPr>
              <a:t>Données</a:t>
            </a:r>
            <a:r>
              <a:rPr lang="en-US" sz="1800" dirty="0">
                <a:solidFill>
                  <a:schemeClr val="tx2"/>
                </a:solidFill>
              </a:rPr>
              <a:t> brutes (</a:t>
            </a:r>
            <a:r>
              <a:rPr lang="en-US" sz="1800" dirty="0" err="1">
                <a:solidFill>
                  <a:schemeClr val="tx2"/>
                </a:solidFill>
              </a:rPr>
              <a:t>structurées</a:t>
            </a:r>
            <a:r>
              <a:rPr lang="en-US" sz="1800" dirty="0">
                <a:solidFill>
                  <a:schemeClr val="tx2"/>
                </a:solidFill>
              </a:rPr>
              <a:t>, semi-</a:t>
            </a:r>
            <a:r>
              <a:rPr lang="en-US" sz="1800" dirty="0" err="1">
                <a:solidFill>
                  <a:schemeClr val="tx2"/>
                </a:solidFill>
              </a:rPr>
              <a:t>strucutées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ou</a:t>
            </a:r>
            <a:r>
              <a:rPr lang="en-US" sz="1800" dirty="0">
                <a:solidFill>
                  <a:schemeClr val="tx2"/>
                </a:solidFill>
              </a:rPr>
              <a:t> non </a:t>
            </a:r>
            <a:r>
              <a:rPr lang="en-US" sz="1800" dirty="0" err="1">
                <a:solidFill>
                  <a:schemeClr val="tx2"/>
                </a:solidFill>
              </a:rPr>
              <a:t>structurées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marL="571500" lvl="1" algn="l"/>
            <a:endParaRPr lang="en-US" sz="1800" dirty="0">
              <a:solidFill>
                <a:schemeClr val="tx2"/>
              </a:solidFill>
            </a:endParaRP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/>
                </a:solidFill>
              </a:rPr>
              <a:t>Tous</a:t>
            </a:r>
            <a:r>
              <a:rPr lang="en-US" sz="1800" dirty="0">
                <a:solidFill>
                  <a:schemeClr val="tx2"/>
                </a:solidFill>
              </a:rPr>
              <a:t> types de format (CSV,JSON,XML,</a:t>
            </a:r>
            <a:r>
              <a:rPr lang="en-GB" sz="1600" b="0" i="0" dirty="0">
                <a:solidFill>
                  <a:srgbClr val="515157"/>
                </a:solidFill>
                <a:effectLst/>
                <a:latin typeface="Tisa Sans Pro Light"/>
              </a:rPr>
              <a:t>e-mails, des </a:t>
            </a:r>
            <a:r>
              <a:rPr lang="en-GB" sz="1600" b="0" i="0" dirty="0" err="1">
                <a:solidFill>
                  <a:srgbClr val="515157"/>
                </a:solidFill>
                <a:effectLst/>
                <a:latin typeface="Tisa Sans Pro Light"/>
              </a:rPr>
              <a:t>fichiers</a:t>
            </a:r>
            <a:r>
              <a:rPr lang="en-GB" sz="1600" b="0" i="0" dirty="0">
                <a:solidFill>
                  <a:srgbClr val="515157"/>
                </a:solidFill>
                <a:effectLst/>
                <a:latin typeface="Tisa Sans Pro Light"/>
              </a:rPr>
              <a:t> PDF et </a:t>
            </a:r>
            <a:r>
              <a:rPr lang="en-GB" sz="1600" b="0" i="0" dirty="0" err="1">
                <a:solidFill>
                  <a:srgbClr val="515157"/>
                </a:solidFill>
                <a:effectLst/>
                <a:latin typeface="Tisa Sans Pro Light"/>
              </a:rPr>
              <a:t>autres</a:t>
            </a:r>
            <a:r>
              <a:rPr lang="en-GB" sz="1600" b="0" i="0" dirty="0">
                <a:solidFill>
                  <a:srgbClr val="515157"/>
                </a:solidFill>
                <a:effectLst/>
                <a:latin typeface="Tisa Sans Pro Light"/>
              </a:rPr>
              <a:t> documents </a:t>
            </a:r>
            <a:r>
              <a:rPr lang="en-GB" sz="1600" b="0" i="0" dirty="0" err="1">
                <a:solidFill>
                  <a:srgbClr val="515157"/>
                </a:solidFill>
                <a:effectLst/>
                <a:latin typeface="Tisa Sans Pro Light"/>
              </a:rPr>
              <a:t>tels</a:t>
            </a:r>
            <a:r>
              <a:rPr lang="en-GB" sz="1600" b="0" i="0" dirty="0">
                <a:solidFill>
                  <a:srgbClr val="515157"/>
                </a:solidFill>
                <a:effectLst/>
                <a:latin typeface="Tisa Sans Pro Light"/>
              </a:rPr>
              <a:t> que des images, </a:t>
            </a:r>
            <a:r>
              <a:rPr lang="en-GB" sz="1600" b="0" i="0" dirty="0" err="1">
                <a:solidFill>
                  <a:srgbClr val="515157"/>
                </a:solidFill>
                <a:effectLst/>
                <a:latin typeface="Tisa Sans Pro Light"/>
              </a:rPr>
              <a:t>fichiers</a:t>
            </a:r>
            <a:r>
              <a:rPr lang="en-GB" sz="1600" b="0" i="0" dirty="0">
                <a:solidFill>
                  <a:srgbClr val="515157"/>
                </a:solidFill>
                <a:effectLst/>
                <a:latin typeface="Tisa Sans Pro Light"/>
              </a:rPr>
              <a:t> audios </a:t>
            </a:r>
            <a:r>
              <a:rPr lang="en-GB" sz="1600" b="0" i="0" dirty="0" err="1">
                <a:solidFill>
                  <a:srgbClr val="515157"/>
                </a:solidFill>
                <a:effectLst/>
                <a:latin typeface="Tisa Sans Pro Light"/>
              </a:rPr>
              <a:t>ou</a:t>
            </a:r>
            <a:r>
              <a:rPr lang="en-GB" sz="1600" b="0" i="0" dirty="0">
                <a:solidFill>
                  <a:srgbClr val="515157"/>
                </a:solidFill>
                <a:effectLst/>
                <a:latin typeface="Tisa Sans Pro Light"/>
              </a:rPr>
              <a:t> </a:t>
            </a:r>
            <a:r>
              <a:rPr lang="en-GB" sz="1600" b="0" i="0" dirty="0" err="1">
                <a:solidFill>
                  <a:srgbClr val="515157"/>
                </a:solidFill>
                <a:effectLst/>
                <a:latin typeface="Tisa Sans Pro Light"/>
              </a:rPr>
              <a:t>vidéos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marL="571500" lvl="1" algn="l"/>
            <a:endParaRPr lang="en-US" sz="1800" dirty="0">
              <a:solidFill>
                <a:schemeClr val="tx2"/>
              </a:solidFill>
            </a:endParaRP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/>
                </a:solidFill>
              </a:rPr>
              <a:t>Répartitition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en</a:t>
            </a:r>
            <a:r>
              <a:rPr lang="en-US" sz="1800" dirty="0">
                <a:solidFill>
                  <a:schemeClr val="tx2"/>
                </a:solidFill>
              </a:rPr>
              <a:t> zone 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/>
                </a:solidFill>
              </a:rPr>
              <a:t>Schéma</a:t>
            </a:r>
            <a:r>
              <a:rPr lang="en-US" sz="1800" dirty="0">
                <a:solidFill>
                  <a:schemeClr val="tx2"/>
                </a:solidFill>
              </a:rPr>
              <a:t> on read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0666" y="0"/>
            <a:ext cx="6001333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96875" y="0"/>
            <a:ext cx="5992075" cy="6858000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3B263D9-C8A7-69EB-91D9-3F52F18862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58000" y="1060567"/>
            <a:ext cx="4724400" cy="473686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416145-9374-19BC-DB60-6FF18D502069}"/>
              </a:ext>
            </a:extLst>
          </p:cNvPr>
          <p:cNvCxnSpPr>
            <a:cxnSpLocks/>
          </p:cNvCxnSpPr>
          <p:nvPr/>
        </p:nvCxnSpPr>
        <p:spPr>
          <a:xfrm>
            <a:off x="8103476" y="2452968"/>
            <a:ext cx="241738" cy="69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AD50A0-EBA0-D008-484F-FE6C562E015B}"/>
              </a:ext>
            </a:extLst>
          </p:cNvPr>
          <p:cNvSpPr txBox="1"/>
          <p:nvPr/>
        </p:nvSpPr>
        <p:spPr>
          <a:xfrm>
            <a:off x="7365119" y="1687986"/>
            <a:ext cx="1187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Zone de données brute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C44AA-068F-9878-11F2-BB98686902F5}"/>
              </a:ext>
            </a:extLst>
          </p:cNvPr>
          <p:cNvSpPr txBox="1"/>
          <p:nvPr/>
        </p:nvSpPr>
        <p:spPr>
          <a:xfrm>
            <a:off x="8555908" y="1045881"/>
            <a:ext cx="1403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Master data zone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F69624-0EC5-AE46-0315-CFC193107780}"/>
              </a:ext>
            </a:extLst>
          </p:cNvPr>
          <p:cNvCxnSpPr>
            <a:cxnSpLocks/>
          </p:cNvCxnSpPr>
          <p:nvPr/>
        </p:nvCxnSpPr>
        <p:spPr>
          <a:xfrm flipH="1">
            <a:off x="9779877" y="2337900"/>
            <a:ext cx="476013" cy="86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3362BA-25D7-61C3-53A9-8B5A5C5DBD38}"/>
              </a:ext>
            </a:extLst>
          </p:cNvPr>
          <p:cNvCxnSpPr>
            <a:cxnSpLocks/>
          </p:cNvCxnSpPr>
          <p:nvPr/>
        </p:nvCxnSpPr>
        <p:spPr>
          <a:xfrm flipV="1">
            <a:off x="7756634" y="3637921"/>
            <a:ext cx="467711" cy="76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75ED25-2A0E-DE4D-F429-DA654C9BF247}"/>
              </a:ext>
            </a:extLst>
          </p:cNvPr>
          <p:cNvSpPr txBox="1"/>
          <p:nvPr/>
        </p:nvSpPr>
        <p:spPr>
          <a:xfrm>
            <a:off x="7157544" y="4432287"/>
            <a:ext cx="1187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Zone de dépot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59D010-C146-35CF-C711-110D0BF4E170}"/>
              </a:ext>
            </a:extLst>
          </p:cNvPr>
          <p:cNvSpPr txBox="1"/>
          <p:nvPr/>
        </p:nvSpPr>
        <p:spPr>
          <a:xfrm>
            <a:off x="9836579" y="4520100"/>
            <a:ext cx="1403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Bac a sable analytique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E122D0-04DE-212F-6F0D-D7082099AF26}"/>
              </a:ext>
            </a:extLst>
          </p:cNvPr>
          <p:cNvCxnSpPr>
            <a:cxnSpLocks/>
          </p:cNvCxnSpPr>
          <p:nvPr/>
        </p:nvCxnSpPr>
        <p:spPr>
          <a:xfrm flipH="1" flipV="1">
            <a:off x="9909048" y="3892403"/>
            <a:ext cx="346842" cy="65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CFA6FB-1DC9-D316-7BDD-9BC4CC0BBBCC}"/>
              </a:ext>
            </a:extLst>
          </p:cNvPr>
          <p:cNvCxnSpPr>
            <a:cxnSpLocks/>
          </p:cNvCxnSpPr>
          <p:nvPr/>
        </p:nvCxnSpPr>
        <p:spPr>
          <a:xfrm flipV="1">
            <a:off x="9070426" y="3892402"/>
            <a:ext cx="0" cy="111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7464F3-27CF-B762-E546-4C5EA8247509}"/>
              </a:ext>
            </a:extLst>
          </p:cNvPr>
          <p:cNvSpPr txBox="1"/>
          <p:nvPr/>
        </p:nvSpPr>
        <p:spPr>
          <a:xfrm>
            <a:off x="8396738" y="4922695"/>
            <a:ext cx="18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Zone de données transformées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AC631EC-A652-C9E1-ECAA-8A071241A4F0}"/>
              </a:ext>
            </a:extLst>
          </p:cNvPr>
          <p:cNvCxnSpPr>
            <a:cxnSpLocks/>
          </p:cNvCxnSpPr>
          <p:nvPr/>
        </p:nvCxnSpPr>
        <p:spPr>
          <a:xfrm>
            <a:off x="9086190" y="1706898"/>
            <a:ext cx="0" cy="140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5C09218-D1CE-88E8-66BB-979010693F70}"/>
              </a:ext>
            </a:extLst>
          </p:cNvPr>
          <p:cNvSpPr txBox="1"/>
          <p:nvPr/>
        </p:nvSpPr>
        <p:spPr>
          <a:xfrm>
            <a:off x="9702846" y="1700148"/>
            <a:ext cx="1670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Zone d’archivage</a:t>
            </a:r>
          </a:p>
        </p:txBody>
      </p:sp>
    </p:spTree>
    <p:extLst>
      <p:ext uri="{BB962C8B-B14F-4D97-AF65-F5344CB8AC3E}">
        <p14:creationId xmlns:p14="http://schemas.microsoft.com/office/powerpoint/2010/main" val="371619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F8CEF-3804-1732-4C24-E63152DD9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86992"/>
            <a:ext cx="4953000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>
                <a:solidFill>
                  <a:schemeClr val="tx2"/>
                </a:solidFill>
              </a:rPr>
              <a:t>Principales caractéristiques d’un Data Lake?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789C80D-43B4-A92A-4DDE-9DDAAB333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411653"/>
            <a:ext cx="4952681" cy="3728613"/>
          </a:xfrm>
        </p:spPr>
        <p:txBody>
          <a:bodyPr vert="horz" lIns="91440" tIns="45720" rIns="91440" bIns="45720" rtlCol="0">
            <a:normAutofit/>
          </a:bodyPr>
          <a:lstStyle/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/>
                </a:solidFill>
              </a:rPr>
              <a:t>Flexibilité</a:t>
            </a:r>
            <a:r>
              <a:rPr lang="en-US" sz="1800" dirty="0">
                <a:solidFill>
                  <a:schemeClr val="tx2"/>
                </a:solidFill>
              </a:rPr>
              <a:t> et </a:t>
            </a:r>
            <a:r>
              <a:rPr lang="en-US" sz="1800" dirty="0" err="1">
                <a:solidFill>
                  <a:schemeClr val="tx2"/>
                </a:solidFill>
              </a:rPr>
              <a:t>évolutivité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0666" y="0"/>
            <a:ext cx="6001333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96875" y="0"/>
            <a:ext cx="5992075" cy="6858000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3B263D9-C8A7-69EB-91D9-3F52F18862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58000" y="1060567"/>
            <a:ext cx="4724400" cy="473686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416145-9374-19BC-DB60-6FF18D502069}"/>
              </a:ext>
            </a:extLst>
          </p:cNvPr>
          <p:cNvCxnSpPr>
            <a:cxnSpLocks/>
          </p:cNvCxnSpPr>
          <p:nvPr/>
        </p:nvCxnSpPr>
        <p:spPr>
          <a:xfrm>
            <a:off x="8103476" y="2452968"/>
            <a:ext cx="241738" cy="69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AD50A0-EBA0-D008-484F-FE6C562E015B}"/>
              </a:ext>
            </a:extLst>
          </p:cNvPr>
          <p:cNvSpPr txBox="1"/>
          <p:nvPr/>
        </p:nvSpPr>
        <p:spPr>
          <a:xfrm>
            <a:off x="7365119" y="1687986"/>
            <a:ext cx="1187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Zone de données brute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C44AA-068F-9878-11F2-BB98686902F5}"/>
              </a:ext>
            </a:extLst>
          </p:cNvPr>
          <p:cNvSpPr txBox="1"/>
          <p:nvPr/>
        </p:nvSpPr>
        <p:spPr>
          <a:xfrm>
            <a:off x="8555908" y="1045881"/>
            <a:ext cx="1403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Master data zone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F69624-0EC5-AE46-0315-CFC193107780}"/>
              </a:ext>
            </a:extLst>
          </p:cNvPr>
          <p:cNvCxnSpPr>
            <a:cxnSpLocks/>
          </p:cNvCxnSpPr>
          <p:nvPr/>
        </p:nvCxnSpPr>
        <p:spPr>
          <a:xfrm flipH="1">
            <a:off x="9779877" y="2337900"/>
            <a:ext cx="476013" cy="86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3362BA-25D7-61C3-53A9-8B5A5C5DBD38}"/>
              </a:ext>
            </a:extLst>
          </p:cNvPr>
          <p:cNvCxnSpPr>
            <a:cxnSpLocks/>
          </p:cNvCxnSpPr>
          <p:nvPr/>
        </p:nvCxnSpPr>
        <p:spPr>
          <a:xfrm flipV="1">
            <a:off x="7756634" y="3637921"/>
            <a:ext cx="467711" cy="76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75ED25-2A0E-DE4D-F429-DA654C9BF247}"/>
              </a:ext>
            </a:extLst>
          </p:cNvPr>
          <p:cNvSpPr txBox="1"/>
          <p:nvPr/>
        </p:nvSpPr>
        <p:spPr>
          <a:xfrm>
            <a:off x="7157544" y="4432287"/>
            <a:ext cx="1187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Zone de dépot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59D010-C146-35CF-C711-110D0BF4E170}"/>
              </a:ext>
            </a:extLst>
          </p:cNvPr>
          <p:cNvSpPr txBox="1"/>
          <p:nvPr/>
        </p:nvSpPr>
        <p:spPr>
          <a:xfrm>
            <a:off x="9836579" y="4520100"/>
            <a:ext cx="1403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Bac a sable analytique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E122D0-04DE-212F-6F0D-D7082099AF26}"/>
              </a:ext>
            </a:extLst>
          </p:cNvPr>
          <p:cNvCxnSpPr>
            <a:cxnSpLocks/>
          </p:cNvCxnSpPr>
          <p:nvPr/>
        </p:nvCxnSpPr>
        <p:spPr>
          <a:xfrm flipH="1" flipV="1">
            <a:off x="9909048" y="3892403"/>
            <a:ext cx="346842" cy="65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CFA6FB-1DC9-D316-7BDD-9BC4CC0BBBCC}"/>
              </a:ext>
            </a:extLst>
          </p:cNvPr>
          <p:cNvCxnSpPr>
            <a:cxnSpLocks/>
          </p:cNvCxnSpPr>
          <p:nvPr/>
        </p:nvCxnSpPr>
        <p:spPr>
          <a:xfrm flipV="1">
            <a:off x="9070426" y="3892402"/>
            <a:ext cx="0" cy="1112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7464F3-27CF-B762-E546-4C5EA8247509}"/>
              </a:ext>
            </a:extLst>
          </p:cNvPr>
          <p:cNvSpPr txBox="1"/>
          <p:nvPr/>
        </p:nvSpPr>
        <p:spPr>
          <a:xfrm>
            <a:off x="8396738" y="4922695"/>
            <a:ext cx="18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Zone de données transformées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AC631EC-A652-C9E1-ECAA-8A071241A4F0}"/>
              </a:ext>
            </a:extLst>
          </p:cNvPr>
          <p:cNvCxnSpPr>
            <a:cxnSpLocks/>
          </p:cNvCxnSpPr>
          <p:nvPr/>
        </p:nvCxnSpPr>
        <p:spPr>
          <a:xfrm>
            <a:off x="9086190" y="1706898"/>
            <a:ext cx="0" cy="140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5C09218-D1CE-88E8-66BB-979010693F70}"/>
              </a:ext>
            </a:extLst>
          </p:cNvPr>
          <p:cNvSpPr txBox="1"/>
          <p:nvPr/>
        </p:nvSpPr>
        <p:spPr>
          <a:xfrm>
            <a:off x="9702846" y="1700148"/>
            <a:ext cx="1670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Zone d’archivage</a:t>
            </a:r>
          </a:p>
        </p:txBody>
      </p:sp>
    </p:spTree>
    <p:extLst>
      <p:ext uri="{BB962C8B-B14F-4D97-AF65-F5344CB8AC3E}">
        <p14:creationId xmlns:p14="http://schemas.microsoft.com/office/powerpoint/2010/main" val="114298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F8CEF-3804-1732-4C24-E63152DD9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86992"/>
            <a:ext cx="4953000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 dirty="0">
                <a:solidFill>
                  <a:schemeClr val="tx2"/>
                </a:solidFill>
              </a:rPr>
              <a:t>Comment </a:t>
            </a:r>
            <a:r>
              <a:rPr lang="en-US" sz="3700" dirty="0" err="1">
                <a:solidFill>
                  <a:schemeClr val="tx2"/>
                </a:solidFill>
              </a:rPr>
              <a:t>fonctionne</a:t>
            </a:r>
            <a:r>
              <a:rPr lang="en-US" sz="3700" dirty="0">
                <a:solidFill>
                  <a:schemeClr val="tx2"/>
                </a:solidFill>
              </a:rPr>
              <a:t> un Data lake?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789C80D-43B4-A92A-4DDE-9DDAAB333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411653"/>
            <a:ext cx="4952681" cy="4054461"/>
          </a:xfrm>
        </p:spPr>
        <p:txBody>
          <a:bodyPr vert="horz" lIns="91440" tIns="45720" rIns="91440" bIns="45720" rtlCol="0">
            <a:normAutofit/>
          </a:bodyPr>
          <a:lstStyle/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/>
                </a:solidFill>
              </a:rPr>
              <a:t>Collecte</a:t>
            </a:r>
            <a:r>
              <a:rPr lang="en-US" sz="1800" dirty="0">
                <a:solidFill>
                  <a:schemeClr val="tx2"/>
                </a:solidFill>
              </a:rPr>
              <a:t> de </a:t>
            </a:r>
            <a:r>
              <a:rPr lang="en-US" sz="1800" dirty="0" err="1">
                <a:solidFill>
                  <a:schemeClr val="tx2"/>
                </a:solidFill>
              </a:rPr>
              <a:t>données</a:t>
            </a:r>
            <a:r>
              <a:rPr lang="en-US" sz="1800" dirty="0">
                <a:solidFill>
                  <a:schemeClr val="tx2"/>
                </a:solidFill>
              </a:rPr>
              <a:t> brutes (</a:t>
            </a:r>
            <a:r>
              <a:rPr lang="en-US" sz="1800" dirty="0" err="1">
                <a:solidFill>
                  <a:schemeClr val="tx2"/>
                </a:solidFill>
              </a:rPr>
              <a:t>structurées</a:t>
            </a:r>
            <a:r>
              <a:rPr lang="en-US" sz="1800" dirty="0">
                <a:solidFill>
                  <a:schemeClr val="tx2"/>
                </a:solidFill>
              </a:rPr>
              <a:t>, semi-</a:t>
            </a:r>
            <a:r>
              <a:rPr lang="en-US" sz="1800" dirty="0" err="1">
                <a:solidFill>
                  <a:schemeClr val="tx2"/>
                </a:solidFill>
              </a:rPr>
              <a:t>strucutées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ou</a:t>
            </a:r>
            <a:r>
              <a:rPr lang="en-US" sz="1800" dirty="0">
                <a:solidFill>
                  <a:schemeClr val="tx2"/>
                </a:solidFill>
              </a:rPr>
              <a:t> non </a:t>
            </a:r>
            <a:r>
              <a:rPr lang="en-US" sz="1800" dirty="0" err="1">
                <a:solidFill>
                  <a:schemeClr val="tx2"/>
                </a:solidFill>
              </a:rPr>
              <a:t>structurées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marL="571500" lvl="1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Stockage de </a:t>
            </a:r>
            <a:r>
              <a:rPr lang="en-US" sz="1800" dirty="0" err="1">
                <a:solidFill>
                  <a:schemeClr val="tx2"/>
                </a:solidFill>
              </a:rPr>
              <a:t>données</a:t>
            </a:r>
            <a:r>
              <a:rPr lang="en-US" sz="1800" dirty="0">
                <a:solidFill>
                  <a:schemeClr val="tx2"/>
                </a:solidFill>
              </a:rPr>
              <a:t> brute (Hadoop </a:t>
            </a:r>
            <a:r>
              <a:rPr lang="en-US" sz="1800" dirty="0" err="1">
                <a:solidFill>
                  <a:schemeClr val="tx2"/>
                </a:solidFill>
              </a:rPr>
              <a:t>Distirbuted</a:t>
            </a:r>
            <a:r>
              <a:rPr lang="en-US" sz="1800" dirty="0">
                <a:solidFill>
                  <a:schemeClr val="tx2"/>
                </a:solidFill>
              </a:rPr>
              <a:t> File System, Amazon S3n Azure Data Lake storage)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/>
                </a:solidFill>
              </a:rPr>
              <a:t>Catalogage</a:t>
            </a:r>
            <a:r>
              <a:rPr lang="en-US" sz="1800" dirty="0">
                <a:solidFill>
                  <a:schemeClr val="tx2"/>
                </a:solidFill>
              </a:rPr>
              <a:t> des </a:t>
            </a:r>
            <a:r>
              <a:rPr lang="en-US" sz="1800" dirty="0" err="1">
                <a:solidFill>
                  <a:schemeClr val="tx2"/>
                </a:solidFill>
              </a:rPr>
              <a:t>données</a:t>
            </a:r>
            <a:r>
              <a:rPr lang="en-US" sz="1800" dirty="0">
                <a:solidFill>
                  <a:schemeClr val="tx2"/>
                </a:solidFill>
              </a:rPr>
              <a:t>  </a:t>
            </a:r>
            <a:r>
              <a:rPr lang="en-US" sz="1800" dirty="0" err="1">
                <a:solidFill>
                  <a:schemeClr val="tx2"/>
                </a:solidFill>
              </a:rPr>
              <a:t>à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l’aide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d’outils</a:t>
            </a:r>
            <a:r>
              <a:rPr lang="en-US" sz="1800" dirty="0">
                <a:solidFill>
                  <a:schemeClr val="tx2"/>
                </a:solidFill>
              </a:rPr>
              <a:t> de </a:t>
            </a:r>
            <a:r>
              <a:rPr lang="en-US" sz="1800" dirty="0" err="1">
                <a:solidFill>
                  <a:schemeClr val="tx2"/>
                </a:solidFill>
              </a:rPr>
              <a:t>méta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données</a:t>
            </a:r>
            <a:r>
              <a:rPr lang="en-US" sz="1800" dirty="0">
                <a:solidFill>
                  <a:schemeClr val="tx2"/>
                </a:solidFill>
              </a:rPr>
              <a:t> (AWS Glue Data Catalog, Azure Data Catalog etc..)</a:t>
            </a:r>
          </a:p>
          <a:p>
            <a:pPr marL="571500" lvl="1" algn="l"/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0666" y="0"/>
            <a:ext cx="6001333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96875" y="0"/>
            <a:ext cx="5992075" cy="6858000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2FA1B1A-AC5E-EBEC-A8D4-2EEB958A5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400" y="946150"/>
            <a:ext cx="49276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3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3F8CEF-3804-1732-4C24-E63152DD9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61339"/>
            <a:ext cx="4648200" cy="283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Comment </a:t>
            </a:r>
            <a:r>
              <a:rPr lang="en-US" dirty="0" err="1">
                <a:solidFill>
                  <a:schemeClr val="tx2"/>
                </a:solidFill>
              </a:rPr>
              <a:t>fonctionne</a:t>
            </a:r>
            <a:r>
              <a:rPr lang="en-US" dirty="0">
                <a:solidFill>
                  <a:schemeClr val="tx2"/>
                </a:solidFill>
              </a:rPr>
              <a:t> un Data lake?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789C80D-43B4-A92A-4DDE-9DDAAB333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4647901" cy="2585613"/>
          </a:xfrm>
        </p:spPr>
        <p:txBody>
          <a:bodyPr vert="horz" lIns="91440" tIns="45720" rIns="91440" bIns="45720" rtlCol="0">
            <a:normAutofit/>
          </a:bodyPr>
          <a:lstStyle/>
          <a:p>
            <a:pPr marL="8001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/>
                </a:solidFill>
              </a:rPr>
              <a:t>Traitement</a:t>
            </a:r>
            <a:r>
              <a:rPr lang="en-US" sz="1800" dirty="0">
                <a:solidFill>
                  <a:schemeClr val="tx2"/>
                </a:solidFill>
              </a:rPr>
              <a:t> des </a:t>
            </a:r>
            <a:r>
              <a:rPr lang="en-US" sz="1800" dirty="0" err="1">
                <a:solidFill>
                  <a:schemeClr val="tx2"/>
                </a:solidFill>
              </a:rPr>
              <a:t>données</a:t>
            </a:r>
            <a:r>
              <a:rPr lang="en-US" sz="1800" dirty="0">
                <a:solidFill>
                  <a:schemeClr val="tx2"/>
                </a:solidFill>
              </a:rPr>
              <a:t>, transformation </a:t>
            </a:r>
            <a:r>
              <a:rPr lang="en-US" sz="1800" dirty="0" err="1">
                <a:solidFill>
                  <a:schemeClr val="tx2"/>
                </a:solidFill>
              </a:rPr>
              <a:t>nettoyage</a:t>
            </a:r>
            <a:r>
              <a:rPr lang="en-US" sz="1800" dirty="0">
                <a:solidFill>
                  <a:schemeClr val="tx2"/>
                </a:solidFill>
              </a:rPr>
              <a:t> (Apache spark, Hive, pig)</a:t>
            </a:r>
          </a:p>
          <a:p>
            <a:pPr marL="5715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8001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 Analyses des </a:t>
            </a:r>
            <a:r>
              <a:rPr lang="en-US" sz="1800" dirty="0" err="1">
                <a:solidFill>
                  <a:schemeClr val="tx2"/>
                </a:solidFill>
              </a:rPr>
              <a:t>données</a:t>
            </a:r>
            <a:endParaRPr lang="en-US" sz="1800" dirty="0">
              <a:solidFill>
                <a:schemeClr val="tx2"/>
              </a:solidFill>
            </a:endParaRPr>
          </a:p>
          <a:p>
            <a:pPr marL="8001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8001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/>
                </a:solidFill>
              </a:rPr>
              <a:t>Visualisations</a:t>
            </a:r>
            <a:r>
              <a:rPr lang="en-US" sz="1800" dirty="0">
                <a:solidFill>
                  <a:schemeClr val="tx2"/>
                </a:solidFill>
              </a:rPr>
              <a:t> des </a:t>
            </a:r>
            <a:r>
              <a:rPr lang="en-US" sz="1800" dirty="0" err="1">
                <a:solidFill>
                  <a:schemeClr val="tx2"/>
                </a:solidFill>
              </a:rPr>
              <a:t>données</a:t>
            </a:r>
            <a:r>
              <a:rPr lang="en-US" sz="1800" dirty="0">
                <a:solidFill>
                  <a:schemeClr val="tx2"/>
                </a:solidFill>
              </a:rPr>
              <a:t>  (tableau </a:t>
            </a:r>
            <a:r>
              <a:rPr lang="en-US" sz="1800" dirty="0" err="1">
                <a:solidFill>
                  <a:schemeClr val="tx2"/>
                </a:solidFill>
              </a:rPr>
              <a:t>etc</a:t>
            </a:r>
            <a:r>
              <a:rPr lang="en-US" sz="1800" dirty="0">
                <a:solidFill>
                  <a:schemeClr val="tx2"/>
                </a:solidFill>
              </a:rPr>
              <a:t>… )</a:t>
            </a:r>
          </a:p>
          <a:p>
            <a:pPr marL="8001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8001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5715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3A249-E71D-65D7-13E0-1ACE5C681E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2940" y="1164872"/>
            <a:ext cx="6566546" cy="5236819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1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3F8CEF-3804-1732-4C24-E63152DD9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869" y="353788"/>
            <a:ext cx="1627414" cy="1423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Pros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789C80D-43B4-A92A-4DDE-9DDAAB333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3339" y="630244"/>
            <a:ext cx="2112736" cy="1044484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1" algn="l">
              <a:lnSpc>
                <a:spcPct val="100000"/>
              </a:lnSpc>
            </a:pPr>
            <a:r>
              <a:rPr lang="en-US" sz="4400" b="1" dirty="0">
                <a:solidFill>
                  <a:schemeClr val="tx2"/>
                </a:solidFill>
              </a:rPr>
              <a:t>Cons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20790D-4C22-E6E5-FC58-DC342155B36C}"/>
              </a:ext>
            </a:extLst>
          </p:cNvPr>
          <p:cNvSpPr/>
          <p:nvPr/>
        </p:nvSpPr>
        <p:spPr>
          <a:xfrm>
            <a:off x="1143000" y="1518557"/>
            <a:ext cx="3674689" cy="468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9886A1-9CD0-778E-F7F1-501DEEF897A3}"/>
              </a:ext>
            </a:extLst>
          </p:cNvPr>
          <p:cNvSpPr/>
          <p:nvPr/>
        </p:nvSpPr>
        <p:spPr>
          <a:xfrm>
            <a:off x="7216468" y="1518558"/>
            <a:ext cx="3674689" cy="26833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69C01-C4C7-FF90-554B-91560333669A}"/>
              </a:ext>
            </a:extLst>
          </p:cNvPr>
          <p:cNvSpPr txBox="1"/>
          <p:nvPr/>
        </p:nvSpPr>
        <p:spPr>
          <a:xfrm>
            <a:off x="7375847" y="2023258"/>
            <a:ext cx="3396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2400" dirty="0">
                <a:solidFill>
                  <a:schemeClr val="bg1"/>
                </a:solidFill>
              </a:rPr>
              <a:t> Problème de la surveillance du stockées </a:t>
            </a:r>
          </a:p>
          <a:p>
            <a:endParaRPr lang="en-FR" sz="2400" dirty="0">
              <a:solidFill>
                <a:schemeClr val="bg1"/>
              </a:solidFill>
            </a:endParaRPr>
          </a:p>
          <a:p>
            <a:endParaRPr lang="en-FR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B80DA-E6A9-975D-C888-4ED2012079BD}"/>
              </a:ext>
            </a:extLst>
          </p:cNvPr>
          <p:cNvSpPr txBox="1"/>
          <p:nvPr/>
        </p:nvSpPr>
        <p:spPr>
          <a:xfrm>
            <a:off x="1181100" y="1893629"/>
            <a:ext cx="33963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2400" dirty="0">
                <a:solidFill>
                  <a:schemeClr val="bg1"/>
                </a:solidFill>
              </a:rPr>
              <a:t> Capacité d’exploiter plus de données,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D</a:t>
            </a:r>
            <a:r>
              <a:rPr lang="en-FR" sz="2400" dirty="0">
                <a:solidFill>
                  <a:schemeClr val="bg1"/>
                </a:solidFill>
              </a:rPr>
              <a:t>e plus de sources, en moins de temps.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2400" dirty="0">
                <a:solidFill>
                  <a:schemeClr val="bg1"/>
                </a:solidFill>
              </a:rPr>
              <a:t>Système de stockage peu couteux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2400" dirty="0">
                <a:solidFill>
                  <a:schemeClr val="bg1"/>
                </a:solidFill>
              </a:rPr>
              <a:t>Evolutivité facile</a:t>
            </a:r>
          </a:p>
          <a:p>
            <a:endParaRPr lang="en-FR" sz="2400" dirty="0">
              <a:solidFill>
                <a:schemeClr val="bg1"/>
              </a:solidFill>
            </a:endParaRPr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C718395C-5D83-ECFF-E807-525715736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6247" y="307525"/>
            <a:ext cx="1146048" cy="1146048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039D2249-605F-4E16-E8C5-267F28A6EF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2292" y="636115"/>
            <a:ext cx="1512573" cy="151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7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3F8CEF-3804-1732-4C24-E63152DD9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529" y="-344660"/>
            <a:ext cx="4648200" cy="283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Data lake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789C80D-43B4-A92A-4DDE-9DDAAB333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442" y="843387"/>
            <a:ext cx="4647901" cy="258561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1" algn="l">
              <a:lnSpc>
                <a:spcPct val="100000"/>
              </a:lnSpc>
            </a:pPr>
            <a:r>
              <a:rPr lang="en-US" sz="3600" b="1" dirty="0">
                <a:solidFill>
                  <a:schemeClr val="tx2"/>
                </a:solidFill>
              </a:rPr>
              <a:t>Data Warehouse </a:t>
            </a: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20790D-4C22-E6E5-FC58-DC342155B36C}"/>
              </a:ext>
            </a:extLst>
          </p:cNvPr>
          <p:cNvSpPr/>
          <p:nvPr/>
        </p:nvSpPr>
        <p:spPr>
          <a:xfrm>
            <a:off x="664953" y="1518557"/>
            <a:ext cx="4408715" cy="4899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9886A1-9CD0-778E-F7F1-501DEEF897A3}"/>
              </a:ext>
            </a:extLst>
          </p:cNvPr>
          <p:cNvSpPr/>
          <p:nvPr/>
        </p:nvSpPr>
        <p:spPr>
          <a:xfrm>
            <a:off x="6928756" y="1518557"/>
            <a:ext cx="4408715" cy="47679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69C01-C4C7-FF90-554B-91560333669A}"/>
              </a:ext>
            </a:extLst>
          </p:cNvPr>
          <p:cNvSpPr txBox="1"/>
          <p:nvPr/>
        </p:nvSpPr>
        <p:spPr>
          <a:xfrm>
            <a:off x="7375847" y="2023258"/>
            <a:ext cx="33963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2400" dirty="0">
                <a:solidFill>
                  <a:schemeClr val="bg1"/>
                </a:solidFill>
              </a:rPr>
              <a:t>Données structurées et organisées</a:t>
            </a:r>
          </a:p>
          <a:p>
            <a:endParaRPr lang="en-F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2400" dirty="0">
                <a:solidFill>
                  <a:schemeClr val="bg1"/>
                </a:solidFill>
              </a:rPr>
              <a:t>Schema on write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sz="2400" dirty="0">
              <a:solidFill>
                <a:schemeClr val="bg1"/>
              </a:solidFill>
            </a:endParaRPr>
          </a:p>
          <a:p>
            <a:endParaRPr lang="en-F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2400" dirty="0">
                <a:solidFill>
                  <a:schemeClr val="bg1"/>
                </a:solidFill>
              </a:rPr>
              <a:t>Evolutivité possible mais couteuse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2400" dirty="0">
                <a:solidFill>
                  <a:schemeClr val="bg1"/>
                </a:solidFill>
              </a:rPr>
              <a:t>Requetage plus rapide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B80DA-E6A9-975D-C888-4ED2012079BD}"/>
              </a:ext>
            </a:extLst>
          </p:cNvPr>
          <p:cNvSpPr txBox="1"/>
          <p:nvPr/>
        </p:nvSpPr>
        <p:spPr>
          <a:xfrm>
            <a:off x="1181100" y="1893629"/>
            <a:ext cx="33963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2400" dirty="0">
                <a:solidFill>
                  <a:schemeClr val="bg1"/>
                </a:solidFill>
              </a:rPr>
              <a:t>Données structurées et non structurées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sz="2400" dirty="0">
              <a:solidFill>
                <a:schemeClr val="bg1"/>
              </a:solidFill>
            </a:endParaRPr>
          </a:p>
          <a:p>
            <a:endParaRPr lang="en-F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2400" dirty="0">
                <a:solidFill>
                  <a:schemeClr val="bg1"/>
                </a:solidFill>
              </a:rPr>
              <a:t>Schema on dynamique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sz="2400" dirty="0">
              <a:solidFill>
                <a:schemeClr val="bg1"/>
              </a:solidFill>
            </a:endParaRPr>
          </a:p>
          <a:p>
            <a:endParaRPr lang="en-F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2400" dirty="0">
                <a:solidFill>
                  <a:schemeClr val="bg1"/>
                </a:solidFill>
              </a:rPr>
              <a:t>Architecture Evolutive</a:t>
            </a:r>
            <a:r>
              <a:rPr lang="en-FR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P</a:t>
            </a:r>
            <a:r>
              <a:rPr lang="en-FR" sz="2400" dirty="0">
                <a:solidFill>
                  <a:schemeClr val="bg1"/>
                </a:solidFill>
              </a:rPr>
              <a:t>lus adapté au Big data</a:t>
            </a:r>
          </a:p>
        </p:txBody>
      </p:sp>
    </p:spTree>
    <p:extLst>
      <p:ext uri="{BB962C8B-B14F-4D97-AF65-F5344CB8AC3E}">
        <p14:creationId xmlns:p14="http://schemas.microsoft.com/office/powerpoint/2010/main" val="120509829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3005</Words>
  <Application>Microsoft Macintosh PowerPoint</Application>
  <PresentationFormat>Widescreen</PresentationFormat>
  <Paragraphs>167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AvenirNext LT Pro Medium</vt:lpstr>
      <vt:lpstr>Calibri</vt:lpstr>
      <vt:lpstr>Söhne</vt:lpstr>
      <vt:lpstr>Tisa Sans Pro Light</vt:lpstr>
      <vt:lpstr>BlockprintVTI</vt:lpstr>
      <vt:lpstr>QUE SAVOIR SUR LE DATA LAKE et le DATA LAKE HOUSE</vt:lpstr>
      <vt:lpstr>Qu’est ce qu’un Data Lake? </vt:lpstr>
      <vt:lpstr>Principales caractéristiques d’un Data Lake? </vt:lpstr>
      <vt:lpstr>Principales caractéristiques d’un Data Lake? </vt:lpstr>
      <vt:lpstr>Principales caractéristiques d’un Data Lake? </vt:lpstr>
      <vt:lpstr>Comment fonctionne un Data lake? </vt:lpstr>
      <vt:lpstr>Comment fonctionne un Data lake? </vt:lpstr>
      <vt:lpstr>Pros </vt:lpstr>
      <vt:lpstr>Data lake </vt:lpstr>
      <vt:lpstr>Data lake </vt:lpstr>
      <vt:lpstr> Data warehouse  </vt:lpstr>
      <vt:lpstr> Data warehouse + Datalake   </vt:lpstr>
      <vt:lpstr> Data warehouse + Datalake = Data Lakehouse   </vt:lpstr>
      <vt:lpstr>7 caractéristiques d’un Data Lakehouse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 SAVOIR SUR LE DATA LAKE</dc:title>
  <dc:creator>Harold Tankpinou</dc:creator>
  <cp:lastModifiedBy>Harold Tankpinou</cp:lastModifiedBy>
  <cp:revision>2</cp:revision>
  <dcterms:created xsi:type="dcterms:W3CDTF">2023-04-13T09:46:56Z</dcterms:created>
  <dcterms:modified xsi:type="dcterms:W3CDTF">2023-04-13T18:52:48Z</dcterms:modified>
</cp:coreProperties>
</file>