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81" r:id="rId7"/>
    <p:sldId id="283" r:id="rId8"/>
    <p:sldId id="282" r:id="rId9"/>
    <p:sldId id="259" r:id="rId10"/>
    <p:sldId id="284" r:id="rId11"/>
    <p:sldId id="285" r:id="rId12"/>
    <p:sldId id="260" r:id="rId13"/>
    <p:sldId id="273" r:id="rId14"/>
    <p:sldId id="27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05/04/2023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05/04/2023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2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1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EAE3-C420-475C-9D31-80E6525E8257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Architectures Big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3988A-B255-ACA3-438B-44D8BF70F20E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Ovale 4">
            <a:extLst>
              <a:ext uri="{FF2B5EF4-FFF2-40B4-BE49-F238E27FC236}">
                <a16:creationId xmlns:a16="http://schemas.microsoft.com/office/drawing/2014/main" id="{1B0D7FA5-2DC8-EC38-C8FE-C6A9284AA32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10">
            <a:extLst>
              <a:ext uri="{FF2B5EF4-FFF2-40B4-BE49-F238E27FC236}">
                <a16:creationId xmlns:a16="http://schemas.microsoft.com/office/drawing/2014/main" id="{AD227829-C3A2-EBF7-6E71-D3262FE25F40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Forme libre 8">
            <a:extLst>
              <a:ext uri="{FF2B5EF4-FFF2-40B4-BE49-F238E27FC236}">
                <a16:creationId xmlns:a16="http://schemas.microsoft.com/office/drawing/2014/main" id="{1404A326-EACB-C254-F5D1-640522BA6766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2CC4D86-BF53-B30B-9566-A9CCFAA0287F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orme libre 14">
              <a:extLst>
                <a:ext uri="{FF2B5EF4-FFF2-40B4-BE49-F238E27FC236}">
                  <a16:creationId xmlns:a16="http://schemas.microsoft.com/office/drawing/2014/main" id="{CBA7AF7C-102B-E8C3-D752-F46926E33E7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3" name="Forme libre 15">
              <a:extLst>
                <a:ext uri="{FF2B5EF4-FFF2-40B4-BE49-F238E27FC236}">
                  <a16:creationId xmlns:a16="http://schemas.microsoft.com/office/drawing/2014/main" id="{A5EB5151-BA36-CC47-B38F-6758ED0C6595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4" name="Forme libre 21">
            <a:extLst>
              <a:ext uri="{FF2B5EF4-FFF2-40B4-BE49-F238E27FC236}">
                <a16:creationId xmlns:a16="http://schemas.microsoft.com/office/drawing/2014/main" id="{7194B1E7-1B34-0B52-C9BC-2D4703254950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27">
            <a:extLst>
              <a:ext uri="{FF2B5EF4-FFF2-40B4-BE49-F238E27FC236}">
                <a16:creationId xmlns:a16="http://schemas.microsoft.com/office/drawing/2014/main" id="{9D3D93C4-F5F0-F67A-1457-DC8AFEFA0662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64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73BB83-37F4-451F-95B6-1E05609DF988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755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2ADB3E-B722-41E2-ADB2-403C16437C22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342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1E7C5A2E-3535-4F36-81AC-FD9C8414D6DF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40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50D49C-5C54-4146-9163-FD723C204613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Forme libre 3">
            <a:extLst>
              <a:ext uri="{FF2B5EF4-FFF2-40B4-BE49-F238E27FC236}">
                <a16:creationId xmlns:a16="http://schemas.microsoft.com/office/drawing/2014/main" id="{BA463302-78E1-35DD-DFA0-18F1CEE3BD5D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 4">
            <a:extLst>
              <a:ext uri="{FF2B5EF4-FFF2-40B4-BE49-F238E27FC236}">
                <a16:creationId xmlns:a16="http://schemas.microsoft.com/office/drawing/2014/main" id="{D58B8454-8361-99BB-6937-9C7591C1815E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9" name="Forme libre 5">
            <a:extLst>
              <a:ext uri="{FF2B5EF4-FFF2-40B4-BE49-F238E27FC236}">
                <a16:creationId xmlns:a16="http://schemas.microsoft.com/office/drawing/2014/main" id="{DDAD3334-624C-473D-97D5-4B91849F24F2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92BA6DA-F3F4-3D4C-A3AD-80BBE3247EA6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7EFAAAB5-C32F-9E7A-E27E-3AC26AC9182C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12" name="Forme libre 7">
              <a:extLst>
                <a:ext uri="{FF2B5EF4-FFF2-40B4-BE49-F238E27FC236}">
                  <a16:creationId xmlns:a16="http://schemas.microsoft.com/office/drawing/2014/main" id="{3A37368D-FFB3-65EC-A3B5-0C5F30CE8EBD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9D64A6-471D-48EE-A682-024E45871E8D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89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E0E8A8-5795-4144-A50F-412ECE8F8EA6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09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07480E-3375-4695-AC78-89FD9550FBD3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7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413F9D-E8F2-4D7D-96B2-25720BEEC823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5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6CAC14-742C-4645-BA82-08E1942E6AE8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72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4BBC35-A1E3-4A1E-B7B8-9895E7FDCCB4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064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D8DB7D-E5A7-40C9-BF21-6269ADE14D6E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645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F9A0AC-4833-4C00-BB19-5F6C86667975}" type="datetime1">
              <a:rPr lang="en-US" noProof="0" smtClean="0"/>
              <a:t>4/6/2023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88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fr-FR" sz="6600">
                <a:solidFill>
                  <a:srgbClr val="FFFFFF"/>
                </a:solidFill>
              </a:rPr>
              <a:t>Architectures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Bakary Faridath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EB0A2-7D72-C236-E0B2-72822A6E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Architectures Big data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B5A0CFD-1ECE-197D-A38E-96431CAE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916528"/>
            <a:ext cx="8412079" cy="2810460"/>
          </a:xfrm>
        </p:spPr>
        <p:txBody>
          <a:bodyPr rtlCol="0">
            <a:normAutofit/>
          </a:bodyPr>
          <a:lstStyle/>
          <a:p>
            <a:r>
              <a:rPr lang="fr-FR" sz="3200" kern="100" dirty="0">
                <a:solidFill>
                  <a:srgbClr val="271A38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choix architectural dépend de vos besoins, de vos infrastructures existantes, de vos objectifs et contexte métier.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4400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906" y="-198462"/>
            <a:ext cx="1364297" cy="1094521"/>
          </a:xfrm>
        </p:spPr>
        <p:txBody>
          <a:bodyPr rtlCol="0"/>
          <a:lstStyle/>
          <a:p>
            <a:pPr rtl="0"/>
            <a:r>
              <a:rPr lang="fr-FR"/>
              <a:t>«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fr-FR" dirty="0"/>
              <a:t>»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Architectures Big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1135-259C-2A98-B30A-D8295AD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6600"/>
              <a:t>Merci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90F8F2EA-7B6B-E67D-4BAF-E599673C7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187E97-217A-0C6F-C360-EA27C599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4CE2B0-7B92-D15E-7CA0-635E5EEA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91C770-9A57-53DF-4185-137FCC7BB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86" y="944590"/>
            <a:ext cx="9464418" cy="4968819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536084-DEA4-AAD4-C4DB-A7819AA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B7EB-7F52-5C15-2CFE-10DCE375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24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820205-EBC1-58BE-5535-E4DDB480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7440" y="3246120"/>
            <a:ext cx="56052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50" kern="12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DD1453B9-FC15-D2EF-36A4-B3A20B949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578053"/>
            <a:ext cx="7746709" cy="366031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E32DD-8552-97F6-0C7C-A4D18085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US" sz="6600" noProof="0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6600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1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F861CB-93A4-D9E0-D5F4-0817EE0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7440" y="3246120"/>
            <a:ext cx="56052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50" kern="12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063B158A-721A-3F06-F4AE-33EA4B841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413435"/>
            <a:ext cx="7746709" cy="398955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FE429B-8C69-D68D-2C2E-83BE5A9D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94A09A9-5501-47C1-A89A-A340965A2BE2}" type="slidenum">
              <a:rPr lang="en-US" sz="6600" noProof="0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600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5400"/>
              <a:t>Plan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dirty="0"/>
              <a:t>Définition</a:t>
            </a:r>
          </a:p>
          <a:p>
            <a:r>
              <a:rPr lang="fr-FR" dirty="0"/>
              <a:t>Couches d’une architecture Big data </a:t>
            </a:r>
          </a:p>
          <a:p>
            <a:pPr rtl="0"/>
            <a:r>
              <a:rPr lang="fr-FR" dirty="0"/>
              <a:t>Types d’architectures Big data </a:t>
            </a:r>
          </a:p>
          <a:p>
            <a:pPr lvl="1"/>
            <a:r>
              <a:rPr lang="fr-FR" dirty="0"/>
              <a:t>	Architecture Lambda</a:t>
            </a:r>
          </a:p>
          <a:p>
            <a:pPr lvl="1"/>
            <a:r>
              <a:rPr lang="fr-FR" dirty="0"/>
              <a:t>	Architecture Kappa</a:t>
            </a:r>
          </a:p>
          <a:p>
            <a:pPr rtl="0"/>
            <a:r>
              <a:rPr lang="fr-FR" dirty="0"/>
              <a:t>Résumé</a:t>
            </a:r>
          </a:p>
          <a:p>
            <a:pPr rtl="0"/>
            <a:r>
              <a:rPr lang="fr-FR" dirty="0"/>
              <a:t>Conclusion</a:t>
            </a:r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D07BD662-C2B0-73A8-1195-6A4F5941B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Architectures Big data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C13EBA-D5D6-C33F-3965-1B6DE61D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13C734-430C-A37C-0E3C-E3B719C3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Définition 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ECE88-52C3-5C31-0D1C-2FCFB924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L’architecture big data est </a:t>
            </a:r>
            <a:r>
              <a:rPr lang="en-US" sz="2200"/>
              <a:t>un ensemble de composants matériels et de logiciels conçus pour </a:t>
            </a:r>
            <a:r>
              <a:rPr lang="en-US" sz="2200" b="1"/>
              <a:t>gérer</a:t>
            </a:r>
            <a:r>
              <a:rPr lang="en-US" sz="2200"/>
              <a:t>, </a:t>
            </a:r>
            <a:r>
              <a:rPr lang="en-US" sz="2200" b="1"/>
              <a:t>stocker</a:t>
            </a:r>
            <a:r>
              <a:rPr lang="en-US" sz="2200"/>
              <a:t> et </a:t>
            </a:r>
            <a:r>
              <a:rPr lang="en-US" sz="2200" b="1"/>
              <a:t>analyser</a:t>
            </a:r>
            <a:r>
              <a:rPr lang="en-US" sz="2200"/>
              <a:t> des volumes de données </a:t>
            </a:r>
            <a:r>
              <a:rPr lang="en-US" sz="2200" b="1"/>
              <a:t>massifs</a:t>
            </a:r>
            <a:r>
              <a:rPr lang="en-US" sz="2200"/>
              <a:t> et </a:t>
            </a:r>
            <a:r>
              <a:rPr lang="en-US" sz="2200" b="1"/>
              <a:t>complexes</a:t>
            </a:r>
            <a:r>
              <a:rPr lang="en-US" sz="2200"/>
              <a:t> .</a:t>
            </a:r>
          </a:p>
          <a:p>
            <a:endParaRPr lang="fr-FR" sz="2200"/>
          </a:p>
          <a:p>
            <a:pPr lvl="0"/>
            <a:r>
              <a:rPr lang="en-US" sz="2200"/>
              <a:t>Celle-ci doit respecter 3 principes : </a:t>
            </a:r>
          </a:p>
          <a:p>
            <a:pPr lvl="1"/>
            <a:r>
              <a:rPr lang="en-US" sz="2200" b="1"/>
              <a:t>Volume</a:t>
            </a:r>
            <a:r>
              <a:rPr lang="en-US" sz="2200"/>
              <a:t> (volume important de données) </a:t>
            </a:r>
          </a:p>
          <a:p>
            <a:pPr lvl="1"/>
            <a:r>
              <a:rPr lang="en-US" sz="2200" b="1"/>
              <a:t>Vélocité</a:t>
            </a:r>
            <a:r>
              <a:rPr lang="en-US" sz="2200"/>
              <a:t> (vitesse à laquelle les données sont traitées et doivent être générés) </a:t>
            </a:r>
          </a:p>
          <a:p>
            <a:pPr lvl="1"/>
            <a:r>
              <a:rPr lang="en-US" sz="2200" b="1"/>
              <a:t>Variété</a:t>
            </a:r>
            <a:r>
              <a:rPr lang="en-US" sz="2200"/>
              <a:t> (différentes sources de données et différents formats de données).</a:t>
            </a:r>
          </a:p>
          <a:p>
            <a:endParaRPr lang="fr-FR" sz="22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F71CC-34FD-6909-1207-6BF625D2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AD143A-F66B-8106-9F9E-29430264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51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24E69-E5E2-1D15-F582-AD53164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4764" cy="1352677"/>
          </a:xfrm>
        </p:spPr>
        <p:txBody>
          <a:bodyPr>
            <a:normAutofit/>
          </a:bodyPr>
          <a:lstStyle/>
          <a:p>
            <a:r>
              <a:rPr lang="fr-FR" sz="5400" dirty="0"/>
              <a:t>Couches d’une architecture BD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4E413-B062-2CF6-843B-D5FD470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3200" b="1" dirty="0"/>
              <a:t>Data Sources</a:t>
            </a:r>
            <a:r>
              <a:rPr lang="fr-FR" sz="3200" dirty="0"/>
              <a:t>: Base de données, API sur Internet, des données obtenues par Web Scraping ,données provenant d’objets connectés…</a:t>
            </a:r>
          </a:p>
          <a:p>
            <a:r>
              <a:rPr lang="fr-FR" sz="3200" b="1" dirty="0"/>
              <a:t>Data Ingestion</a:t>
            </a:r>
            <a:r>
              <a:rPr lang="fr-FR" sz="3200" dirty="0"/>
              <a:t>:</a:t>
            </a:r>
          </a:p>
          <a:p>
            <a:pPr lvl="1"/>
            <a:r>
              <a:rPr lang="fr-FR" sz="3200" dirty="0"/>
              <a:t>Batch </a:t>
            </a:r>
          </a:p>
          <a:p>
            <a:pPr lvl="1"/>
            <a:r>
              <a:rPr lang="fr-FR" sz="3200" dirty="0"/>
              <a:t>Stream</a:t>
            </a:r>
          </a:p>
          <a:p>
            <a:r>
              <a:rPr lang="fr-FR" sz="3200" b="1" dirty="0"/>
              <a:t>Data Storage </a:t>
            </a:r>
            <a:r>
              <a:rPr lang="fr-FR" sz="3200" dirty="0"/>
              <a:t>:  HDFS, Amazon S3, Google Cloud Storage ….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B83586-6285-D029-1EB2-BF99C34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6F36C1-E8AB-395B-9FD0-21EF56B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380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24E69-E5E2-1D15-F582-AD53164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Couches d’une architecture BD</a:t>
            </a:r>
            <a:endParaRPr lang="fr-F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4E413-B062-2CF6-843B-D5FD470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3200" b="1" dirty="0"/>
              <a:t>Analytics /</a:t>
            </a:r>
            <a:r>
              <a:rPr lang="fr-FR" sz="3200" b="1" dirty="0" err="1"/>
              <a:t>Serving</a:t>
            </a:r>
            <a:r>
              <a:rPr lang="fr-FR" sz="3200" b="1" dirty="0"/>
              <a:t> </a:t>
            </a:r>
            <a:r>
              <a:rPr lang="fr-FR" sz="3200" dirty="0"/>
              <a:t>: </a:t>
            </a:r>
            <a:r>
              <a:rPr lang="fr-FR" sz="3200" dirty="0" err="1"/>
              <a:t>Statisques</a:t>
            </a:r>
            <a:r>
              <a:rPr lang="fr-FR" sz="3200" dirty="0"/>
              <a:t>, ML, </a:t>
            </a:r>
            <a:r>
              <a:rPr lang="fr-FR" sz="3200" dirty="0" err="1"/>
              <a:t>Recommendation</a:t>
            </a:r>
            <a:endParaRPr lang="fr-FR" sz="3200" dirty="0"/>
          </a:p>
          <a:p>
            <a:r>
              <a:rPr lang="fr-FR" sz="3200" b="1" dirty="0"/>
              <a:t>Data</a:t>
            </a:r>
            <a:r>
              <a:rPr lang="fr-FR" sz="3200" dirty="0"/>
              <a:t> </a:t>
            </a:r>
            <a:r>
              <a:rPr lang="fr-FR" sz="3200" b="1" dirty="0" err="1"/>
              <a:t>consumption</a:t>
            </a:r>
            <a:r>
              <a:rPr lang="fr-FR" sz="3200" dirty="0"/>
              <a:t>: Dashboard, Real-time </a:t>
            </a:r>
            <a:r>
              <a:rPr lang="fr-FR" sz="3200" dirty="0" err="1"/>
              <a:t>alerting</a:t>
            </a:r>
            <a:r>
              <a:rPr lang="fr-FR" sz="3200" dirty="0"/>
              <a:t>, </a:t>
            </a:r>
            <a:r>
              <a:rPr lang="fr-FR" sz="3200" dirty="0" err="1"/>
              <a:t>Query</a:t>
            </a:r>
            <a:r>
              <a:rPr lang="fr-FR" sz="3200" dirty="0"/>
              <a:t>, Entreprise DW</a:t>
            </a:r>
          </a:p>
          <a:p>
            <a:r>
              <a:rPr lang="fr-FR" sz="3200" b="1" dirty="0"/>
              <a:t>Data gouvernance</a:t>
            </a:r>
          </a:p>
          <a:p>
            <a:pPr marL="0" indent="0">
              <a:buNone/>
            </a:pPr>
            <a:r>
              <a:rPr lang="fr-FR" dirty="0"/>
              <a:t>              </a:t>
            </a:r>
          </a:p>
          <a:p>
            <a:pPr marL="0" indent="0">
              <a:buNone/>
            </a:pPr>
            <a:endParaRPr lang="fr-FR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B83586-6285-D029-1EB2-BF99C34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03A74-D4BA-E6DA-2A9F-A5BA8B38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782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rtlCol="0" anchor="b">
            <a:normAutofit/>
          </a:bodyPr>
          <a:lstStyle/>
          <a:p>
            <a:pPr rtl="0"/>
            <a:r>
              <a:rPr lang="fr-FR" sz="6600"/>
              <a:t>Types Architectures</a:t>
            </a:r>
          </a:p>
        </p:txBody>
      </p:sp>
      <p:pic>
        <p:nvPicPr>
          <p:cNvPr id="8" name="Graphic 7" descr="Base de données">
            <a:extLst>
              <a:ext uri="{FF2B5EF4-FFF2-40B4-BE49-F238E27FC236}">
                <a16:creationId xmlns:a16="http://schemas.microsoft.com/office/drawing/2014/main" id="{67950893-DFD4-04B3-424C-D0A835AED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BB4A5D-AE99-9832-1359-59B283A4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0BB81A-830A-19FF-A8EB-48010915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24E69-E5E2-1D15-F582-AD53164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Lambda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4E413-B062-2CF6-843B-D5FD4707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/>
              <a:t>Batch Layer</a:t>
            </a:r>
            <a:r>
              <a:rPr lang="en-US" sz="2200"/>
              <a:t>: </a:t>
            </a:r>
            <a:endParaRPr lang="en-US" sz="2200" b="1"/>
          </a:p>
          <a:p>
            <a:pPr lvl="1"/>
            <a:r>
              <a:rPr lang="en-US" sz="2200"/>
              <a:t> Stockage de données</a:t>
            </a:r>
          </a:p>
          <a:p>
            <a:pPr lvl="1"/>
            <a:r>
              <a:rPr lang="en-US" sz="2200" b="1"/>
              <a:t> </a:t>
            </a:r>
            <a:r>
              <a:rPr lang="en-US" sz="2200"/>
              <a:t>Calculs distribués</a:t>
            </a:r>
          </a:p>
          <a:p>
            <a:r>
              <a:rPr lang="en-US" sz="2200" b="1"/>
              <a:t>Speed Layer </a:t>
            </a:r>
          </a:p>
          <a:p>
            <a:pPr lvl="1"/>
            <a:r>
              <a:rPr lang="en-US" sz="2200"/>
              <a:t>Exposition des données</a:t>
            </a:r>
          </a:p>
          <a:p>
            <a:pPr lvl="1"/>
            <a:endParaRPr lang="en-US" sz="2200"/>
          </a:p>
          <a:p>
            <a:endParaRPr lang="en-US" sz="2200"/>
          </a:p>
          <a:p>
            <a:pPr marL="0"/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42DCB8-B105-9587-36DD-6B62A24C7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2082775"/>
            <a:ext cx="6903720" cy="2692449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B83586-6285-D029-1EB2-BF99C34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00E3374-4681-4D6E-B76A-AAE9159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58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24E69-E5E2-1D15-F582-AD53164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Kappa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4E413-B062-2CF6-843B-D5FD4707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Fusion des couches batch et temps </a:t>
            </a:r>
            <a:r>
              <a:rPr lang="en-US" sz="2200" dirty="0" err="1"/>
              <a:t>réel</a:t>
            </a:r>
            <a:endParaRPr lang="en-US" sz="2200" dirty="0"/>
          </a:p>
          <a:p>
            <a:r>
              <a:rPr lang="en-US" sz="2200" dirty="0"/>
              <a:t>Traitement de données</a:t>
            </a:r>
          </a:p>
          <a:p>
            <a:pPr marL="457200" lvl="1"/>
            <a:endParaRPr lang="en-US" sz="2200" dirty="0"/>
          </a:p>
          <a:p>
            <a:endParaRPr lang="en-US" sz="2200" dirty="0"/>
          </a:p>
          <a:p>
            <a:pPr marL="0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1" name="Espace réservé du contenu 10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5C1B795D-3B8C-32E6-3800-B9503566C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2100034"/>
            <a:ext cx="6903720" cy="265793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B83586-6285-D029-1EB2-BF99C340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4CAB3F7-8707-F24E-9BA1-0F84ED7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037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Résumé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graphicFrame>
        <p:nvGraphicFramePr>
          <p:cNvPr id="32" name="Tableau 9">
            <a:extLst>
              <a:ext uri="{FF2B5EF4-FFF2-40B4-BE49-F238E27FC236}">
                <a16:creationId xmlns:a16="http://schemas.microsoft.com/office/drawing/2014/main" id="{680265BE-6050-A852-979E-48BA9CFA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964830"/>
              </p:ext>
            </p:extLst>
          </p:nvPr>
        </p:nvGraphicFramePr>
        <p:xfrm>
          <a:off x="4654296" y="1016311"/>
          <a:ext cx="7214617" cy="479794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{616DA210-FB5B-4158-B5E0-FEB733F419BA}</a:tableStyleId>
              </a:tblPr>
              <a:tblGrid>
                <a:gridCol w="3553039">
                  <a:extLst>
                    <a:ext uri="{9D8B030D-6E8A-4147-A177-3AD203B41FA5}">
                      <a16:colId xmlns:a16="http://schemas.microsoft.com/office/drawing/2014/main" val="1953827995"/>
                    </a:ext>
                  </a:extLst>
                </a:gridCol>
                <a:gridCol w="3661578">
                  <a:extLst>
                    <a:ext uri="{9D8B030D-6E8A-4147-A177-3AD203B41FA5}">
                      <a16:colId xmlns:a16="http://schemas.microsoft.com/office/drawing/2014/main" val="3951829571"/>
                    </a:ext>
                  </a:extLst>
                </a:gridCol>
              </a:tblGrid>
              <a:tr h="688191">
                <a:tc>
                  <a:txBody>
                    <a:bodyPr/>
                    <a:lstStyle/>
                    <a:p>
                      <a:r>
                        <a:rPr lang="fr-FR" sz="2200" b="0" cap="none" spc="0">
                          <a:solidFill>
                            <a:schemeClr val="bg1"/>
                          </a:solidFill>
                        </a:rPr>
                        <a:t>Architecture Lambda</a:t>
                      </a:r>
                    </a:p>
                  </a:txBody>
                  <a:tcPr marL="189010" marR="183066" marT="145392" marB="1453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b="0" cap="none" spc="0">
                          <a:solidFill>
                            <a:schemeClr val="bg1"/>
                          </a:solidFill>
                        </a:rPr>
                        <a:t>Architecture Kappa </a:t>
                      </a:r>
                    </a:p>
                  </a:txBody>
                  <a:tcPr marL="189010" marR="183066" marT="145392" marB="1453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21239"/>
                  </a:ext>
                </a:extLst>
              </a:tr>
              <a:tr h="1027439"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Deux couches (Batch et temps Réel) </a:t>
                      </a:r>
                    </a:p>
                  </a:txBody>
                  <a:tcPr marL="189010" marR="183066" marT="145392" marB="14539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Une seule couche temps réel </a:t>
                      </a: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649099"/>
                  </a:ext>
                </a:extLst>
              </a:tr>
              <a:tr h="1027439"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Stockage et Traitement de données </a:t>
                      </a: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Traitement de données</a:t>
                      </a: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17080"/>
                  </a:ext>
                </a:extLst>
              </a:tr>
              <a:tr h="688191"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Complexe </a:t>
                      </a:r>
                    </a:p>
                  </a:txBody>
                  <a:tcPr marL="189010" marR="183066" marT="145392" marB="14539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Moins Complexe</a:t>
                      </a: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95991"/>
                  </a:ext>
                </a:extLst>
              </a:tr>
              <a:tr h="1366688">
                <a:tc>
                  <a:txBody>
                    <a:bodyPr/>
                    <a:lstStyle/>
                    <a:p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Scalable , tolérant aux pannes </a:t>
                      </a: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cap="none" spc="0">
                          <a:solidFill>
                            <a:schemeClr val="tx1"/>
                          </a:solidFill>
                        </a:rPr>
                        <a:t>Scalable , tolérant aux pannes </a:t>
                      </a:r>
                    </a:p>
                    <a:p>
                      <a:endParaRPr lang="fr-FR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9010" marR="183066" marT="145392" marB="14539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12434"/>
                  </a:ext>
                </a:extLst>
              </a:tr>
            </a:tbl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DAFFB11-46CE-755E-478E-AC605921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3499</TotalTime>
  <Words>319</Words>
  <Application>Microsoft Office PowerPoint</Application>
  <PresentationFormat>Grand écran</PresentationFormat>
  <Paragraphs>100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Tenorite</vt:lpstr>
      <vt:lpstr>Trebuchet MS</vt:lpstr>
      <vt:lpstr>Thème Office</vt:lpstr>
      <vt:lpstr>Architectures Big data</vt:lpstr>
      <vt:lpstr>Plan</vt:lpstr>
      <vt:lpstr>Définition </vt:lpstr>
      <vt:lpstr>Couches d’une architecture BD</vt:lpstr>
      <vt:lpstr>Couches d’une architecture BD</vt:lpstr>
      <vt:lpstr>Types Architectures</vt:lpstr>
      <vt:lpstr>Architecture Lambda</vt:lpstr>
      <vt:lpstr>Architecture Kappa</vt:lpstr>
      <vt:lpstr>Résumé</vt:lpstr>
      <vt:lpstr>Le choix architectural dépend de vos besoins, de vos infrastructures existantes, de vos objectifs et contexte métier. </vt:lpstr>
      <vt:lpstr>Merci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Big data</dc:title>
  <dc:creator>Farida Bakary</dc:creator>
  <cp:lastModifiedBy>Farida Bakary</cp:lastModifiedBy>
  <cp:revision>2</cp:revision>
  <dcterms:created xsi:type="dcterms:W3CDTF">2023-04-05T11:16:06Z</dcterms:created>
  <dcterms:modified xsi:type="dcterms:W3CDTF">2023-04-07T21:35:12Z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