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75" d="100"/>
          <a:sy n="75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1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3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4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9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6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5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5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41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FFF-CBA9-436D-810D-B21D1A378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1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2FFF-CBA9-436D-810D-B21D1A378D2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3FF5-3BFA-4142-9A8F-CB3A6025F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60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FB4A9-580C-F93B-4DF1-C7183163C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포트리스 </a:t>
            </a:r>
            <a:r>
              <a:rPr lang="ko-KR" altLang="en-US" dirty="0" err="1"/>
              <a:t>디펜더</a:t>
            </a:r>
            <a:r>
              <a:rPr lang="ko-KR" altLang="en-US" dirty="0"/>
              <a:t> 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81A919-FEBE-BEBE-158F-C8F504F88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1959" y="6412832"/>
            <a:ext cx="5350041" cy="415090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스페이스 바를 눌러 게임을 </a:t>
            </a:r>
            <a:r>
              <a:rPr lang="ko-KR" altLang="en-US" dirty="0" err="1"/>
              <a:t>시작하시오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38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F9B9D-4597-DA0D-95BF-19BC2F1B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4" y="365125"/>
            <a:ext cx="10830426" cy="958349"/>
          </a:xfrm>
        </p:spPr>
        <p:txBody>
          <a:bodyPr/>
          <a:lstStyle/>
          <a:p>
            <a:pPr algn="ctr"/>
            <a:r>
              <a:rPr lang="ko-KR" altLang="en-US" dirty="0"/>
              <a:t>스테이지 배경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584359-4036-23A6-A7FF-82D3655AE13A}"/>
              </a:ext>
            </a:extLst>
          </p:cNvPr>
          <p:cNvSpPr/>
          <p:nvPr/>
        </p:nvSpPr>
        <p:spPr>
          <a:xfrm>
            <a:off x="403059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스테이지를 구별하는 방법이 우측 상단의 스테이지 표시와</a:t>
            </a:r>
            <a:r>
              <a:rPr lang="en-US" altLang="ko-KR" dirty="0"/>
              <a:t> </a:t>
            </a:r>
            <a:r>
              <a:rPr lang="ko-KR" altLang="en-US" dirty="0"/>
              <a:t>해금되는 유닛으로만 판단이 된다</a:t>
            </a:r>
            <a:r>
              <a:rPr lang="en-US" altLang="ko-KR" dirty="0"/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D82CA4-0E5D-AD1E-70D0-2E15D35FCF06}"/>
              </a:ext>
            </a:extLst>
          </p:cNvPr>
          <p:cNvSpPr/>
          <p:nvPr/>
        </p:nvSpPr>
        <p:spPr>
          <a:xfrm>
            <a:off x="6872038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게임의 다채로움을 위해서 스테이지 배경에 변화를 주는 등의 시도가 필요함 </a:t>
            </a: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0723C5-49D3-5D06-FB6F-7FBB26E6D67A}"/>
              </a:ext>
            </a:extLst>
          </p:cNvPr>
          <p:cNvCxnSpPr>
            <a:cxnSpLocks/>
          </p:cNvCxnSpPr>
          <p:nvPr/>
        </p:nvCxnSpPr>
        <p:spPr>
          <a:xfrm>
            <a:off x="2575761" y="1732547"/>
            <a:ext cx="0" cy="106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D9277A4-79B9-3D61-C987-79E0F3C2472D}"/>
              </a:ext>
            </a:extLst>
          </p:cNvPr>
          <p:cNvSpPr/>
          <p:nvPr/>
        </p:nvSpPr>
        <p:spPr>
          <a:xfrm>
            <a:off x="5393634" y="3266661"/>
            <a:ext cx="967409" cy="958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F9B9D-4597-DA0D-95BF-19BC2F1B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4" y="365125"/>
            <a:ext cx="10830426" cy="958349"/>
          </a:xfrm>
        </p:spPr>
        <p:txBody>
          <a:bodyPr/>
          <a:lstStyle/>
          <a:p>
            <a:pPr algn="ctr"/>
            <a:r>
              <a:rPr lang="ko-KR" altLang="en-US" dirty="0"/>
              <a:t>게임 방법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584359-4036-23A6-A7FF-82D3655AE13A}"/>
              </a:ext>
            </a:extLst>
          </p:cNvPr>
          <p:cNvSpPr/>
          <p:nvPr/>
        </p:nvSpPr>
        <p:spPr>
          <a:xfrm>
            <a:off x="403059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플레이어는 </a:t>
            </a:r>
            <a:endParaRPr lang="en-US" altLang="ko-KR" dirty="0"/>
          </a:p>
          <a:p>
            <a:pPr algn="ctr"/>
            <a:r>
              <a:rPr lang="ko-KR" altLang="en-US" dirty="0"/>
              <a:t>적 </a:t>
            </a:r>
            <a:r>
              <a:rPr lang="en-US" altLang="ko-KR" dirty="0"/>
              <a:t>AI</a:t>
            </a:r>
            <a:r>
              <a:rPr lang="ko-KR" altLang="en-US" dirty="0"/>
              <a:t>와 디펜스 게임을 진행한다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재화를 이용해 유닛을 생성해 적 성채에 도달시켜 성채의 공격해 무너뜨리는 것이 게임의 목표다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D82CA4-0E5D-AD1E-70D0-2E15D35FCF06}"/>
              </a:ext>
            </a:extLst>
          </p:cNvPr>
          <p:cNvSpPr/>
          <p:nvPr/>
        </p:nvSpPr>
        <p:spPr>
          <a:xfrm>
            <a:off x="6872038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마우스로 재화에 맞는 수준의 유닛을 생성한다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561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F9B9D-4597-DA0D-95BF-19BC2F1B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4" y="365125"/>
            <a:ext cx="10830426" cy="958349"/>
          </a:xfrm>
        </p:spPr>
        <p:txBody>
          <a:bodyPr/>
          <a:lstStyle/>
          <a:p>
            <a:pPr algn="ctr"/>
            <a:r>
              <a:rPr lang="ko-KR" altLang="en-US" dirty="0"/>
              <a:t>재화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584359-4036-23A6-A7FF-82D3655AE13A}"/>
              </a:ext>
            </a:extLst>
          </p:cNvPr>
          <p:cNvSpPr/>
          <p:nvPr/>
        </p:nvSpPr>
        <p:spPr>
          <a:xfrm>
            <a:off x="403059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기본재화 </a:t>
            </a:r>
            <a:r>
              <a:rPr lang="en-US" altLang="ko-KR" dirty="0"/>
              <a:t>: 100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초당 </a:t>
            </a:r>
            <a:r>
              <a:rPr lang="en-US" altLang="ko-KR" dirty="0"/>
              <a:t>10</a:t>
            </a:r>
            <a:r>
              <a:rPr lang="ko-KR" altLang="en-US" dirty="0" err="1"/>
              <a:t>골드씩</a:t>
            </a:r>
            <a:r>
              <a:rPr lang="ko-KR" altLang="en-US" dirty="0"/>
              <a:t> 지급</a:t>
            </a:r>
            <a:br>
              <a:rPr lang="en-US" altLang="ko-KR" dirty="0"/>
            </a:br>
            <a:r>
              <a:rPr lang="ko-KR" altLang="en-US" dirty="0"/>
              <a:t>스테이지 수준에 따라 </a:t>
            </a:r>
            <a:r>
              <a:rPr lang="en-US" altLang="ko-KR" dirty="0"/>
              <a:t>3</a:t>
            </a:r>
            <a:r>
              <a:rPr lang="ko-KR" altLang="en-US" dirty="0"/>
              <a:t>씩 증가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D82CA4-0E5D-AD1E-70D0-2E15D35FCF06}"/>
              </a:ext>
            </a:extLst>
          </p:cNvPr>
          <p:cNvSpPr/>
          <p:nvPr/>
        </p:nvSpPr>
        <p:spPr>
          <a:xfrm>
            <a:off x="6872038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내 재화인 골드는 시간에 따라 생성되고 적 유닛을 제거했을 때도 지급된다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/>
          </a:p>
          <a:p>
            <a:pPr algn="ctr"/>
            <a:br>
              <a:rPr lang="en-US" altLang="ko-KR" dirty="0"/>
            </a:br>
            <a:r>
              <a:rPr lang="ko-KR" altLang="en-US" dirty="0"/>
              <a:t>유닛 </a:t>
            </a:r>
            <a:r>
              <a:rPr lang="ko-KR" altLang="en-US" dirty="0" err="1"/>
              <a:t>제거시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유닛의 생성비용의 </a:t>
            </a:r>
            <a:r>
              <a:rPr lang="en-US" altLang="ko-KR" dirty="0"/>
              <a:t>25%</a:t>
            </a:r>
            <a:r>
              <a:rPr lang="ko-KR" altLang="en-US" dirty="0"/>
              <a:t>  지급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933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D741EE-C8EC-5BFB-28C4-D55B3767801C}"/>
              </a:ext>
            </a:extLst>
          </p:cNvPr>
          <p:cNvSpPr/>
          <p:nvPr/>
        </p:nvSpPr>
        <p:spPr>
          <a:xfrm>
            <a:off x="290763" y="1179846"/>
            <a:ext cx="1813762" cy="2220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65A2BE-C057-E088-2D86-2258F32395DB}"/>
              </a:ext>
            </a:extLst>
          </p:cNvPr>
          <p:cNvSpPr/>
          <p:nvPr/>
        </p:nvSpPr>
        <p:spPr>
          <a:xfrm>
            <a:off x="553452" y="2316079"/>
            <a:ext cx="1100889" cy="123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41E9A88-66EB-90CD-85AB-412EA13B179D}"/>
              </a:ext>
            </a:extLst>
          </p:cNvPr>
          <p:cNvSpPr/>
          <p:nvPr/>
        </p:nvSpPr>
        <p:spPr>
          <a:xfrm>
            <a:off x="197014" y="1515979"/>
            <a:ext cx="1813762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플레이어</a:t>
            </a:r>
            <a:r>
              <a:rPr lang="en-US" altLang="ko-KR" sz="1050" dirty="0"/>
              <a:t>	</a:t>
            </a:r>
            <a:endParaRPr lang="ko-KR" altLang="en-US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EBD961-A536-5004-76B9-00DF89B512ED}"/>
              </a:ext>
            </a:extLst>
          </p:cNvPr>
          <p:cNvSpPr/>
          <p:nvPr/>
        </p:nvSpPr>
        <p:spPr>
          <a:xfrm>
            <a:off x="10595810" y="2396290"/>
            <a:ext cx="1100889" cy="123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5185E0F-D790-9F4F-ED92-31AC131754D2}"/>
              </a:ext>
            </a:extLst>
          </p:cNvPr>
          <p:cNvSpPr/>
          <p:nvPr/>
        </p:nvSpPr>
        <p:spPr>
          <a:xfrm>
            <a:off x="10239373" y="1596190"/>
            <a:ext cx="1813762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1A1715-0592-0A2E-5EC2-AA5FE282103C}"/>
              </a:ext>
            </a:extLst>
          </p:cNvPr>
          <p:cNvSpPr/>
          <p:nvPr/>
        </p:nvSpPr>
        <p:spPr>
          <a:xfrm>
            <a:off x="290763" y="3860132"/>
            <a:ext cx="11610474" cy="8542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F86BFB5-81C5-8FD0-C6B6-4273D2812048}"/>
              </a:ext>
            </a:extLst>
          </p:cNvPr>
          <p:cNvCxnSpPr/>
          <p:nvPr/>
        </p:nvCxnSpPr>
        <p:spPr>
          <a:xfrm>
            <a:off x="1654341" y="3555332"/>
            <a:ext cx="8941469" cy="802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11463B-B80F-9C73-61AC-434093D26FEC}"/>
              </a:ext>
            </a:extLst>
          </p:cNvPr>
          <p:cNvSpPr/>
          <p:nvPr/>
        </p:nvSpPr>
        <p:spPr>
          <a:xfrm>
            <a:off x="416592" y="4141621"/>
            <a:ext cx="261688" cy="282743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8C5C81-B055-432F-D505-F2145D45888A}"/>
              </a:ext>
            </a:extLst>
          </p:cNvPr>
          <p:cNvSpPr/>
          <p:nvPr/>
        </p:nvSpPr>
        <p:spPr>
          <a:xfrm>
            <a:off x="1627520" y="4141623"/>
            <a:ext cx="261688" cy="2827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C15938-C944-5398-CFD5-355A9D706562}"/>
              </a:ext>
            </a:extLst>
          </p:cNvPr>
          <p:cNvSpPr/>
          <p:nvPr/>
        </p:nvSpPr>
        <p:spPr>
          <a:xfrm>
            <a:off x="290763" y="1179846"/>
            <a:ext cx="1657079" cy="2220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C6A013-D939-C884-5314-002B2A2516B1}"/>
              </a:ext>
            </a:extLst>
          </p:cNvPr>
          <p:cNvSpPr/>
          <p:nvPr/>
        </p:nvSpPr>
        <p:spPr>
          <a:xfrm>
            <a:off x="10221325" y="1291517"/>
            <a:ext cx="1813762" cy="2220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CCA30-0B77-6156-83A1-E1781627EB09}"/>
              </a:ext>
            </a:extLst>
          </p:cNvPr>
          <p:cNvSpPr/>
          <p:nvPr/>
        </p:nvSpPr>
        <p:spPr>
          <a:xfrm>
            <a:off x="10221325" y="1291517"/>
            <a:ext cx="1657079" cy="2220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24B96B-71A7-5DB7-9E15-C0A1AE990F77}"/>
              </a:ext>
            </a:extLst>
          </p:cNvPr>
          <p:cNvSpPr/>
          <p:nvPr/>
        </p:nvSpPr>
        <p:spPr>
          <a:xfrm>
            <a:off x="290763" y="5361826"/>
            <a:ext cx="11610474" cy="8542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큐 구조로 선입선출 유닛 표현 </a:t>
            </a:r>
          </a:p>
          <a:p>
            <a:pPr algn="ctr"/>
            <a:r>
              <a:rPr lang="ko-KR" altLang="en-US" dirty="0"/>
              <a:t>유닛 생성순서 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BE70C6-6E13-27A6-D287-2DD8851EBF52}"/>
              </a:ext>
            </a:extLst>
          </p:cNvPr>
          <p:cNvSpPr txBox="1"/>
          <p:nvPr/>
        </p:nvSpPr>
        <p:spPr>
          <a:xfrm>
            <a:off x="10371221" y="52264"/>
            <a:ext cx="150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골드</a:t>
            </a:r>
            <a:r>
              <a:rPr lang="en-US" altLang="ko-KR" dirty="0"/>
              <a:t>: 100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A9DF28-A113-49DF-CC50-455392B44D84}"/>
              </a:ext>
            </a:extLst>
          </p:cNvPr>
          <p:cNvSpPr/>
          <p:nvPr/>
        </p:nvSpPr>
        <p:spPr>
          <a:xfrm>
            <a:off x="3094120" y="4145881"/>
            <a:ext cx="261688" cy="282743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4B145F-C222-2EF2-0A48-2688B7CEB808}"/>
              </a:ext>
            </a:extLst>
          </p:cNvPr>
          <p:cNvSpPr/>
          <p:nvPr/>
        </p:nvSpPr>
        <p:spPr>
          <a:xfrm>
            <a:off x="4593190" y="4141622"/>
            <a:ext cx="261688" cy="282743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7EFBD5-C399-863F-C21F-A66122E502AC}"/>
              </a:ext>
            </a:extLst>
          </p:cNvPr>
          <p:cNvSpPr/>
          <p:nvPr/>
        </p:nvSpPr>
        <p:spPr>
          <a:xfrm>
            <a:off x="6140743" y="4117310"/>
            <a:ext cx="261688" cy="282743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70193D-B4C4-4FC7-52F7-6088C72DFF56}"/>
              </a:ext>
            </a:extLst>
          </p:cNvPr>
          <p:cNvSpPr/>
          <p:nvPr/>
        </p:nvSpPr>
        <p:spPr>
          <a:xfrm>
            <a:off x="7949984" y="4117310"/>
            <a:ext cx="261688" cy="282743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7F1FC5-42EF-0ECA-173B-E9220FB8EB81}"/>
              </a:ext>
            </a:extLst>
          </p:cNvPr>
          <p:cNvSpPr/>
          <p:nvPr/>
        </p:nvSpPr>
        <p:spPr>
          <a:xfrm>
            <a:off x="9547428" y="4117310"/>
            <a:ext cx="261688" cy="2827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C1BECA-AC65-4E29-8FCB-F3DCB837056A}"/>
              </a:ext>
            </a:extLst>
          </p:cNvPr>
          <p:cNvSpPr/>
          <p:nvPr/>
        </p:nvSpPr>
        <p:spPr>
          <a:xfrm>
            <a:off x="11127451" y="4095501"/>
            <a:ext cx="261688" cy="28274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435D65-F5BD-EC71-D5F7-604D006C5FD7}"/>
              </a:ext>
            </a:extLst>
          </p:cNvPr>
          <p:cNvSpPr txBox="1"/>
          <p:nvPr/>
        </p:nvSpPr>
        <p:spPr>
          <a:xfrm>
            <a:off x="348464" y="4406597"/>
            <a:ext cx="428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35</a:t>
            </a:r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BFB9EE-83B0-EAF2-C4BD-03EEFEE7D2A5}"/>
              </a:ext>
            </a:extLst>
          </p:cNvPr>
          <p:cNvSpPr txBox="1"/>
          <p:nvPr/>
        </p:nvSpPr>
        <p:spPr>
          <a:xfrm>
            <a:off x="1565156" y="4424364"/>
            <a:ext cx="428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50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ACBEB2-ED7C-EEE9-38B5-14B46378CAFE}"/>
              </a:ext>
            </a:extLst>
          </p:cNvPr>
          <p:cNvSpPr txBox="1"/>
          <p:nvPr/>
        </p:nvSpPr>
        <p:spPr>
          <a:xfrm>
            <a:off x="3016727" y="4427749"/>
            <a:ext cx="428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75</a:t>
            </a:r>
          </a:p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B3D5F-462C-F866-294B-488E756EB5F2}"/>
              </a:ext>
            </a:extLst>
          </p:cNvPr>
          <p:cNvSpPr txBox="1"/>
          <p:nvPr/>
        </p:nvSpPr>
        <p:spPr>
          <a:xfrm>
            <a:off x="4456394" y="4417345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110</a:t>
            </a:r>
          </a:p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4B9743-6B61-EE8A-432C-4688A81E17CF}"/>
              </a:ext>
            </a:extLst>
          </p:cNvPr>
          <p:cNvSpPr txBox="1"/>
          <p:nvPr/>
        </p:nvSpPr>
        <p:spPr>
          <a:xfrm>
            <a:off x="6059790" y="4414185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150</a:t>
            </a:r>
          </a:p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8D790C-B32C-95BA-16EA-BBF7FDFA16FB}"/>
              </a:ext>
            </a:extLst>
          </p:cNvPr>
          <p:cNvSpPr txBox="1"/>
          <p:nvPr/>
        </p:nvSpPr>
        <p:spPr>
          <a:xfrm>
            <a:off x="7832183" y="4406597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200</a:t>
            </a:r>
          </a:p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5B29FB-A6F7-9821-F550-EE4094AFB331}"/>
              </a:ext>
            </a:extLst>
          </p:cNvPr>
          <p:cNvSpPr txBox="1"/>
          <p:nvPr/>
        </p:nvSpPr>
        <p:spPr>
          <a:xfrm>
            <a:off x="9472364" y="4403621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240</a:t>
            </a:r>
          </a:p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5DFA6-6027-5E36-EC4D-52D4C7B5A8CD}"/>
              </a:ext>
            </a:extLst>
          </p:cNvPr>
          <p:cNvSpPr txBox="1"/>
          <p:nvPr/>
        </p:nvSpPr>
        <p:spPr>
          <a:xfrm>
            <a:off x="11019917" y="4399395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280</a:t>
            </a:r>
          </a:p>
          <a:p>
            <a:endParaRPr lang="ko-KR" altLang="en-US" dirty="0"/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C53B5220-5D09-DAF7-8AB0-00E5D1A90DDF}"/>
              </a:ext>
            </a:extLst>
          </p:cNvPr>
          <p:cNvSpPr/>
          <p:nvPr/>
        </p:nvSpPr>
        <p:spPr>
          <a:xfrm>
            <a:off x="5985212" y="32167"/>
            <a:ext cx="3842583" cy="2279902"/>
          </a:xfrm>
          <a:prstGeom prst="wedgeEllipseCallout">
            <a:avLst>
              <a:gd name="adj1" fmla="val 47915"/>
              <a:gd name="adj2" fmla="val 64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적 성채에 생성중인 </a:t>
            </a:r>
            <a:r>
              <a:rPr lang="ko-KR" altLang="en-US" sz="1400" dirty="0"/>
              <a:t>유닛을 보여줘서 플레이어가 </a:t>
            </a:r>
            <a:r>
              <a:rPr lang="ko-KR" altLang="en-US" sz="1400" dirty="0" err="1"/>
              <a:t>유닛생성</a:t>
            </a:r>
            <a:r>
              <a:rPr lang="ko-KR" altLang="en-US" sz="1400" dirty="0"/>
              <a:t> 판단하는데 도움을 줘도 괜찮을 듯 </a:t>
            </a:r>
            <a:br>
              <a:rPr lang="en-US" altLang="ko-KR" sz="1400" dirty="0"/>
            </a:b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659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2C2C30-EAA5-B062-2CAF-0DDF159D9210}"/>
              </a:ext>
            </a:extLst>
          </p:cNvPr>
          <p:cNvSpPr/>
          <p:nvPr/>
        </p:nvSpPr>
        <p:spPr>
          <a:xfrm>
            <a:off x="290685" y="666984"/>
            <a:ext cx="4656221" cy="6172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6AE2FA-3365-3682-B4CE-A99072A698ED}"/>
              </a:ext>
            </a:extLst>
          </p:cNvPr>
          <p:cNvSpPr/>
          <p:nvPr/>
        </p:nvSpPr>
        <p:spPr>
          <a:xfrm>
            <a:off x="523374" y="1395365"/>
            <a:ext cx="261688" cy="282743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9394B5-F670-1F7D-450F-DFF6D835CC6B}"/>
              </a:ext>
            </a:extLst>
          </p:cNvPr>
          <p:cNvSpPr/>
          <p:nvPr/>
        </p:nvSpPr>
        <p:spPr>
          <a:xfrm>
            <a:off x="523374" y="2882873"/>
            <a:ext cx="261688" cy="2827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8B0E79-D15D-7DD2-3BEA-3845EBFB83A2}"/>
              </a:ext>
            </a:extLst>
          </p:cNvPr>
          <p:cNvSpPr/>
          <p:nvPr/>
        </p:nvSpPr>
        <p:spPr>
          <a:xfrm>
            <a:off x="532639" y="4330351"/>
            <a:ext cx="261688" cy="282743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E6570A-7B01-4480-9312-9953D36C8350}"/>
              </a:ext>
            </a:extLst>
          </p:cNvPr>
          <p:cNvSpPr/>
          <p:nvPr/>
        </p:nvSpPr>
        <p:spPr>
          <a:xfrm>
            <a:off x="523374" y="5776081"/>
            <a:ext cx="261688" cy="282743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015A6E-390C-8F57-7F3D-0D803BD76908}"/>
              </a:ext>
            </a:extLst>
          </p:cNvPr>
          <p:cNvSpPr/>
          <p:nvPr/>
        </p:nvSpPr>
        <p:spPr>
          <a:xfrm>
            <a:off x="6294448" y="2118495"/>
            <a:ext cx="261688" cy="282743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E5A3F-3F54-4C89-D3D6-AC29E5BC9810}"/>
              </a:ext>
            </a:extLst>
          </p:cNvPr>
          <p:cNvSpPr/>
          <p:nvPr/>
        </p:nvSpPr>
        <p:spPr>
          <a:xfrm>
            <a:off x="6333354" y="3023468"/>
            <a:ext cx="261688" cy="282743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8AC78D-7A22-29CD-ADB9-C5BFF8DACD48}"/>
              </a:ext>
            </a:extLst>
          </p:cNvPr>
          <p:cNvSpPr/>
          <p:nvPr/>
        </p:nvSpPr>
        <p:spPr>
          <a:xfrm>
            <a:off x="6294448" y="4068768"/>
            <a:ext cx="261688" cy="2827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B548B5-1BFC-155C-59F2-8CD6181D49AE}"/>
              </a:ext>
            </a:extLst>
          </p:cNvPr>
          <p:cNvSpPr/>
          <p:nvPr/>
        </p:nvSpPr>
        <p:spPr>
          <a:xfrm>
            <a:off x="6321029" y="5277497"/>
            <a:ext cx="261688" cy="28274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6BBE38-EE5D-4BAD-686B-039B6B229FAD}"/>
              </a:ext>
            </a:extLst>
          </p:cNvPr>
          <p:cNvSpPr txBox="1"/>
          <p:nvPr/>
        </p:nvSpPr>
        <p:spPr>
          <a:xfrm>
            <a:off x="455246" y="1660341"/>
            <a:ext cx="42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35</a:t>
            </a:r>
          </a:p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C9E5ED-4F1D-C63D-F182-D8DFA9A66AA6}"/>
              </a:ext>
            </a:extLst>
          </p:cNvPr>
          <p:cNvSpPr txBox="1"/>
          <p:nvPr/>
        </p:nvSpPr>
        <p:spPr>
          <a:xfrm>
            <a:off x="461010" y="3165614"/>
            <a:ext cx="42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4353E-CDB0-B2E8-5D61-C6B3440EB1B5}"/>
              </a:ext>
            </a:extLst>
          </p:cNvPr>
          <p:cNvSpPr txBox="1"/>
          <p:nvPr/>
        </p:nvSpPr>
        <p:spPr>
          <a:xfrm>
            <a:off x="455246" y="4612219"/>
            <a:ext cx="42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75</a:t>
            </a:r>
          </a:p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94A455-A366-F217-FC75-747059C1A830}"/>
              </a:ext>
            </a:extLst>
          </p:cNvPr>
          <p:cNvSpPr txBox="1"/>
          <p:nvPr/>
        </p:nvSpPr>
        <p:spPr>
          <a:xfrm>
            <a:off x="386578" y="6051804"/>
            <a:ext cx="62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110</a:t>
            </a:r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8B390F-63B0-7CE7-F151-A721A20128D1}"/>
              </a:ext>
            </a:extLst>
          </p:cNvPr>
          <p:cNvSpPr txBox="1"/>
          <p:nvPr/>
        </p:nvSpPr>
        <p:spPr>
          <a:xfrm>
            <a:off x="6213495" y="2415370"/>
            <a:ext cx="62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</a:t>
            </a:r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FF863-E6E7-6885-12DF-F323947961BB}"/>
              </a:ext>
            </a:extLst>
          </p:cNvPr>
          <p:cNvSpPr txBox="1"/>
          <p:nvPr/>
        </p:nvSpPr>
        <p:spPr>
          <a:xfrm>
            <a:off x="6215553" y="3312755"/>
            <a:ext cx="62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</a:t>
            </a:r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E1F7C-CB02-662A-F591-B0C353E9A71D}"/>
              </a:ext>
            </a:extLst>
          </p:cNvPr>
          <p:cNvSpPr txBox="1"/>
          <p:nvPr/>
        </p:nvSpPr>
        <p:spPr>
          <a:xfrm>
            <a:off x="6213494" y="4360965"/>
            <a:ext cx="62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240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43FDC8-25F7-3358-409E-B19F7E30C3C4}"/>
              </a:ext>
            </a:extLst>
          </p:cNvPr>
          <p:cNvSpPr txBox="1"/>
          <p:nvPr/>
        </p:nvSpPr>
        <p:spPr>
          <a:xfrm>
            <a:off x="6213495" y="5581391"/>
            <a:ext cx="62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280</a:t>
            </a:r>
          </a:p>
          <a:p>
            <a:endParaRPr lang="ko-KR" altLang="en-US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36B9B6F9-4DB2-18ED-07AF-B7F65C32B218}"/>
              </a:ext>
            </a:extLst>
          </p:cNvPr>
          <p:cNvSpPr txBox="1">
            <a:spLocks/>
          </p:cNvSpPr>
          <p:nvPr/>
        </p:nvSpPr>
        <p:spPr>
          <a:xfrm>
            <a:off x="523374" y="365125"/>
            <a:ext cx="10830426" cy="95834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/>
              <a:t>유닛 설명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C9622-51D8-77EE-42FD-F050C16F26A4}"/>
              </a:ext>
            </a:extLst>
          </p:cNvPr>
          <p:cNvSpPr txBox="1"/>
          <p:nvPr/>
        </p:nvSpPr>
        <p:spPr>
          <a:xfrm>
            <a:off x="1340705" y="1340110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병사</a:t>
            </a:r>
            <a:r>
              <a:rPr lang="en-US" altLang="ko-KR" dirty="0"/>
              <a:t>: </a:t>
            </a:r>
            <a:r>
              <a:rPr lang="ko-KR" altLang="en-US" dirty="0"/>
              <a:t> 전사 유닛</a:t>
            </a:r>
            <a:r>
              <a:rPr lang="en-US" altLang="ko-KR" dirty="0"/>
              <a:t>(</a:t>
            </a:r>
            <a:r>
              <a:rPr lang="ko-KR" altLang="en-US" dirty="0"/>
              <a:t>근접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F4FFF-7AD9-2507-3540-33BA88FD0519}"/>
              </a:ext>
            </a:extLst>
          </p:cNvPr>
          <p:cNvSpPr txBox="1"/>
          <p:nvPr/>
        </p:nvSpPr>
        <p:spPr>
          <a:xfrm>
            <a:off x="1340705" y="2880418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</a:t>
            </a:r>
            <a:r>
              <a:rPr lang="ko-KR" altLang="en-US" dirty="0" err="1"/>
              <a:t>궁병</a:t>
            </a:r>
            <a:r>
              <a:rPr lang="en-US" altLang="ko-KR" dirty="0"/>
              <a:t>: </a:t>
            </a:r>
            <a:r>
              <a:rPr lang="ko-KR" altLang="en-US" dirty="0"/>
              <a:t>원거리 유닛</a:t>
            </a:r>
            <a:r>
              <a:rPr lang="en-US" altLang="ko-KR" dirty="0"/>
              <a:t>(4~5</a:t>
            </a:r>
            <a:r>
              <a:rPr lang="ko-KR" altLang="en-US" dirty="0"/>
              <a:t>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7A4BCB-7E05-FB26-353A-055F2E379EC8}"/>
              </a:ext>
            </a:extLst>
          </p:cNvPr>
          <p:cNvSpPr txBox="1"/>
          <p:nvPr/>
        </p:nvSpPr>
        <p:spPr>
          <a:xfrm>
            <a:off x="1340705" y="4344764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창병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전사 유닛</a:t>
            </a:r>
            <a:r>
              <a:rPr lang="en-US" altLang="ko-KR" dirty="0"/>
              <a:t>(</a:t>
            </a:r>
            <a:r>
              <a:rPr lang="ko-KR" altLang="en-US" dirty="0"/>
              <a:t>근접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E54B35-DAF8-31AE-C29D-F24F449A8824}"/>
              </a:ext>
            </a:extLst>
          </p:cNvPr>
          <p:cNvSpPr txBox="1"/>
          <p:nvPr/>
        </p:nvSpPr>
        <p:spPr>
          <a:xfrm>
            <a:off x="1340705" y="5785563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투창병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원거리 유닛</a:t>
            </a:r>
            <a:r>
              <a:rPr lang="en-US" altLang="ko-KR" dirty="0"/>
              <a:t>(2~3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E60570-3C0F-8ECE-E661-9B3E8F13A9DB}"/>
              </a:ext>
            </a:extLst>
          </p:cNvPr>
          <p:cNvSpPr txBox="1"/>
          <p:nvPr/>
        </p:nvSpPr>
        <p:spPr>
          <a:xfrm>
            <a:off x="6943410" y="5277497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장군 </a:t>
            </a:r>
            <a:r>
              <a:rPr lang="en-US" altLang="ko-KR" dirty="0"/>
              <a:t>: </a:t>
            </a:r>
            <a:r>
              <a:rPr lang="ko-KR" altLang="en-US" dirty="0"/>
              <a:t>전사 유닛</a:t>
            </a:r>
            <a:r>
              <a:rPr lang="en-US" altLang="ko-KR" dirty="0"/>
              <a:t>(</a:t>
            </a:r>
            <a:r>
              <a:rPr lang="ko-KR" altLang="en-US" dirty="0"/>
              <a:t>근접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33BBB6-2CA9-7C16-45DC-3FC83CDAA509}"/>
              </a:ext>
            </a:extLst>
          </p:cNvPr>
          <p:cNvSpPr txBox="1"/>
          <p:nvPr/>
        </p:nvSpPr>
        <p:spPr>
          <a:xfrm>
            <a:off x="7003568" y="2117586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기마병 </a:t>
            </a:r>
            <a:r>
              <a:rPr lang="en-US" altLang="ko-KR" dirty="0"/>
              <a:t>: </a:t>
            </a:r>
            <a:r>
              <a:rPr lang="ko-KR" altLang="en-US" dirty="0"/>
              <a:t>전사 유닛</a:t>
            </a:r>
            <a:r>
              <a:rPr lang="en-US" altLang="ko-KR" dirty="0"/>
              <a:t>(</a:t>
            </a:r>
            <a:r>
              <a:rPr lang="ko-KR" altLang="en-US" dirty="0"/>
              <a:t>근접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A6A521-694D-1EC8-9EEE-D1B32DDD7C05}"/>
              </a:ext>
            </a:extLst>
          </p:cNvPr>
          <p:cNvSpPr txBox="1"/>
          <p:nvPr/>
        </p:nvSpPr>
        <p:spPr>
          <a:xfrm>
            <a:off x="6960993" y="3007376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투석기</a:t>
            </a:r>
            <a:r>
              <a:rPr lang="en-US" altLang="ko-KR" dirty="0"/>
              <a:t>: </a:t>
            </a:r>
            <a:r>
              <a:rPr lang="ko-KR" altLang="en-US" dirty="0"/>
              <a:t>특수 유닛</a:t>
            </a:r>
            <a:r>
              <a:rPr lang="en-US" altLang="ko-KR" dirty="0"/>
              <a:t>(</a:t>
            </a:r>
            <a:r>
              <a:rPr lang="ko-KR" altLang="en-US" dirty="0"/>
              <a:t>적진에 들어가면 피 </a:t>
            </a:r>
            <a:r>
              <a:rPr lang="en-US" altLang="ko-KR" dirty="0"/>
              <a:t>1</a:t>
            </a:r>
            <a:r>
              <a:rPr lang="ko-KR" altLang="en-US" dirty="0"/>
              <a:t>만 남김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736FDD-C813-4322-F116-C0D8534E8468}"/>
              </a:ext>
            </a:extLst>
          </p:cNvPr>
          <p:cNvSpPr txBox="1"/>
          <p:nvPr/>
        </p:nvSpPr>
        <p:spPr>
          <a:xfrm>
            <a:off x="1290944" y="756379"/>
            <a:ext cx="32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유닛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F9317F-FCD9-2E33-2FA3-478F342994E6}"/>
              </a:ext>
            </a:extLst>
          </p:cNvPr>
          <p:cNvSpPr txBox="1"/>
          <p:nvPr/>
        </p:nvSpPr>
        <p:spPr>
          <a:xfrm>
            <a:off x="7028525" y="4055404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성기사</a:t>
            </a:r>
            <a:r>
              <a:rPr lang="en-US" altLang="ko-KR" dirty="0"/>
              <a:t>:</a:t>
            </a:r>
            <a:r>
              <a:rPr lang="ko-KR" altLang="en-US" dirty="0"/>
              <a:t> 전사 유닛</a:t>
            </a:r>
            <a:r>
              <a:rPr lang="en-US" altLang="ko-KR" dirty="0"/>
              <a:t>(</a:t>
            </a:r>
            <a:r>
              <a:rPr lang="ko-KR" altLang="en-US" dirty="0"/>
              <a:t>근접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85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4CBBB8-C741-A09A-A607-63C514830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51691"/>
              </p:ext>
            </p:extLst>
          </p:nvPr>
        </p:nvGraphicFramePr>
        <p:xfrm>
          <a:off x="66842" y="141577"/>
          <a:ext cx="12125160" cy="657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753">
                  <a:extLst>
                    <a:ext uri="{9D8B030D-6E8A-4147-A177-3AD203B41FA5}">
                      <a16:colId xmlns:a16="http://schemas.microsoft.com/office/drawing/2014/main" val="3946394863"/>
                    </a:ext>
                  </a:extLst>
                </a:gridCol>
                <a:gridCol w="1913753">
                  <a:extLst>
                    <a:ext uri="{9D8B030D-6E8A-4147-A177-3AD203B41FA5}">
                      <a16:colId xmlns:a16="http://schemas.microsoft.com/office/drawing/2014/main" val="1557191704"/>
                    </a:ext>
                  </a:extLst>
                </a:gridCol>
                <a:gridCol w="1913753">
                  <a:extLst>
                    <a:ext uri="{9D8B030D-6E8A-4147-A177-3AD203B41FA5}">
                      <a16:colId xmlns:a16="http://schemas.microsoft.com/office/drawing/2014/main" val="2735009102"/>
                    </a:ext>
                  </a:extLst>
                </a:gridCol>
                <a:gridCol w="1913753">
                  <a:extLst>
                    <a:ext uri="{9D8B030D-6E8A-4147-A177-3AD203B41FA5}">
                      <a16:colId xmlns:a16="http://schemas.microsoft.com/office/drawing/2014/main" val="3572882177"/>
                    </a:ext>
                  </a:extLst>
                </a:gridCol>
                <a:gridCol w="1913753">
                  <a:extLst>
                    <a:ext uri="{9D8B030D-6E8A-4147-A177-3AD203B41FA5}">
                      <a16:colId xmlns:a16="http://schemas.microsoft.com/office/drawing/2014/main" val="3335730492"/>
                    </a:ext>
                  </a:extLst>
                </a:gridCol>
                <a:gridCol w="2556395">
                  <a:extLst>
                    <a:ext uri="{9D8B030D-6E8A-4147-A177-3AD203B41FA5}">
                      <a16:colId xmlns:a16="http://schemas.microsoft.com/office/drawing/2014/main" val="1830668265"/>
                    </a:ext>
                  </a:extLst>
                </a:gridCol>
              </a:tblGrid>
              <a:tr h="73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유닛명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생성속도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초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공격력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체력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91758"/>
                  </a:ext>
                </a:extLst>
              </a:tr>
              <a:tr h="73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병사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21029"/>
                  </a:ext>
                </a:extLst>
              </a:tr>
              <a:tr h="73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궁병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4~5</a:t>
                      </a:r>
                      <a:r>
                        <a:rPr lang="ko-KR" altLang="en-US" sz="2000" dirty="0"/>
                        <a:t>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58321"/>
                  </a:ext>
                </a:extLst>
              </a:tr>
              <a:tr h="73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창병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6304"/>
                  </a:ext>
                </a:extLst>
              </a:tr>
              <a:tr h="73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투창병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2~3</a:t>
                      </a:r>
                      <a:r>
                        <a:rPr lang="ko-KR" altLang="en-US" sz="2000" dirty="0"/>
                        <a:t>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87248"/>
                  </a:ext>
                </a:extLst>
              </a:tr>
              <a:tr h="728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기마병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529602"/>
                  </a:ext>
                </a:extLst>
              </a:tr>
              <a:tr h="73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투석기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적진으로 </a:t>
                      </a:r>
                      <a:r>
                        <a:rPr lang="ko-KR" altLang="en-US" sz="2000" dirty="0" err="1"/>
                        <a:t>들어갈시</a:t>
                      </a:r>
                      <a:r>
                        <a:rPr lang="ko-KR" altLang="en-US" sz="2000" dirty="0"/>
                        <a:t> 적진 피</a:t>
                      </a:r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81808"/>
                  </a:ext>
                </a:extLst>
              </a:tr>
              <a:tr h="73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성기사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240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4117"/>
                  </a:ext>
                </a:extLst>
              </a:tr>
              <a:tr h="730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장군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280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250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9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2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D741EE-C8EC-5BFB-28C4-D55B3767801C}"/>
              </a:ext>
            </a:extLst>
          </p:cNvPr>
          <p:cNvSpPr/>
          <p:nvPr/>
        </p:nvSpPr>
        <p:spPr>
          <a:xfrm>
            <a:off x="290763" y="1179846"/>
            <a:ext cx="1813762" cy="2220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65A2BE-C057-E088-2D86-2258F32395DB}"/>
              </a:ext>
            </a:extLst>
          </p:cNvPr>
          <p:cNvSpPr/>
          <p:nvPr/>
        </p:nvSpPr>
        <p:spPr>
          <a:xfrm>
            <a:off x="553452" y="2316079"/>
            <a:ext cx="1100889" cy="123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41E9A88-66EB-90CD-85AB-412EA13B179D}"/>
              </a:ext>
            </a:extLst>
          </p:cNvPr>
          <p:cNvSpPr/>
          <p:nvPr/>
        </p:nvSpPr>
        <p:spPr>
          <a:xfrm>
            <a:off x="197014" y="1515979"/>
            <a:ext cx="1813762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플레이어</a:t>
            </a:r>
            <a:r>
              <a:rPr lang="en-US" altLang="ko-KR" sz="1050" dirty="0"/>
              <a:t>	</a:t>
            </a:r>
            <a:endParaRPr lang="ko-KR" altLang="en-US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EBD961-A536-5004-76B9-00DF89B512ED}"/>
              </a:ext>
            </a:extLst>
          </p:cNvPr>
          <p:cNvSpPr/>
          <p:nvPr/>
        </p:nvSpPr>
        <p:spPr>
          <a:xfrm>
            <a:off x="10595810" y="2396290"/>
            <a:ext cx="1100889" cy="1239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5185E0F-D790-9F4F-ED92-31AC131754D2}"/>
              </a:ext>
            </a:extLst>
          </p:cNvPr>
          <p:cNvSpPr/>
          <p:nvPr/>
        </p:nvSpPr>
        <p:spPr>
          <a:xfrm>
            <a:off x="10239373" y="1596190"/>
            <a:ext cx="1813762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1A1715-0592-0A2E-5EC2-AA5FE282103C}"/>
              </a:ext>
            </a:extLst>
          </p:cNvPr>
          <p:cNvSpPr/>
          <p:nvPr/>
        </p:nvSpPr>
        <p:spPr>
          <a:xfrm>
            <a:off x="290763" y="3860132"/>
            <a:ext cx="11610474" cy="8542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F86BFB5-81C5-8FD0-C6B6-4273D2812048}"/>
              </a:ext>
            </a:extLst>
          </p:cNvPr>
          <p:cNvCxnSpPr/>
          <p:nvPr/>
        </p:nvCxnSpPr>
        <p:spPr>
          <a:xfrm>
            <a:off x="1654341" y="3555332"/>
            <a:ext cx="8941469" cy="802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11463B-B80F-9C73-61AC-434093D26FEC}"/>
              </a:ext>
            </a:extLst>
          </p:cNvPr>
          <p:cNvSpPr/>
          <p:nvPr/>
        </p:nvSpPr>
        <p:spPr>
          <a:xfrm>
            <a:off x="416592" y="4141621"/>
            <a:ext cx="261688" cy="282743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8C5C81-B055-432F-D505-F2145D45888A}"/>
              </a:ext>
            </a:extLst>
          </p:cNvPr>
          <p:cNvSpPr/>
          <p:nvPr/>
        </p:nvSpPr>
        <p:spPr>
          <a:xfrm>
            <a:off x="1627520" y="4141623"/>
            <a:ext cx="261688" cy="2827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C15938-C944-5398-CFD5-355A9D706562}"/>
              </a:ext>
            </a:extLst>
          </p:cNvPr>
          <p:cNvSpPr/>
          <p:nvPr/>
        </p:nvSpPr>
        <p:spPr>
          <a:xfrm>
            <a:off x="290763" y="1179846"/>
            <a:ext cx="1657079" cy="2220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C6A013-D939-C884-5314-002B2A2516B1}"/>
              </a:ext>
            </a:extLst>
          </p:cNvPr>
          <p:cNvSpPr/>
          <p:nvPr/>
        </p:nvSpPr>
        <p:spPr>
          <a:xfrm>
            <a:off x="10221325" y="1291517"/>
            <a:ext cx="1813762" cy="2220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CCA30-0B77-6156-83A1-E1781627EB09}"/>
              </a:ext>
            </a:extLst>
          </p:cNvPr>
          <p:cNvSpPr/>
          <p:nvPr/>
        </p:nvSpPr>
        <p:spPr>
          <a:xfrm>
            <a:off x="10221325" y="1291517"/>
            <a:ext cx="1657079" cy="2220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24B96B-71A7-5DB7-9E15-C0A1AE990F77}"/>
              </a:ext>
            </a:extLst>
          </p:cNvPr>
          <p:cNvSpPr/>
          <p:nvPr/>
        </p:nvSpPr>
        <p:spPr>
          <a:xfrm>
            <a:off x="290763" y="5361826"/>
            <a:ext cx="11610474" cy="8542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큐 구조로 선입선출 유닛 표현 </a:t>
            </a:r>
          </a:p>
          <a:p>
            <a:pPr algn="ctr"/>
            <a:r>
              <a:rPr lang="ko-KR" altLang="en-US" dirty="0"/>
              <a:t>유닛 생성순서 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BE70C6-6E13-27A6-D287-2DD8851EBF52}"/>
              </a:ext>
            </a:extLst>
          </p:cNvPr>
          <p:cNvSpPr txBox="1"/>
          <p:nvPr/>
        </p:nvSpPr>
        <p:spPr>
          <a:xfrm>
            <a:off x="10371221" y="52264"/>
            <a:ext cx="150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골드</a:t>
            </a:r>
            <a:r>
              <a:rPr lang="en-US" altLang="ko-KR" dirty="0"/>
              <a:t>: 100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A9DF28-A113-49DF-CC50-455392B44D84}"/>
              </a:ext>
            </a:extLst>
          </p:cNvPr>
          <p:cNvSpPr/>
          <p:nvPr/>
        </p:nvSpPr>
        <p:spPr>
          <a:xfrm>
            <a:off x="3094120" y="4145881"/>
            <a:ext cx="261688" cy="282743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4B145F-C222-2EF2-0A48-2688B7CEB808}"/>
              </a:ext>
            </a:extLst>
          </p:cNvPr>
          <p:cNvSpPr/>
          <p:nvPr/>
        </p:nvSpPr>
        <p:spPr>
          <a:xfrm>
            <a:off x="4593190" y="4141622"/>
            <a:ext cx="261688" cy="282743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7EFBD5-C399-863F-C21F-A66122E502AC}"/>
              </a:ext>
            </a:extLst>
          </p:cNvPr>
          <p:cNvSpPr/>
          <p:nvPr/>
        </p:nvSpPr>
        <p:spPr>
          <a:xfrm>
            <a:off x="6140743" y="4117310"/>
            <a:ext cx="261688" cy="282743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70193D-B4C4-4FC7-52F7-6088C72DFF56}"/>
              </a:ext>
            </a:extLst>
          </p:cNvPr>
          <p:cNvSpPr/>
          <p:nvPr/>
        </p:nvSpPr>
        <p:spPr>
          <a:xfrm>
            <a:off x="7949984" y="4117310"/>
            <a:ext cx="261688" cy="282743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7F1FC5-42EF-0ECA-173B-E9220FB8EB81}"/>
              </a:ext>
            </a:extLst>
          </p:cNvPr>
          <p:cNvSpPr/>
          <p:nvPr/>
        </p:nvSpPr>
        <p:spPr>
          <a:xfrm>
            <a:off x="9547428" y="4117310"/>
            <a:ext cx="261688" cy="2827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C1BECA-AC65-4E29-8FCB-F3DCB837056A}"/>
              </a:ext>
            </a:extLst>
          </p:cNvPr>
          <p:cNvSpPr/>
          <p:nvPr/>
        </p:nvSpPr>
        <p:spPr>
          <a:xfrm>
            <a:off x="11127451" y="4095501"/>
            <a:ext cx="261688" cy="28274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435D65-F5BD-EC71-D5F7-604D006C5FD7}"/>
              </a:ext>
            </a:extLst>
          </p:cNvPr>
          <p:cNvSpPr txBox="1"/>
          <p:nvPr/>
        </p:nvSpPr>
        <p:spPr>
          <a:xfrm>
            <a:off x="348464" y="4406597"/>
            <a:ext cx="428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35</a:t>
            </a:r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BFB9EE-83B0-EAF2-C4BD-03EEFEE7D2A5}"/>
              </a:ext>
            </a:extLst>
          </p:cNvPr>
          <p:cNvSpPr txBox="1"/>
          <p:nvPr/>
        </p:nvSpPr>
        <p:spPr>
          <a:xfrm>
            <a:off x="1565156" y="4424364"/>
            <a:ext cx="428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50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ACBEB2-ED7C-EEE9-38B5-14B46378CAFE}"/>
              </a:ext>
            </a:extLst>
          </p:cNvPr>
          <p:cNvSpPr txBox="1"/>
          <p:nvPr/>
        </p:nvSpPr>
        <p:spPr>
          <a:xfrm>
            <a:off x="3016727" y="4427749"/>
            <a:ext cx="428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75</a:t>
            </a:r>
          </a:p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1B3D5F-462C-F866-294B-488E756EB5F2}"/>
              </a:ext>
            </a:extLst>
          </p:cNvPr>
          <p:cNvSpPr txBox="1"/>
          <p:nvPr/>
        </p:nvSpPr>
        <p:spPr>
          <a:xfrm>
            <a:off x="4456394" y="4417345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110</a:t>
            </a:r>
          </a:p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4B9743-6B61-EE8A-432C-4688A81E17CF}"/>
              </a:ext>
            </a:extLst>
          </p:cNvPr>
          <p:cNvSpPr txBox="1"/>
          <p:nvPr/>
        </p:nvSpPr>
        <p:spPr>
          <a:xfrm>
            <a:off x="6059790" y="4414185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150</a:t>
            </a:r>
          </a:p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8D790C-B32C-95BA-16EA-BBF7FDFA16FB}"/>
              </a:ext>
            </a:extLst>
          </p:cNvPr>
          <p:cNvSpPr txBox="1"/>
          <p:nvPr/>
        </p:nvSpPr>
        <p:spPr>
          <a:xfrm>
            <a:off x="7832183" y="4406597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200</a:t>
            </a:r>
          </a:p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5B29FB-A6F7-9821-F550-EE4094AFB331}"/>
              </a:ext>
            </a:extLst>
          </p:cNvPr>
          <p:cNvSpPr txBox="1"/>
          <p:nvPr/>
        </p:nvSpPr>
        <p:spPr>
          <a:xfrm>
            <a:off x="9472364" y="4403621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240</a:t>
            </a:r>
          </a:p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5DFA6-6027-5E36-EC4D-52D4C7B5A8CD}"/>
              </a:ext>
            </a:extLst>
          </p:cNvPr>
          <p:cNvSpPr txBox="1"/>
          <p:nvPr/>
        </p:nvSpPr>
        <p:spPr>
          <a:xfrm>
            <a:off x="11019917" y="4399395"/>
            <a:ext cx="627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280</a:t>
            </a:r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D00C62-FC64-29E2-FCD2-A6449BE07FB1}"/>
              </a:ext>
            </a:extLst>
          </p:cNvPr>
          <p:cNvSpPr/>
          <p:nvPr/>
        </p:nvSpPr>
        <p:spPr>
          <a:xfrm>
            <a:off x="5692321" y="3301666"/>
            <a:ext cx="261688" cy="282743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4FD1C-DCC4-B7D6-FF56-27AA4FF7C84C}"/>
              </a:ext>
            </a:extLst>
          </p:cNvPr>
          <p:cNvSpPr/>
          <p:nvPr/>
        </p:nvSpPr>
        <p:spPr>
          <a:xfrm>
            <a:off x="6373609" y="3307429"/>
            <a:ext cx="261688" cy="282743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D9F866CD-06C2-5338-E5C1-36E67B540305}"/>
              </a:ext>
            </a:extLst>
          </p:cNvPr>
          <p:cNvSpPr/>
          <p:nvPr/>
        </p:nvSpPr>
        <p:spPr>
          <a:xfrm>
            <a:off x="3029342" y="990200"/>
            <a:ext cx="3328050" cy="1154630"/>
          </a:xfrm>
          <a:prstGeom prst="wedgeRoundRectCallout">
            <a:avLst>
              <a:gd name="adj1" fmla="val 31141"/>
              <a:gd name="adj2" fmla="val 106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판정 기준</a:t>
            </a:r>
            <a:br>
              <a:rPr lang="en-US" altLang="ko-KR" dirty="0"/>
            </a:br>
            <a:r>
              <a:rPr lang="ko-KR" altLang="en-US" dirty="0"/>
              <a:t>유닛끼리 닿았을 때</a:t>
            </a: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654325F9-C628-B511-C6A4-0A81995387A2}"/>
              </a:ext>
            </a:extLst>
          </p:cNvPr>
          <p:cNvSpPr/>
          <p:nvPr/>
        </p:nvSpPr>
        <p:spPr>
          <a:xfrm>
            <a:off x="6616310" y="955858"/>
            <a:ext cx="3328050" cy="1154630"/>
          </a:xfrm>
          <a:prstGeom prst="wedgeRoundRectCallout">
            <a:avLst>
              <a:gd name="adj1" fmla="val -38006"/>
              <a:gd name="adj2" fmla="val 1067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 유닛의 경우에는 윤곽선색을 다르게 해서 식별성을 </a:t>
            </a:r>
            <a:r>
              <a:rPr lang="ko-KR" altLang="en-US" dirty="0" err="1"/>
              <a:t>높여야함</a:t>
            </a:r>
            <a:r>
              <a:rPr lang="ko-KR" altLang="en-US" dirty="0"/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5F87C4-327F-F153-27BE-A6B6F5A1AB90}"/>
              </a:ext>
            </a:extLst>
          </p:cNvPr>
          <p:cNvSpPr/>
          <p:nvPr/>
        </p:nvSpPr>
        <p:spPr>
          <a:xfrm>
            <a:off x="5204425" y="3036492"/>
            <a:ext cx="975791" cy="1541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D2F1F5-58FF-2ACF-F91B-8DA35DA2553F}"/>
              </a:ext>
            </a:extLst>
          </p:cNvPr>
          <p:cNvSpPr/>
          <p:nvPr/>
        </p:nvSpPr>
        <p:spPr>
          <a:xfrm>
            <a:off x="6357392" y="3021404"/>
            <a:ext cx="975791" cy="1541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체력</a:t>
            </a:r>
            <a:r>
              <a:rPr lang="ko-KR" altLang="en-US" dirty="0"/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183E99-D757-3BBD-61BD-232746AA2CD9}"/>
              </a:ext>
            </a:extLst>
          </p:cNvPr>
          <p:cNvSpPr/>
          <p:nvPr/>
        </p:nvSpPr>
        <p:spPr>
          <a:xfrm>
            <a:off x="4347158" y="3836598"/>
            <a:ext cx="7247941" cy="209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스테이지 마다 해금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7057F5-5B28-F573-8EEA-73CDE1821FDF}"/>
              </a:ext>
            </a:extLst>
          </p:cNvPr>
          <p:cNvSpPr/>
          <p:nvPr/>
        </p:nvSpPr>
        <p:spPr>
          <a:xfrm>
            <a:off x="348464" y="3857644"/>
            <a:ext cx="3660145" cy="209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유닛 </a:t>
            </a:r>
          </a:p>
        </p:txBody>
      </p:sp>
    </p:spTree>
    <p:extLst>
      <p:ext uri="{BB962C8B-B14F-4D97-AF65-F5344CB8AC3E}">
        <p14:creationId xmlns:p14="http://schemas.microsoft.com/office/powerpoint/2010/main" val="271386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F9B9D-4597-DA0D-95BF-19BC2F1B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4" y="365125"/>
            <a:ext cx="10830426" cy="958349"/>
          </a:xfrm>
        </p:spPr>
        <p:txBody>
          <a:bodyPr/>
          <a:lstStyle/>
          <a:p>
            <a:pPr algn="ctr"/>
            <a:r>
              <a:rPr lang="ko-KR" altLang="en-US" dirty="0"/>
              <a:t>판정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584359-4036-23A6-A7FF-82D3655AE13A}"/>
              </a:ext>
            </a:extLst>
          </p:cNvPr>
          <p:cNvSpPr/>
          <p:nvPr/>
        </p:nvSpPr>
        <p:spPr>
          <a:xfrm>
            <a:off x="403059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근접유닛</a:t>
            </a:r>
            <a:r>
              <a:rPr lang="ko-KR" altLang="en-US" dirty="0"/>
              <a:t> 판정 기준</a:t>
            </a:r>
            <a:r>
              <a:rPr lang="en-US" altLang="ko-KR" dirty="0"/>
              <a:t>: </a:t>
            </a:r>
            <a:r>
              <a:rPr lang="ko-KR" altLang="en-US" dirty="0"/>
              <a:t>좌표기준</a:t>
            </a:r>
            <a:br>
              <a:rPr lang="en-US" altLang="ko-KR" dirty="0"/>
            </a:br>
            <a:endParaRPr lang="en-US" altLang="ko-KR" dirty="0"/>
          </a:p>
          <a:p>
            <a:pPr algn="ctr"/>
            <a:r>
              <a:rPr lang="ko-KR" altLang="en-US" dirty="0"/>
              <a:t>유닛 좌표 </a:t>
            </a:r>
            <a:r>
              <a:rPr lang="en-US" altLang="ko-KR" dirty="0"/>
              <a:t>+ </a:t>
            </a:r>
            <a:r>
              <a:rPr lang="ko-KR" altLang="en-US" dirty="0" err="1"/>
              <a:t>유닛크기의</a:t>
            </a:r>
            <a:r>
              <a:rPr lang="ko-KR" altLang="en-US" dirty="0"/>
              <a:t> 절반 </a:t>
            </a:r>
            <a:r>
              <a:rPr lang="en-US" altLang="ko-KR" dirty="0"/>
              <a:t>== </a:t>
            </a:r>
            <a:r>
              <a:rPr lang="ko-KR" altLang="en-US" dirty="0"/>
              <a:t>적 유닛 좌표 </a:t>
            </a:r>
            <a:r>
              <a:rPr lang="en-US" altLang="ko-KR" dirty="0"/>
              <a:t>– </a:t>
            </a:r>
            <a:r>
              <a:rPr lang="ko-KR" altLang="en-US" dirty="0" err="1"/>
              <a:t>유닛크기</a:t>
            </a:r>
            <a:r>
              <a:rPr lang="ko-KR" altLang="en-US" dirty="0"/>
              <a:t> 절반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원거리 유닛 판정 기준</a:t>
            </a:r>
            <a:r>
              <a:rPr lang="en-US" altLang="ko-KR" dirty="0"/>
              <a:t>: </a:t>
            </a:r>
            <a:r>
              <a:rPr lang="ko-KR" altLang="en-US" dirty="0"/>
              <a:t>좌표기준 </a:t>
            </a:r>
            <a:br>
              <a:rPr lang="en-US" altLang="ko-KR" dirty="0"/>
            </a:br>
            <a:endParaRPr lang="en-US" altLang="ko-KR" dirty="0"/>
          </a:p>
          <a:p>
            <a:pPr algn="ctr"/>
            <a:r>
              <a:rPr lang="ko-KR" altLang="en-US" dirty="0"/>
              <a:t>현재 유닛 좌표 </a:t>
            </a:r>
            <a:r>
              <a:rPr lang="en-US" altLang="ko-KR" dirty="0"/>
              <a:t>+ </a:t>
            </a:r>
            <a:r>
              <a:rPr lang="ko-KR" altLang="en-US" dirty="0" err="1"/>
              <a:t>유닛크기</a:t>
            </a:r>
            <a:r>
              <a:rPr lang="ko-KR" altLang="en-US" dirty="0"/>
              <a:t> 개수 </a:t>
            </a:r>
            <a:r>
              <a:rPr lang="en-US" altLang="ko-KR" dirty="0"/>
              <a:t>* n == </a:t>
            </a:r>
            <a:r>
              <a:rPr lang="ko-KR" altLang="en-US" dirty="0"/>
              <a:t>적 유닛 좌표 </a:t>
            </a:r>
            <a:r>
              <a:rPr lang="en-US" altLang="ko-KR" dirty="0"/>
              <a:t>– </a:t>
            </a:r>
            <a:r>
              <a:rPr lang="ko-KR" altLang="en-US" dirty="0"/>
              <a:t>유닛 크기 절반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D82CA4-0E5D-AD1E-70D0-2E15D35FCF06}"/>
              </a:ext>
            </a:extLst>
          </p:cNvPr>
          <p:cNvSpPr/>
          <p:nvPr/>
        </p:nvSpPr>
        <p:spPr>
          <a:xfrm>
            <a:off x="6872038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적진</a:t>
            </a:r>
            <a:r>
              <a:rPr lang="en-US" altLang="ko-KR" dirty="0"/>
              <a:t>(</a:t>
            </a:r>
            <a:r>
              <a:rPr lang="ko-KR" altLang="en-US" dirty="0"/>
              <a:t>적 성채</a:t>
            </a:r>
            <a:r>
              <a:rPr lang="en-US" altLang="ko-KR" dirty="0"/>
              <a:t>)</a:t>
            </a:r>
            <a:r>
              <a:rPr lang="ko-KR" altLang="en-US" dirty="0"/>
              <a:t>도 마찬가지로 </a:t>
            </a:r>
            <a:br>
              <a:rPr lang="en-US" altLang="ko-KR" dirty="0"/>
            </a:br>
            <a:r>
              <a:rPr lang="ko-KR" altLang="en-US" dirty="0"/>
              <a:t>유닛 좌표와 성채 좌표 기준으로 판단함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852A3B-9E6F-5304-6BD3-668BBAA00593}"/>
              </a:ext>
            </a:extLst>
          </p:cNvPr>
          <p:cNvSpPr/>
          <p:nvPr/>
        </p:nvSpPr>
        <p:spPr>
          <a:xfrm>
            <a:off x="2087229" y="1732547"/>
            <a:ext cx="977064" cy="991878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0723C5-49D3-5D06-FB6F-7FBB26E6D67A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2575761" y="1732547"/>
            <a:ext cx="0" cy="106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812E3C29-1DF0-333D-008A-FF5F62F9F74D}"/>
              </a:ext>
            </a:extLst>
          </p:cNvPr>
          <p:cNvSpPr/>
          <p:nvPr/>
        </p:nvSpPr>
        <p:spPr>
          <a:xfrm>
            <a:off x="2018548" y="844299"/>
            <a:ext cx="2167689" cy="7493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ko-KR" altLang="en-US" dirty="0"/>
              <a:t>축 기준 </a:t>
            </a:r>
          </a:p>
        </p:txBody>
      </p:sp>
    </p:spTree>
    <p:extLst>
      <p:ext uri="{BB962C8B-B14F-4D97-AF65-F5344CB8AC3E}">
        <p14:creationId xmlns:p14="http://schemas.microsoft.com/office/powerpoint/2010/main" val="307934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F9B9D-4597-DA0D-95BF-19BC2F1B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4" y="365125"/>
            <a:ext cx="10830426" cy="958349"/>
          </a:xfrm>
        </p:spPr>
        <p:txBody>
          <a:bodyPr/>
          <a:lstStyle/>
          <a:p>
            <a:pPr algn="ctr"/>
            <a:r>
              <a:rPr lang="ko-KR" altLang="en-US" dirty="0"/>
              <a:t>변수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584359-4036-23A6-A7FF-82D3655AE13A}"/>
              </a:ext>
            </a:extLst>
          </p:cNvPr>
          <p:cNvSpPr/>
          <p:nvPr/>
        </p:nvSpPr>
        <p:spPr>
          <a:xfrm>
            <a:off x="403059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유닛 설정</a:t>
            </a:r>
            <a:r>
              <a:rPr lang="en-US" altLang="ko-KR" dirty="0"/>
              <a:t>: </a:t>
            </a:r>
            <a:r>
              <a:rPr lang="ko-KR" altLang="en-US" dirty="0"/>
              <a:t>구조체 </a:t>
            </a:r>
            <a:br>
              <a:rPr lang="en-US" altLang="ko-KR" dirty="0"/>
            </a:br>
            <a:r>
              <a:rPr lang="en-US" altLang="ko-KR" dirty="0"/>
              <a:t> -</a:t>
            </a:r>
            <a:r>
              <a:rPr lang="ko-KR" altLang="en-US" dirty="0"/>
              <a:t>체력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필요골드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체력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생성속도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D82CA4-0E5D-AD1E-70D0-2E15D35FCF06}"/>
              </a:ext>
            </a:extLst>
          </p:cNvPr>
          <p:cNvSpPr/>
          <p:nvPr/>
        </p:nvSpPr>
        <p:spPr>
          <a:xfrm>
            <a:off x="6872038" y="1732547"/>
            <a:ext cx="4421604" cy="44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 설정</a:t>
            </a:r>
            <a:r>
              <a:rPr lang="en-US" altLang="ko-KR" dirty="0"/>
              <a:t>: </a:t>
            </a:r>
            <a:r>
              <a:rPr lang="ko-KR" altLang="en-US" dirty="0"/>
              <a:t>연결 리스트</a:t>
            </a:r>
            <a:br>
              <a:rPr lang="en-US" altLang="ko-KR" dirty="0"/>
            </a:br>
            <a:r>
              <a:rPr lang="ko-KR" altLang="en-US" dirty="0"/>
              <a:t>유닛 생성</a:t>
            </a:r>
            <a:r>
              <a:rPr lang="en-US" altLang="ko-KR" dirty="0"/>
              <a:t>: </a:t>
            </a:r>
            <a:r>
              <a:rPr lang="ko-KR" altLang="en-US" dirty="0"/>
              <a:t>큐</a:t>
            </a: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0723C5-49D3-5D06-FB6F-7FBB26E6D67A}"/>
              </a:ext>
            </a:extLst>
          </p:cNvPr>
          <p:cNvCxnSpPr>
            <a:cxnSpLocks/>
          </p:cNvCxnSpPr>
          <p:nvPr/>
        </p:nvCxnSpPr>
        <p:spPr>
          <a:xfrm>
            <a:off x="2575761" y="1732547"/>
            <a:ext cx="0" cy="106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7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</TotalTime>
  <Words>416</Words>
  <Application>Microsoft Office PowerPoint</Application>
  <PresentationFormat>와이드스크린</PresentationFormat>
  <Paragraphs>137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포트리스 디펜더  </vt:lpstr>
      <vt:lpstr>게임 방법</vt:lpstr>
      <vt:lpstr>재화</vt:lpstr>
      <vt:lpstr>PowerPoint 프레젠테이션</vt:lpstr>
      <vt:lpstr>PowerPoint 프레젠테이션</vt:lpstr>
      <vt:lpstr>PowerPoint 프레젠테이션</vt:lpstr>
      <vt:lpstr>PowerPoint 프레젠테이션</vt:lpstr>
      <vt:lpstr>판정</vt:lpstr>
      <vt:lpstr>변수</vt:lpstr>
      <vt:lpstr>스테이지 배경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포트리스 디펜더  </dc:title>
  <dc:creator>seo gyeongsik</dc:creator>
  <cp:lastModifiedBy>seo gyeongsik</cp:lastModifiedBy>
  <cp:revision>3</cp:revision>
  <dcterms:created xsi:type="dcterms:W3CDTF">2023-05-17T00:53:39Z</dcterms:created>
  <dcterms:modified xsi:type="dcterms:W3CDTF">2023-05-17T02:07:39Z</dcterms:modified>
</cp:coreProperties>
</file>