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873" r:id="rId3"/>
    <p:sldId id="259" r:id="rId4"/>
    <p:sldId id="257" r:id="rId5"/>
    <p:sldId id="260" r:id="rId6"/>
    <p:sldId id="261" r:id="rId7"/>
    <p:sldId id="262" r:id="rId8"/>
    <p:sldId id="854" r:id="rId9"/>
    <p:sldId id="855" r:id="rId10"/>
    <p:sldId id="857" r:id="rId11"/>
    <p:sldId id="858" r:id="rId12"/>
    <p:sldId id="859" r:id="rId13"/>
    <p:sldId id="860" r:id="rId14"/>
    <p:sldId id="861" r:id="rId15"/>
    <p:sldId id="862" r:id="rId16"/>
    <p:sldId id="863" r:id="rId17"/>
    <p:sldId id="864" r:id="rId18"/>
    <p:sldId id="865" r:id="rId19"/>
    <p:sldId id="866" r:id="rId20"/>
    <p:sldId id="867" r:id="rId21"/>
    <p:sldId id="868" r:id="rId22"/>
    <p:sldId id="869" r:id="rId23"/>
    <p:sldId id="870" r:id="rId24"/>
    <p:sldId id="871" r:id="rId25"/>
    <p:sldId id="872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오균" initials="권오" lastIdx="1" clrIdx="0">
    <p:extLst>
      <p:ext uri="{19B8F6BF-5375-455C-9EA6-DF929625EA0E}">
        <p15:presenceInfo xmlns:p15="http://schemas.microsoft.com/office/powerpoint/2012/main" userId="ee920e8122d0f8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 autoAdjust="0"/>
    <p:restoredTop sz="96405" autoAdjust="0"/>
  </p:normalViewPr>
  <p:slideViewPr>
    <p:cSldViewPr snapToGrid="0">
      <p:cViewPr varScale="1">
        <p:scale>
          <a:sx n="126" d="100"/>
          <a:sy n="126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8BBA3-1BA5-4D5B-84A5-EBABB028B181}" type="datetimeFigureOut">
              <a:rPr lang="ko-KR" altLang="en-US" smtClean="0"/>
              <a:t>2021. 2. 15.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55C0-3378-48B4-864F-AFA65815C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4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http://databaser.net/moniwiki/pds/BayesianStatistic/%EB%B2%A0%EC%9D%B4%EC%A6%88_%EC%A0%95%EB%A6%AC%EC%99%80_MLE.pdf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55C0-3378-48B4-864F-AFA65815CD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7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3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66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74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90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99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https://wikidocs.net/22892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55C0-3378-48B4-864F-AFA65815CD9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087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20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https://wikidocs.net/22892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55C0-3378-48B4-864F-AFA65815CD9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90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99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3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http://databaser.net/moniwiki/pds/BayesianStatistic/%EB%B2%A0%EC%9D%B4%EC%A6%88_%EC%A0%95%EB%A6%AC%EC%99%80_MLE.pdf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55C0-3378-48B4-864F-AFA65815CD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88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00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07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https://wikidocs.net/22892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55C0-3378-48B4-864F-AFA65815CD9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84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81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https://wikidocs.net/22892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55C0-3378-48B4-864F-AFA65815CD9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4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https://sanghyu.tistory.com/10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Bayes theorem(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"/>
              </a:rPr>
              <a:t>베이즈정리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MLE/MAP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55C0-3378-48B4-864F-AFA65815CD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https://sanghyu.tistory.com/10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Bayes theorem(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"/>
              </a:rPr>
              <a:t>베이즈정리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MLE/MAP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55C0-3378-48B4-864F-AFA65815CD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5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https://wikidocs.net/22892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55C0-3378-48B4-864F-AFA65815CD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4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https://wikidocs.net/22892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55C0-3378-48B4-864F-AFA65815CD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18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3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2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6466-8C0A-4238-A11E-CB59CCFE69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0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C607D-1CF2-4870-9FFC-69A995F90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</a:t>
            </a:r>
            <a:r>
              <a:rPr lang="ko-KR" altLang="en-US" sz="4000" dirty="0"/>
              <a:t>장 텍스트 분류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318BB-1AC0-4C07-8664-49E8B9906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발표자 </a:t>
            </a:r>
            <a:r>
              <a:rPr lang="ko-KR" altLang="en-US" dirty="0" err="1"/>
              <a:t>권오균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60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297" y="107183"/>
            <a:ext cx="8491811" cy="4103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2" y="4136765"/>
            <a:ext cx="9143999" cy="39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사용하는 이유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046A-3D00-4BDA-92C3-5996A78D09C8}"/>
              </a:ext>
            </a:extLst>
          </p:cNvPr>
          <p:cNvSpPr txBox="1"/>
          <p:nvPr/>
        </p:nvSpPr>
        <p:spPr>
          <a:xfrm>
            <a:off x="2087174" y="4756003"/>
            <a:ext cx="8039113" cy="94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입력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값은 양쪽 모두 ‘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주가’이지만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왼쪽의 주가는 오늘을 기준으로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오른쪽은 어제를 기준으로 계산되어야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27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9119" y="633948"/>
            <a:ext cx="8039113" cy="4141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처음 개발된 이후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RNN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결과를 더욱 개선하기 위한 노력이 계속 되어 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중에서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LSTM(Long Short Term Memory)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방법을 함께 사용하는 기법이 현재 가장 널리 사용되고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한 층 안에서 반복을 많이 해야 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특성상 일반 신경망보다 기울기 소실 문제가 더 많이 발생하고 이를 해결하기 어렵다는 단점을 보완한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반복되기 직전에 다음 층으로 기억된 값을 넘길지 안 넘길지를 관리하는 단계를 하나 더 추가하는 것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88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980" y="564156"/>
            <a:ext cx="8318471" cy="3679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0217" y="4449552"/>
            <a:ext cx="9143999" cy="39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기억값의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가중치를 관리하는 장치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97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9119" y="401718"/>
            <a:ext cx="8039113" cy="94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방식의 장점은 입력 값과 출력 값을 어떻게 설정하느냐에 따라 다음과 같이 여러 가지 상황에서 이를 적용할 수 있다는 것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54" y="1682001"/>
            <a:ext cx="6600092" cy="34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7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555561"/>
            <a:ext cx="6284963" cy="52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4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46" y="446651"/>
            <a:ext cx="8658107" cy="3375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1" y="4032447"/>
            <a:ext cx="9143999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RNN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방식의 다양한 활용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87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B126-56F5-4113-9281-CBC8F15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sz="3100" dirty="0"/>
              <a:t>(</a:t>
            </a:r>
            <a:r>
              <a:rPr lang="en-US" altLang="ko-KR" sz="3100" dirty="0" err="1"/>
              <a:t>cONVOLUTION</a:t>
            </a:r>
            <a:r>
              <a:rPr lang="en-US" altLang="ko-KR" sz="3100" dirty="0"/>
              <a:t> Neural Network, </a:t>
            </a:r>
            <a:r>
              <a:rPr lang="en-US" altLang="ko-KR" sz="3100" dirty="0" err="1"/>
              <a:t>cNN</a:t>
            </a:r>
            <a:r>
              <a:rPr lang="en-US" altLang="ko-KR" sz="3100" dirty="0"/>
              <a:t>)</a:t>
            </a:r>
            <a:br>
              <a:rPr lang="en-US" altLang="ko-KR" dirty="0"/>
            </a:br>
            <a:r>
              <a:rPr lang="en-US" altLang="ko-KR" sz="1400" dirty="0" err="1"/>
              <a:t>cNN</a:t>
            </a:r>
            <a:r>
              <a:rPr lang="ko-KR" altLang="en-US" sz="1400" dirty="0"/>
              <a:t>은 </a:t>
            </a:r>
            <a:br>
              <a:rPr lang="ko-KR" altLang="en-US" sz="1400" dirty="0"/>
            </a:br>
            <a:r>
              <a:rPr lang="en-US" altLang="ko-KR" sz="1400" dirty="0"/>
              <a:t>-   </a:t>
            </a:r>
            <a:r>
              <a:rPr lang="ko-KR" altLang="en-US" sz="1400" dirty="0"/>
              <a:t>이미지 처리에 탁월한 성능을 보이는 신경망임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  </a:t>
            </a:r>
            <a:r>
              <a:rPr lang="ko-KR" altLang="en-US" sz="1400" dirty="0" err="1"/>
              <a:t>합성곱</a:t>
            </a:r>
            <a:r>
              <a:rPr lang="ko-KR" altLang="en-US" sz="1400" dirty="0"/>
              <a:t> 신경망은 크게 </a:t>
            </a:r>
            <a:r>
              <a:rPr lang="ko-KR" altLang="en-US" sz="1400" dirty="0" err="1"/>
              <a:t>합성곱층과</a:t>
            </a:r>
            <a:r>
              <a:rPr lang="en-US" altLang="ko-KR" sz="1400" dirty="0"/>
              <a:t>(Convolution layer)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풀링층</a:t>
            </a:r>
            <a:r>
              <a:rPr lang="en-US" altLang="ko-KR" sz="1400" dirty="0"/>
              <a:t>(Pooling layer)</a:t>
            </a:r>
            <a:r>
              <a:rPr lang="ko-KR" altLang="en-US" sz="1400" dirty="0"/>
              <a:t>으로 구성</a:t>
            </a:r>
            <a:br>
              <a:rPr lang="en-US" altLang="ko-KR" sz="1050" dirty="0"/>
            </a:b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125C0-B07F-46CE-ADA0-3196BBFB6725}"/>
              </a:ext>
            </a:extLst>
          </p:cNvPr>
          <p:cNvSpPr txBox="1"/>
          <p:nvPr/>
        </p:nvSpPr>
        <p:spPr>
          <a:xfrm>
            <a:off x="1872493" y="5367103"/>
            <a:ext cx="8963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r>
              <a:rPr lang="en-US" altLang="ko-KR" dirty="0"/>
              <a:t>CONV</a:t>
            </a:r>
            <a:r>
              <a:rPr lang="ko-KR" altLang="en-US" dirty="0"/>
              <a:t>는 </a:t>
            </a:r>
            <a:r>
              <a:rPr lang="ko-KR" altLang="en-US" dirty="0" err="1"/>
              <a:t>합성곱</a:t>
            </a:r>
            <a:r>
              <a:rPr lang="ko-KR" altLang="en-US" dirty="0"/>
              <a:t> 연산을 의미하고</a:t>
            </a:r>
            <a:r>
              <a:rPr lang="en-US" altLang="ko-KR" dirty="0"/>
              <a:t>, </a:t>
            </a:r>
            <a:r>
              <a:rPr lang="ko-KR" altLang="en-US" dirty="0" err="1"/>
              <a:t>합성곱</a:t>
            </a:r>
            <a:r>
              <a:rPr lang="ko-KR" altLang="en-US" dirty="0"/>
              <a:t> 연산의 결과가 활성화 함수 </a:t>
            </a:r>
            <a:r>
              <a:rPr lang="en-US" altLang="ko-KR" dirty="0" err="1"/>
              <a:t>ReLU</a:t>
            </a:r>
            <a:r>
              <a:rPr lang="ko-KR" altLang="en-US" dirty="0"/>
              <a:t>를 지남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이 두 과정을 </a:t>
            </a:r>
            <a:r>
              <a:rPr lang="ko-KR" altLang="en-US" dirty="0" err="1"/>
              <a:t>합성곱층</a:t>
            </a:r>
            <a:r>
              <a:rPr lang="ko-KR" altLang="en-US" dirty="0"/>
              <a:t> 이라고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9B6425-E247-4957-B4CE-4EF96A10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416" y="2012724"/>
            <a:ext cx="6933454" cy="335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7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5716" y="229704"/>
            <a:ext cx="9143999" cy="572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손글씨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그림을 다층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퍼셉트론으로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분류하기 위해 벡터로 바꾸면 다음과 같음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차원으로 변환된 결과는 이게 원래 어떤 이미지였는지 알아보기가 어려움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 전에 가지고 있던 공간적인 구조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(spatial structure)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정보가 유실된 상태로 공간적인 구조 정보라는 것은 거리가 가까운 어떤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픽셀들끼리는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어떤 연관이 있고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픽셀들끼리는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값이 비슷하거나 등을 포함하고 있음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이미지의 공간적인 구조 정보를 보존하면서 학습할 수 있는 방법이 필요 해졌고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위해 사용하는 것이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신경망임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61927-E719-44EA-9553-3056F7C2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67" y="897137"/>
            <a:ext cx="6394386" cy="21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7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B126-56F5-4113-9281-CBC8F15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연산</a:t>
            </a:r>
            <a:r>
              <a:rPr lang="en-US" altLang="ko-KR" dirty="0"/>
              <a:t>(Convolution operation)</a:t>
            </a:r>
            <a:br>
              <a:rPr lang="en-US" altLang="ko-KR" dirty="0"/>
            </a:br>
            <a:r>
              <a:rPr lang="ko-KR" altLang="en-US" sz="1400" dirty="0" err="1"/>
              <a:t>합성곱층은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ko-KR" altLang="en-US" sz="1400" dirty="0" err="1"/>
              <a:t>합성곱</a:t>
            </a:r>
            <a:r>
              <a:rPr lang="ko-KR" altLang="en-US" sz="1400" dirty="0"/>
              <a:t> 연산을 통해서 이미지의 특징을 추출하는 역할을 함</a:t>
            </a:r>
            <a:r>
              <a:rPr lang="en-US" altLang="ko-KR" sz="1400" dirty="0"/>
              <a:t>.</a:t>
            </a:r>
            <a:br>
              <a:rPr lang="en-US" altLang="ko-KR" sz="1050" dirty="0"/>
            </a:b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125C0-B07F-46CE-ADA0-3196BBFB6725}"/>
              </a:ext>
            </a:extLst>
          </p:cNvPr>
          <p:cNvSpPr txBox="1"/>
          <p:nvPr/>
        </p:nvSpPr>
        <p:spPr>
          <a:xfrm>
            <a:off x="1451579" y="1999789"/>
            <a:ext cx="102222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r>
              <a:rPr lang="ko-KR" altLang="en-US" dirty="0" err="1"/>
              <a:t>합성곱은</a:t>
            </a:r>
            <a:r>
              <a:rPr lang="ko-KR" altLang="en-US" dirty="0"/>
              <a:t> 커널</a:t>
            </a:r>
            <a:r>
              <a:rPr lang="en-US" altLang="ko-KR" dirty="0"/>
              <a:t>(kernel) </a:t>
            </a:r>
            <a:r>
              <a:rPr lang="ko-KR" altLang="en-US" dirty="0"/>
              <a:t>또는 필터</a:t>
            </a:r>
            <a:r>
              <a:rPr lang="en-US" altLang="ko-KR" dirty="0"/>
              <a:t>(filter)</a:t>
            </a:r>
            <a:r>
              <a:rPr lang="ko-KR" altLang="en-US" dirty="0"/>
              <a:t>라는 </a:t>
            </a:r>
            <a:r>
              <a:rPr lang="en-US" altLang="ko-KR" dirty="0" err="1"/>
              <a:t>n×m</a:t>
            </a:r>
            <a:r>
              <a:rPr lang="en-US" altLang="ko-KR" dirty="0"/>
              <a:t> </a:t>
            </a:r>
            <a:r>
              <a:rPr lang="ko-KR" altLang="en-US" dirty="0"/>
              <a:t>크기의 행렬로 높이</a:t>
            </a:r>
            <a:r>
              <a:rPr lang="en-US" altLang="ko-KR" dirty="0"/>
              <a:t>(height)×</a:t>
            </a:r>
            <a:r>
              <a:rPr lang="ko-KR" altLang="en-US" dirty="0"/>
              <a:t>너비</a:t>
            </a:r>
            <a:r>
              <a:rPr lang="en-US" altLang="ko-KR" dirty="0"/>
              <a:t>(width) </a:t>
            </a:r>
            <a:r>
              <a:rPr lang="ko-KR" altLang="en-US" dirty="0"/>
              <a:t>크기의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이미지를 처음부터 끝까지 겹치며 훑으면서 </a:t>
            </a:r>
            <a:r>
              <a:rPr lang="en-US" altLang="ko-KR" dirty="0" err="1"/>
              <a:t>n×m</a:t>
            </a:r>
            <a:r>
              <a:rPr lang="ko-KR" altLang="en-US" dirty="0"/>
              <a:t>크기의 겹쳐지는 부분의 각 이미지와 커널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원소의 값을 곱해서 모두 더한 값을 출력으로 하는 것을 말함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이미지의 가장 왼쪽 위부터 가장 오른쪽까지 순차적으로 훑는다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커널</a:t>
            </a:r>
            <a:r>
              <a:rPr lang="en-US" altLang="ko-KR" dirty="0"/>
              <a:t>(kernel)</a:t>
            </a:r>
            <a:r>
              <a:rPr lang="ko-KR" altLang="en-US" dirty="0"/>
              <a:t>은 일반적으로 </a:t>
            </a:r>
            <a:r>
              <a:rPr lang="en-US" altLang="ko-KR" dirty="0"/>
              <a:t>3 × 3 </a:t>
            </a:r>
            <a:r>
              <a:rPr lang="ko-KR" altLang="en-US" dirty="0"/>
              <a:t>또는 </a:t>
            </a:r>
            <a:r>
              <a:rPr lang="en-US" altLang="ko-KR" dirty="0"/>
              <a:t>5 × 5</a:t>
            </a:r>
            <a:r>
              <a:rPr lang="ko-KR" altLang="en-US" dirty="0"/>
              <a:t>를 사용함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67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5716" y="229704"/>
            <a:ext cx="9971313" cy="206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3×3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크기의 커널로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5×5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이미지 행렬에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연산을 수행하는 과정임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번의 연산을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(step)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하였을 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연산의 세번째 스텝까지 이미지와 식으로 표현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FBA2C7-21B3-479D-9A87-7C545D94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6" y="1333676"/>
            <a:ext cx="8754550" cy="41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5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B126-56F5-4113-9281-CBC8F15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분류</a:t>
            </a:r>
            <a:br>
              <a:rPr lang="en-US" altLang="ko-KR" dirty="0"/>
            </a:br>
            <a:r>
              <a:rPr lang="ko-KR" altLang="en-US" sz="1500" dirty="0"/>
              <a:t>텍스트</a:t>
            </a:r>
            <a:r>
              <a:rPr lang="en-US" altLang="ko-KR" sz="1500" dirty="0"/>
              <a:t>,</a:t>
            </a:r>
            <a:r>
              <a:rPr lang="ko-KR" altLang="en-US" sz="1500" dirty="0"/>
              <a:t> 문장 또는</a:t>
            </a:r>
            <a:r>
              <a:rPr lang="en-US" altLang="ko-KR" sz="1500" dirty="0"/>
              <a:t>(</a:t>
            </a:r>
            <a:r>
              <a:rPr lang="ko-KR" altLang="en-US" sz="1500" dirty="0"/>
              <a:t>문장들로 이루어진</a:t>
            </a:r>
            <a:r>
              <a:rPr lang="en-US" altLang="ko-KR" sz="1500" dirty="0"/>
              <a:t>)</a:t>
            </a:r>
            <a:r>
              <a:rPr lang="ko-KR" altLang="en-US" sz="1500" dirty="0"/>
              <a:t>문서를 입력으로 받아 사전에 정의된 클래스 중에 어디에 속하는지</a:t>
            </a:r>
            <a:br>
              <a:rPr lang="en-US" altLang="ko-KR" sz="1500" dirty="0"/>
            </a:br>
            <a:r>
              <a:rPr lang="ko-KR" altLang="en-US" sz="1500" dirty="0"/>
              <a:t>분류하는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125C0-B07F-46CE-ADA0-3196BBFB6725}"/>
              </a:ext>
            </a:extLst>
          </p:cNvPr>
          <p:cNvSpPr txBox="1"/>
          <p:nvPr/>
        </p:nvSpPr>
        <p:spPr>
          <a:xfrm>
            <a:off x="1451579" y="2030549"/>
            <a:ext cx="96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텍스트를 입력으로 받아 불연속적인 값으로 출력해야 하는 문제가 있다면 대부분 텍스트 분류</a:t>
            </a:r>
            <a:endParaRPr lang="en-US" altLang="ko-KR" dirty="0"/>
          </a:p>
          <a:p>
            <a:r>
              <a:rPr lang="ko-KR" altLang="en-US" dirty="0"/>
              <a:t>문제에 </a:t>
            </a:r>
            <a:r>
              <a:rPr lang="ko-KR" altLang="en-US" dirty="0" err="1"/>
              <a:t>속한다로</a:t>
            </a:r>
            <a:r>
              <a:rPr lang="ko-KR" altLang="en-US" dirty="0"/>
              <a:t>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9501373-BD1F-6B4A-8159-B25FFCB96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09259"/>
              </p:ext>
            </p:extLst>
          </p:nvPr>
        </p:nvGraphicFramePr>
        <p:xfrm>
          <a:off x="1798320" y="285367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7519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7698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클래스</a:t>
                      </a:r>
                      <a:r>
                        <a:rPr lang="ko-KR" altLang="en-US" dirty="0"/>
                        <a:t> 예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감성</a:t>
                      </a:r>
                      <a:r>
                        <a:rPr lang="ko-KR" altLang="en-US" dirty="0"/>
                        <a:t> 분석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긍정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중립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부정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스팸</a:t>
                      </a:r>
                      <a:r>
                        <a:rPr lang="ko-KR" altLang="en-US" dirty="0"/>
                        <a:t> 메일 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정상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스팸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사용자</a:t>
                      </a:r>
                      <a:r>
                        <a:rPr lang="ko-KR" altLang="en-US" dirty="0"/>
                        <a:t> 의도 분류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명령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질문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잡담 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주제</a:t>
                      </a:r>
                      <a:r>
                        <a:rPr lang="ko-KR" altLang="en-US" dirty="0"/>
                        <a:t> 분류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각</a:t>
                      </a:r>
                      <a:r>
                        <a:rPr lang="ko-KR" altLang="en-US" dirty="0"/>
                        <a:t> 주제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6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카테고리</a:t>
                      </a:r>
                      <a:r>
                        <a:rPr lang="ko-KR" altLang="en-US" dirty="0"/>
                        <a:t> 분류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각</a:t>
                      </a:r>
                      <a:r>
                        <a:rPr lang="ko-KR" altLang="en-US" dirty="0"/>
                        <a:t> 카테고리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6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35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FE3DD0-01CE-4007-A018-268DB5D6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83" y="0"/>
            <a:ext cx="6911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4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5716" y="229704"/>
            <a:ext cx="9971313" cy="450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 연산을 총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스텝까지 마쳤다고 가정하였을 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결과는 아래와 같다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위와 같이 입력으로부터 커널을 사용하여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연산을 통해 나온 결과를 특성 맵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(feature map)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308417-532F-4E47-957F-AAE21B3D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776" y="709123"/>
            <a:ext cx="3071750" cy="22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5716" y="229704"/>
            <a:ext cx="10769598" cy="287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예제에서는 커널의 크기가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× 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이었지만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커널의 크기는 사용자가 정할 수 있음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커널의 이동 범위가 위의 예제에서는 한 칸이었지만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또한 사용자가 정할 수 있음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이동 범위를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스트라이드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(stride)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아래의 예제는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스트라이드가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경우에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 × 5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이미지에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연산을 수행하는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× 3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커널의 움직임을 보여줌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최종적으로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× 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크기의 특성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맵을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얻음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339C3-6352-4BE7-AD0B-362770F7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31" y="2369455"/>
            <a:ext cx="9419770" cy="36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1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B126-56F5-4113-9281-CBC8F15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패딩</a:t>
            </a:r>
            <a:r>
              <a:rPr lang="en-US" altLang="ko-KR" dirty="0"/>
              <a:t>(Padding)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125C0-B07F-46CE-ADA0-3196BBFB6725}"/>
              </a:ext>
            </a:extLst>
          </p:cNvPr>
          <p:cNvSpPr txBox="1"/>
          <p:nvPr/>
        </p:nvSpPr>
        <p:spPr>
          <a:xfrm>
            <a:off x="1451579" y="1999789"/>
            <a:ext cx="10927350" cy="3332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위의 예에서 </a:t>
            </a:r>
            <a:r>
              <a:rPr lang="en-US" altLang="ko-KR" dirty="0"/>
              <a:t>5 × 5 </a:t>
            </a:r>
            <a:r>
              <a:rPr lang="ko-KR" altLang="en-US" dirty="0"/>
              <a:t>이미지에 </a:t>
            </a:r>
            <a:r>
              <a:rPr lang="en-US" altLang="ko-KR" dirty="0"/>
              <a:t>3 × 3</a:t>
            </a:r>
            <a:r>
              <a:rPr lang="ko-KR" altLang="en-US" dirty="0"/>
              <a:t>의 커널로 </a:t>
            </a:r>
            <a:r>
              <a:rPr lang="ko-KR" altLang="en-US" dirty="0" err="1"/>
              <a:t>합성곱</a:t>
            </a:r>
            <a:r>
              <a:rPr lang="ko-KR" altLang="en-US" dirty="0"/>
              <a:t> 연산을 하였을 때</a:t>
            </a:r>
            <a:r>
              <a:rPr lang="en-US" altLang="ko-KR" dirty="0"/>
              <a:t>, </a:t>
            </a:r>
            <a:r>
              <a:rPr lang="ko-KR" altLang="en-US" dirty="0" err="1"/>
              <a:t>스트라이드가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 경우에는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 3 × 3</a:t>
            </a:r>
            <a:r>
              <a:rPr lang="ko-KR" altLang="en-US" dirty="0"/>
              <a:t>의 특성 </a:t>
            </a:r>
            <a:r>
              <a:rPr lang="ko-KR" altLang="en-US" dirty="0" err="1"/>
              <a:t>맵을</a:t>
            </a:r>
            <a:r>
              <a:rPr lang="ko-KR" altLang="en-US" dirty="0"/>
              <a:t> 얻음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/>
              <a:t>합성곱</a:t>
            </a:r>
            <a:r>
              <a:rPr lang="ko-KR" altLang="en-US" dirty="0"/>
              <a:t> 연산의 결과로 얻은 특성 </a:t>
            </a:r>
            <a:r>
              <a:rPr lang="ko-KR" altLang="en-US" dirty="0" err="1"/>
              <a:t>맵은</a:t>
            </a:r>
            <a:r>
              <a:rPr lang="ko-KR" altLang="en-US" dirty="0"/>
              <a:t> 입력보다 크기가 작아진다는 특징이 있음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/>
              <a:t>합성곱</a:t>
            </a:r>
            <a:r>
              <a:rPr lang="ko-KR" altLang="en-US" dirty="0"/>
              <a:t> 층을 </a:t>
            </a:r>
            <a:r>
              <a:rPr lang="ko-KR" altLang="en-US" dirty="0" err="1"/>
              <a:t>여러개</a:t>
            </a:r>
            <a:r>
              <a:rPr lang="ko-KR" altLang="en-US" dirty="0"/>
              <a:t> 쌓았다면 최종적으로 얻은 특성 </a:t>
            </a:r>
            <a:r>
              <a:rPr lang="ko-KR" altLang="en-US" dirty="0" err="1"/>
              <a:t>맵은</a:t>
            </a:r>
            <a:r>
              <a:rPr lang="ko-KR" altLang="en-US" dirty="0"/>
              <a:t> 초기 입력보다 매우 작아진 상태가 되어 버림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/>
              <a:t>합성곱</a:t>
            </a:r>
            <a:r>
              <a:rPr lang="ko-KR" altLang="en-US" dirty="0"/>
              <a:t> 연산 이후에도 특성 </a:t>
            </a:r>
            <a:r>
              <a:rPr lang="ko-KR" altLang="en-US" dirty="0" err="1"/>
              <a:t>맵의</a:t>
            </a:r>
            <a:r>
              <a:rPr lang="ko-KR" altLang="en-US" dirty="0"/>
              <a:t> 크기가 입력의 크기와 동일하게 유지되도록 하고 싶다면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패딩</a:t>
            </a:r>
            <a:r>
              <a:rPr lang="en-US" altLang="ko-KR" dirty="0"/>
              <a:t>(padding)</a:t>
            </a:r>
            <a:r>
              <a:rPr lang="ko-KR" altLang="en-US" dirty="0"/>
              <a:t>을 사용하면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2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5716" y="229704"/>
            <a:ext cx="10769598" cy="612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패딩은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합성곱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연산을 하기 전에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입력의 가장자리에 지정된 개수의 폭만큼 행과 열을 추가해주는 것을 말함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지정된 개수의 폭만큼 테두리를 추가함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값을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채우는 제로 패딩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(zero padding)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스트라이드가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하였을 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3 × 3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크기의 커널을 사용한다면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폭짜리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제로 패딩을 사용하고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5 × 5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크기의 커널을 사용한다면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폭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짜리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제로 패딩을 사용하면 입력과 특성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맵의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크기를 보존할 수 있음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. </a:t>
            </a: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302184-B8A3-46BB-9DE3-EAADB8B7C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958" y="498861"/>
            <a:ext cx="5324964" cy="278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1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B126-56F5-4113-9281-CBC8F15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크로스 엔트로피 </a:t>
            </a:r>
            <a:r>
              <a:rPr lang="en-US" altLang="ko-KR" dirty="0"/>
              <a:t>(CROSS </a:t>
            </a:r>
            <a:r>
              <a:rPr lang="en-US" altLang="ko-KR" dirty="0" err="1"/>
              <a:t>eNTROPY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sz="1050" dirty="0"/>
            </a:b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125C0-B07F-46CE-ADA0-3196BBFB6725}"/>
              </a:ext>
            </a:extLst>
          </p:cNvPr>
          <p:cNvSpPr txBox="1"/>
          <p:nvPr/>
        </p:nvSpPr>
        <p:spPr>
          <a:xfrm>
            <a:off x="1451579" y="1999789"/>
            <a:ext cx="10401565" cy="2224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크로스 엔트로피 방법을 이용하여 딥러닝 과정에서 발생하는 오차를 계산함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크게 이진 분류 문제와 다중 분류 문제로 구분할 수 있는데</a:t>
            </a:r>
            <a:r>
              <a:rPr lang="en-US" altLang="ko-KR" dirty="0"/>
              <a:t>, </a:t>
            </a:r>
            <a:r>
              <a:rPr lang="ko-KR" altLang="en-US" dirty="0"/>
              <a:t>이진 분류 문제에는</a:t>
            </a:r>
            <a:r>
              <a:rPr lang="en-US" altLang="ko-KR" dirty="0"/>
              <a:t>(class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개인 경우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sigmoid </a:t>
            </a:r>
            <a:r>
              <a:rPr lang="ko-KR" altLang="en-US" dirty="0"/>
              <a:t>활성화 함수와 함께 </a:t>
            </a:r>
            <a:r>
              <a:rPr lang="en-US" altLang="ko-KR" dirty="0"/>
              <a:t>binary cross-entropy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    </a:t>
            </a:r>
            <a:r>
              <a:rPr lang="ko-KR" altLang="en-US" dirty="0"/>
              <a:t>다중 분류 문제에는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활성화 함수와 함께 </a:t>
            </a:r>
            <a:r>
              <a:rPr lang="en-US" altLang="ko-KR" dirty="0"/>
              <a:t>categorical cross-entropy</a:t>
            </a:r>
            <a:r>
              <a:rPr lang="ko-KR" altLang="en-US" dirty="0"/>
              <a:t>를 사용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16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27E15-4CF6-40AC-B7C2-6694AAB7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ko-KR" sz="16600" dirty="0"/>
              <a:t>E.O.D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24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B126-56F5-4113-9281-CBC8F15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br>
              <a:rPr lang="en-US" altLang="ko-KR" dirty="0"/>
            </a:br>
            <a:r>
              <a:rPr lang="ko-KR" altLang="en-US" sz="1500" dirty="0"/>
              <a:t>일반적으로 동전을 던졌을 때</a:t>
            </a:r>
            <a:r>
              <a:rPr lang="en-US" altLang="ko-KR" sz="1500" dirty="0"/>
              <a:t>, </a:t>
            </a:r>
            <a:r>
              <a:rPr lang="ko-KR" altLang="en-US" sz="1500" dirty="0"/>
              <a:t>질량의 분포가 균등하게 이뤄졌다면 앞면이 나올 확률은 </a:t>
            </a:r>
            <a:r>
              <a:rPr lang="en-US" altLang="ko-KR" sz="1500" dirty="0"/>
              <a:t>0.5</a:t>
            </a:r>
            <a:br>
              <a:rPr lang="en-US" altLang="ko-KR" sz="1500" dirty="0"/>
            </a:br>
            <a:r>
              <a:rPr lang="ko-KR" altLang="en-US" sz="1500" dirty="0"/>
              <a:t>검증을 위해 </a:t>
            </a:r>
            <a:r>
              <a:rPr lang="en-US" altLang="ko-KR" sz="1500" dirty="0"/>
              <a:t>100</a:t>
            </a:r>
            <a:r>
              <a:rPr lang="ko-KR" altLang="en-US" sz="1500" dirty="0"/>
              <a:t>번 던지고</a:t>
            </a:r>
            <a:r>
              <a:rPr lang="en-US" altLang="ko-KR" sz="1500" dirty="0"/>
              <a:t> </a:t>
            </a:r>
            <a:r>
              <a:rPr lang="ko-KR" altLang="en-US" sz="1500" dirty="0"/>
              <a:t>그 결과로 </a:t>
            </a:r>
            <a:r>
              <a:rPr lang="en-US" altLang="ko-KR" sz="1500" dirty="0"/>
              <a:t>70</a:t>
            </a:r>
            <a:r>
              <a:rPr lang="ko-KR" altLang="en-US" sz="1500" dirty="0"/>
              <a:t>번의 앞면이 나올 경우 </a:t>
            </a:r>
            <a:r>
              <a:rPr lang="en-US" altLang="ko-KR" sz="1500" dirty="0"/>
              <a:t>: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FD9447-99B8-4C06-B2D1-906634E7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63652"/>
            <a:ext cx="2491469" cy="8618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DE0912-7A01-499E-B81B-D6F80FA54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405" y="2054289"/>
            <a:ext cx="6058485" cy="10492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66726A-2E1F-433B-BDA5-69ED6C3C0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256" y="4654200"/>
            <a:ext cx="6345129" cy="125311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2527DA8-04B1-4F19-B842-DC6961F1CACB}"/>
              </a:ext>
            </a:extLst>
          </p:cNvPr>
          <p:cNvSpPr/>
          <p:nvPr/>
        </p:nvSpPr>
        <p:spPr>
          <a:xfrm>
            <a:off x="4225780" y="2189769"/>
            <a:ext cx="854219" cy="561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125C0-B07F-46CE-ADA0-3196BBFB6725}"/>
              </a:ext>
            </a:extLst>
          </p:cNvPr>
          <p:cNvSpPr txBox="1"/>
          <p:nvPr/>
        </p:nvSpPr>
        <p:spPr>
          <a:xfrm>
            <a:off x="1451579" y="3585029"/>
            <a:ext cx="9201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가정을 변수 </a:t>
            </a:r>
            <a:r>
              <a:rPr lang="en-US" altLang="ko-KR" dirty="0"/>
              <a:t>x</a:t>
            </a:r>
            <a:r>
              <a:rPr lang="ko-KR" altLang="en-US" dirty="0"/>
              <a:t>라고 생각하면 아래와 같이 식이 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에 대한 함수가 되어</a:t>
            </a:r>
            <a:r>
              <a:rPr lang="en-US" altLang="ko-KR" dirty="0"/>
              <a:t>, x</a:t>
            </a:r>
            <a:r>
              <a:rPr lang="ko-KR" altLang="en-US" dirty="0"/>
              <a:t>의 변화에 따른 최대값을 구할 수 있는데</a:t>
            </a:r>
            <a:r>
              <a:rPr lang="en-US" altLang="ko-KR" dirty="0"/>
              <a:t>, </a:t>
            </a:r>
            <a:r>
              <a:rPr lang="ko-KR" altLang="en-US" dirty="0"/>
              <a:t>최대값을 구하는 과정을</a:t>
            </a:r>
            <a:br>
              <a:rPr lang="en-US" altLang="ko-KR" dirty="0"/>
            </a:br>
            <a:r>
              <a:rPr lang="en-US" altLang="ko-KR" sz="2400" b="1" dirty="0"/>
              <a:t>Maximum A Posteriori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83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B126-56F5-4113-9281-CBC8F15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MLE</a:t>
            </a:r>
            <a:br>
              <a:rPr lang="en-US" altLang="ko-KR" dirty="0"/>
            </a:br>
            <a:r>
              <a:rPr lang="ko-KR" altLang="en-US" sz="1500" dirty="0"/>
              <a:t>어떤 가설을 전제하였을 때</a:t>
            </a:r>
            <a:r>
              <a:rPr lang="en-US" altLang="ko-KR" sz="1500" dirty="0"/>
              <a:t>, </a:t>
            </a:r>
            <a:r>
              <a:rPr lang="ko-KR" altLang="en-US" sz="1500" dirty="0"/>
              <a:t>그 전제하에서 우리에게 주어져 있는 증거가 얼마나 나타날 수 있는가에 대한 정도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ko-KR" altLang="en-US" sz="1500" dirty="0"/>
              <a:t>가설 </a:t>
            </a:r>
            <a:r>
              <a:rPr lang="en-US" altLang="ko-KR" sz="1500" dirty="0"/>
              <a:t>T</a:t>
            </a:r>
            <a:r>
              <a:rPr lang="ko-KR" altLang="en-US" sz="1500" dirty="0"/>
              <a:t>가 전제 되었을 때 증거 </a:t>
            </a:r>
            <a:r>
              <a:rPr lang="en-US" altLang="ko-KR" sz="1500" dirty="0"/>
              <a:t>E</a:t>
            </a:r>
            <a:r>
              <a:rPr lang="ko-KR" altLang="en-US" sz="1500" dirty="0"/>
              <a:t>가 등장할 확률인 </a:t>
            </a:r>
            <a:r>
              <a:rPr lang="en-US" altLang="ko-KR" sz="1500" dirty="0"/>
              <a:t>P(E|T)</a:t>
            </a:r>
            <a:r>
              <a:rPr lang="ko-KR" altLang="en-US" sz="1500" dirty="0"/>
              <a:t>에</a:t>
            </a:r>
            <a:r>
              <a:rPr lang="en-US" altLang="ko-KR" sz="1500" dirty="0"/>
              <a:t> </a:t>
            </a:r>
            <a:r>
              <a:rPr lang="ko-KR" altLang="en-US" sz="1500" dirty="0"/>
              <a:t>비례 함</a:t>
            </a:r>
            <a:r>
              <a:rPr lang="en-US" altLang="ko-KR" sz="1500" dirty="0"/>
              <a:t>. </a:t>
            </a:r>
            <a:r>
              <a:rPr lang="ko-KR" altLang="en-US" sz="1500" dirty="0"/>
              <a:t>이를 </a:t>
            </a:r>
            <a:r>
              <a:rPr lang="en-US" altLang="ko-KR" sz="1500" dirty="0"/>
              <a:t>L(T|E)</a:t>
            </a:r>
            <a:r>
              <a:rPr lang="ko-KR" altLang="en-US" sz="1500" dirty="0"/>
              <a:t>라고 함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125C0-B07F-46CE-ADA0-3196BBFB6725}"/>
              </a:ext>
            </a:extLst>
          </p:cNvPr>
          <p:cNvSpPr txBox="1"/>
          <p:nvPr/>
        </p:nvSpPr>
        <p:spPr>
          <a:xfrm>
            <a:off x="1451579" y="2104572"/>
            <a:ext cx="105351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일반적으로 동전 하나를 던졌을 때 앞 또는 뒤가 나올 확률은 같다고 가정하여 </a:t>
            </a:r>
            <a:r>
              <a:rPr lang="en-US" altLang="ko-KR" dirty="0"/>
              <a:t>0.5</a:t>
            </a:r>
          </a:p>
          <a:p>
            <a:r>
              <a:rPr lang="ko-KR" altLang="en-US" dirty="0"/>
              <a:t>몇 번의 수행 결과로 동전의 앞면이 나올 확률을 </a:t>
            </a:r>
            <a:r>
              <a:rPr lang="en-US" altLang="ko-KR" dirty="0"/>
              <a:t>P(H)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100</a:t>
            </a:r>
            <a:r>
              <a:rPr lang="ko-KR" altLang="en-US" dirty="0"/>
              <a:t>번 동전을 던졌을 때</a:t>
            </a:r>
            <a:r>
              <a:rPr lang="en-US" altLang="ko-KR" dirty="0"/>
              <a:t>, 56</a:t>
            </a:r>
            <a:r>
              <a:rPr lang="ko-KR" altLang="en-US" dirty="0"/>
              <a:t>번이 나왔을 때 앞면의 나올 확률을 </a:t>
            </a:r>
            <a:r>
              <a:rPr lang="en-US" altLang="ko-KR" dirty="0"/>
              <a:t>Maximum Likelihood Estimation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L(T|E)</a:t>
            </a:r>
            <a:r>
              <a:rPr lang="ko-KR" altLang="en-US" dirty="0"/>
              <a:t>는 </a:t>
            </a:r>
            <a:r>
              <a:rPr lang="en-US" altLang="ko-KR" dirty="0"/>
              <a:t>P(E|T)</a:t>
            </a:r>
            <a:r>
              <a:rPr lang="ko-KR" altLang="en-US" dirty="0"/>
              <a:t>를 최대화 하는 과정으로 이론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P(H) = 0.5 </a:t>
            </a:r>
            <a:r>
              <a:rPr lang="ko-KR" altLang="en-US" dirty="0"/>
              <a:t>일 때 계산하면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P(H)</a:t>
            </a:r>
            <a:r>
              <a:rPr lang="ko-KR" altLang="en-US" dirty="0"/>
              <a:t>에 대한 확률을 모르는데</a:t>
            </a:r>
            <a:r>
              <a:rPr lang="en-US" altLang="ko-KR" dirty="0"/>
              <a:t>, </a:t>
            </a:r>
            <a:r>
              <a:rPr lang="ko-KR" altLang="en-US" dirty="0"/>
              <a:t>어떠한 데이터가 주어진 경우</a:t>
            </a:r>
            <a:r>
              <a:rPr lang="en-US" altLang="ko-KR" dirty="0"/>
              <a:t>, </a:t>
            </a:r>
            <a:r>
              <a:rPr lang="ko-KR" altLang="en-US" dirty="0"/>
              <a:t>이 데이터를 통해 확률 </a:t>
            </a:r>
            <a:r>
              <a:rPr lang="en-US" altLang="ko-KR" dirty="0"/>
              <a:t>P(H)</a:t>
            </a:r>
            <a:r>
              <a:rPr lang="ko-KR" altLang="en-US" dirty="0"/>
              <a:t>를 추정하는</a:t>
            </a:r>
            <a:endParaRPr lang="en-US" altLang="ko-KR" dirty="0"/>
          </a:p>
          <a:p>
            <a:r>
              <a:rPr lang="ko-KR" altLang="en-US" dirty="0"/>
              <a:t>과정을 </a:t>
            </a:r>
            <a:r>
              <a:rPr lang="en-US" altLang="ko-KR" dirty="0"/>
              <a:t>Maximum Likelihood Estimation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C2097D-B133-4A59-9968-4D7CDE7A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79" y="3720232"/>
            <a:ext cx="7660902" cy="12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B126-56F5-4113-9281-CBC8F15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br>
              <a:rPr lang="en-US" altLang="ko-KR" dirty="0"/>
            </a:br>
            <a:r>
              <a:rPr lang="ko-KR" altLang="en-US" sz="1400" dirty="0"/>
              <a:t>조건부 확률 </a:t>
            </a:r>
            <a:r>
              <a:rPr lang="en-US" altLang="ko-KR" sz="1400" dirty="0"/>
              <a:t>: </a:t>
            </a:r>
            <a:r>
              <a:rPr lang="en-US" altLang="ko-KR" sz="1500" dirty="0"/>
              <a:t>P(A)</a:t>
            </a:r>
            <a:r>
              <a:rPr lang="ko-KR" altLang="en-US" sz="1500" dirty="0"/>
              <a:t>가 </a:t>
            </a:r>
            <a:r>
              <a:rPr lang="en-US" altLang="ko-KR" sz="1500" dirty="0"/>
              <a:t>A</a:t>
            </a:r>
            <a:r>
              <a:rPr lang="ko-KR" altLang="en-US" sz="1500" dirty="0"/>
              <a:t>가 일어날 확률</a:t>
            </a:r>
            <a:r>
              <a:rPr lang="en-US" altLang="ko-KR" sz="1500" dirty="0"/>
              <a:t>,  P(B)</a:t>
            </a:r>
            <a:r>
              <a:rPr lang="ko-KR" altLang="en-US" sz="1500" dirty="0"/>
              <a:t>가 </a:t>
            </a:r>
            <a:r>
              <a:rPr lang="en-US" altLang="ko-KR" sz="1500" dirty="0"/>
              <a:t>B</a:t>
            </a:r>
            <a:r>
              <a:rPr lang="ko-KR" altLang="en-US" sz="1500" dirty="0"/>
              <a:t>가 일어날 확률</a:t>
            </a:r>
            <a:r>
              <a:rPr lang="en-US" altLang="ko-KR" sz="1500" dirty="0"/>
              <a:t>, P(B|A)</a:t>
            </a:r>
            <a:r>
              <a:rPr lang="ko-KR" altLang="en-US" sz="1500" dirty="0"/>
              <a:t>는 </a:t>
            </a:r>
            <a:r>
              <a:rPr lang="en-US" altLang="ko-KR" sz="1500" dirty="0"/>
              <a:t>A</a:t>
            </a:r>
            <a:r>
              <a:rPr lang="ko-KR" altLang="en-US" sz="1500" dirty="0"/>
              <a:t>가 일어난 후 </a:t>
            </a:r>
            <a:r>
              <a:rPr lang="en-US" altLang="ko-KR" sz="1500" dirty="0"/>
              <a:t>B</a:t>
            </a:r>
            <a:r>
              <a:rPr lang="ko-KR" altLang="en-US" sz="1500" dirty="0"/>
              <a:t>가 일어날 확률</a:t>
            </a:r>
            <a:r>
              <a:rPr lang="en-US" altLang="ko-KR" sz="1500" dirty="0"/>
              <a:t>, </a:t>
            </a:r>
            <a:br>
              <a:rPr lang="en-US" altLang="ko-KR" sz="1500" dirty="0"/>
            </a:br>
            <a:r>
              <a:rPr lang="en-US" altLang="ko-KR" sz="1500" dirty="0"/>
              <a:t>P(A|B)</a:t>
            </a:r>
            <a:r>
              <a:rPr lang="ko-KR" altLang="en-US" sz="1500" dirty="0"/>
              <a:t>는 </a:t>
            </a:r>
            <a:r>
              <a:rPr lang="en-US" altLang="ko-KR" sz="1500" dirty="0"/>
              <a:t>B</a:t>
            </a:r>
            <a:r>
              <a:rPr lang="ko-KR" altLang="en-US" sz="1500" dirty="0"/>
              <a:t>가 일어난 후 </a:t>
            </a:r>
            <a:r>
              <a:rPr lang="en-US" altLang="ko-KR" sz="1500" dirty="0"/>
              <a:t>A</a:t>
            </a:r>
            <a:r>
              <a:rPr lang="ko-KR" altLang="en-US" sz="1500" dirty="0"/>
              <a:t>가 일어날 확률일 때</a:t>
            </a:r>
            <a:r>
              <a:rPr lang="en-US" altLang="ko-KR" sz="1500" dirty="0"/>
              <a:t>, </a:t>
            </a:r>
            <a:r>
              <a:rPr lang="ko-KR" altLang="en-US" sz="1500" dirty="0"/>
              <a:t>아래 식으로 구할 수 있음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125C0-B07F-46CE-ADA0-3196BBFB6725}"/>
              </a:ext>
            </a:extLst>
          </p:cNvPr>
          <p:cNvSpPr txBox="1"/>
          <p:nvPr/>
        </p:nvSpPr>
        <p:spPr>
          <a:xfrm>
            <a:off x="1451579" y="2104572"/>
            <a:ext cx="91438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SPAM </a:t>
            </a:r>
            <a:r>
              <a:rPr lang="ko-KR" altLang="en-US" dirty="0"/>
              <a:t>분류 예제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P(</a:t>
            </a:r>
            <a:r>
              <a:rPr lang="ko-KR" altLang="en-US" dirty="0"/>
              <a:t>정상 메일 </a:t>
            </a:r>
            <a:r>
              <a:rPr lang="en-US" altLang="ko-KR" dirty="0"/>
              <a:t>| </a:t>
            </a:r>
            <a:r>
              <a:rPr lang="ko-KR" altLang="en-US" dirty="0"/>
              <a:t>입력 테스트</a:t>
            </a:r>
            <a:r>
              <a:rPr lang="en-US" altLang="ko-KR" dirty="0"/>
              <a:t>) = (P(</a:t>
            </a:r>
            <a:r>
              <a:rPr lang="ko-KR" altLang="en-US" dirty="0"/>
              <a:t>입력 테스트 </a:t>
            </a:r>
            <a:r>
              <a:rPr lang="en-US" altLang="ko-KR" dirty="0"/>
              <a:t>| </a:t>
            </a:r>
            <a:r>
              <a:rPr lang="ko-KR" altLang="en-US" dirty="0"/>
              <a:t>정상 메일</a:t>
            </a:r>
            <a:r>
              <a:rPr lang="en-US" altLang="ko-KR" dirty="0"/>
              <a:t>) × P(</a:t>
            </a:r>
            <a:r>
              <a:rPr lang="ko-KR" altLang="en-US" dirty="0"/>
              <a:t>정상 메일</a:t>
            </a:r>
            <a:r>
              <a:rPr lang="en-US" altLang="ko-KR" dirty="0"/>
              <a:t>)) / P(</a:t>
            </a:r>
            <a:r>
              <a:rPr lang="ko-KR" altLang="en-US" dirty="0"/>
              <a:t>입력 텍스트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P(</a:t>
            </a:r>
            <a:r>
              <a:rPr lang="ko-KR" altLang="en-US" dirty="0"/>
              <a:t>스팸 메일 </a:t>
            </a:r>
            <a:r>
              <a:rPr lang="en-US" altLang="ko-KR" dirty="0"/>
              <a:t>| </a:t>
            </a:r>
            <a:r>
              <a:rPr lang="ko-KR" altLang="en-US" dirty="0"/>
              <a:t>입력 테스트</a:t>
            </a:r>
            <a:r>
              <a:rPr lang="en-US" altLang="ko-KR" dirty="0"/>
              <a:t>) = (P(</a:t>
            </a:r>
            <a:r>
              <a:rPr lang="ko-KR" altLang="en-US" dirty="0"/>
              <a:t>입력 테스트 </a:t>
            </a:r>
            <a:r>
              <a:rPr lang="en-US" altLang="ko-KR" dirty="0"/>
              <a:t>| </a:t>
            </a:r>
            <a:r>
              <a:rPr lang="ko-KR" altLang="en-US" dirty="0"/>
              <a:t>스팸 메일</a:t>
            </a:r>
            <a:r>
              <a:rPr lang="en-US" altLang="ko-KR" dirty="0"/>
              <a:t>) × P(</a:t>
            </a:r>
            <a:r>
              <a:rPr lang="ko-KR" altLang="en-US" dirty="0"/>
              <a:t>스팸 메일</a:t>
            </a:r>
            <a:r>
              <a:rPr lang="en-US" altLang="ko-KR" dirty="0"/>
              <a:t>)) / P(</a:t>
            </a:r>
            <a:r>
              <a:rPr lang="ko-KR" altLang="en-US" dirty="0"/>
              <a:t>입력 텍스트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분모로 하기 때문에 분모를 양쪽에서 제거하여 식을 간소화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/>
              <a:t>P(</a:t>
            </a:r>
            <a:r>
              <a:rPr lang="ko-KR" altLang="en-US" dirty="0"/>
              <a:t>정상 메일 </a:t>
            </a:r>
            <a:r>
              <a:rPr lang="en-US" altLang="ko-KR" dirty="0"/>
              <a:t>| </a:t>
            </a:r>
            <a:r>
              <a:rPr lang="ko-KR" altLang="en-US" dirty="0"/>
              <a:t>입력 테스트</a:t>
            </a:r>
            <a:r>
              <a:rPr lang="en-US" altLang="ko-KR" dirty="0"/>
              <a:t>) = P(</a:t>
            </a:r>
            <a:r>
              <a:rPr lang="ko-KR" altLang="en-US" dirty="0"/>
              <a:t>입력 테스트 </a:t>
            </a:r>
            <a:r>
              <a:rPr lang="en-US" altLang="ko-KR" dirty="0"/>
              <a:t>| </a:t>
            </a:r>
            <a:r>
              <a:rPr lang="ko-KR" altLang="en-US" dirty="0"/>
              <a:t>정상 메일</a:t>
            </a:r>
            <a:r>
              <a:rPr lang="en-US" altLang="ko-KR" dirty="0"/>
              <a:t>) × P(</a:t>
            </a:r>
            <a:r>
              <a:rPr lang="ko-KR" altLang="en-US" dirty="0"/>
              <a:t>정상 메일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P(</a:t>
            </a:r>
            <a:r>
              <a:rPr lang="ko-KR" altLang="en-US" dirty="0"/>
              <a:t>스팸 메일 </a:t>
            </a:r>
            <a:r>
              <a:rPr lang="en-US" altLang="ko-KR" dirty="0"/>
              <a:t>| </a:t>
            </a:r>
            <a:r>
              <a:rPr lang="ko-KR" altLang="en-US" dirty="0"/>
              <a:t>입력 테스트</a:t>
            </a:r>
            <a:r>
              <a:rPr lang="en-US" altLang="ko-KR" dirty="0"/>
              <a:t>) = P(</a:t>
            </a:r>
            <a:r>
              <a:rPr lang="ko-KR" altLang="en-US" dirty="0"/>
              <a:t>입력 테스트 </a:t>
            </a:r>
            <a:r>
              <a:rPr lang="en-US" altLang="ko-KR" dirty="0"/>
              <a:t>| </a:t>
            </a:r>
            <a:r>
              <a:rPr lang="ko-KR" altLang="en-US" dirty="0"/>
              <a:t>스팸 메일</a:t>
            </a:r>
            <a:r>
              <a:rPr lang="en-US" altLang="ko-KR" dirty="0"/>
              <a:t>) × P(</a:t>
            </a:r>
            <a:r>
              <a:rPr lang="ko-KR" altLang="en-US" dirty="0"/>
              <a:t>스팸 메일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C68E5-DB43-48DF-809D-30D72D3B6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08" y="2042436"/>
            <a:ext cx="2670592" cy="7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3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B126-56F5-4113-9281-CBC8F15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br>
              <a:rPr lang="en-US" altLang="ko-KR" dirty="0"/>
            </a:br>
            <a:r>
              <a:rPr lang="ko-KR" altLang="en-US" sz="1400" dirty="0"/>
              <a:t>메일의 본문에 단어가 </a:t>
            </a:r>
            <a:r>
              <a:rPr lang="en-US" altLang="ko-KR" sz="1400" dirty="0"/>
              <a:t>3</a:t>
            </a:r>
            <a:r>
              <a:rPr lang="ko-KR" altLang="en-US" sz="1400" dirty="0"/>
              <a:t>개라고 가정</a:t>
            </a:r>
            <a:r>
              <a:rPr lang="en-US" altLang="ko-KR" sz="1400" dirty="0"/>
              <a:t>. </a:t>
            </a:r>
            <a:r>
              <a:rPr lang="ko-KR" altLang="en-US" sz="1400" dirty="0"/>
              <a:t>모든 단어가 독립적이라고 가정함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단어 </a:t>
            </a:r>
            <a:r>
              <a:rPr lang="en-US" altLang="ko-KR" sz="1400" dirty="0"/>
              <a:t>3</a:t>
            </a:r>
            <a:r>
              <a:rPr lang="ko-KR" altLang="en-US" sz="1400" dirty="0"/>
              <a:t>개를 </a:t>
            </a:r>
            <a:r>
              <a:rPr lang="en-US" altLang="ko-KR" sz="1400" dirty="0"/>
              <a:t>w1, w2, w3</a:t>
            </a:r>
            <a:r>
              <a:rPr lang="ko-KR" altLang="en-US" sz="1400" dirty="0"/>
              <a:t>라고 표현함</a:t>
            </a:r>
            <a:r>
              <a:rPr lang="en-US" altLang="ko-KR" sz="1400" dirty="0"/>
              <a:t>.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125C0-B07F-46CE-ADA0-3196BBFB6725}"/>
              </a:ext>
            </a:extLst>
          </p:cNvPr>
          <p:cNvSpPr txBox="1"/>
          <p:nvPr/>
        </p:nvSpPr>
        <p:spPr>
          <a:xfrm>
            <a:off x="1451579" y="2104572"/>
            <a:ext cx="104086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SPAM </a:t>
            </a:r>
            <a:r>
              <a:rPr lang="ko-KR" altLang="en-US" dirty="0"/>
              <a:t>분류 예제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P(</a:t>
            </a:r>
            <a:r>
              <a:rPr lang="ko-KR" altLang="en-US" dirty="0"/>
              <a:t>정상 메일 </a:t>
            </a:r>
            <a:r>
              <a:rPr lang="en-US" altLang="ko-KR" dirty="0"/>
              <a:t>| </a:t>
            </a:r>
            <a:r>
              <a:rPr lang="ko-KR" altLang="en-US" dirty="0"/>
              <a:t>입력 텍스트</a:t>
            </a:r>
            <a:r>
              <a:rPr lang="en-US" altLang="ko-KR" dirty="0"/>
              <a:t>) = P(w1 | </a:t>
            </a:r>
            <a:r>
              <a:rPr lang="ko-KR" altLang="en-US" dirty="0"/>
              <a:t>정상 메일</a:t>
            </a:r>
            <a:r>
              <a:rPr lang="en-US" altLang="ko-KR" dirty="0"/>
              <a:t>) × P(w2 | </a:t>
            </a:r>
            <a:r>
              <a:rPr lang="ko-KR" altLang="en-US" dirty="0"/>
              <a:t>정상 메일</a:t>
            </a:r>
            <a:r>
              <a:rPr lang="en-US" altLang="ko-KR" dirty="0"/>
              <a:t>) × P(w3 | </a:t>
            </a:r>
            <a:r>
              <a:rPr lang="ko-KR" altLang="en-US" dirty="0"/>
              <a:t>정상 메일</a:t>
            </a:r>
            <a:r>
              <a:rPr lang="en-US" altLang="ko-KR" dirty="0"/>
              <a:t>) × P(</a:t>
            </a:r>
            <a:r>
              <a:rPr lang="ko-KR" altLang="en-US" dirty="0"/>
              <a:t>정상 메일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P(</a:t>
            </a:r>
            <a:r>
              <a:rPr lang="ko-KR" altLang="en-US" dirty="0"/>
              <a:t>스팸 메일 </a:t>
            </a:r>
            <a:r>
              <a:rPr lang="en-US" altLang="ko-KR" dirty="0"/>
              <a:t>| </a:t>
            </a:r>
            <a:r>
              <a:rPr lang="ko-KR" altLang="en-US" dirty="0"/>
              <a:t>입력 텍스트</a:t>
            </a:r>
            <a:r>
              <a:rPr lang="en-US" altLang="ko-KR" dirty="0"/>
              <a:t>) = P(w1 | </a:t>
            </a:r>
            <a:r>
              <a:rPr lang="ko-KR" altLang="en-US" dirty="0"/>
              <a:t>스팸 메일</a:t>
            </a:r>
            <a:r>
              <a:rPr lang="en-US" altLang="ko-KR" dirty="0"/>
              <a:t>) × P(w2 | </a:t>
            </a:r>
            <a:r>
              <a:rPr lang="ko-KR" altLang="en-US" dirty="0"/>
              <a:t>스팸 메일</a:t>
            </a:r>
            <a:r>
              <a:rPr lang="en-US" altLang="ko-KR" dirty="0"/>
              <a:t>) × P(w3 | </a:t>
            </a:r>
            <a:r>
              <a:rPr lang="ko-KR" altLang="en-US" dirty="0"/>
              <a:t>스팸 메일</a:t>
            </a:r>
            <a:r>
              <a:rPr lang="en-US" altLang="ko-KR" dirty="0"/>
              <a:t>) × P(</a:t>
            </a:r>
            <a:r>
              <a:rPr lang="ko-KR" altLang="en-US" dirty="0"/>
              <a:t>스팸 메일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단어가 스팸 메일에서 빈도수가 더 높기 때문에 스팸 메일인 확률이 더 높은 것은 확실하지만 </a:t>
            </a:r>
            <a:endParaRPr lang="en-US" altLang="ko-KR" dirty="0"/>
          </a:p>
          <a:p>
            <a:r>
              <a:rPr lang="ko-KR" altLang="en-US" dirty="0"/>
              <a:t>입력 텍스트에 대해서 단 하나의 단어라도 훈련 텍스트에 없었다면 확률 전체가 </a:t>
            </a:r>
            <a:r>
              <a:rPr lang="en-US" altLang="ko-KR" dirty="0"/>
              <a:t>0</a:t>
            </a:r>
            <a:r>
              <a:rPr lang="ko-KR" altLang="en-US" dirty="0"/>
              <a:t>이 되는 것은 </a:t>
            </a:r>
            <a:endParaRPr lang="en-US" altLang="ko-KR" dirty="0"/>
          </a:p>
          <a:p>
            <a:r>
              <a:rPr lang="ko-KR" altLang="en-US" dirty="0"/>
              <a:t>지나친 일반화가 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방지하기 위해서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분류기에서는 각 단어에 대한 확률의 분모</a:t>
            </a:r>
            <a:r>
              <a:rPr lang="en-US" altLang="ko-KR" dirty="0"/>
              <a:t>, </a:t>
            </a:r>
            <a:r>
              <a:rPr lang="ko-KR" altLang="en-US" dirty="0"/>
              <a:t>분자에 </a:t>
            </a:r>
            <a:endParaRPr lang="en-US" altLang="ko-KR" dirty="0"/>
          </a:p>
          <a:p>
            <a:r>
              <a:rPr lang="ko-KR" altLang="en-US" dirty="0"/>
              <a:t>전부 숫자를 더해서 분자가 </a:t>
            </a:r>
            <a:r>
              <a:rPr lang="en-US" altLang="ko-KR" dirty="0"/>
              <a:t>0</a:t>
            </a:r>
            <a:r>
              <a:rPr lang="ko-KR" altLang="en-US" dirty="0"/>
              <a:t>이 되는 것을 방지하는 </a:t>
            </a:r>
            <a:r>
              <a:rPr lang="en-US" altLang="ko-KR" dirty="0"/>
              <a:t>add-one Smoothing</a:t>
            </a:r>
            <a:r>
              <a:rPr lang="ko-KR" altLang="en-US" dirty="0"/>
              <a:t>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출현 횟수에 </a:t>
            </a:r>
            <a:r>
              <a:rPr lang="en-US" altLang="ko-KR" dirty="0"/>
              <a:t>1</a:t>
            </a:r>
            <a:r>
              <a:rPr lang="ko-KR" altLang="en-US" dirty="0"/>
              <a:t>을 더해주면 쉽게 문제를 해결할 수 있음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9C64C-3A9A-4D6C-8F54-E3406117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372" y="5045420"/>
            <a:ext cx="2923268" cy="9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9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B126-56F5-4113-9281-CBC8F15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순환 신경망</a:t>
            </a:r>
            <a:r>
              <a:rPr lang="en-US" altLang="ko-KR" dirty="0"/>
              <a:t>(Recurrent Neural Network, RNN)</a:t>
            </a:r>
            <a:br>
              <a:rPr lang="en-US" altLang="ko-KR" dirty="0"/>
            </a:br>
            <a:r>
              <a:rPr lang="en-US" altLang="ko-KR" sz="1400" dirty="0"/>
              <a:t>RNN</a:t>
            </a:r>
            <a:r>
              <a:rPr lang="ko-KR" altLang="en-US" sz="1400" dirty="0"/>
              <a:t>은 </a:t>
            </a:r>
            <a:br>
              <a:rPr lang="ko-KR" altLang="en-US" sz="1400" dirty="0"/>
            </a:br>
            <a:r>
              <a:rPr lang="en-US" altLang="ko-KR" sz="1400" dirty="0"/>
              <a:t>-   </a:t>
            </a:r>
            <a:r>
              <a:rPr lang="ko-KR" altLang="en-US" sz="1400" dirty="0"/>
              <a:t>시퀀스 모델이며</a:t>
            </a:r>
            <a:r>
              <a:rPr lang="en-US" altLang="ko-KR" sz="1400" dirty="0"/>
              <a:t>, </a:t>
            </a:r>
            <a:r>
              <a:rPr lang="ko-KR" altLang="en-US" sz="1400" dirty="0"/>
              <a:t>입력과 출력을 시퀀스 단위로 처리하는 모델임</a:t>
            </a:r>
            <a:r>
              <a:rPr lang="en-US" altLang="ko-KR" sz="1400" dirty="0"/>
              <a:t>.</a:t>
            </a:r>
            <a:br>
              <a:rPr lang="en-US" altLang="ko-KR" sz="1050" dirty="0"/>
            </a:b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125C0-B07F-46CE-ADA0-3196BBFB6725}"/>
              </a:ext>
            </a:extLst>
          </p:cNvPr>
          <p:cNvSpPr txBox="1"/>
          <p:nvPr/>
        </p:nvSpPr>
        <p:spPr>
          <a:xfrm>
            <a:off x="1451579" y="2104572"/>
            <a:ext cx="10128094" cy="423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문장은 단어들의 시퀀스로 이루어진 </a:t>
            </a:r>
            <a:r>
              <a:rPr lang="ko-KR" altLang="en-US" dirty="0" err="1"/>
              <a:t>시퀀셜</a:t>
            </a:r>
            <a:r>
              <a:rPr lang="ko-KR" altLang="en-US" dirty="0"/>
              <a:t> 데이터임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문장은 여러 개의 단어로 이루어져 있는데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의미를 전달하려면 각 단어가 정해진 순서대로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되어야하며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과거에 입력된 데이터와 나중에 입력된 데이터 사이의 관계를 고려해야함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데이터가 순서대로 입력되었을 때 앞서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입력받은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잠시 기억해 놓는 방법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기억된 데이터가 얼마나 중요한지를 판단하여 별도의 가중치를 줘서 다음 데이터로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넘어감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입력 값에 이 작업을 순서대로 실행하므로 다음 층으로 넘어가기 전에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층을 맴도는 것처럼 보임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이렇게 같은 층 안에서 맴도는 성질 때문에 순환 신경망이라고 부름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497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5117" y="3757665"/>
            <a:ext cx="8386003" cy="139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인공지능 비서에게 “오늘 주가가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몇이야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묻는다고 가정할 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그림의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번에 해당하는 순환 부분에서 단어를 하나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처리할 때마다 단어마다 기억하여 다음 입력 값의 출력을 결정함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203" y="199850"/>
            <a:ext cx="5205204" cy="2971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231" y="3170857"/>
            <a:ext cx="9143999" cy="39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신경망과 순환 신경망의 차이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2149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19" y="133981"/>
            <a:ext cx="8675078" cy="3470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6675" y="3545953"/>
            <a:ext cx="9143999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“오늘 주가가 몇이야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?”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처리하는 방식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15521-CBF8-4AEC-B8DD-4198DF660E08}"/>
              </a:ext>
            </a:extLst>
          </p:cNvPr>
          <p:cNvSpPr txBox="1"/>
          <p:nvPr/>
        </p:nvSpPr>
        <p:spPr>
          <a:xfrm>
            <a:off x="1854946" y="4001260"/>
            <a:ext cx="8039113" cy="94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순환이 되는 가운데 앞서 나온 입력에 대한 결과가 뒤에 나오는 입력 값에 영향을 주는 것을 알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03882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{D56B7B04-B8E6-4828-B5A9-3E4E14C452A4}tf10001114</Template>
  <TotalTime>557</TotalTime>
  <Words>1805</Words>
  <Application>Microsoft Macintosh PowerPoint</Application>
  <PresentationFormat>와이드스크린</PresentationFormat>
  <Paragraphs>186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나눔스퀘어</vt:lpstr>
      <vt:lpstr>Malgun Gothic</vt:lpstr>
      <vt:lpstr>Malgun Gothic</vt:lpstr>
      <vt:lpstr>Noto Sans KR</vt:lpstr>
      <vt:lpstr>Arial</vt:lpstr>
      <vt:lpstr>Gill Sans MT</vt:lpstr>
      <vt:lpstr>Wingdings</vt:lpstr>
      <vt:lpstr>갤러리</vt:lpstr>
      <vt:lpstr>8장 텍스트 분류</vt:lpstr>
      <vt:lpstr>텍스트 분류 텍스트, 문장 또는(문장들로 이루어진)문서를 입력으로 받아 사전에 정의된 클래스 중에 어디에 속하는지 분류하는 과정</vt:lpstr>
      <vt:lpstr>MAP 일반적으로 동전을 던졌을 때, 질량의 분포가 균등하게 이뤄졌다면 앞면이 나올 확률은 0.5 검증을 위해 100번 던지고 그 결과로 70번의 앞면이 나올 경우 :</vt:lpstr>
      <vt:lpstr>MLE 어떤 가설을 전제하였을 때, 그 전제하에서 우리에게 주어져 있는 증거가 얼마나 나타날 수 있는가에 대한 정도. 가설 T가 전제 되었을 때 증거 E가 등장할 확률인 P(E|T)에 비례 함. 이를 L(T|E)라고 함.</vt:lpstr>
      <vt:lpstr>나이브 베이즈 조건부 확률 : P(A)가 A가 일어날 확률,  P(B)가 B가 일어날 확률, P(B|A)는 A가 일어난 후 B가 일어날 확률,  P(A|B)는 B가 일어난 후 A가 일어날 확률일 때, 아래 식으로 구할 수 있음.</vt:lpstr>
      <vt:lpstr>나이브 베이즈 메일의 본문에 단어가 3개라고 가정. 모든 단어가 독립적이라고 가정함. 단어 3개를 w1, w2, w3라고 표현함.</vt:lpstr>
      <vt:lpstr>순환 신경망(Recurrent Neural Network, RNN) RNN은  -   시퀀스 모델이며, 입력과 출력을 시퀀스 단위로 처리하는 모델임.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합성곱 신경망(cONVOLUTION Neural Network, cNN) cNN은  -   이미지 처리에 탁월한 성능을 보이는 신경망임. -   합성곱 신경망은 크게 합성곱층과(Convolution layer)와 풀링층(Pooling layer)으로 구성 </vt:lpstr>
      <vt:lpstr>PowerPoint 프레젠테이션</vt:lpstr>
      <vt:lpstr>합성곱 연산(Convolution operation) 합성곱층은  합성곱 연산을 통해서 이미지의 특징을 추출하는 역할을 함. </vt:lpstr>
      <vt:lpstr>PowerPoint 프레젠테이션</vt:lpstr>
      <vt:lpstr>PowerPoint 프레젠테이션</vt:lpstr>
      <vt:lpstr>PowerPoint 프레젠테이션</vt:lpstr>
      <vt:lpstr>PowerPoint 프레젠테이션</vt:lpstr>
      <vt:lpstr>패딩(Padding)</vt:lpstr>
      <vt:lpstr>PowerPoint 프레젠테이션</vt:lpstr>
      <vt:lpstr>크로스 엔트로피 (CROSS eNTROPY)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8장 텍스트 분류</dc:title>
  <dc:creator>권 오균</dc:creator>
  <cp:lastModifiedBy>Microsoft Office User</cp:lastModifiedBy>
  <cp:revision>24</cp:revision>
  <dcterms:created xsi:type="dcterms:W3CDTF">2021-02-13T10:04:44Z</dcterms:created>
  <dcterms:modified xsi:type="dcterms:W3CDTF">2021-02-15T10:25:36Z</dcterms:modified>
</cp:coreProperties>
</file>