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874" r:id="rId3"/>
    <p:sldId id="875" r:id="rId4"/>
    <p:sldId id="876" r:id="rId5"/>
    <p:sldId id="877" r:id="rId6"/>
    <p:sldId id="878" r:id="rId7"/>
    <p:sldId id="879" r:id="rId8"/>
    <p:sldId id="880" r:id="rId9"/>
    <p:sldId id="881" r:id="rId10"/>
    <p:sldId id="882" r:id="rId11"/>
    <p:sldId id="883" r:id="rId12"/>
    <p:sldId id="884" r:id="rId13"/>
    <p:sldId id="885" r:id="rId14"/>
    <p:sldId id="886" r:id="rId15"/>
    <p:sldId id="88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권 오균" initials="권오" lastIdx="1" clrIdx="0">
    <p:extLst>
      <p:ext uri="{19B8F6BF-5375-455C-9EA6-DF929625EA0E}">
        <p15:presenceInfo xmlns:p15="http://schemas.microsoft.com/office/powerpoint/2012/main" userId="ee920e8122d0f8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08" autoAdjust="0"/>
    <p:restoredTop sz="96405" autoAdjust="0"/>
  </p:normalViewPr>
  <p:slideViewPr>
    <p:cSldViewPr snapToGrid="0">
      <p:cViewPr varScale="1">
        <p:scale>
          <a:sx n="122" d="100"/>
          <a:sy n="122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8BBA3-1BA5-4D5B-84A5-EBABB028B181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D55C0-3378-48B4-864F-AFA65815C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643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jurafsky/slp3/ed3book_dec302020.pdf" TargetMode="External"/><Relationship Id="rId7" Type="http://schemas.openxmlformats.org/officeDocument/2006/relationships/hyperlink" Target="https://heiwais25.github.io/nlp/2019/10/13/Language-model-3/" TargetMode="External"/><Relationship Id="rId2" Type="http://schemas.openxmlformats.org/officeDocument/2006/relationships/hyperlink" Target="https://kh-kim.gitbook.io/natural-language-processing-with-pytorch/00-cover-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iwais25.github.io/nlp/2019/10/06/Language-model-2/" TargetMode="External"/><Relationship Id="rId5" Type="http://schemas.openxmlformats.org/officeDocument/2006/relationships/hyperlink" Target="https://heiwais25.github.io/nlp/2019/10/06/Language-model-1/" TargetMode="External"/><Relationship Id="rId4" Type="http://schemas.openxmlformats.org/officeDocument/2006/relationships/hyperlink" Target="https://web.stanford.edu/~jurafsky/slp3/slides/3_LM_Jan_08_2021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C607D-1CF2-4870-9FFC-69A995F90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9</a:t>
            </a:r>
            <a:r>
              <a:rPr lang="ko-KR" altLang="en-US" sz="4000" dirty="0"/>
              <a:t>장 언어 모델링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1318BB-1AC0-4C07-8664-49E8B9906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발표자 안창남</a:t>
            </a:r>
          </a:p>
        </p:txBody>
      </p:sp>
    </p:spTree>
    <p:extLst>
      <p:ext uri="{BB962C8B-B14F-4D97-AF65-F5344CB8AC3E}">
        <p14:creationId xmlns:p14="http://schemas.microsoft.com/office/powerpoint/2010/main" val="666604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0D9F9-6A1F-4375-BAA6-81DA5D5B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언어 모델의 평가 방법</a:t>
            </a:r>
            <a:br>
              <a:rPr lang="en-GB" altLang="ko-KR" dirty="0"/>
            </a:br>
            <a:r>
              <a:rPr lang="ko-KR" altLang="en-US" sz="1600" dirty="0"/>
              <a:t>엔트로피와 </a:t>
            </a:r>
            <a:r>
              <a:rPr lang="en-GB" altLang="ko-KR" sz="1600" dirty="0"/>
              <a:t>PPL</a:t>
            </a:r>
            <a:r>
              <a:rPr lang="ko-KR" altLang="en-US" sz="1600" dirty="0"/>
              <a:t>의 관계</a:t>
            </a:r>
            <a:endParaRPr lang="en-GB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F0FEE-4FEA-4EA4-9B2F-6B6B0D546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/>
          <a:lstStyle/>
          <a:p>
            <a:r>
              <a:rPr lang="en-GB" dirty="0"/>
              <a:t>Entropy of Language</a:t>
            </a:r>
          </a:p>
          <a:p>
            <a:endParaRPr lang="en-GB" dirty="0"/>
          </a:p>
          <a:p>
            <a:r>
              <a:rPr lang="en-GB" dirty="0"/>
              <a:t>Cross entropy</a:t>
            </a:r>
          </a:p>
          <a:p>
            <a:endParaRPr lang="en-GB" dirty="0"/>
          </a:p>
          <a:p>
            <a:r>
              <a:rPr lang="en-GB" dirty="0"/>
              <a:t>Cross entropy </a:t>
            </a:r>
            <a:r>
              <a:rPr lang="en-GB" dirty="0">
                <a:sym typeface="Wingdings" panose="05000000000000000000" pitchFamily="2" charset="2"/>
              </a:rPr>
              <a:t> PPL </a:t>
            </a:r>
            <a:r>
              <a:rPr lang="ko-KR" altLang="en-US" dirty="0">
                <a:sym typeface="Wingdings" panose="05000000000000000000" pitchFamily="2" charset="2"/>
              </a:rPr>
              <a:t>유도</a:t>
            </a:r>
            <a:endParaRPr lang="en-GB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몬테카를로 샘플링</a:t>
            </a:r>
            <a:r>
              <a:rPr lang="en-GB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샘플링 횟수 </a:t>
            </a:r>
            <a:r>
              <a:rPr lang="en-GB" altLang="ko-KR" dirty="0">
                <a:sym typeface="Wingdings" panose="05000000000000000000" pitchFamily="2" charset="2"/>
              </a:rPr>
              <a:t>k=1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33619F-DE5B-4B34-8A5F-770CC5DFB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777" y="2517299"/>
            <a:ext cx="2829662" cy="451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795A06-C8B4-46A6-A361-3F48B8BFD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777" y="3470291"/>
            <a:ext cx="3400425" cy="466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DFE8BD-9EC6-44CF-9B2D-886C8FAFC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715" y="4815880"/>
            <a:ext cx="3178600" cy="1973232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2745027-6E9F-43DC-9160-293E8506BC4C}"/>
              </a:ext>
            </a:extLst>
          </p:cNvPr>
          <p:cNvSpPr txBox="1">
            <a:spLocks/>
          </p:cNvSpPr>
          <p:nvPr/>
        </p:nvSpPr>
        <p:spPr>
          <a:xfrm>
            <a:off x="5763020" y="2015732"/>
            <a:ext cx="5209778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유도 계속</a:t>
            </a:r>
            <a:endParaRPr lang="en-GB" altLang="ko-KR" dirty="0"/>
          </a:p>
          <a:p>
            <a:pPr lvl="1"/>
            <a:r>
              <a:rPr lang="en-GB" dirty="0"/>
              <a:t>Entropy rate </a:t>
            </a:r>
            <a:r>
              <a:rPr lang="ko-KR" altLang="en-US" dirty="0"/>
              <a:t>개념 사용</a:t>
            </a:r>
            <a:r>
              <a:rPr lang="en-GB" altLang="ko-KR" dirty="0"/>
              <a:t>, </a:t>
            </a:r>
            <a:r>
              <a:rPr lang="ko-KR" altLang="en-US" dirty="0"/>
              <a:t>몬테카를로 샘플링</a:t>
            </a:r>
            <a:endParaRPr lang="en-GB" altLang="ko-KR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6DB1BA8-5FB7-4777-8348-BB27B46D35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164" y="2822591"/>
            <a:ext cx="3588864" cy="10727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B74FDCC-E1F0-4DE4-A0BF-A91B07CE1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7164" y="4024215"/>
            <a:ext cx="2528298" cy="22143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746385-A14E-4733-B4BD-66659A69BF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7164" y="6367506"/>
            <a:ext cx="2400300" cy="4286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F45755-6E9B-422D-B47C-1E1BB297FD20}"/>
              </a:ext>
            </a:extLst>
          </p:cNvPr>
          <p:cNvSpPr txBox="1"/>
          <p:nvPr/>
        </p:nvSpPr>
        <p:spPr>
          <a:xfrm>
            <a:off x="8955462" y="6100718"/>
            <a:ext cx="29570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PPL</a:t>
            </a:r>
            <a:r>
              <a:rPr lang="ko-KR" altLang="en-US" sz="1400" b="1" dirty="0">
                <a:solidFill>
                  <a:schemeClr val="bg1"/>
                </a:solidFill>
              </a:rPr>
              <a:t>을 낮추는 것은 결국 </a:t>
            </a:r>
            <a:endParaRPr lang="en-GB" altLang="ko-KR" sz="1400" b="1" dirty="0">
              <a:solidFill>
                <a:schemeClr val="bg1"/>
              </a:solidFill>
            </a:endParaRPr>
          </a:p>
          <a:p>
            <a:r>
              <a:rPr lang="en-GB" altLang="ko-KR" sz="1400" b="1" dirty="0">
                <a:solidFill>
                  <a:schemeClr val="bg1"/>
                </a:solidFill>
              </a:rPr>
              <a:t>Cross Entropy</a:t>
            </a:r>
            <a:r>
              <a:rPr lang="ko-KR" altLang="en-US" sz="1400" b="1" dirty="0">
                <a:solidFill>
                  <a:schemeClr val="bg1"/>
                </a:solidFill>
              </a:rPr>
              <a:t>를 낮추는 것과 동일</a:t>
            </a:r>
            <a:endParaRPr lang="en-GB" altLang="ko-KR" sz="1400" b="1" dirty="0">
              <a:solidFill>
                <a:schemeClr val="bg1"/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</a:rPr>
              <a:t>(Cross Entropy</a:t>
            </a:r>
            <a:r>
              <a:rPr lang="ko-KR" altLang="en-US" sz="1400" b="1" dirty="0">
                <a:solidFill>
                  <a:schemeClr val="bg1"/>
                </a:solidFill>
              </a:rPr>
              <a:t>는 </a:t>
            </a:r>
            <a:r>
              <a:rPr lang="en-GB" altLang="ko-KR" sz="1400" b="1" dirty="0">
                <a:solidFill>
                  <a:schemeClr val="bg1"/>
                </a:solidFill>
              </a:rPr>
              <a:t>NLL</a:t>
            </a:r>
            <a:r>
              <a:rPr lang="ko-KR" altLang="en-US" sz="1400" b="1" dirty="0">
                <a:solidFill>
                  <a:schemeClr val="bg1"/>
                </a:solidFill>
              </a:rPr>
              <a:t>과 동일</a:t>
            </a:r>
            <a:r>
              <a:rPr lang="en-GB" altLang="ko-KR" sz="1400" b="1" dirty="0">
                <a:solidFill>
                  <a:schemeClr val="bg1"/>
                </a:solidFill>
              </a:rPr>
              <a:t>)</a:t>
            </a:r>
            <a:endParaRPr lang="en-GB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983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E5483-8E81-4AA3-B562-D3862411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SRILM </a:t>
            </a:r>
            <a:r>
              <a:rPr lang="ko-KR" altLang="en-US" dirty="0"/>
              <a:t>활용 </a:t>
            </a:r>
            <a:r>
              <a:rPr lang="en-GB" altLang="ko-KR" dirty="0"/>
              <a:t>n-gram </a:t>
            </a:r>
            <a:r>
              <a:rPr lang="ko-KR" altLang="en-US" dirty="0"/>
              <a:t>실습</a:t>
            </a:r>
            <a:br>
              <a:rPr lang="en-GB" dirty="0"/>
            </a:br>
            <a:endParaRPr lang="en-GB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F11684-3113-47E0-9D6E-1C9548F49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842267"/>
          </a:xfrm>
        </p:spPr>
        <p:txBody>
          <a:bodyPr/>
          <a:lstStyle/>
          <a:p>
            <a:r>
              <a:rPr lang="en-GB" dirty="0"/>
              <a:t>SRILM </a:t>
            </a:r>
            <a:r>
              <a:rPr lang="ko-KR" altLang="en-US" dirty="0"/>
              <a:t>설치 및 언어 모델 만들기</a:t>
            </a:r>
            <a:endParaRPr lang="en-GB" altLang="ko-KR" dirty="0"/>
          </a:p>
          <a:p>
            <a:pPr lvl="1"/>
            <a:r>
              <a:rPr lang="en-GB" dirty="0"/>
              <a:t>LM</a:t>
            </a:r>
            <a:r>
              <a:rPr lang="ko-KR" altLang="en-US" dirty="0"/>
              <a:t>은 생성되나 </a:t>
            </a:r>
            <a:r>
              <a:rPr lang="en-GB" altLang="ko-KR" dirty="0" err="1"/>
              <a:t>voc</a:t>
            </a:r>
            <a:r>
              <a:rPr lang="en-GB" altLang="ko-KR" dirty="0"/>
              <a:t> </a:t>
            </a:r>
            <a:r>
              <a:rPr lang="ko-KR" altLang="en-US" dirty="0"/>
              <a:t>생성 안됨</a:t>
            </a:r>
            <a:r>
              <a:rPr lang="en-GB" altLang="ko-KR" dirty="0"/>
              <a:t>.</a:t>
            </a:r>
          </a:p>
          <a:p>
            <a:r>
              <a:rPr lang="ko-KR" altLang="en-US" dirty="0"/>
              <a:t>문장 생성하기</a:t>
            </a:r>
            <a:endParaRPr lang="en-GB" altLang="ko-KR" dirty="0"/>
          </a:p>
          <a:p>
            <a:r>
              <a:rPr lang="ko-KR" altLang="en-US" dirty="0"/>
              <a:t>평가</a:t>
            </a:r>
            <a:endParaRPr lang="en-GB" altLang="ko-KR" dirty="0"/>
          </a:p>
          <a:p>
            <a:r>
              <a:rPr lang="ko-KR" altLang="en-US" dirty="0" err="1"/>
              <a:t>인터폴레이션</a:t>
            </a:r>
            <a:endParaRPr lang="en-GB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4D9094-49E9-4745-8687-22990363D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187" y="622168"/>
            <a:ext cx="5872813" cy="62358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2B3C11-8D03-4B21-8A66-019A6A5E4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241" y="4436103"/>
            <a:ext cx="4752975" cy="304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84A02C9-436B-4599-B37F-3B8C8F4E8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30765"/>
            <a:ext cx="6286202" cy="4166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800B26-9345-4D84-AD80-E5823D30D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052" y="4815548"/>
            <a:ext cx="57721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90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EAC49-A325-4AE2-9070-75982B35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NNLM</a:t>
            </a:r>
            <a:br>
              <a:rPr lang="en-GB" dirty="0"/>
            </a:br>
            <a:r>
              <a:rPr lang="en-GB" sz="1600" dirty="0"/>
              <a:t>n-gram </a:t>
            </a:r>
            <a:r>
              <a:rPr lang="ko-KR" altLang="en-US" sz="1600" dirty="0"/>
              <a:t>기반 언어 모델의 약점 보완</a:t>
            </a:r>
            <a:endParaRPr lang="en-GB" sz="1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440B8-F0A6-49BD-AE08-0CE1CDB28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희소성 해결 목적</a:t>
            </a:r>
            <a:endParaRPr lang="en-GB" altLang="ko-KR" dirty="0"/>
          </a:p>
          <a:p>
            <a:r>
              <a:rPr lang="en-GB" dirty="0"/>
              <a:t>RNNLM</a:t>
            </a:r>
          </a:p>
          <a:p>
            <a:pPr lvl="1"/>
            <a:r>
              <a:rPr lang="ko-KR" altLang="en-US" dirty="0"/>
              <a:t>단어 </a:t>
            </a:r>
            <a:r>
              <a:rPr lang="ko-KR" altLang="en-US" dirty="0" err="1"/>
              <a:t>임베딩을</a:t>
            </a:r>
            <a:r>
              <a:rPr lang="ko-KR" altLang="en-US" dirty="0"/>
              <a:t> 통해 </a:t>
            </a:r>
            <a:r>
              <a:rPr lang="ko-KR" altLang="en-US" dirty="0" err="1"/>
              <a:t>덴스</a:t>
            </a:r>
            <a:r>
              <a:rPr lang="ko-KR" altLang="en-US" dirty="0"/>
              <a:t> </a:t>
            </a:r>
            <a:r>
              <a:rPr lang="ko-KR" altLang="en-US" dirty="0" err="1"/>
              <a:t>백터로</a:t>
            </a:r>
            <a:r>
              <a:rPr lang="ko-KR" altLang="en-US" dirty="0"/>
              <a:t> 만들어 희소성 문제 해소</a:t>
            </a:r>
            <a:endParaRPr lang="en-GB" altLang="ko-KR" dirty="0"/>
          </a:p>
          <a:p>
            <a:pPr lvl="1"/>
            <a:r>
              <a:rPr lang="ko-KR" altLang="en-US" dirty="0"/>
              <a:t>문장의 첫 단어부터 해당 단어 직전의 단어까지 모두 조건부 확률로 근사</a:t>
            </a:r>
            <a:endParaRPr lang="en-GB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662256-9DCE-4D12-85E4-EA8DAD7F8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399" y="3780175"/>
            <a:ext cx="6141906" cy="30306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1162B6-C472-4E2C-9643-BE99C4B5A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061" y="3780175"/>
            <a:ext cx="24098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62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A40E7-A598-48C1-B452-3953DA0C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NNLM</a:t>
            </a:r>
            <a:br>
              <a:rPr lang="en-GB" dirty="0"/>
            </a:br>
            <a:r>
              <a:rPr lang="ko-KR" altLang="en-US" sz="1600" dirty="0"/>
              <a:t>구현</a:t>
            </a:r>
            <a:endParaRPr lang="en-GB" sz="1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03370-1CD1-4923-BBF7-BD6277030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Embedding, LSTM, Linear, </a:t>
            </a:r>
            <a:r>
              <a:rPr lang="en-GB" dirty="0" err="1"/>
              <a:t>softmax</a:t>
            </a:r>
            <a:endParaRPr lang="en-GB" dirty="0"/>
          </a:p>
          <a:p>
            <a:r>
              <a:rPr lang="en-GB" dirty="0"/>
              <a:t>Cross Entropy Loss</a:t>
            </a:r>
            <a:r>
              <a:rPr lang="ko-KR" altLang="en-US" dirty="0"/>
              <a:t>로 최적화</a:t>
            </a:r>
            <a:endParaRPr lang="en-GB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859299-DD88-49F6-A320-3E0864ABA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985" y="357531"/>
            <a:ext cx="4800600" cy="569595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0042819-85F8-4459-B26F-203AC7678B8D}"/>
              </a:ext>
            </a:extLst>
          </p:cNvPr>
          <p:cNvCxnSpPr/>
          <p:nvPr/>
        </p:nvCxnSpPr>
        <p:spPr>
          <a:xfrm>
            <a:off x="5344998" y="2253006"/>
            <a:ext cx="1253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F997305-9B9D-48AF-8DE4-B556E7EC2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053" y="3092754"/>
            <a:ext cx="4810125" cy="23241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0F27FF9-C2D9-4625-BF57-A5460FF4CB35}"/>
              </a:ext>
            </a:extLst>
          </p:cNvPr>
          <p:cNvSpPr/>
          <p:nvPr/>
        </p:nvSpPr>
        <p:spPr>
          <a:xfrm>
            <a:off x="1645920" y="5148471"/>
            <a:ext cx="4608334" cy="242136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479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07306-258D-4E59-8267-2B032869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언어 모델의 활용</a:t>
            </a:r>
            <a:endParaRPr lang="en-GB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0496F-741A-44BC-9019-349D67C43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음성 인식</a:t>
            </a:r>
            <a:endParaRPr lang="en-GB" altLang="ko-KR" dirty="0"/>
          </a:p>
          <a:p>
            <a:pPr lvl="1"/>
            <a:r>
              <a:rPr lang="ko-KR" altLang="en-US" dirty="0"/>
              <a:t>음향모델과 함께 사용되어 성능 향상</a:t>
            </a:r>
            <a:endParaRPr lang="en-GB" altLang="ko-KR" dirty="0"/>
          </a:p>
          <a:p>
            <a:r>
              <a:rPr lang="ko-KR" altLang="en-US" dirty="0"/>
              <a:t>기계번역</a:t>
            </a:r>
            <a:endParaRPr lang="en-GB" altLang="ko-KR" dirty="0"/>
          </a:p>
          <a:p>
            <a:pPr lvl="1"/>
            <a:r>
              <a:rPr lang="ko-KR" altLang="en-US" dirty="0"/>
              <a:t>번역모델과 함께 사용되어 성능 향상</a:t>
            </a:r>
            <a:endParaRPr lang="en-GB" altLang="ko-KR" dirty="0"/>
          </a:p>
          <a:p>
            <a:r>
              <a:rPr lang="ko-KR" altLang="en-US" dirty="0"/>
              <a:t>광학 문자 인식 </a:t>
            </a:r>
            <a:r>
              <a:rPr lang="en-GB" altLang="ko-KR" dirty="0"/>
              <a:t>(OCR)</a:t>
            </a:r>
          </a:p>
          <a:p>
            <a:pPr lvl="1"/>
            <a:r>
              <a:rPr lang="en-GB" altLang="ko-KR" dirty="0"/>
              <a:t>Geometric Model</a:t>
            </a:r>
            <a:r>
              <a:rPr lang="ko-KR" altLang="en-US" dirty="0"/>
              <a:t>과 함께 사용되어 성능 향상</a:t>
            </a:r>
            <a:endParaRPr lang="en-GB" altLang="ko-K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525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B5016-E417-4169-BC9D-7177E9F7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875B1-4EB5-4AE0-A8BB-3E49E0779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https://kh-kim.gitbook.io/natural-language-processing-with-pytorch/00-cover-8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https://web.stanford.edu/~jurafsky/slp3/ed3book_dec302020.pdf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https://web.stanford.edu/~jurafsky/slp3/slides/3_LM_Jan_08_2021.pdf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https://heiwais25.github.io/nlp/2019/10/06/Language-model-1/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https://heiwais25.github.io/nlp/2019/10/06/Language-model-2/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https://heiwais25.github.io/nlp/2019/10/13/Language-model-3/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48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696CF-2497-46BB-976F-59EEDA10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언어 모델 </a:t>
            </a:r>
            <a:r>
              <a:rPr lang="en-GB" altLang="ko-KR" dirty="0"/>
              <a:t>(LM)</a:t>
            </a:r>
            <a:br>
              <a:rPr lang="en-GB" altLang="ko-KR" dirty="0"/>
            </a:br>
            <a:r>
              <a:rPr lang="ko-KR" altLang="en-US" sz="1700" dirty="0"/>
              <a:t>문장의 확률을 나타내는 모델</a:t>
            </a:r>
            <a:r>
              <a:rPr lang="en-US" altLang="ko-KR" sz="1700" dirty="0"/>
              <a:t>. </a:t>
            </a:r>
            <a:r>
              <a:rPr lang="ko-KR" altLang="en-US" sz="1700" dirty="0"/>
              <a:t>즉</a:t>
            </a:r>
            <a:r>
              <a:rPr lang="en-US" altLang="ko-KR" sz="1700" dirty="0"/>
              <a:t>, </a:t>
            </a:r>
            <a:r>
              <a:rPr lang="ko-KR" altLang="en-US" sz="1700" dirty="0"/>
              <a:t>언어 모델을 통해 문장 자체의 출현 확률을 예측하거나</a:t>
            </a:r>
            <a:r>
              <a:rPr lang="en-US" altLang="ko-KR" sz="1700" dirty="0"/>
              <a:t>, </a:t>
            </a:r>
            <a:r>
              <a:rPr lang="ko-KR" altLang="en-US" sz="1700" dirty="0"/>
              <a:t>이전 단어들이 주어졌을 때 다음 단어를 예측할 수 있으며</a:t>
            </a:r>
            <a:r>
              <a:rPr lang="en-US" altLang="ko-KR" sz="1700" dirty="0"/>
              <a:t>, </a:t>
            </a:r>
            <a:r>
              <a:rPr lang="ko-KR" altLang="en-US" sz="1700" dirty="0"/>
              <a:t>결과적으로 주어진 문장이 얼마나 자연스럽고 유창한</a:t>
            </a:r>
            <a:r>
              <a:rPr lang="en-US" altLang="ko-KR" sz="1700" dirty="0"/>
              <a:t> </a:t>
            </a:r>
            <a:r>
              <a:rPr lang="ko-KR" altLang="en-US" sz="1700" dirty="0"/>
              <a:t>표현인지 계산</a:t>
            </a:r>
            <a:r>
              <a:rPr lang="en-GB" altLang="ko-KR" sz="1700" dirty="0"/>
              <a:t>.</a:t>
            </a:r>
            <a:endParaRPr lang="en-GB" sz="17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0EECD8-FCA6-49B4-9AC6-70E18D3E1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61241"/>
          </a:xfrm>
        </p:spPr>
        <p:txBody>
          <a:bodyPr/>
          <a:lstStyle/>
          <a:p>
            <a:r>
              <a:rPr lang="ko-KR" altLang="en-US" dirty="0"/>
              <a:t>주변 단어를 통해 정답이 </a:t>
            </a:r>
            <a:r>
              <a:rPr lang="en-GB" altLang="ko-KR" dirty="0"/>
              <a:t>3</a:t>
            </a:r>
            <a:r>
              <a:rPr lang="ko-KR" altLang="en-US" dirty="0"/>
              <a:t>번이라는 것을 쉽게 알 수 있음</a:t>
            </a:r>
            <a:r>
              <a:rPr lang="en-GB" altLang="ko-KR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1</a:t>
            </a:r>
            <a:r>
              <a:rPr lang="ko-KR" altLang="en-US" dirty="0"/>
              <a:t>번 문장을 접할 기회가 훨씬 많음</a:t>
            </a:r>
            <a:r>
              <a:rPr lang="en-GB" altLang="ko-KR" dirty="0"/>
              <a:t>.</a:t>
            </a:r>
            <a:endParaRPr lang="en-GB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89784B-971D-4874-836A-7A571F8C2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758" y="2451903"/>
            <a:ext cx="4459027" cy="17349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A04141-9F63-44A6-954A-FEEBC853A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441" y="4975860"/>
            <a:ext cx="4010025" cy="1304925"/>
          </a:xfrm>
          <a:prstGeom prst="rect">
            <a:avLst/>
          </a:prstGeom>
        </p:spPr>
      </p:pic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4BBADE28-8E52-4158-8DB6-39C89249F017}"/>
              </a:ext>
            </a:extLst>
          </p:cNvPr>
          <p:cNvSpPr/>
          <p:nvPr/>
        </p:nvSpPr>
        <p:spPr>
          <a:xfrm>
            <a:off x="6096000" y="2841283"/>
            <a:ext cx="362870" cy="29844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80879B-968B-4FBA-9220-F66267B45B16}"/>
              </a:ext>
            </a:extLst>
          </p:cNvPr>
          <p:cNvSpPr txBox="1"/>
          <p:nvPr/>
        </p:nvSpPr>
        <p:spPr>
          <a:xfrm>
            <a:off x="6616085" y="3429000"/>
            <a:ext cx="5299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단어와 단어 사이의 확률을 통해 </a:t>
            </a:r>
            <a:endParaRPr lang="en-GB" altLang="ko-KR" sz="1600" dirty="0"/>
          </a:p>
          <a:p>
            <a:r>
              <a:rPr lang="ko-KR" altLang="en-US" sz="1600" dirty="0"/>
              <a:t>자신도 모르게 학습되어 있음</a:t>
            </a:r>
            <a:r>
              <a:rPr lang="en-GB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몇 단어 완벽하게 듣지 못해도 대화 자체는 지장 없음</a:t>
            </a:r>
            <a:r>
              <a:rPr lang="en-GB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음성 인식이나 </a:t>
            </a:r>
            <a:r>
              <a:rPr lang="en-GB" altLang="ko-KR" sz="1600" dirty="0"/>
              <a:t>OCR</a:t>
            </a:r>
            <a:r>
              <a:rPr lang="ko-KR" altLang="en-US" sz="1600" dirty="0"/>
              <a:t>에서 언어 모델은 큰 역할</a:t>
            </a:r>
            <a:endParaRPr lang="en-GB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언어 모델을 위해 많은 문장 수집 </a:t>
            </a:r>
            <a:endParaRPr lang="en-GB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실제 언어</a:t>
            </a:r>
            <a:r>
              <a:rPr lang="en-GB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문장</a:t>
            </a:r>
            <a:r>
              <a:rPr lang="en-GB" altLang="ko-KR" sz="1600" dirty="0"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sym typeface="Wingdings" panose="05000000000000000000" pitchFamily="2" charset="2"/>
              </a:rPr>
              <a:t>의 분포를 정확하게 근사하기 위함</a:t>
            </a:r>
            <a:r>
              <a:rPr lang="en-GB" altLang="ko-KR" sz="1600" dirty="0">
                <a:sym typeface="Wingdings" panose="05000000000000000000" pitchFamily="2" charset="2"/>
              </a:rPr>
              <a:t>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7625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0B43D-3D19-4C39-A822-FA92EEFE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한국어의 특징</a:t>
            </a:r>
            <a:br>
              <a:rPr lang="en-GB" altLang="ko-KR" dirty="0"/>
            </a:br>
            <a:r>
              <a:rPr lang="ko-KR" altLang="en-US" sz="1500" dirty="0"/>
              <a:t>대표적인 교착어</a:t>
            </a:r>
            <a:r>
              <a:rPr lang="en-GB" altLang="ko-KR" sz="1500" dirty="0"/>
              <a:t>. </a:t>
            </a:r>
            <a:r>
              <a:rPr lang="ko-KR" altLang="en-US" sz="1500" dirty="0"/>
              <a:t>교착어의 특징상 단어의 의미 또는 역할은 어순에 의해 결정되기보다는 단어에 부착되는 어미와 같은 접사 또는 조사에 의해 결정 </a:t>
            </a:r>
            <a:r>
              <a:rPr lang="en-GB" altLang="ko-KR" sz="1500" dirty="0"/>
              <a:t>(</a:t>
            </a:r>
            <a:r>
              <a:rPr lang="ko-KR" altLang="en-US" sz="1500" dirty="0"/>
              <a:t>예 </a:t>
            </a:r>
            <a:r>
              <a:rPr lang="en-US" altLang="ko-KR" sz="1500" dirty="0"/>
              <a:t>'</a:t>
            </a:r>
            <a:r>
              <a:rPr lang="ko-KR" altLang="en-US" sz="1500" dirty="0"/>
              <a:t>버스</a:t>
            </a:r>
            <a:r>
              <a:rPr lang="en-US" altLang="ko-KR" sz="1500" dirty="0"/>
              <a:t>+</a:t>
            </a:r>
            <a:r>
              <a:rPr lang="ko-KR" altLang="en-US" sz="1500" dirty="0"/>
              <a:t>가</a:t>
            </a:r>
            <a:r>
              <a:rPr lang="en-US" altLang="ko-KR" sz="1500" dirty="0"/>
              <a:t>', '</a:t>
            </a:r>
            <a:r>
              <a:rPr lang="ko-KR" altLang="en-US" sz="1500" dirty="0"/>
              <a:t>버스</a:t>
            </a:r>
            <a:r>
              <a:rPr lang="en-US" altLang="ko-KR" sz="1500" dirty="0"/>
              <a:t>+</a:t>
            </a:r>
            <a:r>
              <a:rPr lang="ko-KR" altLang="en-US" sz="1500" dirty="0"/>
              <a:t>를</a:t>
            </a:r>
            <a:r>
              <a:rPr lang="en-US" altLang="ko-KR" sz="1500" dirty="0"/>
              <a:t>', '</a:t>
            </a:r>
            <a:r>
              <a:rPr lang="ko-KR" altLang="en-US" sz="1500" dirty="0"/>
              <a:t>버스</a:t>
            </a:r>
            <a:r>
              <a:rPr lang="en-US" altLang="ko-KR" sz="1500" dirty="0"/>
              <a:t>+</a:t>
            </a:r>
            <a:r>
              <a:rPr lang="ko-KR" altLang="en-US" sz="1500" dirty="0"/>
              <a:t>에</a:t>
            </a:r>
            <a:r>
              <a:rPr lang="en-US" altLang="ko-KR" sz="1500" dirty="0"/>
              <a:t>', '</a:t>
            </a:r>
            <a:r>
              <a:rPr lang="ko-KR" altLang="en-US" sz="1500" dirty="0"/>
              <a:t>버스</a:t>
            </a:r>
            <a:r>
              <a:rPr lang="en-US" altLang="ko-KR" sz="1500" dirty="0"/>
              <a:t>+</a:t>
            </a:r>
            <a:r>
              <a:rPr lang="ko-KR" altLang="en-US" sz="1500" dirty="0"/>
              <a:t>로</a:t>
            </a:r>
            <a:r>
              <a:rPr lang="en-US" altLang="ko-KR" sz="1500" dirty="0"/>
              <a:t>' </a:t>
            </a:r>
            <a:r>
              <a:rPr lang="ko-KR" altLang="en-US" sz="1500" dirty="0"/>
              <a:t>등 같이</a:t>
            </a:r>
            <a:r>
              <a:rPr lang="en-US" altLang="ko-KR" sz="1500" dirty="0"/>
              <a:t>, </a:t>
            </a:r>
            <a:r>
              <a:rPr lang="ko-KR" altLang="en-US" sz="1500" dirty="0"/>
              <a:t>똑같은 </a:t>
            </a:r>
            <a:r>
              <a:rPr lang="en-US" altLang="ko-KR" sz="1500" dirty="0"/>
              <a:t>'</a:t>
            </a:r>
            <a:r>
              <a:rPr lang="ko-KR" altLang="en-US" sz="1500" dirty="0"/>
              <a:t>버스</a:t>
            </a:r>
            <a:r>
              <a:rPr lang="en-US" altLang="ko-KR" sz="1500" dirty="0"/>
              <a:t>'</a:t>
            </a:r>
            <a:r>
              <a:rPr lang="ko-KR" altLang="en-US" sz="1500" dirty="0"/>
              <a:t>라도 뒤에 붙는 조사에 따라 다른 형태가 됨</a:t>
            </a:r>
            <a:r>
              <a:rPr lang="en-GB" altLang="ko-KR" sz="1500" dirty="0"/>
              <a:t>.)</a:t>
            </a:r>
            <a:endParaRPr lang="en-GB" sz="15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5D858-9832-4007-854F-1AA59C0D1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 문장 모두 같은 의미의 표현</a:t>
            </a:r>
            <a:r>
              <a:rPr lang="en-GB" altLang="ko-KR" dirty="0"/>
              <a:t>. </a:t>
            </a:r>
            <a:r>
              <a:rPr lang="ko-KR" altLang="en-US" dirty="0"/>
              <a:t>어순이 다르므로 단어와 단어 사이의 확률을 정의 할 때 혼란 가중</a:t>
            </a:r>
            <a:r>
              <a:rPr lang="en-GB" altLang="ko-KR" dirty="0"/>
              <a:t>. </a:t>
            </a:r>
            <a:r>
              <a:rPr lang="ko-KR" altLang="en-US" dirty="0"/>
              <a:t>어미를 분리해 주지 않으면 희소성 문제 해결 어려움</a:t>
            </a:r>
            <a:r>
              <a:rPr lang="en-GB" altLang="ko-KR" dirty="0"/>
              <a:t>.</a:t>
            </a:r>
            <a:endParaRPr lang="en-GB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E63EF8-0601-48A4-A257-234368D2F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555" y="2928958"/>
            <a:ext cx="36290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8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5C8F7-E921-42D5-AC65-DABD003E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문장의 확률 표현</a:t>
            </a:r>
            <a:br>
              <a:rPr lang="en-GB" altLang="ko-KR" dirty="0"/>
            </a:br>
            <a:r>
              <a:rPr lang="ko-KR" altLang="en-US" sz="1400" dirty="0" err="1"/>
              <a:t>베이즈</a:t>
            </a:r>
            <a:r>
              <a:rPr lang="ko-KR" altLang="en-US" sz="1400" dirty="0"/>
              <a:t> 정리에 따라 조건부 확률 활용</a:t>
            </a:r>
            <a:r>
              <a:rPr lang="en-GB" altLang="ko-KR" sz="1400" dirty="0"/>
              <a:t>.</a:t>
            </a:r>
            <a:endParaRPr lang="en-GB" sz="1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1A1644-CF28-4D41-B15C-D3A92FE9E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Chain rule</a:t>
            </a:r>
            <a:r>
              <a:rPr lang="ko-KR" altLang="en-US" dirty="0"/>
              <a:t>을 통해 여러 단어가 나타날 확률 표현</a:t>
            </a:r>
            <a:endParaRPr lang="en-GB" altLang="ko-KR" dirty="0"/>
          </a:p>
          <a:p>
            <a:endParaRPr lang="en-GB" dirty="0"/>
          </a:p>
          <a:p>
            <a:r>
              <a:rPr lang="ko-KR" altLang="en-US" dirty="0"/>
              <a:t>일반화</a:t>
            </a:r>
            <a:endParaRPr lang="en-GB" altLang="ko-KR" dirty="0"/>
          </a:p>
          <a:p>
            <a:r>
              <a:rPr lang="en-GB" dirty="0"/>
              <a:t>                                           </a:t>
            </a:r>
            <a:r>
              <a:rPr lang="en-GB" dirty="0">
                <a:sym typeface="Wingdings" panose="05000000000000000000" pitchFamily="2" charset="2"/>
              </a:rPr>
              <a:t> </a:t>
            </a:r>
            <a:endParaRPr lang="en-GB" dirty="0"/>
          </a:p>
          <a:p>
            <a:r>
              <a:rPr lang="ko-KR" altLang="en-US" dirty="0"/>
              <a:t>활용 예</a:t>
            </a:r>
            <a:endParaRPr lang="en-GB" altLang="ko-KR" dirty="0"/>
          </a:p>
          <a:p>
            <a:endParaRPr lang="en-GB" dirty="0"/>
          </a:p>
          <a:p>
            <a:r>
              <a:rPr lang="ko-KR" altLang="en-US" dirty="0"/>
              <a:t>확률 직접 구하는 예 </a:t>
            </a:r>
            <a:r>
              <a:rPr lang="en-GB" altLang="ko-KR" dirty="0"/>
              <a:t>(</a:t>
            </a:r>
            <a:r>
              <a:rPr lang="ko-KR" altLang="en-US" dirty="0"/>
              <a:t>사후확률 </a:t>
            </a:r>
            <a:r>
              <a:rPr lang="en-GB" altLang="ko-KR" dirty="0"/>
              <a:t>Posterior Probability)</a:t>
            </a:r>
            <a:endParaRPr lang="en-GB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6F977F-B119-41CA-962C-04E789EF8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478" y="2536154"/>
            <a:ext cx="6334125" cy="390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A65780-B4B1-4DDD-A236-A147FFF1C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478" y="3540797"/>
            <a:ext cx="3086100" cy="390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A7EAFF-042F-4376-886B-4FF03DB4E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274" y="3540797"/>
            <a:ext cx="3581400" cy="381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D13ED2-C628-4BD5-98A7-D3380670BC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858"/>
          <a:stretch/>
        </p:blipFill>
        <p:spPr>
          <a:xfrm>
            <a:off x="1571478" y="4404609"/>
            <a:ext cx="7943850" cy="6010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6D95D8-6EA4-4600-B3F6-CA63E57A8C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1478" y="5456387"/>
            <a:ext cx="46005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6FCA4-6567-41BB-BA65-2AF202DB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n-gram</a:t>
            </a:r>
            <a:br>
              <a:rPr lang="en-GB" dirty="0"/>
            </a:br>
            <a:r>
              <a:rPr lang="ko-KR" altLang="en-US" sz="1600" dirty="0"/>
              <a:t>전체 단어를 조합하는 대신 일부 단어 조합의 출현 빈도만을 계산하여 확률 추정</a:t>
            </a:r>
            <a:endParaRPr lang="en-GB" sz="1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C2DAE5-9430-47EF-9449-0CB5FEA69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희소성 문제 해소하기 위한 방법 </a:t>
            </a:r>
            <a:r>
              <a:rPr lang="en-GB" altLang="ko-KR" dirty="0"/>
              <a:t>(</a:t>
            </a:r>
            <a:r>
              <a:rPr lang="ko-KR" altLang="en-US" dirty="0"/>
              <a:t>여전히 희소성 문제 존재</a:t>
            </a:r>
            <a:r>
              <a:rPr lang="en-GB" altLang="ko-KR" dirty="0"/>
              <a:t>)</a:t>
            </a:r>
          </a:p>
          <a:p>
            <a:r>
              <a:rPr lang="ko-KR" altLang="en-US" dirty="0" err="1"/>
              <a:t>마르코프</a:t>
            </a:r>
            <a:r>
              <a:rPr lang="ko-KR" altLang="en-US" dirty="0"/>
              <a:t> 가정</a:t>
            </a:r>
            <a:endParaRPr lang="en-GB" altLang="ko-KR" dirty="0"/>
          </a:p>
          <a:p>
            <a:pPr lvl="1"/>
            <a:r>
              <a:rPr lang="ko-KR" altLang="en-US" dirty="0"/>
              <a:t>특정 시점의 상태 확률은 단지 그 직전 상태에만 의존</a:t>
            </a:r>
            <a:endParaRPr lang="en-GB" altLang="ko-KR" dirty="0"/>
          </a:p>
          <a:p>
            <a:endParaRPr lang="en-GB" dirty="0"/>
          </a:p>
          <a:p>
            <a:r>
              <a:rPr lang="ko-KR" altLang="en-US" dirty="0"/>
              <a:t>전체 문장 대신 앞의 일부만 조합 </a:t>
            </a:r>
            <a:r>
              <a:rPr lang="en-GB" altLang="ko-KR" dirty="0">
                <a:sym typeface="Wingdings" panose="05000000000000000000" pitchFamily="2" charset="2"/>
              </a:rPr>
              <a:t> Unigram, Bigram, Trigram</a:t>
            </a:r>
          </a:p>
          <a:p>
            <a:endParaRPr lang="en-GB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62C014-4E1B-499D-A087-A647A784F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688" y="3314139"/>
            <a:ext cx="3682345" cy="5762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3B5534-E1CB-4698-9BAB-F229C126DB21}"/>
              </a:ext>
            </a:extLst>
          </p:cNvPr>
          <p:cNvSpPr txBox="1"/>
          <p:nvPr/>
        </p:nvSpPr>
        <p:spPr>
          <a:xfrm>
            <a:off x="5920033" y="3429000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 Chain rule</a:t>
            </a:r>
            <a:r>
              <a:rPr lang="ko-KR" altLang="en-US" dirty="0">
                <a:sym typeface="Wingdings" panose="05000000000000000000" pitchFamily="2" charset="2"/>
              </a:rPr>
              <a:t> 적용한 문장에 대한 확률</a:t>
            </a:r>
            <a:endParaRPr lang="en-GB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75BAA1-C502-4B99-B8BD-853483BF6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528" y="4388922"/>
            <a:ext cx="2312170" cy="5177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58C7FA-A305-473F-9B4B-3D8C0782B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633" y="4409705"/>
            <a:ext cx="5343280" cy="4969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40273E-EEE7-4673-9B21-BDBF3EE1A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2633" y="4942685"/>
            <a:ext cx="5762429" cy="186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4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50D1A-3702-4B7E-B3ED-2E567FA7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N-gram</a:t>
            </a:r>
            <a:br>
              <a:rPr lang="en-GB" dirty="0"/>
            </a:br>
            <a:r>
              <a:rPr lang="ko-KR" altLang="en-US" sz="1600" dirty="0"/>
              <a:t>일반화</a:t>
            </a:r>
            <a:r>
              <a:rPr lang="en-GB" altLang="ko-KR" sz="1600" dirty="0"/>
              <a:t>: Smoothing: Add-one (Laplace) smoothing (</a:t>
            </a:r>
            <a:r>
              <a:rPr lang="ko-KR" altLang="en-US" sz="1600" dirty="0" err="1"/>
              <a:t>디스카운팅</a:t>
            </a:r>
            <a:r>
              <a:rPr lang="en-GB" altLang="ko-KR" sz="1600" dirty="0"/>
              <a:t>)</a:t>
            </a:r>
            <a:endParaRPr lang="en-GB" sz="1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E7884-2780-4340-96A2-F73EB3BD8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확률이 </a:t>
            </a:r>
            <a:r>
              <a:rPr lang="en-GB" altLang="ko-KR" dirty="0"/>
              <a:t>0</a:t>
            </a:r>
            <a:r>
              <a:rPr lang="ko-KR" altLang="en-US" dirty="0"/>
              <a:t>인</a:t>
            </a:r>
            <a:r>
              <a:rPr lang="en-GB" altLang="ko-KR" dirty="0"/>
              <a:t> </a:t>
            </a:r>
            <a:r>
              <a:rPr lang="ko-KR" altLang="en-US" dirty="0"/>
              <a:t>경우를 제거하여 분포의 모양을 평탄하게 하는 방법 </a:t>
            </a:r>
            <a:br>
              <a:rPr lang="en-GB" altLang="ko-KR" dirty="0"/>
            </a:br>
            <a:r>
              <a:rPr lang="en-GB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모든 단어 시퀀스의 출현 빈도에 </a:t>
            </a:r>
            <a:r>
              <a:rPr lang="en-GB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을</a:t>
            </a:r>
            <a:r>
              <a:rPr lang="en-GB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더함</a:t>
            </a:r>
            <a:r>
              <a:rPr lang="en-GB" altLang="ko-KR" dirty="0">
                <a:sym typeface="Wingdings" panose="05000000000000000000" pitchFamily="2" charset="2"/>
              </a:rPr>
              <a:t>.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Add-k smoothing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Text classification </a:t>
            </a:r>
            <a:r>
              <a:rPr lang="ko-KR" altLang="en-US" dirty="0">
                <a:sym typeface="Wingdings" panose="05000000000000000000" pitchFamily="2" charset="2"/>
              </a:rPr>
              <a:t>등에서 유용하지만 </a:t>
            </a:r>
            <a:r>
              <a:rPr lang="en-GB" dirty="0">
                <a:sym typeface="Wingdings" panose="05000000000000000000" pitchFamily="2" charset="2"/>
              </a:rPr>
              <a:t>LM</a:t>
            </a:r>
            <a:r>
              <a:rPr lang="ko-KR" altLang="en-US" dirty="0">
                <a:sym typeface="Wingdings" panose="05000000000000000000" pitchFamily="2" charset="2"/>
              </a:rPr>
              <a:t>에서 잘 동작하지 않는다고 함</a:t>
            </a:r>
            <a:r>
              <a:rPr lang="en-GB" altLang="ko-KR" dirty="0">
                <a:sym typeface="Wingdings" panose="05000000000000000000" pitchFamily="2" charset="2"/>
              </a:rPr>
              <a:t>.</a:t>
            </a:r>
            <a:endParaRPr lang="en-GB" dirty="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829A3F-7350-470B-BF3E-48560D94F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577" y="2885143"/>
            <a:ext cx="5102601" cy="15010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155C3F-87E5-4672-BCBD-C64725991F24}"/>
              </a:ext>
            </a:extLst>
          </p:cNvPr>
          <p:cNvSpPr txBox="1"/>
          <p:nvPr/>
        </p:nvSpPr>
        <p:spPr>
          <a:xfrm>
            <a:off x="6794176" y="4016863"/>
            <a:ext cx="266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V: words in the vocabulary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D93B8D-3805-427A-ADCE-BD5087385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577" y="5180595"/>
            <a:ext cx="2981325" cy="571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611FD0-79F5-484B-950B-68BC442677C8}"/>
              </a:ext>
            </a:extLst>
          </p:cNvPr>
          <p:cNvSpPr txBox="1"/>
          <p:nvPr/>
        </p:nvSpPr>
        <p:spPr>
          <a:xfrm>
            <a:off x="4552902" y="5452422"/>
            <a:ext cx="334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K: fractional count (</a:t>
            </a:r>
            <a:r>
              <a:rPr lang="ko-KR" altLang="en-US" dirty="0"/>
              <a:t>예</a:t>
            </a:r>
            <a:r>
              <a:rPr lang="en-GB" altLang="ko-KR" dirty="0"/>
              <a:t>, </a:t>
            </a:r>
            <a:r>
              <a:rPr lang="en-GB" dirty="0"/>
              <a:t>.5, .05, .01)</a:t>
            </a:r>
          </a:p>
        </p:txBody>
      </p:sp>
    </p:spTree>
    <p:extLst>
      <p:ext uri="{BB962C8B-B14F-4D97-AF65-F5344CB8AC3E}">
        <p14:creationId xmlns:p14="http://schemas.microsoft.com/office/powerpoint/2010/main" val="2170668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84B12-BE12-42EB-949C-85FD7F1A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N-gram</a:t>
            </a:r>
            <a:br>
              <a:rPr lang="en-GB" dirty="0"/>
            </a:br>
            <a:r>
              <a:rPr lang="en-GB" sz="1600" dirty="0" err="1"/>
              <a:t>Kneser</a:t>
            </a:r>
            <a:r>
              <a:rPr lang="en-GB" sz="1600" dirty="0"/>
              <a:t>-Ney </a:t>
            </a:r>
            <a:r>
              <a:rPr lang="ko-KR" altLang="en-US" sz="1600" dirty="0" err="1"/>
              <a:t>디스카운팅</a:t>
            </a:r>
            <a:r>
              <a:rPr lang="ko-KR" altLang="en-US" sz="1600" dirty="0"/>
              <a:t> </a:t>
            </a:r>
            <a:r>
              <a:rPr lang="en-GB" altLang="ko-KR" sz="1600" dirty="0"/>
              <a:t>(KN Smoothing)</a:t>
            </a:r>
            <a:endParaRPr lang="en-GB" sz="1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C7563-FAF9-4E39-B349-CA05E3EAD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Absolute discounting</a:t>
            </a:r>
            <a:r>
              <a:rPr lang="ko-KR" altLang="en-US" dirty="0"/>
              <a:t>의 수정 버전</a:t>
            </a:r>
            <a:r>
              <a:rPr lang="en-GB" altLang="ko-KR" dirty="0"/>
              <a:t>, Continuation </a:t>
            </a:r>
            <a:r>
              <a:rPr lang="ko-KR" altLang="en-US" dirty="0"/>
              <a:t>개념 등장</a:t>
            </a:r>
            <a:r>
              <a:rPr lang="en-GB" altLang="ko-KR" dirty="0"/>
              <a:t>.</a:t>
            </a:r>
          </a:p>
          <a:p>
            <a:r>
              <a:rPr lang="en-GB" dirty="0"/>
              <a:t>I can’t see without my reading </a:t>
            </a:r>
          </a:p>
          <a:p>
            <a:pPr lvl="1"/>
            <a:r>
              <a:rPr lang="en-GB" dirty="0"/>
              <a:t>glasses</a:t>
            </a:r>
            <a:r>
              <a:rPr lang="ko-KR" altLang="en-US" dirty="0"/>
              <a:t>가 적합해 보이지만 만약 </a:t>
            </a:r>
            <a:r>
              <a:rPr lang="en-GB" altLang="ko-KR" dirty="0"/>
              <a:t>unigram</a:t>
            </a:r>
            <a:r>
              <a:rPr lang="ko-KR" altLang="en-US" dirty="0"/>
              <a:t>에서 </a:t>
            </a:r>
            <a:r>
              <a:rPr lang="en-GB" altLang="ko-KR" dirty="0"/>
              <a:t>Hong Kong</a:t>
            </a:r>
            <a:r>
              <a:rPr lang="ko-KR" altLang="en-US" dirty="0"/>
              <a:t>이라는 단어가 많이 나왔다면 </a:t>
            </a:r>
            <a:r>
              <a:rPr lang="en-GB" altLang="ko-KR" dirty="0"/>
              <a:t>Kong</a:t>
            </a:r>
            <a:r>
              <a:rPr lang="ko-KR" altLang="en-US" dirty="0"/>
              <a:t>이 나오게 됨</a:t>
            </a:r>
            <a:r>
              <a:rPr lang="en-GB" altLang="ko-KR" dirty="0"/>
              <a:t>. (unigram</a:t>
            </a:r>
            <a:r>
              <a:rPr lang="ko-KR" altLang="en-US" dirty="0"/>
              <a:t>은 </a:t>
            </a:r>
            <a:r>
              <a:rPr lang="en-GB" altLang="ko-KR" dirty="0"/>
              <a:t>context</a:t>
            </a:r>
            <a:r>
              <a:rPr lang="ko-KR" altLang="en-US" dirty="0"/>
              <a:t>를 담을 수 없기 때문</a:t>
            </a:r>
            <a:r>
              <a:rPr lang="en-GB" altLang="ko-KR" dirty="0"/>
              <a:t>)</a:t>
            </a:r>
          </a:p>
          <a:p>
            <a:pPr lvl="1"/>
            <a:r>
              <a:rPr lang="en-GB" dirty="0"/>
              <a:t>Continuation</a:t>
            </a:r>
            <a:r>
              <a:rPr lang="ko-KR" altLang="en-US" dirty="0"/>
              <a:t>은 단어 빈도수가 아닌 다른 단어와 얼마나 함께 사용되었는지 주목</a:t>
            </a:r>
            <a:endParaRPr lang="en-GB" altLang="ko-KR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Normalizing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2F4D163-444B-4E0B-85B2-8BDC4D58CAC7}"/>
              </a:ext>
            </a:extLst>
          </p:cNvPr>
          <p:cNvCxnSpPr/>
          <p:nvPr/>
        </p:nvCxnSpPr>
        <p:spPr>
          <a:xfrm>
            <a:off x="4958499" y="2875175"/>
            <a:ext cx="9803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8931A18-B2A7-495D-B2CC-9C239BB8B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738" y="4156680"/>
            <a:ext cx="3048000" cy="56197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8DBF9A0-C26F-4041-AAE9-85E42F1DCC62}"/>
              </a:ext>
            </a:extLst>
          </p:cNvPr>
          <p:cNvCxnSpPr/>
          <p:nvPr/>
        </p:nvCxnSpPr>
        <p:spPr>
          <a:xfrm>
            <a:off x="4958499" y="4317476"/>
            <a:ext cx="1084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11E64E-1820-412F-8135-0EAF71B9304F}"/>
              </a:ext>
            </a:extLst>
          </p:cNvPr>
          <p:cNvSpPr txBox="1"/>
          <p:nvPr/>
        </p:nvSpPr>
        <p:spPr>
          <a:xfrm>
            <a:off x="6042582" y="4160668"/>
            <a:ext cx="5030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구하고자 하는 단어가 </a:t>
            </a:r>
            <a:r>
              <a:rPr lang="en-GB" altLang="ko-KR" sz="1200" dirty="0"/>
              <a:t>bigram</a:t>
            </a:r>
            <a:r>
              <a:rPr lang="ko-KR" altLang="en-US" sz="1200" dirty="0"/>
              <a:t>의 </a:t>
            </a:r>
            <a:r>
              <a:rPr lang="en-GB" altLang="ko-KR" sz="1200" dirty="0"/>
              <a:t>2</a:t>
            </a:r>
            <a:r>
              <a:rPr lang="ko-KR" altLang="en-US" sz="1200" dirty="0"/>
              <a:t>번째 단어로 얼마나 사용되었는지 계산</a:t>
            </a:r>
            <a:endParaRPr lang="en-GB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1D6BB4C-9374-4CE8-BA70-712B6C9035FF}"/>
              </a:ext>
            </a:extLst>
          </p:cNvPr>
          <p:cNvCxnSpPr/>
          <p:nvPr/>
        </p:nvCxnSpPr>
        <p:spPr>
          <a:xfrm>
            <a:off x="5153320" y="4553146"/>
            <a:ext cx="88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DE1B93-F635-43A2-8C05-7AF1958FDBAB}"/>
              </a:ext>
            </a:extLst>
          </p:cNvPr>
          <p:cNvSpPr txBox="1"/>
          <p:nvPr/>
        </p:nvSpPr>
        <p:spPr>
          <a:xfrm>
            <a:off x="6042582" y="4414646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전체 </a:t>
            </a:r>
            <a:r>
              <a:rPr lang="en-GB" altLang="ko-KR" sz="1200" dirty="0"/>
              <a:t>bigram count</a:t>
            </a:r>
            <a:endParaRPr lang="en-GB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003663B-2430-410C-9369-C0CB431B2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211" y="4954324"/>
            <a:ext cx="4436538" cy="18711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40786E8-FF45-44D9-A473-617FC7CEE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776" y="2015732"/>
            <a:ext cx="4023137" cy="72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50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502CB-7B33-4C29-8BBB-5B334177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N-gram</a:t>
            </a:r>
            <a:br>
              <a:rPr lang="en-GB" dirty="0"/>
            </a:br>
            <a:r>
              <a:rPr lang="en-GB" sz="1600" dirty="0"/>
              <a:t>Interpolation &amp; </a:t>
            </a:r>
            <a:r>
              <a:rPr lang="en-GB" sz="1600" dirty="0" err="1"/>
              <a:t>backoff</a:t>
            </a:r>
            <a:endParaRPr lang="en-GB" sz="1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3E52A8-7127-4034-91CC-68A3E2A29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 off</a:t>
            </a:r>
          </a:p>
          <a:p>
            <a:pPr lvl="1"/>
            <a:r>
              <a:rPr lang="en-GB" dirty="0"/>
              <a:t>Trigram</a:t>
            </a:r>
            <a:r>
              <a:rPr lang="ko-KR" altLang="en-US" dirty="0"/>
              <a:t>을 사용했을 때 </a:t>
            </a:r>
            <a:r>
              <a:rPr lang="en-GB" altLang="ko-KR" dirty="0"/>
              <a:t>zero-probability </a:t>
            </a:r>
            <a:r>
              <a:rPr lang="ko-KR" altLang="en-US" dirty="0"/>
              <a:t>문제가 발생하면 </a:t>
            </a:r>
            <a:r>
              <a:rPr lang="en-GB" altLang="ko-KR" dirty="0"/>
              <a:t>n-1 gram</a:t>
            </a:r>
            <a:r>
              <a:rPr lang="ko-KR" altLang="en-US" dirty="0"/>
              <a:t>을 </a:t>
            </a:r>
            <a:r>
              <a:rPr lang="en-GB" altLang="ko-KR" dirty="0"/>
              <a:t>recursive</a:t>
            </a:r>
            <a:r>
              <a:rPr lang="ko-KR" altLang="en-US" dirty="0"/>
              <a:t>하게 사용</a:t>
            </a:r>
            <a:endParaRPr lang="en-GB" altLang="ko-KR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Interpolation</a:t>
            </a:r>
          </a:p>
          <a:p>
            <a:pPr lvl="1"/>
            <a:r>
              <a:rPr lang="en-GB" dirty="0"/>
              <a:t>Order n gram </a:t>
            </a:r>
            <a:r>
              <a:rPr lang="ko-KR" altLang="en-US" dirty="0"/>
              <a:t>값을 </a:t>
            </a:r>
            <a:r>
              <a:rPr lang="en-GB" altLang="ko-KR" dirty="0"/>
              <a:t>linear combination</a:t>
            </a:r>
            <a:r>
              <a:rPr lang="ko-KR" altLang="en-US" dirty="0"/>
              <a:t>하여 한번에 사용</a:t>
            </a:r>
            <a:endParaRPr lang="en-GB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B2C523-3FAC-4953-8F42-FC9DB3009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860" y="4541844"/>
            <a:ext cx="5657801" cy="9486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B91BD0-7AF8-454C-AE0C-0D933A891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860" y="2943225"/>
            <a:ext cx="48958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03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88BF4-1062-4318-901B-29C99288A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언어 모델의 평가 방법</a:t>
            </a:r>
            <a:br>
              <a:rPr lang="en-GB" altLang="ko-KR" dirty="0"/>
            </a:br>
            <a:r>
              <a:rPr lang="en-GB" altLang="ko-KR" sz="1600" dirty="0"/>
              <a:t>Perplexity</a:t>
            </a:r>
            <a:endParaRPr lang="en-GB" sz="1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E9184-FFF0-4C40-A010-AE934192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얼마나 확률 분포가 데이터를 잘 설명하는지에 대한 값</a:t>
            </a:r>
            <a:endParaRPr lang="en-GB" altLang="ko-KR" dirty="0"/>
          </a:p>
          <a:p>
            <a:r>
              <a:rPr lang="ko-KR" altLang="en-US" dirty="0"/>
              <a:t>문장의 길이로 정규화 된 문장 확률의 역수로 계산 </a:t>
            </a:r>
            <a:r>
              <a:rPr lang="en-GB" altLang="ko-KR" dirty="0"/>
              <a:t>(</a:t>
            </a:r>
            <a:r>
              <a:rPr lang="ko-KR" altLang="en-US" dirty="0"/>
              <a:t>값이 낮을 수록 좋음</a:t>
            </a:r>
            <a:r>
              <a:rPr lang="en-GB" altLang="ko-KR" dirty="0"/>
              <a:t>.)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Weighted average branching-factor, </a:t>
            </a:r>
            <a:r>
              <a:rPr lang="ko-KR" altLang="en-US" dirty="0"/>
              <a:t>평균적으로 아무 단어에나 나타날 수 있는 단어의 수로 해석</a:t>
            </a:r>
            <a:endParaRPr lang="en-GB" altLang="ko-KR" dirty="0"/>
          </a:p>
          <a:p>
            <a:r>
              <a:rPr lang="ko-KR" altLang="en-US" dirty="0"/>
              <a:t>예</a:t>
            </a:r>
            <a:r>
              <a:rPr lang="en-GB" altLang="ko-KR" dirty="0"/>
              <a:t>, 1~6</a:t>
            </a:r>
            <a:r>
              <a:rPr lang="ko-KR" altLang="en-US" dirty="0"/>
              <a:t>까지의 숫자 </a:t>
            </a:r>
            <a:r>
              <a:rPr lang="en-GB" altLang="ko-KR" dirty="0"/>
              <a:t>6</a:t>
            </a:r>
            <a:r>
              <a:rPr lang="ko-KR" altLang="en-US" dirty="0"/>
              <a:t>개로 이루어진 문장에 대한 </a:t>
            </a:r>
            <a:r>
              <a:rPr lang="en-GB" altLang="ko-KR" dirty="0"/>
              <a:t>perplexity</a:t>
            </a:r>
            <a:endParaRPr lang="en-GB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6C8543-CBF9-46E8-ACCF-5CD9F5328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119" y="5361623"/>
            <a:ext cx="3521063" cy="6918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7D7684-99F9-47E5-9B69-1496F0E7F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381" y="5361623"/>
            <a:ext cx="4162425" cy="1400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2F8550-38AF-488B-87E3-7C1F43A76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107" y="2948308"/>
            <a:ext cx="1883201" cy="10801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913A40-7888-47B1-8A28-FAE36B71B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6248" y="2948308"/>
            <a:ext cx="3521064" cy="111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11992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{D56B7B04-B8E6-4828-B5A9-3E4E14C452A4}tf10001114</Template>
  <TotalTime>3730</TotalTime>
  <Words>769</Words>
  <Application>Microsoft Office PowerPoint</Application>
  <PresentationFormat>와이드스크린</PresentationFormat>
  <Paragraphs>108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Gill Sans MT</vt:lpstr>
      <vt:lpstr>갤러리</vt:lpstr>
      <vt:lpstr>9장 언어 모델링</vt:lpstr>
      <vt:lpstr>언어 모델 (LM) 문장의 확률을 나타내는 모델. 즉, 언어 모델을 통해 문장 자체의 출현 확률을 예측하거나, 이전 단어들이 주어졌을 때 다음 단어를 예측할 수 있으며, 결과적으로 주어진 문장이 얼마나 자연스럽고 유창한 표현인지 계산.</vt:lpstr>
      <vt:lpstr>한국어의 특징 대표적인 교착어. 교착어의 특징상 단어의 의미 또는 역할은 어순에 의해 결정되기보다는 단어에 부착되는 어미와 같은 접사 또는 조사에 의해 결정 (예 '버스+가', '버스+를', '버스+에', '버스+로' 등 같이, 똑같은 '버스'라도 뒤에 붙는 조사에 따라 다른 형태가 됨.)</vt:lpstr>
      <vt:lpstr>문장의 확률 표현 베이즈 정리에 따라 조건부 확률 활용.</vt:lpstr>
      <vt:lpstr>n-gram 전체 단어를 조합하는 대신 일부 단어 조합의 출현 빈도만을 계산하여 확률 추정</vt:lpstr>
      <vt:lpstr>N-gram 일반화: Smoothing: Add-one (Laplace) smoothing (디스카운팅)</vt:lpstr>
      <vt:lpstr>N-gram Kneser-Ney 디스카운팅 (KN Smoothing)</vt:lpstr>
      <vt:lpstr>N-gram Interpolation &amp; backoff</vt:lpstr>
      <vt:lpstr>언어 모델의 평가 방법 Perplexity</vt:lpstr>
      <vt:lpstr>언어 모델의 평가 방법 엔트로피와 PPL의 관계</vt:lpstr>
      <vt:lpstr>SRILM 활용 n-gram 실습 </vt:lpstr>
      <vt:lpstr>NNLM n-gram 기반 언어 모델의 약점 보완</vt:lpstr>
      <vt:lpstr>NNLM 구현</vt:lpstr>
      <vt:lpstr>언어 모델의 활용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8장 텍스트 분류</dc:title>
  <dc:creator>권 오균</dc:creator>
  <cp:lastModifiedBy>ChangNam An</cp:lastModifiedBy>
  <cp:revision>100</cp:revision>
  <dcterms:created xsi:type="dcterms:W3CDTF">2021-02-13T10:04:44Z</dcterms:created>
  <dcterms:modified xsi:type="dcterms:W3CDTF">2021-02-18T16:59:56Z</dcterms:modified>
</cp:coreProperties>
</file>