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42" r:id="rId2"/>
    <p:sldId id="381" r:id="rId3"/>
    <p:sldId id="373" r:id="rId4"/>
    <p:sldId id="379" r:id="rId5"/>
    <p:sldId id="380" r:id="rId6"/>
    <p:sldId id="382" r:id="rId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DFFB"/>
    <a:srgbClr val="54B8D3"/>
    <a:srgbClr val="47220E"/>
    <a:srgbClr val="67CB6E"/>
    <a:srgbClr val="F5C17E"/>
    <a:srgbClr val="45110B"/>
    <a:srgbClr val="F4F1E8"/>
    <a:srgbClr val="EFD19F"/>
    <a:srgbClr val="FFE0A7"/>
    <a:srgbClr val="F56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59" autoAdjust="0"/>
    <p:restoredTop sz="94763" autoAdjust="0"/>
  </p:normalViewPr>
  <p:slideViewPr>
    <p:cSldViewPr snapToGrid="0">
      <p:cViewPr varScale="1">
        <p:scale>
          <a:sx n="101" d="100"/>
          <a:sy n="101" d="100"/>
        </p:scale>
        <p:origin x="62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D546C-3B6E-443F-BCB0-72575162FEF3}" type="datetimeFigureOut">
              <a:rPr lang="ko-KR" altLang="en-US" smtClean="0"/>
              <a:t>2019-06-20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3FCEA9-F2FA-4256-971A-212D3D585FCC}" type="slidenum">
              <a:rPr lang="ko-KR" altLang="en-US" smtClean="0"/>
              <a:t>‹#›</a:t>
            </a:fld>
            <a:endParaRPr lang="ko-KR" altLang="en-US"/>
          </a:p>
        </p:txBody>
      </p:sp>
    </p:spTree>
    <p:extLst>
      <p:ext uri="{BB962C8B-B14F-4D97-AF65-F5344CB8AC3E}">
        <p14:creationId xmlns:p14="http://schemas.microsoft.com/office/powerpoint/2010/main" val="227632790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43FCEA9-F2FA-4256-971A-212D3D585FCC}" type="slidenum">
              <a:rPr lang="ko-KR" altLang="en-US" smtClean="0"/>
              <a:t>4</a:t>
            </a:fld>
            <a:endParaRPr lang="ko-KR" altLang="en-US"/>
          </a:p>
        </p:txBody>
      </p:sp>
    </p:spTree>
    <p:extLst>
      <p:ext uri="{BB962C8B-B14F-4D97-AF65-F5344CB8AC3E}">
        <p14:creationId xmlns:p14="http://schemas.microsoft.com/office/powerpoint/2010/main" val="4273252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p>
            <a:fld id="{2AFE6DCD-4700-455A-AD6D-3C42515F5C57}" type="datetimeFigureOut">
              <a:rPr lang="ko-KR" altLang="en-US" smtClean="0"/>
              <a:t>2019-06-20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213A184-67E8-40B5-A2FF-4C77723C277C}" type="slidenum">
              <a:rPr lang="ko-KR" altLang="en-US" smtClean="0"/>
              <a:t>‹#›</a:t>
            </a:fld>
            <a:endParaRPr lang="ko-KR" altLang="en-US"/>
          </a:p>
        </p:txBody>
      </p:sp>
    </p:spTree>
    <p:extLst>
      <p:ext uri="{BB962C8B-B14F-4D97-AF65-F5344CB8AC3E}">
        <p14:creationId xmlns:p14="http://schemas.microsoft.com/office/powerpoint/2010/main" val="3048709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AFE6DCD-4700-455A-AD6D-3C42515F5C57}" type="datetimeFigureOut">
              <a:rPr lang="ko-KR" altLang="en-US" smtClean="0"/>
              <a:t>2019-06-20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213A184-67E8-40B5-A2FF-4C77723C277C}" type="slidenum">
              <a:rPr lang="ko-KR" altLang="en-US" smtClean="0"/>
              <a:t>‹#›</a:t>
            </a:fld>
            <a:endParaRPr lang="ko-KR" altLang="en-US"/>
          </a:p>
        </p:txBody>
      </p:sp>
    </p:spTree>
    <p:extLst>
      <p:ext uri="{BB962C8B-B14F-4D97-AF65-F5344CB8AC3E}">
        <p14:creationId xmlns:p14="http://schemas.microsoft.com/office/powerpoint/2010/main" val="210499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AFE6DCD-4700-455A-AD6D-3C42515F5C57}" type="datetimeFigureOut">
              <a:rPr lang="ko-KR" altLang="en-US" smtClean="0"/>
              <a:t>2019-06-20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213A184-67E8-40B5-A2FF-4C77723C277C}" type="slidenum">
              <a:rPr lang="ko-KR" altLang="en-US" smtClean="0"/>
              <a:t>‹#›</a:t>
            </a:fld>
            <a:endParaRPr lang="ko-KR" altLang="en-US"/>
          </a:p>
        </p:txBody>
      </p:sp>
    </p:spTree>
    <p:extLst>
      <p:ext uri="{BB962C8B-B14F-4D97-AF65-F5344CB8AC3E}">
        <p14:creationId xmlns:p14="http://schemas.microsoft.com/office/powerpoint/2010/main" val="3858826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AFE6DCD-4700-455A-AD6D-3C42515F5C57}" type="datetimeFigureOut">
              <a:rPr lang="ko-KR" altLang="en-US" smtClean="0"/>
              <a:t>2019-06-20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213A184-67E8-40B5-A2FF-4C77723C277C}" type="slidenum">
              <a:rPr lang="ko-KR" altLang="en-US" smtClean="0"/>
              <a:t>‹#›</a:t>
            </a:fld>
            <a:endParaRPr lang="ko-KR" altLang="en-US"/>
          </a:p>
        </p:txBody>
      </p:sp>
    </p:spTree>
    <p:extLst>
      <p:ext uri="{BB962C8B-B14F-4D97-AF65-F5344CB8AC3E}">
        <p14:creationId xmlns:p14="http://schemas.microsoft.com/office/powerpoint/2010/main" val="75342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2AFE6DCD-4700-455A-AD6D-3C42515F5C57}" type="datetimeFigureOut">
              <a:rPr lang="ko-KR" altLang="en-US" smtClean="0"/>
              <a:t>2019-06-20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213A184-67E8-40B5-A2FF-4C77723C277C}" type="slidenum">
              <a:rPr lang="ko-KR" altLang="en-US" smtClean="0"/>
              <a:t>‹#›</a:t>
            </a:fld>
            <a:endParaRPr lang="ko-KR" altLang="en-US"/>
          </a:p>
        </p:txBody>
      </p:sp>
    </p:spTree>
    <p:extLst>
      <p:ext uri="{BB962C8B-B14F-4D97-AF65-F5344CB8AC3E}">
        <p14:creationId xmlns:p14="http://schemas.microsoft.com/office/powerpoint/2010/main" val="1791941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2AFE6DCD-4700-455A-AD6D-3C42515F5C57}" type="datetimeFigureOut">
              <a:rPr lang="ko-KR" altLang="en-US" smtClean="0"/>
              <a:t>2019-06-20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213A184-67E8-40B5-A2FF-4C77723C277C}" type="slidenum">
              <a:rPr lang="ko-KR" altLang="en-US" smtClean="0"/>
              <a:t>‹#›</a:t>
            </a:fld>
            <a:endParaRPr lang="ko-KR" altLang="en-US"/>
          </a:p>
        </p:txBody>
      </p:sp>
    </p:spTree>
    <p:extLst>
      <p:ext uri="{BB962C8B-B14F-4D97-AF65-F5344CB8AC3E}">
        <p14:creationId xmlns:p14="http://schemas.microsoft.com/office/powerpoint/2010/main" val="841081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2AFE6DCD-4700-455A-AD6D-3C42515F5C57}" type="datetimeFigureOut">
              <a:rPr lang="ko-KR" altLang="en-US" smtClean="0"/>
              <a:t>2019-06-20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213A184-67E8-40B5-A2FF-4C77723C277C}" type="slidenum">
              <a:rPr lang="ko-KR" altLang="en-US" smtClean="0"/>
              <a:t>‹#›</a:t>
            </a:fld>
            <a:endParaRPr lang="ko-KR" altLang="en-US"/>
          </a:p>
        </p:txBody>
      </p:sp>
    </p:spTree>
    <p:extLst>
      <p:ext uri="{BB962C8B-B14F-4D97-AF65-F5344CB8AC3E}">
        <p14:creationId xmlns:p14="http://schemas.microsoft.com/office/powerpoint/2010/main" val="829734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2AFE6DCD-4700-455A-AD6D-3C42515F5C57}" type="datetimeFigureOut">
              <a:rPr lang="ko-KR" altLang="en-US" smtClean="0"/>
              <a:t>2019-06-20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213A184-67E8-40B5-A2FF-4C77723C277C}" type="slidenum">
              <a:rPr lang="ko-KR" altLang="en-US" smtClean="0"/>
              <a:t>‹#›</a:t>
            </a:fld>
            <a:endParaRPr lang="ko-KR" altLang="en-US"/>
          </a:p>
        </p:txBody>
      </p:sp>
    </p:spTree>
    <p:extLst>
      <p:ext uri="{BB962C8B-B14F-4D97-AF65-F5344CB8AC3E}">
        <p14:creationId xmlns:p14="http://schemas.microsoft.com/office/powerpoint/2010/main" val="1872463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2AFE6DCD-4700-455A-AD6D-3C42515F5C57}" type="datetimeFigureOut">
              <a:rPr lang="ko-KR" altLang="en-US" smtClean="0"/>
              <a:t>2019-06-20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213A184-67E8-40B5-A2FF-4C77723C277C}" type="slidenum">
              <a:rPr lang="ko-KR" altLang="en-US" smtClean="0"/>
              <a:t>‹#›</a:t>
            </a:fld>
            <a:endParaRPr lang="ko-KR" altLang="en-US"/>
          </a:p>
        </p:txBody>
      </p:sp>
    </p:spTree>
    <p:extLst>
      <p:ext uri="{BB962C8B-B14F-4D97-AF65-F5344CB8AC3E}">
        <p14:creationId xmlns:p14="http://schemas.microsoft.com/office/powerpoint/2010/main" val="3661227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2AFE6DCD-4700-455A-AD6D-3C42515F5C57}" type="datetimeFigureOut">
              <a:rPr lang="ko-KR" altLang="en-US" smtClean="0"/>
              <a:t>2019-06-20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213A184-67E8-40B5-A2FF-4C77723C277C}" type="slidenum">
              <a:rPr lang="ko-KR" altLang="en-US" smtClean="0"/>
              <a:t>‹#›</a:t>
            </a:fld>
            <a:endParaRPr lang="ko-KR" altLang="en-US"/>
          </a:p>
        </p:txBody>
      </p:sp>
    </p:spTree>
    <p:extLst>
      <p:ext uri="{BB962C8B-B14F-4D97-AF65-F5344CB8AC3E}">
        <p14:creationId xmlns:p14="http://schemas.microsoft.com/office/powerpoint/2010/main" val="881720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2AFE6DCD-4700-455A-AD6D-3C42515F5C57}" type="datetimeFigureOut">
              <a:rPr lang="ko-KR" altLang="en-US" smtClean="0"/>
              <a:t>2019-06-20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213A184-67E8-40B5-A2FF-4C77723C277C}" type="slidenum">
              <a:rPr lang="ko-KR" altLang="en-US" smtClean="0"/>
              <a:t>‹#›</a:t>
            </a:fld>
            <a:endParaRPr lang="ko-KR" altLang="en-US"/>
          </a:p>
        </p:txBody>
      </p:sp>
    </p:spTree>
    <p:extLst>
      <p:ext uri="{BB962C8B-B14F-4D97-AF65-F5344CB8AC3E}">
        <p14:creationId xmlns:p14="http://schemas.microsoft.com/office/powerpoint/2010/main" val="517058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E6DCD-4700-455A-AD6D-3C42515F5C57}" type="datetimeFigureOut">
              <a:rPr lang="ko-KR" altLang="en-US" smtClean="0"/>
              <a:t>2019-06-20</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3A184-67E8-40B5-A2FF-4C77723C277C}" type="slidenum">
              <a:rPr lang="ko-KR" altLang="en-US" smtClean="0"/>
              <a:t>‹#›</a:t>
            </a:fld>
            <a:endParaRPr lang="ko-KR" altLang="en-US"/>
          </a:p>
        </p:txBody>
      </p:sp>
    </p:spTree>
    <p:extLst>
      <p:ext uri="{BB962C8B-B14F-4D97-AF65-F5344CB8AC3E}">
        <p14:creationId xmlns:p14="http://schemas.microsoft.com/office/powerpoint/2010/main" val="1477357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6.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hyperlink" Target="http://neuromorpho.org/api/neuron" TargetMode="External"/><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hyperlink" Target="http://neuromorpho.org/bycell.jsp" TargetMode="External"/><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3.jpg"/><Relationship Id="rId4" Type="http://schemas.openxmlformats.org/officeDocument/2006/relationships/image" Target="../media/image22.jp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p:cNvGrpSpPr/>
          <p:nvPr/>
        </p:nvGrpSpPr>
        <p:grpSpPr>
          <a:xfrm>
            <a:off x="0" y="5390"/>
            <a:ext cx="6128678" cy="6857999"/>
            <a:chOff x="0" y="5390"/>
            <a:chExt cx="6128678" cy="6857999"/>
          </a:xfrm>
        </p:grpSpPr>
        <p:sp>
          <p:nvSpPr>
            <p:cNvPr id="29" name="자유형 28"/>
            <p:cNvSpPr/>
            <p:nvPr/>
          </p:nvSpPr>
          <p:spPr>
            <a:xfrm>
              <a:off x="3055839" y="3429001"/>
              <a:ext cx="17000" cy="10777"/>
            </a:xfrm>
            <a:custGeom>
              <a:avLst/>
              <a:gdLst>
                <a:gd name="connsiteX0" fmla="*/ 0 w 17000"/>
                <a:gd name="connsiteY0" fmla="*/ 0 h 10777"/>
                <a:gd name="connsiteX1" fmla="*/ 17000 w 17000"/>
                <a:gd name="connsiteY1" fmla="*/ 0 h 10777"/>
                <a:gd name="connsiteX2" fmla="*/ 0 w 17000"/>
                <a:gd name="connsiteY2" fmla="*/ 10777 h 10777"/>
                <a:gd name="connsiteX3" fmla="*/ 0 w 17000"/>
                <a:gd name="connsiteY3" fmla="*/ 0 h 10777"/>
              </a:gdLst>
              <a:ahLst/>
              <a:cxnLst>
                <a:cxn ang="0">
                  <a:pos x="connsiteX0" y="connsiteY0"/>
                </a:cxn>
                <a:cxn ang="0">
                  <a:pos x="connsiteX1" y="connsiteY1"/>
                </a:cxn>
                <a:cxn ang="0">
                  <a:pos x="connsiteX2" y="connsiteY2"/>
                </a:cxn>
                <a:cxn ang="0">
                  <a:pos x="connsiteX3" y="connsiteY3"/>
                </a:cxn>
              </a:cxnLst>
              <a:rect l="l" t="t" r="r" b="b"/>
              <a:pathLst>
                <a:path w="17000" h="10777">
                  <a:moveTo>
                    <a:pt x="0" y="0"/>
                  </a:moveTo>
                  <a:lnTo>
                    <a:pt x="17000" y="0"/>
                  </a:lnTo>
                  <a:lnTo>
                    <a:pt x="0" y="10777"/>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자유형 29"/>
            <p:cNvSpPr/>
            <p:nvPr/>
          </p:nvSpPr>
          <p:spPr>
            <a:xfrm>
              <a:off x="0" y="5390"/>
              <a:ext cx="6128678" cy="6857999"/>
            </a:xfrm>
            <a:custGeom>
              <a:avLst/>
              <a:gdLst>
                <a:gd name="connsiteX0" fmla="*/ 0 w 6128678"/>
                <a:gd name="connsiteY0" fmla="*/ 0 h 6857999"/>
                <a:gd name="connsiteX1" fmla="*/ 6053910 w 6128678"/>
                <a:gd name="connsiteY1" fmla="*/ 0 h 6857999"/>
                <a:gd name="connsiteX2" fmla="*/ 6075001 w 6128678"/>
                <a:gd name="connsiteY2" fmla="*/ 76952 h 6857999"/>
                <a:gd name="connsiteX3" fmla="*/ 5356405 w 6128678"/>
                <a:gd name="connsiteY3" fmla="*/ 2263687 h 6857999"/>
                <a:gd name="connsiteX4" fmla="*/ 365780 w 6128678"/>
                <a:gd name="connsiteY4" fmla="*/ 6609411 h 6857999"/>
                <a:gd name="connsiteX5" fmla="*/ 184704 w 6128678"/>
                <a:gd name="connsiteY5" fmla="*/ 6751688 h 6857999"/>
                <a:gd name="connsiteX6" fmla="*/ 17000 w 6128678"/>
                <a:gd name="connsiteY6" fmla="*/ 6857999 h 6857999"/>
                <a:gd name="connsiteX7" fmla="*/ 0 w 6128678"/>
                <a:gd name="connsiteY7" fmla="*/ 6857999 h 6857999"/>
                <a:gd name="connsiteX8" fmla="*/ 0 w 6128678"/>
                <a:gd name="connsiteY8"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28678" h="6857999">
                  <a:moveTo>
                    <a:pt x="0" y="0"/>
                  </a:moveTo>
                  <a:lnTo>
                    <a:pt x="6053910" y="0"/>
                  </a:lnTo>
                  <a:lnTo>
                    <a:pt x="6075001" y="76952"/>
                  </a:lnTo>
                  <a:cubicBezTo>
                    <a:pt x="6248214" y="855923"/>
                    <a:pt x="6000534" y="1702794"/>
                    <a:pt x="5356405" y="2263687"/>
                  </a:cubicBezTo>
                  <a:lnTo>
                    <a:pt x="365780" y="6609411"/>
                  </a:lnTo>
                  <a:cubicBezTo>
                    <a:pt x="307224" y="6660401"/>
                    <a:pt x="246776" y="6707821"/>
                    <a:pt x="184704" y="6751688"/>
                  </a:cubicBezTo>
                  <a:lnTo>
                    <a:pt x="17000" y="6857999"/>
                  </a:lnTo>
                  <a:lnTo>
                    <a:pt x="0" y="6857999"/>
                  </a:lnTo>
                  <a:lnTo>
                    <a:pt x="0" y="0"/>
                  </a:lnTo>
                  <a:close/>
                </a:path>
              </a:pathLst>
            </a:custGeom>
            <a:blipFill>
              <a:blip r:embed="rId2">
                <a:alphaModFix amt="26000"/>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자유형 30"/>
            <p:cNvSpPr/>
            <p:nvPr/>
          </p:nvSpPr>
          <p:spPr>
            <a:xfrm>
              <a:off x="0" y="5390"/>
              <a:ext cx="6128678" cy="6857999"/>
            </a:xfrm>
            <a:custGeom>
              <a:avLst/>
              <a:gdLst>
                <a:gd name="connsiteX0" fmla="*/ 0 w 6128678"/>
                <a:gd name="connsiteY0" fmla="*/ 0 h 6857999"/>
                <a:gd name="connsiteX1" fmla="*/ 6053910 w 6128678"/>
                <a:gd name="connsiteY1" fmla="*/ 0 h 6857999"/>
                <a:gd name="connsiteX2" fmla="*/ 6075001 w 6128678"/>
                <a:gd name="connsiteY2" fmla="*/ 76952 h 6857999"/>
                <a:gd name="connsiteX3" fmla="*/ 5356405 w 6128678"/>
                <a:gd name="connsiteY3" fmla="*/ 2263687 h 6857999"/>
                <a:gd name="connsiteX4" fmla="*/ 365780 w 6128678"/>
                <a:gd name="connsiteY4" fmla="*/ 6609411 h 6857999"/>
                <a:gd name="connsiteX5" fmla="*/ 184704 w 6128678"/>
                <a:gd name="connsiteY5" fmla="*/ 6751688 h 6857999"/>
                <a:gd name="connsiteX6" fmla="*/ 17000 w 6128678"/>
                <a:gd name="connsiteY6" fmla="*/ 6857999 h 6857999"/>
                <a:gd name="connsiteX7" fmla="*/ 0 w 6128678"/>
                <a:gd name="connsiteY7" fmla="*/ 6857999 h 6857999"/>
                <a:gd name="connsiteX8" fmla="*/ 0 w 6128678"/>
                <a:gd name="connsiteY8"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28678" h="6857999">
                  <a:moveTo>
                    <a:pt x="0" y="0"/>
                  </a:moveTo>
                  <a:lnTo>
                    <a:pt x="6053910" y="0"/>
                  </a:lnTo>
                  <a:lnTo>
                    <a:pt x="6075001" y="76952"/>
                  </a:lnTo>
                  <a:cubicBezTo>
                    <a:pt x="6248214" y="855923"/>
                    <a:pt x="6000534" y="1702794"/>
                    <a:pt x="5356405" y="2263687"/>
                  </a:cubicBezTo>
                  <a:lnTo>
                    <a:pt x="365780" y="6609411"/>
                  </a:lnTo>
                  <a:cubicBezTo>
                    <a:pt x="307224" y="6660401"/>
                    <a:pt x="246776" y="6707821"/>
                    <a:pt x="184704" y="6751688"/>
                  </a:cubicBezTo>
                  <a:lnTo>
                    <a:pt x="17000" y="6857999"/>
                  </a:lnTo>
                  <a:lnTo>
                    <a:pt x="0" y="6857999"/>
                  </a:lnTo>
                  <a:lnTo>
                    <a:pt x="0" y="0"/>
                  </a:lnTo>
                  <a:close/>
                </a:path>
              </a:pathLst>
            </a:custGeom>
            <a:solidFill>
              <a:schemeClr val="tx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28" name="자유형 27"/>
          <p:cNvSpPr/>
          <p:nvPr/>
        </p:nvSpPr>
        <p:spPr>
          <a:xfrm rot="19137083">
            <a:off x="249834" y="2692307"/>
            <a:ext cx="8866887" cy="1478520"/>
          </a:xfrm>
          <a:custGeom>
            <a:avLst/>
            <a:gdLst>
              <a:gd name="connsiteX0" fmla="*/ 9058596 w 9076292"/>
              <a:gd name="connsiteY0" fmla="*/ 0 h 1264524"/>
              <a:gd name="connsiteX1" fmla="*/ 9076292 w 9076292"/>
              <a:gd name="connsiteY1" fmla="*/ 15409 h 1264524"/>
              <a:gd name="connsiteX2" fmla="*/ 9041664 w 9076292"/>
              <a:gd name="connsiteY2" fmla="*/ 87293 h 1264524"/>
              <a:gd name="connsiteX3" fmla="*/ 7063706 w 9076292"/>
              <a:gd name="connsiteY3" fmla="*/ 1264524 h 1264524"/>
              <a:gd name="connsiteX4" fmla="*/ 446180 w 9076292"/>
              <a:gd name="connsiteY4" fmla="*/ 1264524 h 1264524"/>
              <a:gd name="connsiteX5" fmla="*/ 216187 w 9076292"/>
              <a:gd name="connsiteY5" fmla="*/ 1252910 h 1264524"/>
              <a:gd name="connsiteX6" fmla="*/ 0 w 9076292"/>
              <a:gd name="connsiteY6" fmla="*/ 1219916 h 1264524"/>
              <a:gd name="connsiteX7" fmla="*/ 20956 w 9076292"/>
              <a:gd name="connsiteY7" fmla="*/ 1195850 h 1264524"/>
              <a:gd name="connsiteX8" fmla="*/ 205023 w 9076292"/>
              <a:gd name="connsiteY8" fmla="*/ 1223942 h 1264524"/>
              <a:gd name="connsiteX9" fmla="*/ 435016 w 9076292"/>
              <a:gd name="connsiteY9" fmla="*/ 1235556 h 1264524"/>
              <a:gd name="connsiteX10" fmla="*/ 7052542 w 9076292"/>
              <a:gd name="connsiteY10" fmla="*/ 1235556 h 1264524"/>
              <a:gd name="connsiteX11" fmla="*/ 9030500 w 9076292"/>
              <a:gd name="connsiteY11" fmla="*/ 58325 h 126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76292" h="1264524">
                <a:moveTo>
                  <a:pt x="9058596" y="0"/>
                </a:moveTo>
                <a:lnTo>
                  <a:pt x="9076292" y="15409"/>
                </a:lnTo>
                <a:lnTo>
                  <a:pt x="9041664" y="87293"/>
                </a:lnTo>
                <a:cubicBezTo>
                  <a:pt x="8660743" y="788505"/>
                  <a:pt x="7917815" y="1264525"/>
                  <a:pt x="7063706" y="1264524"/>
                </a:cubicBezTo>
                <a:lnTo>
                  <a:pt x="446180" y="1264524"/>
                </a:lnTo>
                <a:cubicBezTo>
                  <a:pt x="368534" y="1264524"/>
                  <a:pt x="291807" y="1260590"/>
                  <a:pt x="216187" y="1252910"/>
                </a:cubicBezTo>
                <a:lnTo>
                  <a:pt x="0" y="1219916"/>
                </a:lnTo>
                <a:lnTo>
                  <a:pt x="20956" y="1195850"/>
                </a:lnTo>
                <a:lnTo>
                  <a:pt x="205023" y="1223942"/>
                </a:lnTo>
                <a:cubicBezTo>
                  <a:pt x="280643" y="1231622"/>
                  <a:pt x="357370" y="1235556"/>
                  <a:pt x="435016" y="1235556"/>
                </a:cubicBezTo>
                <a:lnTo>
                  <a:pt x="7052542" y="1235556"/>
                </a:lnTo>
                <a:cubicBezTo>
                  <a:pt x="7906651" y="1235556"/>
                  <a:pt x="8649578" y="759537"/>
                  <a:pt x="9030500" y="58325"/>
                </a:cubicBezTo>
                <a:close/>
              </a:path>
            </a:pathLst>
          </a:custGeom>
          <a:solidFill>
            <a:srgbClr val="75DD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평행 사변형 19"/>
          <p:cNvSpPr/>
          <p:nvPr/>
        </p:nvSpPr>
        <p:spPr>
          <a:xfrm>
            <a:off x="3500007" y="1754648"/>
            <a:ext cx="826477" cy="478972"/>
          </a:xfrm>
          <a:prstGeom prst="parallelogram">
            <a:avLst>
              <a:gd name="adj" fmla="val 1152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평행 사변형 21"/>
          <p:cNvSpPr/>
          <p:nvPr/>
        </p:nvSpPr>
        <p:spPr>
          <a:xfrm>
            <a:off x="3922244" y="1754648"/>
            <a:ext cx="826477" cy="478972"/>
          </a:xfrm>
          <a:prstGeom prst="parallelogram">
            <a:avLst>
              <a:gd name="adj" fmla="val 115250"/>
            </a:avLst>
          </a:prstGeom>
          <a:solidFill>
            <a:srgbClr val="75DD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a:off x="193320" y="503055"/>
            <a:ext cx="5595858" cy="1072281"/>
          </a:xfrm>
          <a:prstGeom prst="rect">
            <a:avLst/>
          </a:prstGeom>
        </p:spPr>
        <p:txBody>
          <a:bodyPr wrap="square">
            <a:spAutoFit/>
          </a:bodyPr>
          <a:lstStyle/>
          <a:p>
            <a:pPr>
              <a:lnSpc>
                <a:spcPct val="150000"/>
              </a:lnSpc>
            </a:pPr>
            <a:r>
              <a:rPr lang="en-US" altLang="ko-KR" sz="3200" b="1" i="1" dirty="0">
                <a:solidFill>
                  <a:srgbClr val="75DDFB"/>
                </a:solidFill>
              </a:rPr>
              <a:t>Neuron Classification</a:t>
            </a:r>
          </a:p>
          <a:p>
            <a:pPr>
              <a:lnSpc>
                <a:spcPct val="150000"/>
              </a:lnSpc>
            </a:pPr>
            <a:r>
              <a:rPr lang="en-US" altLang="ko-KR" sz="1200" b="1" i="1" dirty="0">
                <a:solidFill>
                  <a:schemeClr val="bg1"/>
                </a:solidFill>
              </a:rPr>
              <a:t> Based on the types: Glutamatergic, GABAergic, Cholinergic</a:t>
            </a:r>
            <a:endParaRPr lang="ko-KR" altLang="en-US" sz="1200" b="1" i="1" dirty="0">
              <a:solidFill>
                <a:schemeClr val="bg1"/>
              </a:solidFill>
            </a:endParaRPr>
          </a:p>
        </p:txBody>
      </p:sp>
      <p:sp>
        <p:nvSpPr>
          <p:cNvPr id="79" name="직사각형 78"/>
          <p:cNvSpPr/>
          <p:nvPr/>
        </p:nvSpPr>
        <p:spPr>
          <a:xfrm>
            <a:off x="10237510" y="5829110"/>
            <a:ext cx="1675978" cy="4571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1" name="타원 80"/>
          <p:cNvSpPr/>
          <p:nvPr/>
        </p:nvSpPr>
        <p:spPr>
          <a:xfrm>
            <a:off x="7160957" y="2081214"/>
            <a:ext cx="143609" cy="143609"/>
          </a:xfrm>
          <a:prstGeom prst="ellipse">
            <a:avLst/>
          </a:prstGeom>
          <a:solidFill>
            <a:schemeClr val="bg1"/>
          </a:solidFill>
          <a:ln w="28575">
            <a:solidFill>
              <a:srgbClr val="75DD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7047370" y="2286149"/>
            <a:ext cx="1565172" cy="400110"/>
          </a:xfrm>
          <a:prstGeom prst="rect">
            <a:avLst/>
          </a:prstGeom>
        </p:spPr>
        <p:txBody>
          <a:bodyPr wrap="none">
            <a:spAutoFit/>
          </a:bodyPr>
          <a:lstStyle/>
          <a:p>
            <a:pPr lvl="0"/>
            <a:r>
              <a:rPr lang="en-US" altLang="ko-KR" sz="2000" b="1" i="1" dirty="0">
                <a:solidFill>
                  <a:prstClr val="black">
                    <a:lumMod val="65000"/>
                    <a:lumOff val="35000"/>
                  </a:prstClr>
                </a:solidFill>
                <a:latin typeface="맑은 고딕" panose="020B0503020000020004" pitchFamily="50" charset="-127"/>
                <a:cs typeface="Aharoni" panose="02010803020104030203" pitchFamily="2" charset="-79"/>
              </a:rPr>
              <a:t>1 </a:t>
            </a:r>
            <a:r>
              <a:rPr lang="en-US" altLang="ko-KR" sz="1600" i="1" dirty="0">
                <a:solidFill>
                  <a:srgbClr val="595959"/>
                </a:solidFill>
                <a:latin typeface="맑은 고딕" panose="020B0503020000020004" pitchFamily="50" charset="-127"/>
                <a:cs typeface="Aharoni" panose="02010803020104030203" pitchFamily="2" charset="-79"/>
              </a:rPr>
              <a:t>Introduction</a:t>
            </a:r>
            <a:endParaRPr lang="ko-KR" altLang="en-US" sz="1600" i="1" dirty="0">
              <a:solidFill>
                <a:srgbClr val="595959"/>
              </a:solidFill>
              <a:latin typeface="맑은 고딕" panose="020B0503020000020004" pitchFamily="50" charset="-127"/>
              <a:cs typeface="Aharoni" panose="02010803020104030203" pitchFamily="2" charset="-79"/>
            </a:endParaRPr>
          </a:p>
        </p:txBody>
      </p:sp>
      <p:sp>
        <p:nvSpPr>
          <p:cNvPr id="83" name="타원 82"/>
          <p:cNvSpPr/>
          <p:nvPr/>
        </p:nvSpPr>
        <p:spPr>
          <a:xfrm>
            <a:off x="5713570" y="3354859"/>
            <a:ext cx="143609" cy="143609"/>
          </a:xfrm>
          <a:prstGeom prst="ellipse">
            <a:avLst/>
          </a:prstGeom>
          <a:solidFill>
            <a:schemeClr val="bg1"/>
          </a:solidFill>
          <a:ln w="28575">
            <a:solidFill>
              <a:srgbClr val="75DD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직사각형 83"/>
          <p:cNvSpPr/>
          <p:nvPr/>
        </p:nvSpPr>
        <p:spPr>
          <a:xfrm>
            <a:off x="5599983" y="3559794"/>
            <a:ext cx="1213794" cy="400110"/>
          </a:xfrm>
          <a:prstGeom prst="rect">
            <a:avLst/>
          </a:prstGeom>
        </p:spPr>
        <p:txBody>
          <a:bodyPr wrap="none">
            <a:spAutoFit/>
          </a:bodyPr>
          <a:lstStyle/>
          <a:p>
            <a:pPr lvl="0"/>
            <a:r>
              <a:rPr lang="en-US" altLang="ko-KR" sz="2000" b="1" i="1" dirty="0">
                <a:solidFill>
                  <a:prstClr val="black">
                    <a:lumMod val="65000"/>
                    <a:lumOff val="35000"/>
                  </a:prstClr>
                </a:solidFill>
                <a:latin typeface="맑은 고딕" panose="020B0503020000020004" pitchFamily="50" charset="-127"/>
                <a:cs typeface="Aharoni" panose="02010803020104030203" pitchFamily="2" charset="-79"/>
              </a:rPr>
              <a:t>2 </a:t>
            </a:r>
            <a:r>
              <a:rPr lang="en-US" altLang="ko-KR" sz="1600" i="1" dirty="0">
                <a:solidFill>
                  <a:srgbClr val="595959"/>
                </a:solidFill>
                <a:latin typeface="맑은 고딕" panose="020B0503020000020004" pitchFamily="50" charset="-127"/>
                <a:cs typeface="Aharoni" panose="02010803020104030203" pitchFamily="2" charset="-79"/>
              </a:rPr>
              <a:t>Datasets</a:t>
            </a:r>
            <a:endParaRPr lang="ko-KR" altLang="en-US" sz="1600" i="1" dirty="0">
              <a:solidFill>
                <a:srgbClr val="595959"/>
              </a:solidFill>
              <a:latin typeface="맑은 고딕" panose="020B0503020000020004" pitchFamily="50" charset="-127"/>
              <a:cs typeface="Aharoni" panose="02010803020104030203" pitchFamily="2" charset="-79"/>
            </a:endParaRPr>
          </a:p>
        </p:txBody>
      </p:sp>
      <p:sp>
        <p:nvSpPr>
          <p:cNvPr id="85" name="타원 84"/>
          <p:cNvSpPr/>
          <p:nvPr/>
        </p:nvSpPr>
        <p:spPr>
          <a:xfrm>
            <a:off x="4299113" y="4581614"/>
            <a:ext cx="143609" cy="143609"/>
          </a:xfrm>
          <a:prstGeom prst="ellipse">
            <a:avLst/>
          </a:prstGeom>
          <a:solidFill>
            <a:schemeClr val="bg1"/>
          </a:solidFill>
          <a:ln w="28575">
            <a:solidFill>
              <a:srgbClr val="75DD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직사각형 85"/>
          <p:cNvSpPr/>
          <p:nvPr/>
        </p:nvSpPr>
        <p:spPr>
          <a:xfrm>
            <a:off x="4185526" y="4786549"/>
            <a:ext cx="1350050" cy="400110"/>
          </a:xfrm>
          <a:prstGeom prst="rect">
            <a:avLst/>
          </a:prstGeom>
        </p:spPr>
        <p:txBody>
          <a:bodyPr wrap="none">
            <a:spAutoFit/>
          </a:bodyPr>
          <a:lstStyle/>
          <a:p>
            <a:pPr lvl="0"/>
            <a:r>
              <a:rPr lang="en-US" altLang="ko-KR" sz="2000" b="1" i="1" dirty="0">
                <a:solidFill>
                  <a:prstClr val="black">
                    <a:lumMod val="65000"/>
                    <a:lumOff val="35000"/>
                  </a:prstClr>
                </a:solidFill>
                <a:latin typeface="맑은 고딕" panose="020B0503020000020004" pitchFamily="50" charset="-127"/>
                <a:cs typeface="Aharoni" panose="02010803020104030203" pitchFamily="2" charset="-79"/>
              </a:rPr>
              <a:t>3 </a:t>
            </a:r>
            <a:r>
              <a:rPr lang="en-US" altLang="ko-KR" sz="1600" i="1" dirty="0">
                <a:solidFill>
                  <a:srgbClr val="595959"/>
                </a:solidFill>
                <a:latin typeface="맑은 고딕" panose="020B0503020000020004" pitchFamily="50" charset="-127"/>
                <a:cs typeface="Aharoni" panose="02010803020104030203" pitchFamily="2" charset="-79"/>
              </a:rPr>
              <a:t>Algorithm</a:t>
            </a:r>
            <a:endParaRPr lang="ko-KR" altLang="en-US" sz="1600" i="1" dirty="0">
              <a:solidFill>
                <a:srgbClr val="595959"/>
              </a:solidFill>
              <a:latin typeface="맑은 고딕" panose="020B0503020000020004" pitchFamily="50" charset="-127"/>
              <a:cs typeface="Aharoni" panose="02010803020104030203" pitchFamily="2" charset="-79"/>
            </a:endParaRPr>
          </a:p>
        </p:txBody>
      </p:sp>
      <p:sp>
        <p:nvSpPr>
          <p:cNvPr id="87" name="타원 86"/>
          <p:cNvSpPr/>
          <p:nvPr/>
        </p:nvSpPr>
        <p:spPr>
          <a:xfrm>
            <a:off x="2915326" y="5787772"/>
            <a:ext cx="143609" cy="143609"/>
          </a:xfrm>
          <a:prstGeom prst="ellipse">
            <a:avLst/>
          </a:prstGeom>
          <a:solidFill>
            <a:schemeClr val="bg1"/>
          </a:solidFill>
          <a:ln w="28575">
            <a:solidFill>
              <a:srgbClr val="75DD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직사각형 87"/>
          <p:cNvSpPr/>
          <p:nvPr/>
        </p:nvSpPr>
        <p:spPr>
          <a:xfrm>
            <a:off x="2801739" y="5992707"/>
            <a:ext cx="981551" cy="400110"/>
          </a:xfrm>
          <a:prstGeom prst="rect">
            <a:avLst/>
          </a:prstGeom>
        </p:spPr>
        <p:txBody>
          <a:bodyPr wrap="none">
            <a:spAutoFit/>
          </a:bodyPr>
          <a:lstStyle/>
          <a:p>
            <a:pPr lvl="0"/>
            <a:r>
              <a:rPr lang="en-US" altLang="ko-KR" sz="2000" b="1" i="1" dirty="0">
                <a:solidFill>
                  <a:prstClr val="black">
                    <a:lumMod val="65000"/>
                    <a:lumOff val="35000"/>
                  </a:prstClr>
                </a:solidFill>
                <a:latin typeface="맑은 고딕" panose="020B0503020000020004" pitchFamily="50" charset="-127"/>
                <a:cs typeface="Aharoni" panose="02010803020104030203" pitchFamily="2" charset="-79"/>
              </a:rPr>
              <a:t>4 </a:t>
            </a:r>
            <a:r>
              <a:rPr lang="en-US" altLang="ko-KR" sz="1600" i="1" dirty="0">
                <a:solidFill>
                  <a:srgbClr val="595959"/>
                </a:solidFill>
                <a:latin typeface="맑은 고딕" panose="020B0503020000020004" pitchFamily="50" charset="-127"/>
                <a:cs typeface="Aharoni" panose="02010803020104030203" pitchFamily="2" charset="-79"/>
              </a:rPr>
              <a:t>Result</a:t>
            </a:r>
            <a:endParaRPr lang="ko-KR" altLang="en-US" sz="1600" i="1" dirty="0">
              <a:solidFill>
                <a:srgbClr val="595959"/>
              </a:solidFill>
              <a:latin typeface="맑은 고딕" panose="020B0503020000020004" pitchFamily="50" charset="-127"/>
              <a:cs typeface="Aharoni" panose="02010803020104030203" pitchFamily="2" charset="-79"/>
            </a:endParaRPr>
          </a:p>
        </p:txBody>
      </p:sp>
      <p:sp>
        <p:nvSpPr>
          <p:cNvPr id="95" name="자유형 94"/>
          <p:cNvSpPr/>
          <p:nvPr/>
        </p:nvSpPr>
        <p:spPr>
          <a:xfrm rot="19137083" flipH="1" flipV="1">
            <a:off x="6419510" y="3252027"/>
            <a:ext cx="7156461" cy="1478520"/>
          </a:xfrm>
          <a:custGeom>
            <a:avLst/>
            <a:gdLst>
              <a:gd name="connsiteX0" fmla="*/ 0 w 7156461"/>
              <a:gd name="connsiteY0" fmla="*/ 1478520 h 1478520"/>
              <a:gd name="connsiteX1" fmla="*/ 29493 w 7156461"/>
              <a:gd name="connsiteY1" fmla="*/ 1444650 h 1478520"/>
              <a:gd name="connsiteX2" fmla="*/ 5179402 w 7156461"/>
              <a:gd name="connsiteY2" fmla="*/ 1444650 h 1478520"/>
              <a:gd name="connsiteX3" fmla="*/ 7111725 w 7156461"/>
              <a:gd name="connsiteY3" fmla="*/ 68195 h 1478520"/>
              <a:gd name="connsiteX4" fmla="*/ 7139173 w 7156461"/>
              <a:gd name="connsiteY4" fmla="*/ 0 h 1478520"/>
              <a:gd name="connsiteX5" fmla="*/ 7156461 w 7156461"/>
              <a:gd name="connsiteY5" fmla="*/ 18016 h 1478520"/>
              <a:gd name="connsiteX6" fmla="*/ 7122632 w 7156461"/>
              <a:gd name="connsiteY6" fmla="*/ 102066 h 1478520"/>
              <a:gd name="connsiteX7" fmla="*/ 5190309 w 7156461"/>
              <a:gd name="connsiteY7" fmla="*/ 1478520 h 147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56461" h="1478520">
                <a:moveTo>
                  <a:pt x="0" y="1478520"/>
                </a:moveTo>
                <a:lnTo>
                  <a:pt x="29493" y="1444650"/>
                </a:lnTo>
                <a:lnTo>
                  <a:pt x="5179402" y="1444650"/>
                </a:lnTo>
                <a:cubicBezTo>
                  <a:pt x="6013806" y="1444650"/>
                  <a:pt x="6739592" y="888074"/>
                  <a:pt x="7111725" y="68195"/>
                </a:cubicBezTo>
                <a:lnTo>
                  <a:pt x="7139173" y="0"/>
                </a:lnTo>
                <a:lnTo>
                  <a:pt x="7156461" y="18016"/>
                </a:lnTo>
                <a:lnTo>
                  <a:pt x="7122632" y="102066"/>
                </a:lnTo>
                <a:cubicBezTo>
                  <a:pt x="6750499" y="921944"/>
                  <a:pt x="6024713" y="1478521"/>
                  <a:pt x="5190309" y="1478520"/>
                </a:cubicBezTo>
                <a:close/>
              </a:path>
            </a:pathLst>
          </a:custGeom>
          <a:solidFill>
            <a:srgbClr val="75DD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1" name="그룹 100"/>
          <p:cNvGrpSpPr/>
          <p:nvPr/>
        </p:nvGrpSpPr>
        <p:grpSpPr>
          <a:xfrm>
            <a:off x="7557290" y="5372681"/>
            <a:ext cx="310738" cy="310738"/>
            <a:chOff x="7557290" y="5372681"/>
            <a:chExt cx="310738" cy="310738"/>
          </a:xfrm>
        </p:grpSpPr>
        <p:sp>
          <p:nvSpPr>
            <p:cNvPr id="96" name="타원 95"/>
            <p:cNvSpPr/>
            <p:nvPr/>
          </p:nvSpPr>
          <p:spPr>
            <a:xfrm>
              <a:off x="7557290" y="5372681"/>
              <a:ext cx="310738" cy="310738"/>
            </a:xfrm>
            <a:prstGeom prst="ellipse">
              <a:avLst/>
            </a:prstGeom>
            <a:solidFill>
              <a:schemeClr val="bg1"/>
            </a:solidFill>
            <a:ln w="28575">
              <a:solidFill>
                <a:srgbClr val="75DD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타원 98"/>
            <p:cNvSpPr/>
            <p:nvPr/>
          </p:nvSpPr>
          <p:spPr>
            <a:xfrm>
              <a:off x="7617601" y="5432992"/>
              <a:ext cx="190117" cy="190117"/>
            </a:xfrm>
            <a:prstGeom prst="ellipse">
              <a:avLst/>
            </a:prstGeom>
            <a:solidFill>
              <a:srgbClr val="75DDFB"/>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TextBox 1">
            <a:extLst>
              <a:ext uri="{FF2B5EF4-FFF2-40B4-BE49-F238E27FC236}">
                <a16:creationId xmlns:a16="http://schemas.microsoft.com/office/drawing/2014/main" id="{3C2A176D-019F-4DF0-8C7E-976706307899}"/>
              </a:ext>
            </a:extLst>
          </p:cNvPr>
          <p:cNvSpPr txBox="1"/>
          <p:nvPr/>
        </p:nvSpPr>
        <p:spPr>
          <a:xfrm>
            <a:off x="9823895" y="5863981"/>
            <a:ext cx="2149307" cy="912237"/>
          </a:xfrm>
          <a:prstGeom prst="rect">
            <a:avLst/>
          </a:prstGeom>
          <a:noFill/>
        </p:spPr>
        <p:txBody>
          <a:bodyPr wrap="square" rtlCol="0">
            <a:spAutoFit/>
          </a:bodyPr>
          <a:lstStyle/>
          <a:p>
            <a:pPr algn="r">
              <a:lnSpc>
                <a:spcPct val="130000"/>
              </a:lnSpc>
            </a:pPr>
            <a:r>
              <a:rPr lang="en-US" altLang="ko-KR" sz="1400" dirty="0">
                <a:latin typeface="나눔스퀘어" panose="020B0600000101010101" pitchFamily="50" charset="-127"/>
                <a:ea typeface="나눔스퀘어" panose="020B0600000101010101" pitchFamily="50" charset="-127"/>
              </a:rPr>
              <a:t>2014150345 </a:t>
            </a:r>
            <a:r>
              <a:rPr lang="ko-KR" altLang="en-US" sz="1400" dirty="0" err="1">
                <a:latin typeface="나눔스퀘어" panose="020B0600000101010101" pitchFamily="50" charset="-127"/>
                <a:ea typeface="나눔스퀘어" panose="020B0600000101010101" pitchFamily="50" charset="-127"/>
              </a:rPr>
              <a:t>이강휘</a:t>
            </a:r>
            <a:r>
              <a:rPr lang="en-US" altLang="ko-KR" sz="1400" dirty="0">
                <a:latin typeface="나눔스퀘어" panose="020B0600000101010101" pitchFamily="50" charset="-127"/>
                <a:ea typeface="나눔스퀘어" panose="020B0600000101010101" pitchFamily="50" charset="-127"/>
              </a:rPr>
              <a:t> 2014150388 </a:t>
            </a:r>
            <a:r>
              <a:rPr lang="ko-KR" altLang="en-US" sz="1400" dirty="0" err="1">
                <a:latin typeface="나눔스퀘어" panose="020B0600000101010101" pitchFamily="50" charset="-127"/>
                <a:ea typeface="나눔스퀘어" panose="020B0600000101010101" pitchFamily="50" charset="-127"/>
              </a:rPr>
              <a:t>서석현</a:t>
            </a:r>
            <a:r>
              <a:rPr lang="en-US" altLang="ko-KR" sz="1400" dirty="0">
                <a:latin typeface="나눔스퀘어" panose="020B0600000101010101" pitchFamily="50" charset="-127"/>
                <a:ea typeface="나눔스퀘어" panose="020B0600000101010101" pitchFamily="50" charset="-127"/>
              </a:rPr>
              <a:t> 2016140083 </a:t>
            </a:r>
            <a:r>
              <a:rPr lang="ko-KR" altLang="en-US" sz="1400" dirty="0">
                <a:latin typeface="나눔스퀘어" panose="020B0600000101010101" pitchFamily="50" charset="-127"/>
                <a:ea typeface="나눔스퀘어" panose="020B0600000101010101" pitchFamily="50" charset="-127"/>
              </a:rPr>
              <a:t>류건희</a:t>
            </a:r>
            <a:endParaRPr lang="en-US" altLang="ko-KR" sz="1400" dirty="0">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1070318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Img Could Not be displayed">
            <a:extLst>
              <a:ext uri="{FF2B5EF4-FFF2-40B4-BE49-F238E27FC236}">
                <a16:creationId xmlns:a16="http://schemas.microsoft.com/office/drawing/2014/main" id="{A6E07B4C-A5B7-4372-9C36-9BE62C3213D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4487" y="4351106"/>
            <a:ext cx="2774174" cy="203163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그룹 5"/>
          <p:cNvGrpSpPr/>
          <p:nvPr/>
        </p:nvGrpSpPr>
        <p:grpSpPr>
          <a:xfrm>
            <a:off x="-121939" y="-214181"/>
            <a:ext cx="1339064" cy="1472250"/>
            <a:chOff x="-147340" y="-252281"/>
            <a:chExt cx="1610599" cy="1770793"/>
          </a:xfrm>
        </p:grpSpPr>
        <p:sp>
          <p:nvSpPr>
            <p:cNvPr id="29" name="자유형 28"/>
            <p:cNvSpPr/>
            <p:nvPr/>
          </p:nvSpPr>
          <p:spPr>
            <a:xfrm rot="946517">
              <a:off x="-147340" y="-252280"/>
              <a:ext cx="1610599" cy="1770792"/>
            </a:xfrm>
            <a:custGeom>
              <a:avLst/>
              <a:gdLst>
                <a:gd name="connsiteX0" fmla="*/ 0 w 1610599"/>
                <a:gd name="connsiteY0" fmla="*/ 455004 h 1770792"/>
                <a:gd name="connsiteX1" fmla="*/ 1610599 w 1610599"/>
                <a:gd name="connsiteY1" fmla="*/ 0 h 1770792"/>
                <a:gd name="connsiteX2" fmla="*/ 1610599 w 1610599"/>
                <a:gd name="connsiteY2" fmla="*/ 511653 h 1770792"/>
                <a:gd name="connsiteX3" fmla="*/ 479233 w 1610599"/>
                <a:gd name="connsiteY3" fmla="*/ 1765363 h 1770792"/>
                <a:gd name="connsiteX4" fmla="*/ 371718 w 1610599"/>
                <a:gd name="connsiteY4" fmla="*/ 1770792 h 1770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599" h="1770792">
                  <a:moveTo>
                    <a:pt x="0" y="455004"/>
                  </a:moveTo>
                  <a:lnTo>
                    <a:pt x="1610599" y="0"/>
                  </a:lnTo>
                  <a:lnTo>
                    <a:pt x="1610599" y="511653"/>
                  </a:lnTo>
                  <a:cubicBezTo>
                    <a:pt x="1610599" y="1164151"/>
                    <a:pt x="1114704" y="1700827"/>
                    <a:pt x="479233" y="1765363"/>
                  </a:cubicBezTo>
                  <a:lnTo>
                    <a:pt x="371718" y="1770792"/>
                  </a:lnTo>
                  <a:close/>
                </a:path>
              </a:pathLst>
            </a:custGeom>
            <a:blipFill dpi="0" rotWithShape="1">
              <a:blip r:embed="rId3">
                <a:alphaModFix amt="26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자유형 29"/>
            <p:cNvSpPr/>
            <p:nvPr/>
          </p:nvSpPr>
          <p:spPr>
            <a:xfrm rot="946517">
              <a:off x="-147340" y="-252281"/>
              <a:ext cx="1610599" cy="1770792"/>
            </a:xfrm>
            <a:custGeom>
              <a:avLst/>
              <a:gdLst>
                <a:gd name="connsiteX0" fmla="*/ 0 w 1610599"/>
                <a:gd name="connsiteY0" fmla="*/ 455004 h 1770792"/>
                <a:gd name="connsiteX1" fmla="*/ 1610599 w 1610599"/>
                <a:gd name="connsiteY1" fmla="*/ 0 h 1770792"/>
                <a:gd name="connsiteX2" fmla="*/ 1610599 w 1610599"/>
                <a:gd name="connsiteY2" fmla="*/ 511653 h 1770792"/>
                <a:gd name="connsiteX3" fmla="*/ 479233 w 1610599"/>
                <a:gd name="connsiteY3" fmla="*/ 1765363 h 1770792"/>
                <a:gd name="connsiteX4" fmla="*/ 371718 w 1610599"/>
                <a:gd name="connsiteY4" fmla="*/ 1770792 h 1770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599" h="1770792">
                  <a:moveTo>
                    <a:pt x="0" y="455004"/>
                  </a:moveTo>
                  <a:lnTo>
                    <a:pt x="1610599" y="0"/>
                  </a:lnTo>
                  <a:lnTo>
                    <a:pt x="1610599" y="511653"/>
                  </a:lnTo>
                  <a:cubicBezTo>
                    <a:pt x="1610599" y="1164151"/>
                    <a:pt x="1114704" y="1700827"/>
                    <a:pt x="479233" y="1765363"/>
                  </a:cubicBezTo>
                  <a:lnTo>
                    <a:pt x="371718" y="1770792"/>
                  </a:lnTo>
                  <a:close/>
                </a:path>
              </a:pathLst>
            </a:cu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5" name="직사각형 24"/>
          <p:cNvSpPr/>
          <p:nvPr/>
        </p:nvSpPr>
        <p:spPr>
          <a:xfrm>
            <a:off x="102605" y="66675"/>
            <a:ext cx="4999931" cy="461665"/>
          </a:xfrm>
          <a:prstGeom prst="rect">
            <a:avLst/>
          </a:prstGeom>
        </p:spPr>
        <p:txBody>
          <a:bodyPr wrap="square">
            <a:spAutoFit/>
          </a:bodyPr>
          <a:lstStyle/>
          <a:p>
            <a:r>
              <a:rPr lang="en-US" altLang="ko-KR" sz="2400" b="1" i="1" dirty="0">
                <a:solidFill>
                  <a:srgbClr val="75DDFB"/>
                </a:solidFill>
              </a:rPr>
              <a:t>Introduction</a:t>
            </a:r>
          </a:p>
        </p:txBody>
      </p:sp>
      <p:sp>
        <p:nvSpPr>
          <p:cNvPr id="4" name="직사각형 3"/>
          <p:cNvSpPr/>
          <p:nvPr/>
        </p:nvSpPr>
        <p:spPr>
          <a:xfrm>
            <a:off x="103339" y="595149"/>
            <a:ext cx="482824" cy="400110"/>
          </a:xfrm>
          <a:prstGeom prst="rect">
            <a:avLst/>
          </a:prstGeom>
        </p:spPr>
        <p:txBody>
          <a:bodyPr wrap="none">
            <a:spAutoFit/>
          </a:bodyPr>
          <a:lstStyle/>
          <a:p>
            <a:r>
              <a:rPr lang="en-US" altLang="ko-KR" sz="2000" b="1" i="1" dirty="0">
                <a:solidFill>
                  <a:schemeClr val="bg1"/>
                </a:solidFill>
              </a:rPr>
              <a:t>01</a:t>
            </a:r>
            <a:endParaRPr lang="ko-KR" altLang="en-US" sz="2000" dirty="0">
              <a:solidFill>
                <a:schemeClr val="bg1"/>
              </a:solidFill>
            </a:endParaRPr>
          </a:p>
        </p:txBody>
      </p:sp>
      <p:sp>
        <p:nvSpPr>
          <p:cNvPr id="15" name="자유형 14"/>
          <p:cNvSpPr/>
          <p:nvPr/>
        </p:nvSpPr>
        <p:spPr>
          <a:xfrm>
            <a:off x="228597" y="595147"/>
            <a:ext cx="11946064" cy="6262853"/>
          </a:xfrm>
          <a:custGeom>
            <a:avLst/>
            <a:gdLst>
              <a:gd name="connsiteX0" fmla="*/ 0 w 11946064"/>
              <a:gd name="connsiteY0" fmla="*/ 5391017 h 6262853"/>
              <a:gd name="connsiteX1" fmla="*/ 19073 w 11946064"/>
              <a:gd name="connsiteY1" fmla="*/ 5391017 h 6262853"/>
              <a:gd name="connsiteX2" fmla="*/ 21368 w 11946064"/>
              <a:gd name="connsiteY2" fmla="*/ 5413786 h 6262853"/>
              <a:gd name="connsiteX3" fmla="*/ 1041051 w 11946064"/>
              <a:gd name="connsiteY3" fmla="*/ 6244852 h 6262853"/>
              <a:gd name="connsiteX4" fmla="*/ 1470063 w 11946064"/>
              <a:gd name="connsiteY4" fmla="*/ 6244852 h 6262853"/>
              <a:gd name="connsiteX5" fmla="*/ 10222037 w 11946064"/>
              <a:gd name="connsiteY5" fmla="*/ 6244852 h 6262853"/>
              <a:gd name="connsiteX6" fmla="*/ 11946063 w 11946064"/>
              <a:gd name="connsiteY6" fmla="*/ 6244852 h 6262853"/>
              <a:gd name="connsiteX7" fmla="*/ 11946063 w 11946064"/>
              <a:gd name="connsiteY7" fmla="*/ 6262852 h 6262853"/>
              <a:gd name="connsiteX8" fmla="*/ 10222037 w 11946064"/>
              <a:gd name="connsiteY8" fmla="*/ 6262852 h 6262853"/>
              <a:gd name="connsiteX9" fmla="*/ 10222037 w 11946064"/>
              <a:gd name="connsiteY9" fmla="*/ 6262853 h 6262853"/>
              <a:gd name="connsiteX10" fmla="*/ 6267452 w 11946064"/>
              <a:gd name="connsiteY10" fmla="*/ 6262853 h 6262853"/>
              <a:gd name="connsiteX11" fmla="*/ 1724027 w 11946064"/>
              <a:gd name="connsiteY11" fmla="*/ 6262853 h 6262853"/>
              <a:gd name="connsiteX12" fmla="*/ 1026492 w 11946064"/>
              <a:gd name="connsiteY12" fmla="*/ 6262853 h 6262853"/>
              <a:gd name="connsiteX13" fmla="*/ 3869 w 11946064"/>
              <a:gd name="connsiteY13" fmla="*/ 5429391 h 6262853"/>
              <a:gd name="connsiteX14" fmla="*/ 1724027 w 11946064"/>
              <a:gd name="connsiteY14" fmla="*/ 0 h 6262853"/>
              <a:gd name="connsiteX15" fmla="*/ 5678612 w 11946064"/>
              <a:gd name="connsiteY15" fmla="*/ 0 h 6262853"/>
              <a:gd name="connsiteX16" fmla="*/ 10222037 w 11946064"/>
              <a:gd name="connsiteY16" fmla="*/ 0 h 6262853"/>
              <a:gd name="connsiteX17" fmla="*/ 10919572 w 11946064"/>
              <a:gd name="connsiteY17" fmla="*/ 0 h 6262853"/>
              <a:gd name="connsiteX18" fmla="*/ 11942195 w 11946064"/>
              <a:gd name="connsiteY18" fmla="*/ 833462 h 6262853"/>
              <a:gd name="connsiteX19" fmla="*/ 11946064 w 11946064"/>
              <a:gd name="connsiteY19" fmla="*/ 871836 h 6262853"/>
              <a:gd name="connsiteX20" fmla="*/ 11926991 w 11946064"/>
              <a:gd name="connsiteY20" fmla="*/ 871836 h 6262853"/>
              <a:gd name="connsiteX21" fmla="*/ 11924696 w 11946064"/>
              <a:gd name="connsiteY21" fmla="*/ 849067 h 6262853"/>
              <a:gd name="connsiteX22" fmla="*/ 10905013 w 11946064"/>
              <a:gd name="connsiteY22" fmla="*/ 18001 h 6262853"/>
              <a:gd name="connsiteX23" fmla="*/ 10476001 w 11946064"/>
              <a:gd name="connsiteY23" fmla="*/ 18001 h 6262853"/>
              <a:gd name="connsiteX24" fmla="*/ 1724027 w 11946064"/>
              <a:gd name="connsiteY24" fmla="*/ 18001 h 6262853"/>
              <a:gd name="connsiteX25" fmla="*/ 1 w 11946064"/>
              <a:gd name="connsiteY25" fmla="*/ 18001 h 6262853"/>
              <a:gd name="connsiteX26" fmla="*/ 1 w 11946064"/>
              <a:gd name="connsiteY26" fmla="*/ 1 h 6262853"/>
              <a:gd name="connsiteX27" fmla="*/ 1724027 w 11946064"/>
              <a:gd name="connsiteY27" fmla="*/ 1 h 6262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946064" h="6262853">
                <a:moveTo>
                  <a:pt x="0" y="5391017"/>
                </a:moveTo>
                <a:lnTo>
                  <a:pt x="19073" y="5391017"/>
                </a:lnTo>
                <a:lnTo>
                  <a:pt x="21368" y="5413786"/>
                </a:lnTo>
                <a:cubicBezTo>
                  <a:pt x="118421" y="5888074"/>
                  <a:pt x="538071" y="6244852"/>
                  <a:pt x="1041051" y="6244852"/>
                </a:cubicBezTo>
                <a:lnTo>
                  <a:pt x="1470063" y="6244852"/>
                </a:lnTo>
                <a:lnTo>
                  <a:pt x="10222037" y="6244852"/>
                </a:lnTo>
                <a:lnTo>
                  <a:pt x="11946063" y="6244852"/>
                </a:lnTo>
                <a:lnTo>
                  <a:pt x="11946063" y="6262852"/>
                </a:lnTo>
                <a:lnTo>
                  <a:pt x="10222037" y="6262852"/>
                </a:lnTo>
                <a:lnTo>
                  <a:pt x="10222037" y="6262853"/>
                </a:lnTo>
                <a:lnTo>
                  <a:pt x="6267452" y="6262853"/>
                </a:lnTo>
                <a:lnTo>
                  <a:pt x="1724027" y="6262853"/>
                </a:lnTo>
                <a:lnTo>
                  <a:pt x="1026492" y="6262853"/>
                </a:lnTo>
                <a:cubicBezTo>
                  <a:pt x="522062" y="6262853"/>
                  <a:pt x="101202" y="5905046"/>
                  <a:pt x="3869" y="5429391"/>
                </a:cubicBezTo>
                <a:close/>
                <a:moveTo>
                  <a:pt x="1724027" y="0"/>
                </a:moveTo>
                <a:lnTo>
                  <a:pt x="5678612" y="0"/>
                </a:lnTo>
                <a:lnTo>
                  <a:pt x="10222037" y="0"/>
                </a:lnTo>
                <a:lnTo>
                  <a:pt x="10919572" y="0"/>
                </a:lnTo>
                <a:cubicBezTo>
                  <a:pt x="11424002" y="0"/>
                  <a:pt x="11844862" y="357807"/>
                  <a:pt x="11942195" y="833462"/>
                </a:cubicBezTo>
                <a:lnTo>
                  <a:pt x="11946064" y="871836"/>
                </a:lnTo>
                <a:lnTo>
                  <a:pt x="11926991" y="871836"/>
                </a:lnTo>
                <a:lnTo>
                  <a:pt x="11924696" y="849067"/>
                </a:lnTo>
                <a:cubicBezTo>
                  <a:pt x="11827643" y="374779"/>
                  <a:pt x="11407993" y="18001"/>
                  <a:pt x="10905013" y="18001"/>
                </a:cubicBezTo>
                <a:lnTo>
                  <a:pt x="10476001" y="18001"/>
                </a:lnTo>
                <a:lnTo>
                  <a:pt x="1724027" y="18001"/>
                </a:lnTo>
                <a:lnTo>
                  <a:pt x="1" y="18001"/>
                </a:lnTo>
                <a:lnTo>
                  <a:pt x="1" y="1"/>
                </a:lnTo>
                <a:lnTo>
                  <a:pt x="1724027" y="1"/>
                </a:lnTo>
                <a:close/>
              </a:path>
            </a:pathLst>
          </a:custGeom>
          <a:solidFill>
            <a:srgbClr val="75DD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내용 개체 틀 2">
            <a:extLst>
              <a:ext uri="{FF2B5EF4-FFF2-40B4-BE49-F238E27FC236}">
                <a16:creationId xmlns:a16="http://schemas.microsoft.com/office/drawing/2014/main" id="{31DE0553-70D8-49B7-8AB5-C9989ED023B5}"/>
              </a:ext>
            </a:extLst>
          </p:cNvPr>
          <p:cNvSpPr>
            <a:spLocks noGrp="1"/>
          </p:cNvSpPr>
          <p:nvPr>
            <p:ph idx="1"/>
          </p:nvPr>
        </p:nvSpPr>
        <p:spPr>
          <a:xfrm>
            <a:off x="5741233" y="1349406"/>
            <a:ext cx="5612567" cy="4827557"/>
          </a:xfrm>
        </p:spPr>
        <p:txBody>
          <a:bodyPr>
            <a:normAutofit/>
          </a:bodyPr>
          <a:lstStyle/>
          <a:p>
            <a:pPr>
              <a:lnSpc>
                <a:spcPct val="120000"/>
              </a:lnSpc>
            </a:pPr>
            <a:r>
              <a:rPr lang="en-US" altLang="ko-KR" sz="2400" dirty="0"/>
              <a:t>There are many cell types in neurons.</a:t>
            </a:r>
          </a:p>
          <a:p>
            <a:pPr>
              <a:lnSpc>
                <a:spcPct val="120000"/>
              </a:lnSpc>
            </a:pPr>
            <a:endParaRPr lang="en-US" altLang="ko-KR" sz="2400" dirty="0"/>
          </a:p>
          <a:p>
            <a:pPr>
              <a:lnSpc>
                <a:spcPct val="120000"/>
              </a:lnSpc>
            </a:pPr>
            <a:r>
              <a:rPr lang="en-US" altLang="ko-KR" sz="2400" dirty="0"/>
              <a:t>Some cell types are divided only by the type of neurotransmitter they release.</a:t>
            </a:r>
          </a:p>
          <a:p>
            <a:pPr>
              <a:lnSpc>
                <a:spcPct val="120000"/>
              </a:lnSpc>
            </a:pPr>
            <a:endParaRPr lang="en-US" altLang="ko-KR" sz="2400" dirty="0"/>
          </a:p>
          <a:p>
            <a:pPr>
              <a:lnSpc>
                <a:spcPct val="120000"/>
              </a:lnSpc>
            </a:pPr>
            <a:r>
              <a:rPr lang="en-US" altLang="ko-KR" sz="2400" dirty="0"/>
              <a:t>Is it possible to classify the cell types by analyzing the structural characteristics of each cell type?</a:t>
            </a:r>
            <a:endParaRPr lang="ko-KR" altLang="en-US" sz="2400" dirty="0"/>
          </a:p>
        </p:txBody>
      </p:sp>
      <p:sp>
        <p:nvSpPr>
          <p:cNvPr id="12" name="직사각형 11">
            <a:extLst>
              <a:ext uri="{FF2B5EF4-FFF2-40B4-BE49-F238E27FC236}">
                <a16:creationId xmlns:a16="http://schemas.microsoft.com/office/drawing/2014/main" id="{35A1FEC1-FDBC-45DF-B0CC-81FA6109DCB2}"/>
              </a:ext>
            </a:extLst>
          </p:cNvPr>
          <p:cNvSpPr/>
          <p:nvPr/>
        </p:nvSpPr>
        <p:spPr>
          <a:xfrm>
            <a:off x="986350" y="625927"/>
            <a:ext cx="4999931" cy="369332"/>
          </a:xfrm>
          <a:prstGeom prst="rect">
            <a:avLst/>
          </a:prstGeom>
        </p:spPr>
        <p:txBody>
          <a:bodyPr wrap="square">
            <a:spAutoFit/>
          </a:bodyPr>
          <a:lstStyle/>
          <a:p>
            <a:r>
              <a:rPr lang="en-US" altLang="ko-KR" i="1" dirty="0"/>
              <a:t>Research Question</a:t>
            </a:r>
          </a:p>
        </p:txBody>
      </p:sp>
      <p:pic>
        <p:nvPicPr>
          <p:cNvPr id="1026" name="Picture 2" descr="Img Could Not be displayed">
            <a:extLst>
              <a:ext uri="{FF2B5EF4-FFF2-40B4-BE49-F238E27FC236}">
                <a16:creationId xmlns:a16="http://schemas.microsoft.com/office/drawing/2014/main" id="{A6B83D1D-E64F-4AB4-AB57-4DB61A44D48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0802" y="1077855"/>
            <a:ext cx="2752965" cy="20160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g Could Not be displayed">
            <a:extLst>
              <a:ext uri="{FF2B5EF4-FFF2-40B4-BE49-F238E27FC236}">
                <a16:creationId xmlns:a16="http://schemas.microsoft.com/office/drawing/2014/main" id="{B80C3B37-B1AA-45E6-8C59-7C82DDB5E9B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89972" y="1863053"/>
            <a:ext cx="2752965" cy="201609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g Could Not be displayed">
            <a:extLst>
              <a:ext uri="{FF2B5EF4-FFF2-40B4-BE49-F238E27FC236}">
                <a16:creationId xmlns:a16="http://schemas.microsoft.com/office/drawing/2014/main" id="{2BBF1D55-BE0A-4CD8-8A44-34E5D43BB66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66886" y="4563271"/>
            <a:ext cx="2752965" cy="20160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E889661-9BC6-4C15-A89C-D8F7E7E50199}"/>
              </a:ext>
            </a:extLst>
          </p:cNvPr>
          <p:cNvSpPr txBox="1"/>
          <p:nvPr/>
        </p:nvSpPr>
        <p:spPr>
          <a:xfrm>
            <a:off x="4749025" y="946671"/>
            <a:ext cx="2741653" cy="369332"/>
          </a:xfrm>
          <a:prstGeom prst="rect">
            <a:avLst/>
          </a:prstGeom>
          <a:noFill/>
        </p:spPr>
        <p:txBody>
          <a:bodyPr wrap="square" rtlCol="0">
            <a:spAutoFit/>
          </a:bodyPr>
          <a:lstStyle/>
          <a:p>
            <a:pPr algn="ctr"/>
            <a:r>
              <a:rPr lang="en-US" altLang="ko-KR" dirty="0">
                <a:solidFill>
                  <a:srgbClr val="FF0000"/>
                </a:solidFill>
              </a:rPr>
              <a:t>Glutamatergic</a:t>
            </a:r>
            <a:endParaRPr lang="ko-KR" altLang="en-US" dirty="0">
              <a:solidFill>
                <a:srgbClr val="FF0000"/>
              </a:solidFill>
            </a:endParaRPr>
          </a:p>
        </p:txBody>
      </p:sp>
      <p:sp>
        <p:nvSpPr>
          <p:cNvPr id="16" name="TextBox 15">
            <a:extLst>
              <a:ext uri="{FF2B5EF4-FFF2-40B4-BE49-F238E27FC236}">
                <a16:creationId xmlns:a16="http://schemas.microsoft.com/office/drawing/2014/main" id="{A090D28D-3C24-4525-BBBF-24646482F998}"/>
              </a:ext>
            </a:extLst>
          </p:cNvPr>
          <p:cNvSpPr txBox="1"/>
          <p:nvPr/>
        </p:nvSpPr>
        <p:spPr>
          <a:xfrm>
            <a:off x="4527458" y="3667757"/>
            <a:ext cx="2741653" cy="369332"/>
          </a:xfrm>
          <a:prstGeom prst="rect">
            <a:avLst/>
          </a:prstGeom>
          <a:noFill/>
        </p:spPr>
        <p:txBody>
          <a:bodyPr wrap="square" rtlCol="0">
            <a:spAutoFit/>
          </a:bodyPr>
          <a:lstStyle/>
          <a:p>
            <a:pPr algn="ctr"/>
            <a:r>
              <a:rPr lang="en-US" altLang="ko-KR" dirty="0">
                <a:solidFill>
                  <a:srgbClr val="00B0F0"/>
                </a:solidFill>
              </a:rPr>
              <a:t>GABAergic</a:t>
            </a:r>
            <a:endParaRPr lang="ko-KR" altLang="en-US" dirty="0">
              <a:solidFill>
                <a:srgbClr val="00B0F0"/>
              </a:solidFill>
            </a:endParaRPr>
          </a:p>
        </p:txBody>
      </p:sp>
      <p:sp>
        <p:nvSpPr>
          <p:cNvPr id="18" name="TextBox 17">
            <a:extLst>
              <a:ext uri="{FF2B5EF4-FFF2-40B4-BE49-F238E27FC236}">
                <a16:creationId xmlns:a16="http://schemas.microsoft.com/office/drawing/2014/main" id="{5236772F-518B-4C2B-944B-4364FBE72D64}"/>
              </a:ext>
            </a:extLst>
          </p:cNvPr>
          <p:cNvSpPr txBox="1"/>
          <p:nvPr/>
        </p:nvSpPr>
        <p:spPr>
          <a:xfrm>
            <a:off x="2807294" y="3988166"/>
            <a:ext cx="2741653" cy="369332"/>
          </a:xfrm>
          <a:prstGeom prst="rect">
            <a:avLst/>
          </a:prstGeom>
          <a:noFill/>
        </p:spPr>
        <p:txBody>
          <a:bodyPr wrap="square" rtlCol="0">
            <a:spAutoFit/>
          </a:bodyPr>
          <a:lstStyle/>
          <a:p>
            <a:pPr algn="ctr"/>
            <a:r>
              <a:rPr lang="en-US" altLang="ko-KR" dirty="0">
                <a:solidFill>
                  <a:srgbClr val="92D050"/>
                </a:solidFill>
              </a:rPr>
              <a:t>Cholinergic</a:t>
            </a:r>
            <a:endParaRPr lang="ko-KR" altLang="en-US" dirty="0">
              <a:solidFill>
                <a:srgbClr val="92D050"/>
              </a:solidFill>
            </a:endParaRPr>
          </a:p>
        </p:txBody>
      </p:sp>
      <p:sp>
        <p:nvSpPr>
          <p:cNvPr id="21" name="TextBox 20">
            <a:extLst>
              <a:ext uri="{FF2B5EF4-FFF2-40B4-BE49-F238E27FC236}">
                <a16:creationId xmlns:a16="http://schemas.microsoft.com/office/drawing/2014/main" id="{4EDE29BF-AB09-45C1-9190-F9D081FE19CB}"/>
              </a:ext>
            </a:extLst>
          </p:cNvPr>
          <p:cNvSpPr txBox="1"/>
          <p:nvPr/>
        </p:nvSpPr>
        <p:spPr>
          <a:xfrm>
            <a:off x="9866488" y="4948350"/>
            <a:ext cx="2741653" cy="369332"/>
          </a:xfrm>
          <a:prstGeom prst="rect">
            <a:avLst/>
          </a:prstGeom>
          <a:noFill/>
        </p:spPr>
        <p:txBody>
          <a:bodyPr wrap="square" rtlCol="0">
            <a:spAutoFit/>
          </a:bodyPr>
          <a:lstStyle/>
          <a:p>
            <a:pPr algn="ctr"/>
            <a:r>
              <a:rPr lang="en-US" altLang="ko-KR" dirty="0">
                <a:solidFill>
                  <a:srgbClr val="FFC000"/>
                </a:solidFill>
              </a:rPr>
              <a:t>Serotonergic</a:t>
            </a:r>
            <a:endParaRPr lang="ko-KR" altLang="en-US" dirty="0">
              <a:solidFill>
                <a:srgbClr val="FFC000"/>
              </a:solidFill>
            </a:endParaRPr>
          </a:p>
        </p:txBody>
      </p:sp>
    </p:spTree>
    <p:extLst>
      <p:ext uri="{BB962C8B-B14F-4D97-AF65-F5344CB8AC3E}">
        <p14:creationId xmlns:p14="http://schemas.microsoft.com/office/powerpoint/2010/main" val="37755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100"/>
                                  </p:stCondLst>
                                  <p:childTnLst>
                                    <p:set>
                                      <p:cBhvr>
                                        <p:cTn id="13" dur="1" fill="hold">
                                          <p:stCondLst>
                                            <p:cond delay="0"/>
                                          </p:stCondLst>
                                        </p:cTn>
                                        <p:tgtEl>
                                          <p:spTgt spid="1032"/>
                                        </p:tgtEl>
                                        <p:attrNameLst>
                                          <p:attrName>style.visibility</p:attrName>
                                        </p:attrNameLst>
                                      </p:cBhvr>
                                      <p:to>
                                        <p:strVal val="visible"/>
                                      </p:to>
                                    </p:set>
                                  </p:childTnLst>
                                </p:cTn>
                              </p:par>
                            </p:childTnLst>
                          </p:cTn>
                        </p:par>
                        <p:par>
                          <p:cTn id="14" fill="hold">
                            <p:stCondLst>
                              <p:cond delay="600"/>
                            </p:stCondLst>
                            <p:childTnLst>
                              <p:par>
                                <p:cTn id="15" presetID="1" presetClass="entr" presetSubtype="0" fill="hold" nodeType="afterEffect">
                                  <p:stCondLst>
                                    <p:cond delay="100"/>
                                  </p:stCondLst>
                                  <p:childTnLst>
                                    <p:set>
                                      <p:cBhvr>
                                        <p:cTn id="16" dur="1" fill="hold">
                                          <p:stCondLst>
                                            <p:cond delay="0"/>
                                          </p:stCondLst>
                                        </p:cTn>
                                        <p:tgtEl>
                                          <p:spTgt spid="1030"/>
                                        </p:tgtEl>
                                        <p:attrNameLst>
                                          <p:attrName>style.visibility</p:attrName>
                                        </p:attrNameLst>
                                      </p:cBhvr>
                                      <p:to>
                                        <p:strVal val="visible"/>
                                      </p:to>
                                    </p:set>
                                  </p:childTnLst>
                                </p:cTn>
                              </p:par>
                            </p:childTnLst>
                          </p:cTn>
                        </p:par>
                        <p:par>
                          <p:cTn id="17" fill="hold">
                            <p:stCondLst>
                              <p:cond delay="700"/>
                            </p:stCondLst>
                            <p:childTnLst>
                              <p:par>
                                <p:cTn id="18" presetID="1" presetClass="entr" presetSubtype="0" fill="hold" nodeType="afterEffect">
                                  <p:stCondLst>
                                    <p:cond delay="10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800"/>
                            </p:stCondLst>
                            <p:childTnLst>
                              <p:par>
                                <p:cTn id="21" presetID="1" presetClass="entr" presetSubtype="0" fill="hold" grpId="0" nodeType="afterEffect">
                                  <p:stCondLst>
                                    <p:cond delay="100"/>
                                  </p:stCondLst>
                                  <p:childTnLst>
                                    <p:set>
                                      <p:cBhvr>
                                        <p:cTn id="22" dur="1" fill="hold">
                                          <p:stCondLst>
                                            <p:cond delay="0"/>
                                          </p:stCondLst>
                                        </p:cTn>
                                        <p:tgtEl>
                                          <p:spTgt spid="16"/>
                                        </p:tgtEl>
                                        <p:attrNameLst>
                                          <p:attrName>style.visibility</p:attrName>
                                        </p:attrNameLst>
                                      </p:cBhvr>
                                      <p:to>
                                        <p:strVal val="visible"/>
                                      </p:to>
                                    </p:set>
                                  </p:childTnLst>
                                </p:cTn>
                              </p:par>
                            </p:childTnLst>
                          </p:cTn>
                        </p:par>
                        <p:par>
                          <p:cTn id="23" fill="hold">
                            <p:stCondLst>
                              <p:cond delay="900"/>
                            </p:stCondLst>
                            <p:childTnLst>
                              <p:par>
                                <p:cTn id="24" presetID="1" presetClass="entr" presetSubtype="0" fill="hold" grpId="0" nodeType="afterEffect">
                                  <p:stCondLst>
                                    <p:cond delay="100"/>
                                  </p:stCondLst>
                                  <p:childTnLst>
                                    <p:set>
                                      <p:cBhvr>
                                        <p:cTn id="25" dur="1" fill="hold">
                                          <p:stCondLst>
                                            <p:cond delay="0"/>
                                          </p:stCondLst>
                                        </p:cTn>
                                        <p:tgtEl>
                                          <p:spTgt spid="21"/>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100"/>
                                  </p:stCondLst>
                                  <p:childTnLst>
                                    <p:set>
                                      <p:cBhvr>
                                        <p:cTn id="28" dur="1" fill="hold">
                                          <p:stCondLst>
                                            <p:cond delay="0"/>
                                          </p:stCondLst>
                                        </p:cTn>
                                        <p:tgtEl>
                                          <p:spTgt spid="2"/>
                                        </p:tgtEl>
                                        <p:attrNameLst>
                                          <p:attrName>style.visibility</p:attrName>
                                        </p:attrNameLst>
                                      </p:cBhvr>
                                      <p:to>
                                        <p:strVal val="visible"/>
                                      </p:to>
                                    </p:set>
                                  </p:childTnLst>
                                </p:cTn>
                              </p:par>
                            </p:childTnLst>
                          </p:cTn>
                        </p:par>
                        <p:par>
                          <p:cTn id="29" fill="hold">
                            <p:stCondLst>
                              <p:cond delay="1100"/>
                            </p:stCondLst>
                            <p:childTnLst>
                              <p:par>
                                <p:cTn id="30" presetID="1" presetClass="entr" presetSubtype="0" fill="hold" grpId="0" nodeType="afterEffect">
                                  <p:stCondLst>
                                    <p:cond delay="100"/>
                                  </p:stCondLst>
                                  <p:childTnLst>
                                    <p:set>
                                      <p:cBhvr>
                                        <p:cTn id="31" dur="1" fill="hold">
                                          <p:stCondLst>
                                            <p:cond delay="0"/>
                                          </p:stCondLst>
                                        </p:cTn>
                                        <p:tgtEl>
                                          <p:spTgt spid="1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
                                            <p:txEl>
                                              <p:pRg st="2" end="2"/>
                                            </p:txEl>
                                          </p:spTgt>
                                        </p:tgtEl>
                                        <p:attrNameLst>
                                          <p:attrName>style.visibility</p:attrName>
                                        </p:attrNameLst>
                                      </p:cBhvr>
                                      <p:to>
                                        <p:strVal val="visible"/>
                                      </p:to>
                                    </p:set>
                                    <p:animEffect transition="in" filter="wipe(left)">
                                      <p:cBhvr>
                                        <p:cTn id="36" dur="500"/>
                                        <p:tgtEl>
                                          <p:spTgt spid="10">
                                            <p:txEl>
                                              <p:pRg st="2" end="2"/>
                                            </p:txEl>
                                          </p:spTgt>
                                        </p:tgtEl>
                                      </p:cBhvr>
                                    </p:animEffect>
                                  </p:childTnLst>
                                </p:cTn>
                              </p:par>
                              <p:par>
                                <p:cTn id="37" presetID="42" presetClass="path" presetSubtype="0" accel="50000" decel="50000" fill="hold" nodeType="withEffect">
                                  <p:stCondLst>
                                    <p:cond delay="0"/>
                                  </p:stCondLst>
                                  <p:childTnLst>
                                    <p:animMotion origin="layout" path="M -0.02657 -0.00718 L -0.14844 0.02083 " pathEditMode="relative" rAng="0" ptsTypes="AA">
                                      <p:cBhvr>
                                        <p:cTn id="38" dur="300" fill="hold"/>
                                        <p:tgtEl>
                                          <p:spTgt spid="1026"/>
                                        </p:tgtEl>
                                        <p:attrNameLst>
                                          <p:attrName>ppt_x</p:attrName>
                                          <p:attrName>ppt_y</p:attrName>
                                        </p:attrNameLst>
                                      </p:cBhvr>
                                      <p:rCtr x="-6094" y="1389"/>
                                    </p:animMotion>
                                  </p:childTnLst>
                                </p:cTn>
                              </p:par>
                              <p:par>
                                <p:cTn id="39" presetID="42" presetClass="path" presetSubtype="0" accel="50000" decel="50000" fill="hold" nodeType="withEffect">
                                  <p:stCondLst>
                                    <p:cond delay="0"/>
                                  </p:stCondLst>
                                  <p:childTnLst>
                                    <p:animMotion origin="layout" path="M -1.66667E-6 1.11111E-6 L -0.57695 -0.09352 " pathEditMode="relative" rAng="0" ptsTypes="AA">
                                      <p:cBhvr>
                                        <p:cTn id="40" dur="300" fill="hold"/>
                                        <p:tgtEl>
                                          <p:spTgt spid="1032"/>
                                        </p:tgtEl>
                                        <p:attrNameLst>
                                          <p:attrName>ppt_x</p:attrName>
                                          <p:attrName>ppt_y</p:attrName>
                                        </p:attrNameLst>
                                      </p:cBhvr>
                                      <p:rCtr x="-28854" y="-4676"/>
                                    </p:animMotion>
                                  </p:childTnLst>
                                </p:cTn>
                              </p:par>
                              <p:par>
                                <p:cTn id="41" presetID="42" presetClass="path" presetSubtype="0" accel="50000" decel="50000" fill="hold" nodeType="withEffect">
                                  <p:stCondLst>
                                    <p:cond delay="0"/>
                                  </p:stCondLst>
                                  <p:childTnLst>
                                    <p:animMotion origin="layout" path="M -2.5E-6 1.48148E-6 L -0.04375 -0.11968 " pathEditMode="relative" rAng="0" ptsTypes="AA">
                                      <p:cBhvr>
                                        <p:cTn id="42" dur="300" fill="hold"/>
                                        <p:tgtEl>
                                          <p:spTgt spid="1030"/>
                                        </p:tgtEl>
                                        <p:attrNameLst>
                                          <p:attrName>ppt_x</p:attrName>
                                          <p:attrName>ppt_y</p:attrName>
                                        </p:attrNameLst>
                                      </p:cBhvr>
                                      <p:rCtr x="-2187" y="-5995"/>
                                    </p:animMotion>
                                  </p:childTnLst>
                                </p:cTn>
                              </p:par>
                              <p:par>
                                <p:cTn id="43" presetID="42" presetClass="path" presetSubtype="0" accel="50000" decel="50000" fill="hold" nodeType="withEffect">
                                  <p:stCondLst>
                                    <p:cond delay="0"/>
                                  </p:stCondLst>
                                  <p:childTnLst>
                                    <p:animMotion origin="layout" path="M -2.29167E-6 0 L -0.43997 -0.09653 " pathEditMode="relative" rAng="0" ptsTypes="AA">
                                      <p:cBhvr>
                                        <p:cTn id="44" dur="300" fill="hold"/>
                                        <p:tgtEl>
                                          <p:spTgt spid="5"/>
                                        </p:tgtEl>
                                        <p:attrNameLst>
                                          <p:attrName>ppt_x</p:attrName>
                                          <p:attrName>ppt_y</p:attrName>
                                        </p:attrNameLst>
                                      </p:cBhvr>
                                      <p:rCtr x="-22005" y="-4838"/>
                                    </p:animMotion>
                                  </p:childTnLst>
                                </p:cTn>
                              </p:par>
                            </p:childTnLst>
                          </p:cTn>
                        </p:par>
                        <p:par>
                          <p:cTn id="45" fill="hold">
                            <p:stCondLst>
                              <p:cond delay="500"/>
                            </p:stCondLst>
                            <p:childTnLst>
                              <p:par>
                                <p:cTn id="46" presetID="26" presetClass="emph" presetSubtype="0" fill="hold" grpId="1" nodeType="afterEffect">
                                  <p:stCondLst>
                                    <p:cond delay="0"/>
                                  </p:stCondLst>
                                  <p:childTnLst>
                                    <p:animEffect transition="out" filter="fade">
                                      <p:cBhvr>
                                        <p:cTn id="47" dur="300" tmFilter="0, 0; .2, .5; .8, .5; 1, 0"/>
                                        <p:tgtEl>
                                          <p:spTgt spid="16"/>
                                        </p:tgtEl>
                                      </p:cBhvr>
                                    </p:animEffect>
                                    <p:animScale>
                                      <p:cBhvr>
                                        <p:cTn id="48" dur="150" autoRev="1" fill="hold"/>
                                        <p:tgtEl>
                                          <p:spTgt spid="16"/>
                                        </p:tgtEl>
                                      </p:cBhvr>
                                      <p:by x="105000" y="105000"/>
                                    </p:animScale>
                                  </p:childTnLst>
                                </p:cTn>
                              </p:par>
                            </p:childTnLst>
                          </p:cTn>
                        </p:par>
                        <p:par>
                          <p:cTn id="49" fill="hold">
                            <p:stCondLst>
                              <p:cond delay="800"/>
                            </p:stCondLst>
                            <p:childTnLst>
                              <p:par>
                                <p:cTn id="50" presetID="26" presetClass="emph" presetSubtype="0" fill="hold" grpId="1" nodeType="afterEffect">
                                  <p:stCondLst>
                                    <p:cond delay="0"/>
                                  </p:stCondLst>
                                  <p:childTnLst>
                                    <p:animEffect transition="out" filter="fade">
                                      <p:cBhvr>
                                        <p:cTn id="51" dur="300" tmFilter="0, 0; .2, .5; .8, .5; 1, 0"/>
                                        <p:tgtEl>
                                          <p:spTgt spid="21"/>
                                        </p:tgtEl>
                                      </p:cBhvr>
                                    </p:animEffect>
                                    <p:animScale>
                                      <p:cBhvr>
                                        <p:cTn id="52" dur="150" autoRev="1" fill="hold"/>
                                        <p:tgtEl>
                                          <p:spTgt spid="21"/>
                                        </p:tgtEl>
                                      </p:cBhvr>
                                      <p:by x="105000" y="105000"/>
                                    </p:animScale>
                                  </p:childTnLst>
                                </p:cTn>
                              </p:par>
                            </p:childTnLst>
                          </p:cTn>
                        </p:par>
                        <p:par>
                          <p:cTn id="53" fill="hold">
                            <p:stCondLst>
                              <p:cond delay="1100"/>
                            </p:stCondLst>
                            <p:childTnLst>
                              <p:par>
                                <p:cTn id="54" presetID="26" presetClass="emph" presetSubtype="0" fill="hold" grpId="1" nodeType="afterEffect">
                                  <p:stCondLst>
                                    <p:cond delay="0"/>
                                  </p:stCondLst>
                                  <p:childTnLst>
                                    <p:animEffect transition="out" filter="fade">
                                      <p:cBhvr>
                                        <p:cTn id="55" dur="300" tmFilter="0, 0; .2, .5; .8, .5; 1, 0"/>
                                        <p:tgtEl>
                                          <p:spTgt spid="2"/>
                                        </p:tgtEl>
                                      </p:cBhvr>
                                    </p:animEffect>
                                    <p:animScale>
                                      <p:cBhvr>
                                        <p:cTn id="56" dur="150" autoRev="1" fill="hold"/>
                                        <p:tgtEl>
                                          <p:spTgt spid="2"/>
                                        </p:tgtEl>
                                      </p:cBhvr>
                                      <p:by x="105000" y="105000"/>
                                    </p:animScale>
                                  </p:childTnLst>
                                </p:cTn>
                              </p:par>
                            </p:childTnLst>
                          </p:cTn>
                        </p:par>
                        <p:par>
                          <p:cTn id="57" fill="hold">
                            <p:stCondLst>
                              <p:cond delay="1400"/>
                            </p:stCondLst>
                            <p:childTnLst>
                              <p:par>
                                <p:cTn id="58" presetID="26" presetClass="emph" presetSubtype="0" fill="hold" grpId="1" nodeType="afterEffect">
                                  <p:stCondLst>
                                    <p:cond delay="0"/>
                                  </p:stCondLst>
                                  <p:childTnLst>
                                    <p:animEffect transition="out" filter="fade">
                                      <p:cBhvr>
                                        <p:cTn id="59" dur="300" tmFilter="0, 0; .2, .5; .8, .5; 1, 0"/>
                                        <p:tgtEl>
                                          <p:spTgt spid="18"/>
                                        </p:tgtEl>
                                      </p:cBhvr>
                                    </p:animEffect>
                                    <p:animScale>
                                      <p:cBhvr>
                                        <p:cTn id="60" dur="150" autoRev="1" fill="hold"/>
                                        <p:tgtEl>
                                          <p:spTgt spid="18"/>
                                        </p:tgtEl>
                                      </p:cBhvr>
                                      <p:by x="105000" y="105000"/>
                                    </p:animScale>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0">
                                            <p:txEl>
                                              <p:pRg st="4" end="4"/>
                                            </p:txEl>
                                          </p:spTgt>
                                        </p:tgtEl>
                                        <p:attrNameLst>
                                          <p:attrName>style.visibility</p:attrName>
                                        </p:attrNameLst>
                                      </p:cBhvr>
                                      <p:to>
                                        <p:strVal val="visible"/>
                                      </p:to>
                                    </p:set>
                                    <p:animEffect transition="in" filter="wipe(left)">
                                      <p:cBhvr>
                                        <p:cTn id="65" dur="500"/>
                                        <p:tgtEl>
                                          <p:spTgt spid="10">
                                            <p:txEl>
                                              <p:pRg st="4" end="4"/>
                                            </p:txEl>
                                          </p:spTgt>
                                        </p:tgtEl>
                                      </p:cBhvr>
                                    </p:animEffect>
                                  </p:childTnLst>
                                </p:cTn>
                              </p:par>
                              <p:par>
                                <p:cTn id="66" presetID="42" presetClass="path" presetSubtype="0" accel="50000" decel="50000" fill="hold" grpId="2" nodeType="withEffect">
                                  <p:stCondLst>
                                    <p:cond delay="200"/>
                                  </p:stCondLst>
                                  <p:childTnLst>
                                    <p:animMotion origin="layout" path="M -3.95833E-6 -4.07407E-6 L -0.13763 -0.06157 " pathEditMode="relative" rAng="0" ptsTypes="AA">
                                      <p:cBhvr>
                                        <p:cTn id="67" dur="300" fill="hold"/>
                                        <p:tgtEl>
                                          <p:spTgt spid="16"/>
                                        </p:tgtEl>
                                        <p:attrNameLst>
                                          <p:attrName>ppt_x</p:attrName>
                                          <p:attrName>ppt_y</p:attrName>
                                        </p:attrNameLst>
                                      </p:cBhvr>
                                      <p:rCtr x="-6888" y="-3079"/>
                                    </p:animMotion>
                                  </p:childTnLst>
                                </p:cTn>
                              </p:par>
                              <p:par>
                                <p:cTn id="68" presetID="42" presetClass="path" presetSubtype="0" accel="50000" decel="50000" fill="hold" grpId="2" nodeType="withEffect">
                                  <p:stCondLst>
                                    <p:cond delay="200"/>
                                  </p:stCondLst>
                                  <p:childTnLst>
                                    <p:animMotion origin="layout" path="M -4.58333E-6 3.7037E-7 L -0.80742 0.11366 " pathEditMode="relative" rAng="0" ptsTypes="AA">
                                      <p:cBhvr>
                                        <p:cTn id="69" dur="300" fill="hold"/>
                                        <p:tgtEl>
                                          <p:spTgt spid="21"/>
                                        </p:tgtEl>
                                        <p:attrNameLst>
                                          <p:attrName>ppt_x</p:attrName>
                                          <p:attrName>ppt_y</p:attrName>
                                        </p:attrNameLst>
                                      </p:cBhvr>
                                      <p:rCtr x="-40378" y="5671"/>
                                    </p:animMotion>
                                  </p:childTnLst>
                                </p:cTn>
                              </p:par>
                              <p:par>
                                <p:cTn id="70" presetID="42" presetClass="path" presetSubtype="0" accel="50000" decel="50000" fill="hold" grpId="2" nodeType="withEffect">
                                  <p:stCondLst>
                                    <p:cond delay="200"/>
                                  </p:stCondLst>
                                  <p:childTnLst>
                                    <p:animMotion origin="layout" path="M -3.125E-6 -4.81481E-6 L -0.38776 0.33519 " pathEditMode="relative" rAng="0" ptsTypes="AA">
                                      <p:cBhvr>
                                        <p:cTn id="71" dur="300" fill="hold"/>
                                        <p:tgtEl>
                                          <p:spTgt spid="2"/>
                                        </p:tgtEl>
                                        <p:attrNameLst>
                                          <p:attrName>ppt_x</p:attrName>
                                          <p:attrName>ppt_y</p:attrName>
                                        </p:attrNameLst>
                                      </p:cBhvr>
                                      <p:rCtr x="-19388" y="16759"/>
                                    </p:animMotion>
                                  </p:childTnLst>
                                </p:cTn>
                              </p:par>
                              <p:par>
                                <p:cTn id="72" presetID="42" presetClass="path" presetSubtype="0" accel="50000" decel="50000" fill="hold" grpId="2" nodeType="withEffect">
                                  <p:stCondLst>
                                    <p:cond delay="200"/>
                                  </p:stCondLst>
                                  <p:childTnLst>
                                    <p:animMotion origin="layout" path="M 1.875E-6 -3.33333E-6 L 1.875E-6 0.25 " pathEditMode="relative" rAng="0" ptsTypes="AA">
                                      <p:cBhvr>
                                        <p:cTn id="73" dur="300" fill="hold"/>
                                        <p:tgtEl>
                                          <p:spTgt spid="18"/>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2" grpId="0"/>
      <p:bldP spid="2" grpId="1"/>
      <p:bldP spid="2" grpId="2"/>
      <p:bldP spid="16" grpId="0"/>
      <p:bldP spid="16" grpId="1"/>
      <p:bldP spid="16" grpId="2"/>
      <p:bldP spid="18" grpId="0"/>
      <p:bldP spid="18" grpId="1"/>
      <p:bldP spid="18" grpId="2"/>
      <p:bldP spid="21" grpId="0"/>
      <p:bldP spid="21" grpId="1"/>
      <p:bldP spid="21" grpId="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4EF7A96A-DA05-47A5-8BE6-03F81B7A92A5}"/>
              </a:ext>
            </a:extLst>
          </p:cNvPr>
          <p:cNvPicPr>
            <a:picLocks noChangeAspect="1"/>
          </p:cNvPicPr>
          <p:nvPr/>
        </p:nvPicPr>
        <p:blipFill>
          <a:blip r:embed="rId2"/>
          <a:stretch>
            <a:fillRect/>
          </a:stretch>
        </p:blipFill>
        <p:spPr>
          <a:xfrm>
            <a:off x="255718" y="2511348"/>
            <a:ext cx="3685421" cy="2552217"/>
          </a:xfrm>
          <a:prstGeom prst="rect">
            <a:avLst/>
          </a:prstGeom>
        </p:spPr>
      </p:pic>
      <p:grpSp>
        <p:nvGrpSpPr>
          <p:cNvPr id="6" name="그룹 5"/>
          <p:cNvGrpSpPr/>
          <p:nvPr/>
        </p:nvGrpSpPr>
        <p:grpSpPr>
          <a:xfrm>
            <a:off x="-121939" y="-214181"/>
            <a:ext cx="1339064" cy="1472250"/>
            <a:chOff x="-147340" y="-252281"/>
            <a:chExt cx="1610599" cy="1770793"/>
          </a:xfrm>
        </p:grpSpPr>
        <p:sp>
          <p:nvSpPr>
            <p:cNvPr id="29" name="자유형 28"/>
            <p:cNvSpPr/>
            <p:nvPr/>
          </p:nvSpPr>
          <p:spPr>
            <a:xfrm rot="946517">
              <a:off x="-147340" y="-252280"/>
              <a:ext cx="1610599" cy="1770792"/>
            </a:xfrm>
            <a:custGeom>
              <a:avLst/>
              <a:gdLst>
                <a:gd name="connsiteX0" fmla="*/ 0 w 1610599"/>
                <a:gd name="connsiteY0" fmla="*/ 455004 h 1770792"/>
                <a:gd name="connsiteX1" fmla="*/ 1610599 w 1610599"/>
                <a:gd name="connsiteY1" fmla="*/ 0 h 1770792"/>
                <a:gd name="connsiteX2" fmla="*/ 1610599 w 1610599"/>
                <a:gd name="connsiteY2" fmla="*/ 511653 h 1770792"/>
                <a:gd name="connsiteX3" fmla="*/ 479233 w 1610599"/>
                <a:gd name="connsiteY3" fmla="*/ 1765363 h 1770792"/>
                <a:gd name="connsiteX4" fmla="*/ 371718 w 1610599"/>
                <a:gd name="connsiteY4" fmla="*/ 1770792 h 1770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599" h="1770792">
                  <a:moveTo>
                    <a:pt x="0" y="455004"/>
                  </a:moveTo>
                  <a:lnTo>
                    <a:pt x="1610599" y="0"/>
                  </a:lnTo>
                  <a:lnTo>
                    <a:pt x="1610599" y="511653"/>
                  </a:lnTo>
                  <a:cubicBezTo>
                    <a:pt x="1610599" y="1164151"/>
                    <a:pt x="1114704" y="1700827"/>
                    <a:pt x="479233" y="1765363"/>
                  </a:cubicBezTo>
                  <a:lnTo>
                    <a:pt x="371718" y="1770792"/>
                  </a:lnTo>
                  <a:close/>
                </a:path>
              </a:pathLst>
            </a:custGeom>
            <a:blipFill dpi="0" rotWithShape="1">
              <a:blip r:embed="rId3">
                <a:alphaModFix amt="26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자유형 29"/>
            <p:cNvSpPr/>
            <p:nvPr/>
          </p:nvSpPr>
          <p:spPr>
            <a:xfrm rot="946517">
              <a:off x="-147340" y="-252281"/>
              <a:ext cx="1610599" cy="1770792"/>
            </a:xfrm>
            <a:custGeom>
              <a:avLst/>
              <a:gdLst>
                <a:gd name="connsiteX0" fmla="*/ 0 w 1610599"/>
                <a:gd name="connsiteY0" fmla="*/ 455004 h 1770792"/>
                <a:gd name="connsiteX1" fmla="*/ 1610599 w 1610599"/>
                <a:gd name="connsiteY1" fmla="*/ 0 h 1770792"/>
                <a:gd name="connsiteX2" fmla="*/ 1610599 w 1610599"/>
                <a:gd name="connsiteY2" fmla="*/ 511653 h 1770792"/>
                <a:gd name="connsiteX3" fmla="*/ 479233 w 1610599"/>
                <a:gd name="connsiteY3" fmla="*/ 1765363 h 1770792"/>
                <a:gd name="connsiteX4" fmla="*/ 371718 w 1610599"/>
                <a:gd name="connsiteY4" fmla="*/ 1770792 h 1770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599" h="1770792">
                  <a:moveTo>
                    <a:pt x="0" y="455004"/>
                  </a:moveTo>
                  <a:lnTo>
                    <a:pt x="1610599" y="0"/>
                  </a:lnTo>
                  <a:lnTo>
                    <a:pt x="1610599" y="511653"/>
                  </a:lnTo>
                  <a:cubicBezTo>
                    <a:pt x="1610599" y="1164151"/>
                    <a:pt x="1114704" y="1700827"/>
                    <a:pt x="479233" y="1765363"/>
                  </a:cubicBezTo>
                  <a:lnTo>
                    <a:pt x="371718" y="1770792"/>
                  </a:lnTo>
                  <a:close/>
                </a:path>
              </a:pathLst>
            </a:cu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5" name="직사각형 24"/>
          <p:cNvSpPr/>
          <p:nvPr/>
        </p:nvSpPr>
        <p:spPr>
          <a:xfrm>
            <a:off x="102605" y="66675"/>
            <a:ext cx="4999931" cy="461665"/>
          </a:xfrm>
          <a:prstGeom prst="rect">
            <a:avLst/>
          </a:prstGeom>
        </p:spPr>
        <p:txBody>
          <a:bodyPr wrap="square">
            <a:spAutoFit/>
          </a:bodyPr>
          <a:lstStyle/>
          <a:p>
            <a:r>
              <a:rPr lang="en-US" altLang="ko-KR" sz="2400" b="1" i="1" dirty="0">
                <a:solidFill>
                  <a:srgbClr val="75DDFB"/>
                </a:solidFill>
              </a:rPr>
              <a:t>Datasets</a:t>
            </a:r>
          </a:p>
        </p:txBody>
      </p:sp>
      <p:sp>
        <p:nvSpPr>
          <p:cNvPr id="4" name="직사각형 3"/>
          <p:cNvSpPr/>
          <p:nvPr/>
        </p:nvSpPr>
        <p:spPr>
          <a:xfrm>
            <a:off x="103339" y="595149"/>
            <a:ext cx="572593" cy="400110"/>
          </a:xfrm>
          <a:prstGeom prst="rect">
            <a:avLst/>
          </a:prstGeom>
        </p:spPr>
        <p:txBody>
          <a:bodyPr wrap="none">
            <a:spAutoFit/>
          </a:bodyPr>
          <a:lstStyle/>
          <a:p>
            <a:r>
              <a:rPr lang="en-US" altLang="ko-KR" sz="2000" b="1" i="1" dirty="0">
                <a:solidFill>
                  <a:schemeClr val="bg1"/>
                </a:solidFill>
              </a:rPr>
              <a:t>02 </a:t>
            </a:r>
            <a:endParaRPr lang="ko-KR" altLang="en-US" sz="2000" dirty="0">
              <a:solidFill>
                <a:schemeClr val="bg1"/>
              </a:solidFill>
            </a:endParaRPr>
          </a:p>
        </p:txBody>
      </p:sp>
      <p:sp>
        <p:nvSpPr>
          <p:cNvPr id="15" name="자유형 14"/>
          <p:cNvSpPr/>
          <p:nvPr/>
        </p:nvSpPr>
        <p:spPr>
          <a:xfrm>
            <a:off x="228597" y="595147"/>
            <a:ext cx="11946064" cy="6262853"/>
          </a:xfrm>
          <a:custGeom>
            <a:avLst/>
            <a:gdLst>
              <a:gd name="connsiteX0" fmla="*/ 0 w 11946064"/>
              <a:gd name="connsiteY0" fmla="*/ 5391017 h 6262853"/>
              <a:gd name="connsiteX1" fmla="*/ 19073 w 11946064"/>
              <a:gd name="connsiteY1" fmla="*/ 5391017 h 6262853"/>
              <a:gd name="connsiteX2" fmla="*/ 21368 w 11946064"/>
              <a:gd name="connsiteY2" fmla="*/ 5413786 h 6262853"/>
              <a:gd name="connsiteX3" fmla="*/ 1041051 w 11946064"/>
              <a:gd name="connsiteY3" fmla="*/ 6244852 h 6262853"/>
              <a:gd name="connsiteX4" fmla="*/ 1470063 w 11946064"/>
              <a:gd name="connsiteY4" fmla="*/ 6244852 h 6262853"/>
              <a:gd name="connsiteX5" fmla="*/ 10222037 w 11946064"/>
              <a:gd name="connsiteY5" fmla="*/ 6244852 h 6262853"/>
              <a:gd name="connsiteX6" fmla="*/ 11946063 w 11946064"/>
              <a:gd name="connsiteY6" fmla="*/ 6244852 h 6262853"/>
              <a:gd name="connsiteX7" fmla="*/ 11946063 w 11946064"/>
              <a:gd name="connsiteY7" fmla="*/ 6262852 h 6262853"/>
              <a:gd name="connsiteX8" fmla="*/ 10222037 w 11946064"/>
              <a:gd name="connsiteY8" fmla="*/ 6262852 h 6262853"/>
              <a:gd name="connsiteX9" fmla="*/ 10222037 w 11946064"/>
              <a:gd name="connsiteY9" fmla="*/ 6262853 h 6262853"/>
              <a:gd name="connsiteX10" fmla="*/ 6267452 w 11946064"/>
              <a:gd name="connsiteY10" fmla="*/ 6262853 h 6262853"/>
              <a:gd name="connsiteX11" fmla="*/ 1724027 w 11946064"/>
              <a:gd name="connsiteY11" fmla="*/ 6262853 h 6262853"/>
              <a:gd name="connsiteX12" fmla="*/ 1026492 w 11946064"/>
              <a:gd name="connsiteY12" fmla="*/ 6262853 h 6262853"/>
              <a:gd name="connsiteX13" fmla="*/ 3869 w 11946064"/>
              <a:gd name="connsiteY13" fmla="*/ 5429391 h 6262853"/>
              <a:gd name="connsiteX14" fmla="*/ 1724027 w 11946064"/>
              <a:gd name="connsiteY14" fmla="*/ 0 h 6262853"/>
              <a:gd name="connsiteX15" fmla="*/ 5678612 w 11946064"/>
              <a:gd name="connsiteY15" fmla="*/ 0 h 6262853"/>
              <a:gd name="connsiteX16" fmla="*/ 10222037 w 11946064"/>
              <a:gd name="connsiteY16" fmla="*/ 0 h 6262853"/>
              <a:gd name="connsiteX17" fmla="*/ 10919572 w 11946064"/>
              <a:gd name="connsiteY17" fmla="*/ 0 h 6262853"/>
              <a:gd name="connsiteX18" fmla="*/ 11942195 w 11946064"/>
              <a:gd name="connsiteY18" fmla="*/ 833462 h 6262853"/>
              <a:gd name="connsiteX19" fmla="*/ 11946064 w 11946064"/>
              <a:gd name="connsiteY19" fmla="*/ 871836 h 6262853"/>
              <a:gd name="connsiteX20" fmla="*/ 11926991 w 11946064"/>
              <a:gd name="connsiteY20" fmla="*/ 871836 h 6262853"/>
              <a:gd name="connsiteX21" fmla="*/ 11924696 w 11946064"/>
              <a:gd name="connsiteY21" fmla="*/ 849067 h 6262853"/>
              <a:gd name="connsiteX22" fmla="*/ 10905013 w 11946064"/>
              <a:gd name="connsiteY22" fmla="*/ 18001 h 6262853"/>
              <a:gd name="connsiteX23" fmla="*/ 10476001 w 11946064"/>
              <a:gd name="connsiteY23" fmla="*/ 18001 h 6262853"/>
              <a:gd name="connsiteX24" fmla="*/ 1724027 w 11946064"/>
              <a:gd name="connsiteY24" fmla="*/ 18001 h 6262853"/>
              <a:gd name="connsiteX25" fmla="*/ 1 w 11946064"/>
              <a:gd name="connsiteY25" fmla="*/ 18001 h 6262853"/>
              <a:gd name="connsiteX26" fmla="*/ 1 w 11946064"/>
              <a:gd name="connsiteY26" fmla="*/ 1 h 6262853"/>
              <a:gd name="connsiteX27" fmla="*/ 1724027 w 11946064"/>
              <a:gd name="connsiteY27" fmla="*/ 1 h 6262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946064" h="6262853">
                <a:moveTo>
                  <a:pt x="0" y="5391017"/>
                </a:moveTo>
                <a:lnTo>
                  <a:pt x="19073" y="5391017"/>
                </a:lnTo>
                <a:lnTo>
                  <a:pt x="21368" y="5413786"/>
                </a:lnTo>
                <a:cubicBezTo>
                  <a:pt x="118421" y="5888074"/>
                  <a:pt x="538071" y="6244852"/>
                  <a:pt x="1041051" y="6244852"/>
                </a:cubicBezTo>
                <a:lnTo>
                  <a:pt x="1470063" y="6244852"/>
                </a:lnTo>
                <a:lnTo>
                  <a:pt x="10222037" y="6244852"/>
                </a:lnTo>
                <a:lnTo>
                  <a:pt x="11946063" y="6244852"/>
                </a:lnTo>
                <a:lnTo>
                  <a:pt x="11946063" y="6262852"/>
                </a:lnTo>
                <a:lnTo>
                  <a:pt x="10222037" y="6262852"/>
                </a:lnTo>
                <a:lnTo>
                  <a:pt x="10222037" y="6262853"/>
                </a:lnTo>
                <a:lnTo>
                  <a:pt x="6267452" y="6262853"/>
                </a:lnTo>
                <a:lnTo>
                  <a:pt x="1724027" y="6262853"/>
                </a:lnTo>
                <a:lnTo>
                  <a:pt x="1026492" y="6262853"/>
                </a:lnTo>
                <a:cubicBezTo>
                  <a:pt x="522062" y="6262853"/>
                  <a:pt x="101202" y="5905046"/>
                  <a:pt x="3869" y="5429391"/>
                </a:cubicBezTo>
                <a:close/>
                <a:moveTo>
                  <a:pt x="1724027" y="0"/>
                </a:moveTo>
                <a:lnTo>
                  <a:pt x="5678612" y="0"/>
                </a:lnTo>
                <a:lnTo>
                  <a:pt x="10222037" y="0"/>
                </a:lnTo>
                <a:lnTo>
                  <a:pt x="10919572" y="0"/>
                </a:lnTo>
                <a:cubicBezTo>
                  <a:pt x="11424002" y="0"/>
                  <a:pt x="11844862" y="357807"/>
                  <a:pt x="11942195" y="833462"/>
                </a:cubicBezTo>
                <a:lnTo>
                  <a:pt x="11946064" y="871836"/>
                </a:lnTo>
                <a:lnTo>
                  <a:pt x="11926991" y="871836"/>
                </a:lnTo>
                <a:lnTo>
                  <a:pt x="11924696" y="849067"/>
                </a:lnTo>
                <a:cubicBezTo>
                  <a:pt x="11827643" y="374779"/>
                  <a:pt x="11407993" y="18001"/>
                  <a:pt x="10905013" y="18001"/>
                </a:cubicBezTo>
                <a:lnTo>
                  <a:pt x="10476001" y="18001"/>
                </a:lnTo>
                <a:lnTo>
                  <a:pt x="1724027" y="18001"/>
                </a:lnTo>
                <a:lnTo>
                  <a:pt x="1" y="18001"/>
                </a:lnTo>
                <a:lnTo>
                  <a:pt x="1" y="1"/>
                </a:lnTo>
                <a:lnTo>
                  <a:pt x="1724027" y="1"/>
                </a:lnTo>
                <a:close/>
              </a:path>
            </a:pathLst>
          </a:custGeom>
          <a:solidFill>
            <a:srgbClr val="75DD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a:extLst>
              <a:ext uri="{FF2B5EF4-FFF2-40B4-BE49-F238E27FC236}">
                <a16:creationId xmlns:a16="http://schemas.microsoft.com/office/drawing/2014/main" id="{AAD6AC1F-8BBE-4C1C-A247-AC5B6BDEC7D9}"/>
              </a:ext>
            </a:extLst>
          </p:cNvPr>
          <p:cNvSpPr/>
          <p:nvPr/>
        </p:nvSpPr>
        <p:spPr>
          <a:xfrm>
            <a:off x="986350" y="625927"/>
            <a:ext cx="4999931" cy="369332"/>
          </a:xfrm>
          <a:prstGeom prst="rect">
            <a:avLst/>
          </a:prstGeom>
        </p:spPr>
        <p:txBody>
          <a:bodyPr wrap="square">
            <a:spAutoFit/>
          </a:bodyPr>
          <a:lstStyle/>
          <a:p>
            <a:r>
              <a:rPr lang="en-US" altLang="ko-KR" i="1" dirty="0"/>
              <a:t>Different Cell Types of Neurons</a:t>
            </a:r>
          </a:p>
        </p:txBody>
      </p:sp>
      <p:sp>
        <p:nvSpPr>
          <p:cNvPr id="7" name="내용 개체 틀 6">
            <a:extLst>
              <a:ext uri="{FF2B5EF4-FFF2-40B4-BE49-F238E27FC236}">
                <a16:creationId xmlns:a16="http://schemas.microsoft.com/office/drawing/2014/main" id="{DC9B1FCC-4C85-4359-AF49-A819BDBB927C}"/>
              </a:ext>
            </a:extLst>
          </p:cNvPr>
          <p:cNvSpPr>
            <a:spLocks noGrp="1"/>
          </p:cNvSpPr>
          <p:nvPr>
            <p:ph idx="1"/>
          </p:nvPr>
        </p:nvSpPr>
        <p:spPr>
          <a:xfrm>
            <a:off x="1126309" y="5192578"/>
            <a:ext cx="10150640" cy="1356264"/>
          </a:xfrm>
        </p:spPr>
        <p:txBody>
          <a:bodyPr>
            <a:normAutofit/>
          </a:bodyPr>
          <a:lstStyle/>
          <a:p>
            <a:r>
              <a:rPr lang="en-US" altLang="ko-KR" sz="2400" dirty="0"/>
              <a:t>Data was extracted from neuromorpho.org</a:t>
            </a:r>
          </a:p>
          <a:p>
            <a:r>
              <a:rPr lang="en-US" altLang="ko-KR" sz="2400" dirty="0"/>
              <a:t>URL to see data : </a:t>
            </a:r>
            <a:r>
              <a:rPr lang="en-US" altLang="ko-KR" sz="2400" dirty="0">
                <a:hlinkClick r:id="rId4"/>
              </a:rPr>
              <a:t>http://neuromorpho.org/bycell.jsp</a:t>
            </a:r>
            <a:endParaRPr lang="en-US" altLang="ko-KR" sz="2400" dirty="0"/>
          </a:p>
          <a:p>
            <a:r>
              <a:rPr lang="en-US" altLang="ko-KR" sz="2400" dirty="0"/>
              <a:t>URL used for downloading data : </a:t>
            </a:r>
            <a:r>
              <a:rPr lang="en-US" altLang="ko-KR" sz="2400" dirty="0">
                <a:hlinkClick r:id="rId5"/>
              </a:rPr>
              <a:t>http://neuromorpho.org/api/neuron</a:t>
            </a:r>
            <a:endParaRPr lang="en-US" altLang="ko-KR" sz="2400" dirty="0"/>
          </a:p>
        </p:txBody>
      </p:sp>
      <p:pic>
        <p:nvPicPr>
          <p:cNvPr id="5" name="그림 4">
            <a:extLst>
              <a:ext uri="{FF2B5EF4-FFF2-40B4-BE49-F238E27FC236}">
                <a16:creationId xmlns:a16="http://schemas.microsoft.com/office/drawing/2014/main" id="{75E85887-86C0-473B-AA46-944587C6FD49}"/>
              </a:ext>
            </a:extLst>
          </p:cNvPr>
          <p:cNvPicPr>
            <a:picLocks noChangeAspect="1"/>
          </p:cNvPicPr>
          <p:nvPr/>
        </p:nvPicPr>
        <p:blipFill>
          <a:blip r:embed="rId6"/>
          <a:stretch>
            <a:fillRect/>
          </a:stretch>
        </p:blipFill>
        <p:spPr>
          <a:xfrm>
            <a:off x="2929174" y="1057588"/>
            <a:ext cx="6333651" cy="4005977"/>
          </a:xfrm>
          <a:prstGeom prst="rect">
            <a:avLst/>
          </a:prstGeom>
        </p:spPr>
      </p:pic>
      <p:sp>
        <p:nvSpPr>
          <p:cNvPr id="13" name="내용 개체 틀 6">
            <a:extLst>
              <a:ext uri="{FF2B5EF4-FFF2-40B4-BE49-F238E27FC236}">
                <a16:creationId xmlns:a16="http://schemas.microsoft.com/office/drawing/2014/main" id="{F293AA64-F782-4D04-93CA-1C900ACE756F}"/>
              </a:ext>
            </a:extLst>
          </p:cNvPr>
          <p:cNvSpPr txBox="1">
            <a:spLocks/>
          </p:cNvSpPr>
          <p:nvPr/>
        </p:nvSpPr>
        <p:spPr>
          <a:xfrm>
            <a:off x="1637229" y="5278292"/>
            <a:ext cx="10150640" cy="1356264"/>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400" dirty="0"/>
              <a:t>Here, we chose 3 types of neurons for our project : </a:t>
            </a:r>
          </a:p>
          <a:p>
            <a:pPr marL="0" indent="0">
              <a:buNone/>
            </a:pPr>
            <a:r>
              <a:rPr lang="en-US" altLang="ko-KR" sz="2400" dirty="0"/>
              <a:t>  glutamatergic, GABAergic, and cholinergic.</a:t>
            </a:r>
          </a:p>
        </p:txBody>
      </p:sp>
      <p:pic>
        <p:nvPicPr>
          <p:cNvPr id="9" name="그림 8">
            <a:extLst>
              <a:ext uri="{FF2B5EF4-FFF2-40B4-BE49-F238E27FC236}">
                <a16:creationId xmlns:a16="http://schemas.microsoft.com/office/drawing/2014/main" id="{0E0F5586-6998-458B-9469-E716C6D882B5}"/>
              </a:ext>
            </a:extLst>
          </p:cNvPr>
          <p:cNvPicPr>
            <a:picLocks noChangeAspect="1"/>
          </p:cNvPicPr>
          <p:nvPr/>
        </p:nvPicPr>
        <p:blipFill>
          <a:blip r:embed="rId7"/>
          <a:stretch>
            <a:fillRect/>
          </a:stretch>
        </p:blipFill>
        <p:spPr>
          <a:xfrm>
            <a:off x="4210171" y="1124272"/>
            <a:ext cx="3685421" cy="2550673"/>
          </a:xfrm>
          <a:prstGeom prst="rect">
            <a:avLst/>
          </a:prstGeom>
        </p:spPr>
      </p:pic>
      <p:pic>
        <p:nvPicPr>
          <p:cNvPr id="10" name="그림 9">
            <a:extLst>
              <a:ext uri="{FF2B5EF4-FFF2-40B4-BE49-F238E27FC236}">
                <a16:creationId xmlns:a16="http://schemas.microsoft.com/office/drawing/2014/main" id="{68D8C0DF-5D06-4F12-8DC4-25FA6B72BDF4}"/>
              </a:ext>
            </a:extLst>
          </p:cNvPr>
          <p:cNvPicPr>
            <a:picLocks noChangeAspect="1"/>
          </p:cNvPicPr>
          <p:nvPr/>
        </p:nvPicPr>
        <p:blipFill>
          <a:blip r:embed="rId8"/>
          <a:stretch>
            <a:fillRect/>
          </a:stretch>
        </p:blipFill>
        <p:spPr>
          <a:xfrm>
            <a:off x="8102448" y="2570200"/>
            <a:ext cx="3685421" cy="2555694"/>
          </a:xfrm>
          <a:prstGeom prst="rect">
            <a:avLst/>
          </a:prstGeom>
        </p:spPr>
      </p:pic>
      <p:sp>
        <p:nvSpPr>
          <p:cNvPr id="17" name="내용 개체 틀 6">
            <a:extLst>
              <a:ext uri="{FF2B5EF4-FFF2-40B4-BE49-F238E27FC236}">
                <a16:creationId xmlns:a16="http://schemas.microsoft.com/office/drawing/2014/main" id="{89E45550-4C90-469A-8E48-6478F1E0635B}"/>
              </a:ext>
            </a:extLst>
          </p:cNvPr>
          <p:cNvSpPr txBox="1">
            <a:spLocks/>
          </p:cNvSpPr>
          <p:nvPr/>
        </p:nvSpPr>
        <p:spPr>
          <a:xfrm>
            <a:off x="1126309" y="5192578"/>
            <a:ext cx="10150640" cy="1495336"/>
          </a:xfrm>
          <a:prstGeom prst="rect">
            <a:avLst/>
          </a:prstGeom>
          <a:noFill/>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50" dirty="0"/>
              <a:t>From the Chiang archive, neurons from drosophila melanogaster were chosen for analysis.</a:t>
            </a:r>
          </a:p>
          <a:p>
            <a:r>
              <a:rPr lang="en-US" altLang="ko-KR" sz="1850" dirty="0"/>
              <a:t>We randomly picked 3000 instances per type.</a:t>
            </a:r>
          </a:p>
          <a:p>
            <a:r>
              <a:rPr lang="en-US" altLang="ko-KR" sz="1850" dirty="0"/>
              <a:t>Out of the 3000, 2361 were chosen for training, and the rest(639) were put away for testing.</a:t>
            </a:r>
          </a:p>
        </p:txBody>
      </p:sp>
      <p:pic>
        <p:nvPicPr>
          <p:cNvPr id="2050" name="Picture 2" descr="Img Could Not be displayed">
            <a:extLst>
              <a:ext uri="{FF2B5EF4-FFF2-40B4-BE49-F238E27FC236}">
                <a16:creationId xmlns:a16="http://schemas.microsoft.com/office/drawing/2014/main" id="{FFE224ED-BAB8-4D70-99EA-AC7814255DD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842661" y="2254011"/>
            <a:ext cx="1604438" cy="117498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g Could Not be displayed">
            <a:extLst>
              <a:ext uri="{FF2B5EF4-FFF2-40B4-BE49-F238E27FC236}">
                <a16:creationId xmlns:a16="http://schemas.microsoft.com/office/drawing/2014/main" id="{08CDF97B-9E35-4D05-93B8-03BC39DBD413}"/>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842661" y="4035948"/>
            <a:ext cx="1604438" cy="117498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g Could Not be displayed">
            <a:extLst>
              <a:ext uri="{FF2B5EF4-FFF2-40B4-BE49-F238E27FC236}">
                <a16:creationId xmlns:a16="http://schemas.microsoft.com/office/drawing/2014/main" id="{4C2C5020-224E-445A-ACAC-1EEDB3AFC0DE}"/>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67984" y="3163105"/>
            <a:ext cx="1611730" cy="117498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g Could Not be displayed">
            <a:extLst>
              <a:ext uri="{FF2B5EF4-FFF2-40B4-BE49-F238E27FC236}">
                <a16:creationId xmlns:a16="http://schemas.microsoft.com/office/drawing/2014/main" id="{C7CCC091-CC2B-445E-90DE-60E09AADFBB0}"/>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514654" y="3157764"/>
            <a:ext cx="1611731" cy="118033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g Could Not be displayed">
            <a:extLst>
              <a:ext uri="{FF2B5EF4-FFF2-40B4-BE49-F238E27FC236}">
                <a16:creationId xmlns:a16="http://schemas.microsoft.com/office/drawing/2014/main" id="{B78C3D29-D3A0-4C91-B682-BB8E66E1BAC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740887" y="2254011"/>
            <a:ext cx="1604437" cy="117498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g Could Not be displayed">
            <a:extLst>
              <a:ext uri="{FF2B5EF4-FFF2-40B4-BE49-F238E27FC236}">
                <a16:creationId xmlns:a16="http://schemas.microsoft.com/office/drawing/2014/main" id="{A4C7DD88-6CF3-489E-9389-BB25E4E64B5D}"/>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740887" y="4033457"/>
            <a:ext cx="1584818" cy="1174989"/>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g Could Not be displayed">
            <a:extLst>
              <a:ext uri="{FF2B5EF4-FFF2-40B4-BE49-F238E27FC236}">
                <a16:creationId xmlns:a16="http://schemas.microsoft.com/office/drawing/2014/main" id="{67F56EEE-9FCF-4A0F-8C57-931070FCFBDB}"/>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39199" y="3167007"/>
            <a:ext cx="1584818" cy="1174989"/>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mg Could Not be displayed">
            <a:extLst>
              <a:ext uri="{FF2B5EF4-FFF2-40B4-BE49-F238E27FC236}">
                <a16:creationId xmlns:a16="http://schemas.microsoft.com/office/drawing/2014/main" id="{C2D70087-03B0-4C8B-96ED-AAE33206B7B2}"/>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5615" y="3167007"/>
            <a:ext cx="1576508" cy="1168828"/>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Img Could Not be displayed">
            <a:extLst>
              <a:ext uri="{FF2B5EF4-FFF2-40B4-BE49-F238E27FC236}">
                <a16:creationId xmlns:a16="http://schemas.microsoft.com/office/drawing/2014/main" id="{45FD1321-DFF9-4762-8A5E-4EACB08C7A6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242298" y="625927"/>
            <a:ext cx="1604438" cy="1174989"/>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Img Could Not be displayed">
            <a:extLst>
              <a:ext uri="{FF2B5EF4-FFF2-40B4-BE49-F238E27FC236}">
                <a16:creationId xmlns:a16="http://schemas.microsoft.com/office/drawing/2014/main" id="{CF405BA4-0C90-48D7-A7EA-573DF84805B7}"/>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249985" y="2399608"/>
            <a:ext cx="1584818" cy="1174989"/>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Img Could Not be displayed">
            <a:extLst>
              <a:ext uri="{FF2B5EF4-FFF2-40B4-BE49-F238E27FC236}">
                <a16:creationId xmlns:a16="http://schemas.microsoft.com/office/drawing/2014/main" id="{CE855CA8-521C-4AC9-AF52-14CD12971A00}"/>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908298" y="1502736"/>
            <a:ext cx="1604438" cy="1174989"/>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Img Could Not be displayed">
            <a:extLst>
              <a:ext uri="{FF2B5EF4-FFF2-40B4-BE49-F238E27FC236}">
                <a16:creationId xmlns:a16="http://schemas.microsoft.com/office/drawing/2014/main" id="{DC0B57F8-E2B9-4508-B225-A93A33FC8483}"/>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3572052" y="1511836"/>
            <a:ext cx="1604438" cy="1174989"/>
          </a:xfrm>
          <a:prstGeom prst="rect">
            <a:avLst/>
          </a:prstGeom>
          <a:noFill/>
          <a:extLst>
            <a:ext uri="{909E8E84-426E-40DD-AFC4-6F175D3DCCD1}">
              <a14:hiddenFill xmlns:a14="http://schemas.microsoft.com/office/drawing/2010/main">
                <a:solidFill>
                  <a:srgbClr val="FFFFFF"/>
                </a:solidFill>
              </a14:hiddenFill>
            </a:ext>
          </a:extLst>
        </p:spPr>
      </p:pic>
      <p:sp>
        <p:nvSpPr>
          <p:cNvPr id="33" name="제목 1">
            <a:extLst>
              <a:ext uri="{FF2B5EF4-FFF2-40B4-BE49-F238E27FC236}">
                <a16:creationId xmlns:a16="http://schemas.microsoft.com/office/drawing/2014/main" id="{B95CB65A-0CED-430F-BFDA-F1C1A0276C6C}"/>
              </a:ext>
            </a:extLst>
          </p:cNvPr>
          <p:cNvSpPr>
            <a:spLocks noGrp="1"/>
          </p:cNvSpPr>
          <p:nvPr>
            <p:ph type="title"/>
          </p:nvPr>
        </p:nvSpPr>
        <p:spPr>
          <a:xfrm>
            <a:off x="2799134" y="1240615"/>
            <a:ext cx="6593732" cy="675735"/>
          </a:xfrm>
        </p:spPr>
        <p:txBody>
          <a:bodyPr>
            <a:normAutofit/>
          </a:bodyPr>
          <a:lstStyle/>
          <a:p>
            <a:pPr algn="ctr"/>
            <a:r>
              <a:rPr lang="en-US" altLang="ko-KR" sz="2800" dirty="0"/>
              <a:t>Abbreviation used in  the datasets</a:t>
            </a:r>
            <a:endParaRPr lang="ko-KR" altLang="en-US" sz="2800" dirty="0"/>
          </a:p>
        </p:txBody>
      </p:sp>
      <p:sp>
        <p:nvSpPr>
          <p:cNvPr id="34" name="내용 개체 틀 2">
            <a:extLst>
              <a:ext uri="{FF2B5EF4-FFF2-40B4-BE49-F238E27FC236}">
                <a16:creationId xmlns:a16="http://schemas.microsoft.com/office/drawing/2014/main" id="{18EA30A6-C556-44AD-AA7F-F2C17B225888}"/>
              </a:ext>
            </a:extLst>
          </p:cNvPr>
          <p:cNvSpPr txBox="1">
            <a:spLocks/>
          </p:cNvSpPr>
          <p:nvPr/>
        </p:nvSpPr>
        <p:spPr>
          <a:xfrm>
            <a:off x="1478604" y="2141537"/>
            <a:ext cx="4268823" cy="435133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a:t>Soma Surface : soma_Surface</a:t>
            </a:r>
          </a:p>
          <a:p>
            <a:r>
              <a:rPr lang="en-US" altLang="ko-KR" sz="1800"/>
              <a:t>Number of Stems : nstems</a:t>
            </a:r>
          </a:p>
          <a:p>
            <a:r>
              <a:rPr lang="en-US" altLang="ko-KR" sz="1800"/>
              <a:t>Number of Bifurcations : n_bifs</a:t>
            </a:r>
          </a:p>
          <a:p>
            <a:r>
              <a:rPr lang="en-US" altLang="ko-KR" sz="1800"/>
              <a:t>Number of Branches : n_branch</a:t>
            </a:r>
          </a:p>
          <a:p>
            <a:r>
              <a:rPr lang="en-US" altLang="ko-KR" sz="1800"/>
              <a:t>Overall Width : width</a:t>
            </a:r>
          </a:p>
          <a:p>
            <a:r>
              <a:rPr lang="en-US" altLang="ko-KR" sz="1800"/>
              <a:t>Overall Height : height</a:t>
            </a:r>
          </a:p>
          <a:p>
            <a:r>
              <a:rPr lang="en-US" altLang="ko-KR" sz="1800"/>
              <a:t>Overall Depth : depth</a:t>
            </a:r>
          </a:p>
          <a:p>
            <a:r>
              <a:rPr lang="en-US" altLang="ko-KR" sz="1800"/>
              <a:t>Average Diameter : diameter</a:t>
            </a:r>
          </a:p>
          <a:p>
            <a:r>
              <a:rPr lang="en-US" altLang="ko-KR" sz="1800"/>
              <a:t>Total Length : length</a:t>
            </a:r>
          </a:p>
          <a:p>
            <a:r>
              <a:rPr lang="en-US" altLang="ko-KR" sz="1800"/>
              <a:t>Total Surface : surface</a:t>
            </a:r>
          </a:p>
          <a:p>
            <a:r>
              <a:rPr lang="en-US" altLang="ko-KR" sz="1800"/>
              <a:t>Total Volume : volume</a:t>
            </a:r>
            <a:endParaRPr lang="ko-KR" altLang="en-US" sz="1800" dirty="0"/>
          </a:p>
        </p:txBody>
      </p:sp>
      <p:sp>
        <p:nvSpPr>
          <p:cNvPr id="35" name="내용 개체 틀 3">
            <a:extLst>
              <a:ext uri="{FF2B5EF4-FFF2-40B4-BE49-F238E27FC236}">
                <a16:creationId xmlns:a16="http://schemas.microsoft.com/office/drawing/2014/main" id="{34F8E7A6-3204-42DF-9D69-213F2A03BF6C}"/>
              </a:ext>
            </a:extLst>
          </p:cNvPr>
          <p:cNvSpPr txBox="1">
            <a:spLocks/>
          </p:cNvSpPr>
          <p:nvPr/>
        </p:nvSpPr>
        <p:spPr>
          <a:xfrm>
            <a:off x="5899826" y="2141537"/>
            <a:ext cx="4985426" cy="4351338"/>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a:t>Max Euclidean Distance : eucDistanceMax </a:t>
            </a:r>
          </a:p>
          <a:p>
            <a:r>
              <a:rPr lang="en-US" altLang="ko-KR" sz="1800"/>
              <a:t>Path Distance : path</a:t>
            </a:r>
          </a:p>
          <a:p>
            <a:r>
              <a:rPr lang="en-US" altLang="ko-KR" sz="1800"/>
              <a:t>DistanceMax Branch Order : branch_Order</a:t>
            </a:r>
          </a:p>
          <a:p>
            <a:r>
              <a:rPr lang="en-US" altLang="ko-KR" sz="1800"/>
              <a:t>Average Contraction : contraction</a:t>
            </a:r>
          </a:p>
          <a:p>
            <a:r>
              <a:rPr lang="en-US" altLang="ko-KR" sz="1800"/>
              <a:t>Total Fragmentation : fragmentation</a:t>
            </a:r>
          </a:p>
          <a:p>
            <a:r>
              <a:rPr lang="en-US" altLang="ko-KR" sz="1800"/>
              <a:t>Partition Asymmetry : partition_asymmetry</a:t>
            </a:r>
          </a:p>
          <a:p>
            <a:r>
              <a:rPr lang="en-US" altLang="ko-KR" sz="1800"/>
              <a:t>Average Rall's Ratio : pk_classic</a:t>
            </a:r>
          </a:p>
          <a:p>
            <a:r>
              <a:rPr lang="en-US" altLang="ko-KR" sz="1800"/>
              <a:t>Average Bifurcation Angle Local : bif_ampl_local</a:t>
            </a:r>
          </a:p>
          <a:p>
            <a:r>
              <a:rPr lang="en-US" altLang="ko-KR" sz="1800"/>
              <a:t>Average Bifurcation Angle Remote : bif_ampl_remote</a:t>
            </a:r>
          </a:p>
          <a:p>
            <a:r>
              <a:rPr lang="en-US" altLang="ko-KR" sz="1800"/>
              <a:t>Fractal Dimension : fractal_Dim</a:t>
            </a:r>
            <a:endParaRPr lang="ko-KR" altLang="en-US" sz="1800" dirty="0"/>
          </a:p>
        </p:txBody>
      </p:sp>
    </p:spTree>
    <p:extLst>
      <p:ext uri="{BB962C8B-B14F-4D97-AF65-F5344CB8AC3E}">
        <p14:creationId xmlns:p14="http://schemas.microsoft.com/office/powerpoint/2010/main" val="367817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left)">
                                      <p:cBhvr>
                                        <p:cTn id="10" dur="500"/>
                                        <p:tgtEl>
                                          <p:spTgt spid="7">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left)">
                                      <p:cBhvr>
                                        <p:cTn id="13" dur="500"/>
                                        <p:tgtEl>
                                          <p:spTgt spid="7">
                                            <p:txEl>
                                              <p:pRg st="2" end="2"/>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5"/>
                                        </p:tgtEl>
                                        <p:attrNameLst>
                                          <p:attrName>style.visibility</p:attrName>
                                        </p:attrNameLst>
                                      </p:cBhvr>
                                      <p:to>
                                        <p:strVal val="hidden"/>
                                      </p:to>
                                    </p:set>
                                  </p:childTnLst>
                                </p:cTn>
                              </p:par>
                              <p:par>
                                <p:cTn id="27" presetID="22" presetClass="entr" presetSubtype="8" fill="hold" nodeType="withEffect">
                                  <p:stCondLst>
                                    <p:cond delay="0"/>
                                  </p:stCondLst>
                                  <p:childTnLst>
                                    <p:set>
                                      <p:cBhvr>
                                        <p:cTn id="28" dur="1" fill="hold">
                                          <p:stCondLst>
                                            <p:cond delay="0"/>
                                          </p:stCondLst>
                                        </p:cTn>
                                        <p:tgtEl>
                                          <p:spTgt spid="13">
                                            <p:txEl>
                                              <p:pRg st="0" end="0"/>
                                            </p:txEl>
                                          </p:spTgt>
                                        </p:tgtEl>
                                        <p:attrNameLst>
                                          <p:attrName>style.visibility</p:attrName>
                                        </p:attrNameLst>
                                      </p:cBhvr>
                                      <p:to>
                                        <p:strVal val="visible"/>
                                      </p:to>
                                    </p:set>
                                    <p:animEffect transition="in" filter="wipe(left)">
                                      <p:cBhvr>
                                        <p:cTn id="29" dur="500"/>
                                        <p:tgtEl>
                                          <p:spTgt spid="13">
                                            <p:txEl>
                                              <p:pRg st="0" end="0"/>
                                            </p:txEl>
                                          </p:spTgt>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3">
                                            <p:txEl>
                                              <p:pRg st="1" end="1"/>
                                            </p:txEl>
                                          </p:spTgt>
                                        </p:tgtEl>
                                        <p:attrNameLst>
                                          <p:attrName>style.visibility</p:attrName>
                                        </p:attrNameLst>
                                      </p:cBhvr>
                                      <p:to>
                                        <p:strVal val="visible"/>
                                      </p:to>
                                    </p:set>
                                    <p:animEffect transition="in" filter="wipe(left)">
                                      <p:cBhvr>
                                        <p:cTn id="33" dur="500"/>
                                        <p:tgtEl>
                                          <p:spTgt spid="13">
                                            <p:txEl>
                                              <p:pRg st="1" end="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nodeType="with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0" presetClass="entr" presetSubtype="0" fill="hold" nodeType="withEffect">
                                  <p:stCondLst>
                                    <p:cond delay="40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3">
                                            <p:txEl>
                                              <p:pRg st="0" end="0"/>
                                            </p:txEl>
                                          </p:spTgt>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13">
                                            <p:txEl>
                                              <p:pRg st="1" end="1"/>
                                            </p:txEl>
                                          </p:spTgt>
                                        </p:tgtEl>
                                        <p:attrNameLst>
                                          <p:attrName>style.visibility</p:attrName>
                                        </p:attrNameLst>
                                      </p:cBhvr>
                                      <p:to>
                                        <p:strVal val="hidden"/>
                                      </p:to>
                                    </p:set>
                                  </p:childTnLst>
                                </p:cTn>
                              </p:par>
                              <p:par>
                                <p:cTn id="49" presetID="22" presetClass="entr" presetSubtype="8" fill="hold" nodeType="withEffect">
                                  <p:stCondLst>
                                    <p:cond delay="0"/>
                                  </p:stCondLst>
                                  <p:childTnLst>
                                    <p:set>
                                      <p:cBhvr>
                                        <p:cTn id="50" dur="1" fill="hold">
                                          <p:stCondLst>
                                            <p:cond delay="0"/>
                                          </p:stCondLst>
                                        </p:cTn>
                                        <p:tgtEl>
                                          <p:spTgt spid="17">
                                            <p:txEl>
                                              <p:pRg st="0" end="0"/>
                                            </p:txEl>
                                          </p:spTgt>
                                        </p:tgtEl>
                                        <p:attrNameLst>
                                          <p:attrName>style.visibility</p:attrName>
                                        </p:attrNameLst>
                                      </p:cBhvr>
                                      <p:to>
                                        <p:strVal val="visible"/>
                                      </p:to>
                                    </p:set>
                                    <p:animEffect transition="in" filter="wipe(left)">
                                      <p:cBhvr>
                                        <p:cTn id="51" dur="500"/>
                                        <p:tgtEl>
                                          <p:spTgt spid="17">
                                            <p:txEl>
                                              <p:pRg st="0" end="0"/>
                                            </p:txEl>
                                          </p:spTgt>
                                        </p:tgtEl>
                                      </p:cBhvr>
                                    </p:animEffect>
                                  </p:childTnLst>
                                </p:cTn>
                              </p:par>
                            </p:childTnLst>
                          </p:cTn>
                        </p:par>
                        <p:par>
                          <p:cTn id="52" fill="hold">
                            <p:stCondLst>
                              <p:cond delay="500"/>
                            </p:stCondLst>
                            <p:childTnLst>
                              <p:par>
                                <p:cTn id="53" presetID="10" presetClass="exit" presetSubtype="0" fill="hold" nodeType="afterEffect">
                                  <p:stCondLst>
                                    <p:cond delay="0"/>
                                  </p:stCondLst>
                                  <p:childTnLst>
                                    <p:animEffect transition="out" filter="fade">
                                      <p:cBhvr>
                                        <p:cTn id="54" dur="500"/>
                                        <p:tgtEl>
                                          <p:spTgt spid="11"/>
                                        </p:tgtEl>
                                      </p:cBhvr>
                                    </p:animEffect>
                                    <p:set>
                                      <p:cBhvr>
                                        <p:cTn id="55" dur="1" fill="hold">
                                          <p:stCondLst>
                                            <p:cond delay="499"/>
                                          </p:stCondLst>
                                        </p:cTn>
                                        <p:tgtEl>
                                          <p:spTgt spid="11"/>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9"/>
                                        </p:tgtEl>
                                      </p:cBhvr>
                                    </p:animEffect>
                                    <p:set>
                                      <p:cBhvr>
                                        <p:cTn id="58" dur="1" fill="hold">
                                          <p:stCondLst>
                                            <p:cond delay="499"/>
                                          </p:stCondLst>
                                        </p:cTn>
                                        <p:tgtEl>
                                          <p:spTgt spid="9"/>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10"/>
                                        </p:tgtEl>
                                      </p:cBhvr>
                                    </p:animEffect>
                                    <p:set>
                                      <p:cBhvr>
                                        <p:cTn id="61" dur="1" fill="hold">
                                          <p:stCondLst>
                                            <p:cond delay="499"/>
                                          </p:stCondLst>
                                        </p:cTn>
                                        <p:tgtEl>
                                          <p:spTgt spid="10"/>
                                        </p:tgtEl>
                                        <p:attrNameLst>
                                          <p:attrName>style.visibility</p:attrName>
                                        </p:attrNameLst>
                                      </p:cBhvr>
                                      <p:to>
                                        <p:strVal val="hidden"/>
                                      </p:to>
                                    </p:set>
                                  </p:childTnLst>
                                </p:cTn>
                              </p:par>
                              <p:par>
                                <p:cTn id="62" presetID="22" presetClass="entr" presetSubtype="8" fill="hold" nodeType="withEffect">
                                  <p:stCondLst>
                                    <p:cond delay="0"/>
                                  </p:stCondLst>
                                  <p:childTnLst>
                                    <p:set>
                                      <p:cBhvr>
                                        <p:cTn id="63" dur="1" fill="hold">
                                          <p:stCondLst>
                                            <p:cond delay="0"/>
                                          </p:stCondLst>
                                        </p:cTn>
                                        <p:tgtEl>
                                          <p:spTgt spid="17">
                                            <p:txEl>
                                              <p:pRg st="1" end="1"/>
                                            </p:txEl>
                                          </p:spTgt>
                                        </p:tgtEl>
                                        <p:attrNameLst>
                                          <p:attrName>style.visibility</p:attrName>
                                        </p:attrNameLst>
                                      </p:cBhvr>
                                      <p:to>
                                        <p:strVal val="visible"/>
                                      </p:to>
                                    </p:set>
                                    <p:animEffect transition="in" filter="wipe(left)">
                                      <p:cBhvr>
                                        <p:cTn id="64" dur="500"/>
                                        <p:tgtEl>
                                          <p:spTgt spid="17">
                                            <p:txEl>
                                              <p:pRg st="1" end="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2064"/>
                                        </p:tgtEl>
                                        <p:attrNameLst>
                                          <p:attrName>style.visibility</p:attrName>
                                        </p:attrNameLst>
                                      </p:cBhvr>
                                      <p:to>
                                        <p:strVal val="visible"/>
                                      </p:to>
                                    </p:set>
                                    <p:animEffect transition="in" filter="fade">
                                      <p:cBhvr>
                                        <p:cTn id="67" dur="500"/>
                                        <p:tgtEl>
                                          <p:spTgt spid="2064"/>
                                        </p:tgtEl>
                                      </p:cBhvr>
                                    </p:animEffect>
                                  </p:childTnLst>
                                </p:cTn>
                              </p:par>
                              <p:par>
                                <p:cTn id="68" presetID="10" presetClass="entr" presetSubtype="0" fill="hold" nodeType="withEffect">
                                  <p:stCondLst>
                                    <p:cond delay="0"/>
                                  </p:stCondLst>
                                  <p:childTnLst>
                                    <p:set>
                                      <p:cBhvr>
                                        <p:cTn id="69" dur="1" fill="hold">
                                          <p:stCondLst>
                                            <p:cond delay="0"/>
                                          </p:stCondLst>
                                        </p:cTn>
                                        <p:tgtEl>
                                          <p:spTgt spid="2066"/>
                                        </p:tgtEl>
                                        <p:attrNameLst>
                                          <p:attrName>style.visibility</p:attrName>
                                        </p:attrNameLst>
                                      </p:cBhvr>
                                      <p:to>
                                        <p:strVal val="visible"/>
                                      </p:to>
                                    </p:set>
                                    <p:animEffect transition="in" filter="fade">
                                      <p:cBhvr>
                                        <p:cTn id="70" dur="500"/>
                                        <p:tgtEl>
                                          <p:spTgt spid="2066"/>
                                        </p:tgtEl>
                                      </p:cBhvr>
                                    </p:animEffect>
                                  </p:childTnLst>
                                </p:cTn>
                              </p:par>
                              <p:par>
                                <p:cTn id="71" presetID="10" presetClass="entr" presetSubtype="0" fill="hold" nodeType="withEffect">
                                  <p:stCondLst>
                                    <p:cond delay="0"/>
                                  </p:stCondLst>
                                  <p:childTnLst>
                                    <p:set>
                                      <p:cBhvr>
                                        <p:cTn id="72" dur="1" fill="hold">
                                          <p:stCondLst>
                                            <p:cond delay="0"/>
                                          </p:stCondLst>
                                        </p:cTn>
                                        <p:tgtEl>
                                          <p:spTgt spid="2056"/>
                                        </p:tgtEl>
                                        <p:attrNameLst>
                                          <p:attrName>style.visibility</p:attrName>
                                        </p:attrNameLst>
                                      </p:cBhvr>
                                      <p:to>
                                        <p:strVal val="visible"/>
                                      </p:to>
                                    </p:set>
                                    <p:animEffect transition="in" filter="fade">
                                      <p:cBhvr>
                                        <p:cTn id="73" dur="500"/>
                                        <p:tgtEl>
                                          <p:spTgt spid="2056"/>
                                        </p:tgtEl>
                                      </p:cBhvr>
                                    </p:animEffect>
                                  </p:childTnLst>
                                </p:cTn>
                              </p:par>
                              <p:par>
                                <p:cTn id="74" presetID="10" presetClass="entr" presetSubtype="0" fill="hold" nodeType="withEffect">
                                  <p:stCondLst>
                                    <p:cond delay="150"/>
                                  </p:stCondLst>
                                  <p:childTnLst>
                                    <p:set>
                                      <p:cBhvr>
                                        <p:cTn id="75" dur="1" fill="hold">
                                          <p:stCondLst>
                                            <p:cond delay="0"/>
                                          </p:stCondLst>
                                        </p:cTn>
                                        <p:tgtEl>
                                          <p:spTgt spid="2058"/>
                                        </p:tgtEl>
                                        <p:attrNameLst>
                                          <p:attrName>style.visibility</p:attrName>
                                        </p:attrNameLst>
                                      </p:cBhvr>
                                      <p:to>
                                        <p:strVal val="visible"/>
                                      </p:to>
                                    </p:set>
                                    <p:animEffect transition="in" filter="fade">
                                      <p:cBhvr>
                                        <p:cTn id="76" dur="500"/>
                                        <p:tgtEl>
                                          <p:spTgt spid="2058"/>
                                        </p:tgtEl>
                                      </p:cBhvr>
                                    </p:animEffect>
                                  </p:childTnLst>
                                </p:cTn>
                              </p:par>
                              <p:par>
                                <p:cTn id="77" presetID="10" presetClass="entr" presetSubtype="0" fill="hold" nodeType="withEffect">
                                  <p:stCondLst>
                                    <p:cond delay="150"/>
                                  </p:stCondLst>
                                  <p:childTnLst>
                                    <p:set>
                                      <p:cBhvr>
                                        <p:cTn id="78" dur="1" fill="hold">
                                          <p:stCondLst>
                                            <p:cond delay="0"/>
                                          </p:stCondLst>
                                        </p:cTn>
                                        <p:tgtEl>
                                          <p:spTgt spid="2060"/>
                                        </p:tgtEl>
                                        <p:attrNameLst>
                                          <p:attrName>style.visibility</p:attrName>
                                        </p:attrNameLst>
                                      </p:cBhvr>
                                      <p:to>
                                        <p:strVal val="visible"/>
                                      </p:to>
                                    </p:set>
                                    <p:animEffect transition="in" filter="fade">
                                      <p:cBhvr>
                                        <p:cTn id="79" dur="500"/>
                                        <p:tgtEl>
                                          <p:spTgt spid="2060"/>
                                        </p:tgtEl>
                                      </p:cBhvr>
                                    </p:animEffect>
                                  </p:childTnLst>
                                </p:cTn>
                              </p:par>
                              <p:par>
                                <p:cTn id="80" presetID="10" presetClass="entr" presetSubtype="0" fill="hold" nodeType="withEffect">
                                  <p:stCondLst>
                                    <p:cond delay="150"/>
                                  </p:stCondLst>
                                  <p:childTnLst>
                                    <p:set>
                                      <p:cBhvr>
                                        <p:cTn id="81" dur="1" fill="hold">
                                          <p:stCondLst>
                                            <p:cond delay="0"/>
                                          </p:stCondLst>
                                        </p:cTn>
                                        <p:tgtEl>
                                          <p:spTgt spid="2072"/>
                                        </p:tgtEl>
                                        <p:attrNameLst>
                                          <p:attrName>style.visibility</p:attrName>
                                        </p:attrNameLst>
                                      </p:cBhvr>
                                      <p:to>
                                        <p:strVal val="visible"/>
                                      </p:to>
                                    </p:set>
                                    <p:animEffect transition="in" filter="fade">
                                      <p:cBhvr>
                                        <p:cTn id="82" dur="500"/>
                                        <p:tgtEl>
                                          <p:spTgt spid="2072"/>
                                        </p:tgtEl>
                                      </p:cBhvr>
                                    </p:animEffect>
                                  </p:childTnLst>
                                </p:cTn>
                              </p:par>
                              <p:par>
                                <p:cTn id="83" presetID="10" presetClass="entr" presetSubtype="0" fill="hold" nodeType="withEffect">
                                  <p:stCondLst>
                                    <p:cond delay="150"/>
                                  </p:stCondLst>
                                  <p:childTnLst>
                                    <p:set>
                                      <p:cBhvr>
                                        <p:cTn id="84" dur="1" fill="hold">
                                          <p:stCondLst>
                                            <p:cond delay="0"/>
                                          </p:stCondLst>
                                        </p:cTn>
                                        <p:tgtEl>
                                          <p:spTgt spid="2070"/>
                                        </p:tgtEl>
                                        <p:attrNameLst>
                                          <p:attrName>style.visibility</p:attrName>
                                        </p:attrNameLst>
                                      </p:cBhvr>
                                      <p:to>
                                        <p:strVal val="visible"/>
                                      </p:to>
                                    </p:set>
                                    <p:animEffect transition="in" filter="fade">
                                      <p:cBhvr>
                                        <p:cTn id="85" dur="500"/>
                                        <p:tgtEl>
                                          <p:spTgt spid="2070"/>
                                        </p:tgtEl>
                                      </p:cBhvr>
                                    </p:animEffect>
                                  </p:childTnLst>
                                </p:cTn>
                              </p:par>
                              <p:par>
                                <p:cTn id="86" presetID="10" presetClass="entr" presetSubtype="0" fill="hold" nodeType="withEffect">
                                  <p:stCondLst>
                                    <p:cond delay="150"/>
                                  </p:stCondLst>
                                  <p:childTnLst>
                                    <p:set>
                                      <p:cBhvr>
                                        <p:cTn id="87" dur="1" fill="hold">
                                          <p:stCondLst>
                                            <p:cond delay="0"/>
                                          </p:stCondLst>
                                        </p:cTn>
                                        <p:tgtEl>
                                          <p:spTgt spid="2050"/>
                                        </p:tgtEl>
                                        <p:attrNameLst>
                                          <p:attrName>style.visibility</p:attrName>
                                        </p:attrNameLst>
                                      </p:cBhvr>
                                      <p:to>
                                        <p:strVal val="visible"/>
                                      </p:to>
                                    </p:set>
                                    <p:animEffect transition="in" filter="fade">
                                      <p:cBhvr>
                                        <p:cTn id="88" dur="500"/>
                                        <p:tgtEl>
                                          <p:spTgt spid="2050"/>
                                        </p:tgtEl>
                                      </p:cBhvr>
                                    </p:animEffect>
                                  </p:childTnLst>
                                </p:cTn>
                              </p:par>
                              <p:par>
                                <p:cTn id="89" presetID="10" presetClass="entr" presetSubtype="0" fill="hold" nodeType="withEffect">
                                  <p:stCondLst>
                                    <p:cond delay="150"/>
                                  </p:stCondLst>
                                  <p:childTnLst>
                                    <p:set>
                                      <p:cBhvr>
                                        <p:cTn id="90" dur="1" fill="hold">
                                          <p:stCondLst>
                                            <p:cond delay="0"/>
                                          </p:stCondLst>
                                        </p:cTn>
                                        <p:tgtEl>
                                          <p:spTgt spid="2052"/>
                                        </p:tgtEl>
                                        <p:attrNameLst>
                                          <p:attrName>style.visibility</p:attrName>
                                        </p:attrNameLst>
                                      </p:cBhvr>
                                      <p:to>
                                        <p:strVal val="visible"/>
                                      </p:to>
                                    </p:set>
                                    <p:animEffect transition="in" filter="fade">
                                      <p:cBhvr>
                                        <p:cTn id="91" dur="500"/>
                                        <p:tgtEl>
                                          <p:spTgt spid="2052"/>
                                        </p:tgtEl>
                                      </p:cBhvr>
                                    </p:animEffect>
                                  </p:childTnLst>
                                </p:cTn>
                              </p:par>
                              <p:par>
                                <p:cTn id="92" presetID="10" presetClass="entr" presetSubtype="0" fill="hold" nodeType="withEffect">
                                  <p:stCondLst>
                                    <p:cond delay="300"/>
                                  </p:stCondLst>
                                  <p:childTnLst>
                                    <p:set>
                                      <p:cBhvr>
                                        <p:cTn id="93" dur="1" fill="hold">
                                          <p:stCondLst>
                                            <p:cond delay="0"/>
                                          </p:stCondLst>
                                        </p:cTn>
                                        <p:tgtEl>
                                          <p:spTgt spid="2062"/>
                                        </p:tgtEl>
                                        <p:attrNameLst>
                                          <p:attrName>style.visibility</p:attrName>
                                        </p:attrNameLst>
                                      </p:cBhvr>
                                      <p:to>
                                        <p:strVal val="visible"/>
                                      </p:to>
                                    </p:set>
                                    <p:animEffect transition="in" filter="fade">
                                      <p:cBhvr>
                                        <p:cTn id="94" dur="500"/>
                                        <p:tgtEl>
                                          <p:spTgt spid="2062"/>
                                        </p:tgtEl>
                                      </p:cBhvr>
                                    </p:animEffect>
                                  </p:childTnLst>
                                </p:cTn>
                              </p:par>
                              <p:par>
                                <p:cTn id="95" presetID="10" presetClass="entr" presetSubtype="0" fill="hold" nodeType="withEffect">
                                  <p:stCondLst>
                                    <p:cond delay="300"/>
                                  </p:stCondLst>
                                  <p:childTnLst>
                                    <p:set>
                                      <p:cBhvr>
                                        <p:cTn id="96" dur="1" fill="hold">
                                          <p:stCondLst>
                                            <p:cond delay="0"/>
                                          </p:stCondLst>
                                        </p:cTn>
                                        <p:tgtEl>
                                          <p:spTgt spid="2068"/>
                                        </p:tgtEl>
                                        <p:attrNameLst>
                                          <p:attrName>style.visibility</p:attrName>
                                        </p:attrNameLst>
                                      </p:cBhvr>
                                      <p:to>
                                        <p:strVal val="visible"/>
                                      </p:to>
                                    </p:set>
                                    <p:animEffect transition="in" filter="fade">
                                      <p:cBhvr>
                                        <p:cTn id="97" dur="500"/>
                                        <p:tgtEl>
                                          <p:spTgt spid="2068"/>
                                        </p:tgtEl>
                                      </p:cBhvr>
                                    </p:animEffect>
                                  </p:childTnLst>
                                </p:cTn>
                              </p:par>
                              <p:par>
                                <p:cTn id="98" presetID="10" presetClass="entr" presetSubtype="0" fill="hold" nodeType="withEffect">
                                  <p:stCondLst>
                                    <p:cond delay="300"/>
                                  </p:stCondLst>
                                  <p:childTnLst>
                                    <p:set>
                                      <p:cBhvr>
                                        <p:cTn id="99" dur="1" fill="hold">
                                          <p:stCondLst>
                                            <p:cond delay="0"/>
                                          </p:stCondLst>
                                        </p:cTn>
                                        <p:tgtEl>
                                          <p:spTgt spid="2054"/>
                                        </p:tgtEl>
                                        <p:attrNameLst>
                                          <p:attrName>style.visibility</p:attrName>
                                        </p:attrNameLst>
                                      </p:cBhvr>
                                      <p:to>
                                        <p:strVal val="visible"/>
                                      </p:to>
                                    </p:set>
                                    <p:animEffect transition="in" filter="fade">
                                      <p:cBhvr>
                                        <p:cTn id="100" dur="500"/>
                                        <p:tgtEl>
                                          <p:spTgt spid="2054"/>
                                        </p:tgtEl>
                                      </p:cBhvr>
                                    </p:animEffect>
                                  </p:childTnLst>
                                </p:cTn>
                              </p:par>
                            </p:childTnLst>
                          </p:cTn>
                        </p:par>
                        <p:par>
                          <p:cTn id="101" fill="hold">
                            <p:stCondLst>
                              <p:cond delay="1300"/>
                            </p:stCondLst>
                            <p:childTnLst>
                              <p:par>
                                <p:cTn id="102" presetID="22" presetClass="entr" presetSubtype="8" fill="hold" nodeType="afterEffect">
                                  <p:stCondLst>
                                    <p:cond delay="0"/>
                                  </p:stCondLst>
                                  <p:childTnLst>
                                    <p:set>
                                      <p:cBhvr>
                                        <p:cTn id="103" dur="1" fill="hold">
                                          <p:stCondLst>
                                            <p:cond delay="0"/>
                                          </p:stCondLst>
                                        </p:cTn>
                                        <p:tgtEl>
                                          <p:spTgt spid="17">
                                            <p:txEl>
                                              <p:pRg st="2" end="2"/>
                                            </p:txEl>
                                          </p:spTgt>
                                        </p:tgtEl>
                                        <p:attrNameLst>
                                          <p:attrName>style.visibility</p:attrName>
                                        </p:attrNameLst>
                                      </p:cBhvr>
                                      <p:to>
                                        <p:strVal val="visible"/>
                                      </p:to>
                                    </p:set>
                                    <p:animEffect transition="in" filter="wipe(left)">
                                      <p:cBhvr>
                                        <p:cTn id="104" dur="500"/>
                                        <p:tgtEl>
                                          <p:spTgt spid="17">
                                            <p:txEl>
                                              <p:pRg st="2" end="2"/>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0" nodeType="clickEffect">
                                  <p:stCondLst>
                                    <p:cond delay="0"/>
                                  </p:stCondLst>
                                  <p:childTnLst>
                                    <p:set>
                                      <p:cBhvr>
                                        <p:cTn id="108" dur="1" fill="hold">
                                          <p:stCondLst>
                                            <p:cond delay="0"/>
                                          </p:stCondLst>
                                        </p:cTn>
                                        <p:tgtEl>
                                          <p:spTgt spid="17">
                                            <p:txEl>
                                              <p:pRg st="0" end="0"/>
                                            </p:txEl>
                                          </p:spTgt>
                                        </p:tgtEl>
                                        <p:attrNameLst>
                                          <p:attrName>style.visibility</p:attrName>
                                        </p:attrNameLst>
                                      </p:cBhvr>
                                      <p:to>
                                        <p:strVal val="hidden"/>
                                      </p:to>
                                    </p:set>
                                  </p:childTnLst>
                                </p:cTn>
                              </p:par>
                              <p:par>
                                <p:cTn id="109" presetID="1" presetClass="exit" presetSubtype="0" fill="hold" grpId="0" nodeType="withEffect">
                                  <p:stCondLst>
                                    <p:cond delay="0"/>
                                  </p:stCondLst>
                                  <p:childTnLst>
                                    <p:set>
                                      <p:cBhvr>
                                        <p:cTn id="110" dur="1" fill="hold">
                                          <p:stCondLst>
                                            <p:cond delay="0"/>
                                          </p:stCondLst>
                                        </p:cTn>
                                        <p:tgtEl>
                                          <p:spTgt spid="17">
                                            <p:txEl>
                                              <p:pRg st="1" end="1"/>
                                            </p:txEl>
                                          </p:spTgt>
                                        </p:tgtEl>
                                        <p:attrNameLst>
                                          <p:attrName>style.visibility</p:attrName>
                                        </p:attrNameLst>
                                      </p:cBhvr>
                                      <p:to>
                                        <p:strVal val="hidden"/>
                                      </p:to>
                                    </p:set>
                                  </p:childTnLst>
                                </p:cTn>
                              </p:par>
                              <p:par>
                                <p:cTn id="111" presetID="1" presetClass="exit" presetSubtype="0" fill="hold" grpId="0" nodeType="withEffect">
                                  <p:stCondLst>
                                    <p:cond delay="0"/>
                                  </p:stCondLst>
                                  <p:childTnLst>
                                    <p:set>
                                      <p:cBhvr>
                                        <p:cTn id="112" dur="1" fill="hold">
                                          <p:stCondLst>
                                            <p:cond delay="0"/>
                                          </p:stCondLst>
                                        </p:cTn>
                                        <p:tgtEl>
                                          <p:spTgt spid="17">
                                            <p:txEl>
                                              <p:pRg st="2" end="2"/>
                                            </p:txEl>
                                          </p:spTgt>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2064"/>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2066"/>
                                        </p:tgtEl>
                                        <p:attrNameLst>
                                          <p:attrName>style.visibility</p:attrName>
                                        </p:attrNameLst>
                                      </p:cBhvr>
                                      <p:to>
                                        <p:strVal val="hidden"/>
                                      </p:to>
                                    </p:set>
                                  </p:childTnLst>
                                </p:cTn>
                              </p:par>
                              <p:par>
                                <p:cTn id="117" presetID="1" presetClass="exit" presetSubtype="0" fill="hold" nodeType="withEffect">
                                  <p:stCondLst>
                                    <p:cond delay="0"/>
                                  </p:stCondLst>
                                  <p:childTnLst>
                                    <p:set>
                                      <p:cBhvr>
                                        <p:cTn id="118" dur="1" fill="hold">
                                          <p:stCondLst>
                                            <p:cond delay="0"/>
                                          </p:stCondLst>
                                        </p:cTn>
                                        <p:tgtEl>
                                          <p:spTgt spid="2056"/>
                                        </p:tgtEl>
                                        <p:attrNameLst>
                                          <p:attrName>style.visibility</p:attrName>
                                        </p:attrNameLst>
                                      </p:cBhvr>
                                      <p:to>
                                        <p:strVal val="hidden"/>
                                      </p:to>
                                    </p:set>
                                  </p:childTnLst>
                                </p:cTn>
                              </p:par>
                              <p:par>
                                <p:cTn id="119" presetID="1" presetClass="exit" presetSubtype="0" fill="hold" nodeType="withEffect">
                                  <p:stCondLst>
                                    <p:cond delay="0"/>
                                  </p:stCondLst>
                                  <p:childTnLst>
                                    <p:set>
                                      <p:cBhvr>
                                        <p:cTn id="120" dur="1" fill="hold">
                                          <p:stCondLst>
                                            <p:cond delay="0"/>
                                          </p:stCondLst>
                                        </p:cTn>
                                        <p:tgtEl>
                                          <p:spTgt spid="2058"/>
                                        </p:tgtEl>
                                        <p:attrNameLst>
                                          <p:attrName>style.visibility</p:attrName>
                                        </p:attrNameLst>
                                      </p:cBhvr>
                                      <p:to>
                                        <p:strVal val="hidden"/>
                                      </p:to>
                                    </p:set>
                                  </p:childTnLst>
                                </p:cTn>
                              </p:par>
                              <p:par>
                                <p:cTn id="121" presetID="1" presetClass="exit" presetSubtype="0" fill="hold" nodeType="withEffect">
                                  <p:stCondLst>
                                    <p:cond delay="0"/>
                                  </p:stCondLst>
                                  <p:childTnLst>
                                    <p:set>
                                      <p:cBhvr>
                                        <p:cTn id="122" dur="1" fill="hold">
                                          <p:stCondLst>
                                            <p:cond delay="0"/>
                                          </p:stCondLst>
                                        </p:cTn>
                                        <p:tgtEl>
                                          <p:spTgt spid="2060"/>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0"/>
                                          </p:stCondLst>
                                        </p:cTn>
                                        <p:tgtEl>
                                          <p:spTgt spid="2072"/>
                                        </p:tgtEl>
                                        <p:attrNameLst>
                                          <p:attrName>style.visibility</p:attrName>
                                        </p:attrNameLst>
                                      </p:cBhvr>
                                      <p:to>
                                        <p:strVal val="hidden"/>
                                      </p:to>
                                    </p:set>
                                  </p:childTnLst>
                                </p:cTn>
                              </p:par>
                              <p:par>
                                <p:cTn id="125" presetID="1" presetClass="exit" presetSubtype="0" fill="hold" nodeType="withEffect">
                                  <p:stCondLst>
                                    <p:cond delay="0"/>
                                  </p:stCondLst>
                                  <p:childTnLst>
                                    <p:set>
                                      <p:cBhvr>
                                        <p:cTn id="126" dur="1" fill="hold">
                                          <p:stCondLst>
                                            <p:cond delay="0"/>
                                          </p:stCondLst>
                                        </p:cTn>
                                        <p:tgtEl>
                                          <p:spTgt spid="2070"/>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2050"/>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2052"/>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2062"/>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2068"/>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2054"/>
                                        </p:tgtEl>
                                        <p:attrNameLst>
                                          <p:attrName>style.visibility</p:attrName>
                                        </p:attrNameLst>
                                      </p:cBhvr>
                                      <p:to>
                                        <p:strVal val="hidden"/>
                                      </p:to>
                                    </p:set>
                                  </p:childTnLst>
                                </p:cTn>
                              </p:par>
                              <p:par>
                                <p:cTn id="137" presetID="22" presetClass="entr" presetSubtype="1" fill="hold" grpId="0" nodeType="withEffect">
                                  <p:stCondLst>
                                    <p:cond delay="0"/>
                                  </p:stCondLst>
                                  <p:childTnLst>
                                    <p:set>
                                      <p:cBhvr>
                                        <p:cTn id="138" dur="1" fill="hold">
                                          <p:stCondLst>
                                            <p:cond delay="0"/>
                                          </p:stCondLst>
                                        </p:cTn>
                                        <p:tgtEl>
                                          <p:spTgt spid="33"/>
                                        </p:tgtEl>
                                        <p:attrNameLst>
                                          <p:attrName>style.visibility</p:attrName>
                                        </p:attrNameLst>
                                      </p:cBhvr>
                                      <p:to>
                                        <p:strVal val="visible"/>
                                      </p:to>
                                    </p:set>
                                    <p:animEffect transition="in" filter="wipe(up)">
                                      <p:cBhvr>
                                        <p:cTn id="139" dur="500"/>
                                        <p:tgtEl>
                                          <p:spTgt spid="33"/>
                                        </p:tgtEl>
                                      </p:cBhvr>
                                    </p:animEffect>
                                  </p:childTnLst>
                                </p:cTn>
                              </p:par>
                              <p:par>
                                <p:cTn id="140" presetID="22" presetClass="entr" presetSubtype="1" fill="hold" grpId="0" nodeType="withEffect">
                                  <p:stCondLst>
                                    <p:cond delay="200"/>
                                  </p:stCondLst>
                                  <p:childTnLst>
                                    <p:set>
                                      <p:cBhvr>
                                        <p:cTn id="141" dur="1" fill="hold">
                                          <p:stCondLst>
                                            <p:cond delay="0"/>
                                          </p:stCondLst>
                                        </p:cTn>
                                        <p:tgtEl>
                                          <p:spTgt spid="34"/>
                                        </p:tgtEl>
                                        <p:attrNameLst>
                                          <p:attrName>style.visibility</p:attrName>
                                        </p:attrNameLst>
                                      </p:cBhvr>
                                      <p:to>
                                        <p:strVal val="visible"/>
                                      </p:to>
                                    </p:set>
                                    <p:animEffect transition="in" filter="wipe(up)">
                                      <p:cBhvr>
                                        <p:cTn id="142" dur="500"/>
                                        <p:tgtEl>
                                          <p:spTgt spid="34"/>
                                        </p:tgtEl>
                                      </p:cBhvr>
                                    </p:animEffect>
                                  </p:childTnLst>
                                </p:cTn>
                              </p:par>
                              <p:par>
                                <p:cTn id="143" presetID="22" presetClass="entr" presetSubtype="1" fill="hold" grpId="0" nodeType="withEffect">
                                  <p:stCondLst>
                                    <p:cond delay="200"/>
                                  </p:stCondLst>
                                  <p:childTnLst>
                                    <p:set>
                                      <p:cBhvr>
                                        <p:cTn id="144" dur="1" fill="hold">
                                          <p:stCondLst>
                                            <p:cond delay="0"/>
                                          </p:stCondLst>
                                        </p:cTn>
                                        <p:tgtEl>
                                          <p:spTgt spid="35"/>
                                        </p:tgtEl>
                                        <p:attrNameLst>
                                          <p:attrName>style.visibility</p:attrName>
                                        </p:attrNameLst>
                                      </p:cBhvr>
                                      <p:to>
                                        <p:strVal val="visible"/>
                                      </p:to>
                                    </p:set>
                                    <p:animEffect transition="in" filter="wipe(up)">
                                      <p:cBhvr>
                                        <p:cTn id="14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3" grpId="0" build="allAtOnce"/>
      <p:bldP spid="17" grpId="0" build="allAtOnce"/>
      <p:bldP spid="33" grpId="0"/>
      <p:bldP spid="34"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p:cNvGrpSpPr/>
          <p:nvPr/>
        </p:nvGrpSpPr>
        <p:grpSpPr>
          <a:xfrm>
            <a:off x="-121939" y="-214181"/>
            <a:ext cx="1339064" cy="1472250"/>
            <a:chOff x="-147340" y="-252281"/>
            <a:chExt cx="1610599" cy="1770793"/>
          </a:xfrm>
        </p:grpSpPr>
        <p:sp>
          <p:nvSpPr>
            <p:cNvPr id="29" name="자유형 28"/>
            <p:cNvSpPr/>
            <p:nvPr/>
          </p:nvSpPr>
          <p:spPr>
            <a:xfrm rot="946517">
              <a:off x="-147340" y="-252280"/>
              <a:ext cx="1610599" cy="1770792"/>
            </a:xfrm>
            <a:custGeom>
              <a:avLst/>
              <a:gdLst>
                <a:gd name="connsiteX0" fmla="*/ 0 w 1610599"/>
                <a:gd name="connsiteY0" fmla="*/ 455004 h 1770792"/>
                <a:gd name="connsiteX1" fmla="*/ 1610599 w 1610599"/>
                <a:gd name="connsiteY1" fmla="*/ 0 h 1770792"/>
                <a:gd name="connsiteX2" fmla="*/ 1610599 w 1610599"/>
                <a:gd name="connsiteY2" fmla="*/ 511653 h 1770792"/>
                <a:gd name="connsiteX3" fmla="*/ 479233 w 1610599"/>
                <a:gd name="connsiteY3" fmla="*/ 1765363 h 1770792"/>
                <a:gd name="connsiteX4" fmla="*/ 371718 w 1610599"/>
                <a:gd name="connsiteY4" fmla="*/ 1770792 h 1770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599" h="1770792">
                  <a:moveTo>
                    <a:pt x="0" y="455004"/>
                  </a:moveTo>
                  <a:lnTo>
                    <a:pt x="1610599" y="0"/>
                  </a:lnTo>
                  <a:lnTo>
                    <a:pt x="1610599" y="511653"/>
                  </a:lnTo>
                  <a:cubicBezTo>
                    <a:pt x="1610599" y="1164151"/>
                    <a:pt x="1114704" y="1700827"/>
                    <a:pt x="479233" y="1765363"/>
                  </a:cubicBezTo>
                  <a:lnTo>
                    <a:pt x="371718" y="1770792"/>
                  </a:lnTo>
                  <a:close/>
                </a:path>
              </a:pathLst>
            </a:custGeom>
            <a:blipFill dpi="0" rotWithShape="1">
              <a:blip r:embed="rId3">
                <a:alphaModFix amt="26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자유형 29"/>
            <p:cNvSpPr/>
            <p:nvPr/>
          </p:nvSpPr>
          <p:spPr>
            <a:xfrm rot="946517">
              <a:off x="-147340" y="-252281"/>
              <a:ext cx="1610599" cy="1770792"/>
            </a:xfrm>
            <a:custGeom>
              <a:avLst/>
              <a:gdLst>
                <a:gd name="connsiteX0" fmla="*/ 0 w 1610599"/>
                <a:gd name="connsiteY0" fmla="*/ 455004 h 1770792"/>
                <a:gd name="connsiteX1" fmla="*/ 1610599 w 1610599"/>
                <a:gd name="connsiteY1" fmla="*/ 0 h 1770792"/>
                <a:gd name="connsiteX2" fmla="*/ 1610599 w 1610599"/>
                <a:gd name="connsiteY2" fmla="*/ 511653 h 1770792"/>
                <a:gd name="connsiteX3" fmla="*/ 479233 w 1610599"/>
                <a:gd name="connsiteY3" fmla="*/ 1765363 h 1770792"/>
                <a:gd name="connsiteX4" fmla="*/ 371718 w 1610599"/>
                <a:gd name="connsiteY4" fmla="*/ 1770792 h 1770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599" h="1770792">
                  <a:moveTo>
                    <a:pt x="0" y="455004"/>
                  </a:moveTo>
                  <a:lnTo>
                    <a:pt x="1610599" y="0"/>
                  </a:lnTo>
                  <a:lnTo>
                    <a:pt x="1610599" y="511653"/>
                  </a:lnTo>
                  <a:cubicBezTo>
                    <a:pt x="1610599" y="1164151"/>
                    <a:pt x="1114704" y="1700827"/>
                    <a:pt x="479233" y="1765363"/>
                  </a:cubicBezTo>
                  <a:lnTo>
                    <a:pt x="371718" y="1770792"/>
                  </a:lnTo>
                  <a:close/>
                </a:path>
              </a:pathLst>
            </a:cu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5" name="직사각형 24"/>
          <p:cNvSpPr/>
          <p:nvPr/>
        </p:nvSpPr>
        <p:spPr>
          <a:xfrm>
            <a:off x="102605" y="66675"/>
            <a:ext cx="4999931" cy="461665"/>
          </a:xfrm>
          <a:prstGeom prst="rect">
            <a:avLst/>
          </a:prstGeom>
        </p:spPr>
        <p:txBody>
          <a:bodyPr wrap="square">
            <a:spAutoFit/>
          </a:bodyPr>
          <a:lstStyle/>
          <a:p>
            <a:r>
              <a:rPr lang="en-US" altLang="ko-KR" sz="2400" b="1" i="1" dirty="0">
                <a:solidFill>
                  <a:srgbClr val="75DDFB"/>
                </a:solidFill>
              </a:rPr>
              <a:t>Algorithm</a:t>
            </a:r>
          </a:p>
        </p:txBody>
      </p:sp>
      <p:sp>
        <p:nvSpPr>
          <p:cNvPr id="4" name="직사각형 3"/>
          <p:cNvSpPr/>
          <p:nvPr/>
        </p:nvSpPr>
        <p:spPr>
          <a:xfrm>
            <a:off x="103339" y="595149"/>
            <a:ext cx="482824" cy="400110"/>
          </a:xfrm>
          <a:prstGeom prst="rect">
            <a:avLst/>
          </a:prstGeom>
        </p:spPr>
        <p:txBody>
          <a:bodyPr wrap="none">
            <a:spAutoFit/>
          </a:bodyPr>
          <a:lstStyle/>
          <a:p>
            <a:r>
              <a:rPr lang="en-US" altLang="ko-KR" sz="2000" b="1" i="1" dirty="0">
                <a:solidFill>
                  <a:schemeClr val="bg1"/>
                </a:solidFill>
              </a:rPr>
              <a:t>03</a:t>
            </a:r>
            <a:endParaRPr lang="ko-KR" altLang="en-US" sz="2000" dirty="0">
              <a:solidFill>
                <a:schemeClr val="bg1"/>
              </a:solidFill>
            </a:endParaRPr>
          </a:p>
        </p:txBody>
      </p:sp>
      <p:sp>
        <p:nvSpPr>
          <p:cNvPr id="15" name="자유형 14"/>
          <p:cNvSpPr/>
          <p:nvPr/>
        </p:nvSpPr>
        <p:spPr>
          <a:xfrm>
            <a:off x="228597" y="595147"/>
            <a:ext cx="11946064" cy="6262853"/>
          </a:xfrm>
          <a:custGeom>
            <a:avLst/>
            <a:gdLst>
              <a:gd name="connsiteX0" fmla="*/ 0 w 11946064"/>
              <a:gd name="connsiteY0" fmla="*/ 5391017 h 6262853"/>
              <a:gd name="connsiteX1" fmla="*/ 19073 w 11946064"/>
              <a:gd name="connsiteY1" fmla="*/ 5391017 h 6262853"/>
              <a:gd name="connsiteX2" fmla="*/ 21368 w 11946064"/>
              <a:gd name="connsiteY2" fmla="*/ 5413786 h 6262853"/>
              <a:gd name="connsiteX3" fmla="*/ 1041051 w 11946064"/>
              <a:gd name="connsiteY3" fmla="*/ 6244852 h 6262853"/>
              <a:gd name="connsiteX4" fmla="*/ 1470063 w 11946064"/>
              <a:gd name="connsiteY4" fmla="*/ 6244852 h 6262853"/>
              <a:gd name="connsiteX5" fmla="*/ 10222037 w 11946064"/>
              <a:gd name="connsiteY5" fmla="*/ 6244852 h 6262853"/>
              <a:gd name="connsiteX6" fmla="*/ 11946063 w 11946064"/>
              <a:gd name="connsiteY6" fmla="*/ 6244852 h 6262853"/>
              <a:gd name="connsiteX7" fmla="*/ 11946063 w 11946064"/>
              <a:gd name="connsiteY7" fmla="*/ 6262852 h 6262853"/>
              <a:gd name="connsiteX8" fmla="*/ 10222037 w 11946064"/>
              <a:gd name="connsiteY8" fmla="*/ 6262852 h 6262853"/>
              <a:gd name="connsiteX9" fmla="*/ 10222037 w 11946064"/>
              <a:gd name="connsiteY9" fmla="*/ 6262853 h 6262853"/>
              <a:gd name="connsiteX10" fmla="*/ 6267452 w 11946064"/>
              <a:gd name="connsiteY10" fmla="*/ 6262853 h 6262853"/>
              <a:gd name="connsiteX11" fmla="*/ 1724027 w 11946064"/>
              <a:gd name="connsiteY11" fmla="*/ 6262853 h 6262853"/>
              <a:gd name="connsiteX12" fmla="*/ 1026492 w 11946064"/>
              <a:gd name="connsiteY12" fmla="*/ 6262853 h 6262853"/>
              <a:gd name="connsiteX13" fmla="*/ 3869 w 11946064"/>
              <a:gd name="connsiteY13" fmla="*/ 5429391 h 6262853"/>
              <a:gd name="connsiteX14" fmla="*/ 1724027 w 11946064"/>
              <a:gd name="connsiteY14" fmla="*/ 0 h 6262853"/>
              <a:gd name="connsiteX15" fmla="*/ 5678612 w 11946064"/>
              <a:gd name="connsiteY15" fmla="*/ 0 h 6262853"/>
              <a:gd name="connsiteX16" fmla="*/ 10222037 w 11946064"/>
              <a:gd name="connsiteY16" fmla="*/ 0 h 6262853"/>
              <a:gd name="connsiteX17" fmla="*/ 10919572 w 11946064"/>
              <a:gd name="connsiteY17" fmla="*/ 0 h 6262853"/>
              <a:gd name="connsiteX18" fmla="*/ 11942195 w 11946064"/>
              <a:gd name="connsiteY18" fmla="*/ 833462 h 6262853"/>
              <a:gd name="connsiteX19" fmla="*/ 11946064 w 11946064"/>
              <a:gd name="connsiteY19" fmla="*/ 871836 h 6262853"/>
              <a:gd name="connsiteX20" fmla="*/ 11926991 w 11946064"/>
              <a:gd name="connsiteY20" fmla="*/ 871836 h 6262853"/>
              <a:gd name="connsiteX21" fmla="*/ 11924696 w 11946064"/>
              <a:gd name="connsiteY21" fmla="*/ 849067 h 6262853"/>
              <a:gd name="connsiteX22" fmla="*/ 10905013 w 11946064"/>
              <a:gd name="connsiteY22" fmla="*/ 18001 h 6262853"/>
              <a:gd name="connsiteX23" fmla="*/ 10476001 w 11946064"/>
              <a:gd name="connsiteY23" fmla="*/ 18001 h 6262853"/>
              <a:gd name="connsiteX24" fmla="*/ 1724027 w 11946064"/>
              <a:gd name="connsiteY24" fmla="*/ 18001 h 6262853"/>
              <a:gd name="connsiteX25" fmla="*/ 1 w 11946064"/>
              <a:gd name="connsiteY25" fmla="*/ 18001 h 6262853"/>
              <a:gd name="connsiteX26" fmla="*/ 1 w 11946064"/>
              <a:gd name="connsiteY26" fmla="*/ 1 h 6262853"/>
              <a:gd name="connsiteX27" fmla="*/ 1724027 w 11946064"/>
              <a:gd name="connsiteY27" fmla="*/ 1 h 6262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946064" h="6262853">
                <a:moveTo>
                  <a:pt x="0" y="5391017"/>
                </a:moveTo>
                <a:lnTo>
                  <a:pt x="19073" y="5391017"/>
                </a:lnTo>
                <a:lnTo>
                  <a:pt x="21368" y="5413786"/>
                </a:lnTo>
                <a:cubicBezTo>
                  <a:pt x="118421" y="5888074"/>
                  <a:pt x="538071" y="6244852"/>
                  <a:pt x="1041051" y="6244852"/>
                </a:cubicBezTo>
                <a:lnTo>
                  <a:pt x="1470063" y="6244852"/>
                </a:lnTo>
                <a:lnTo>
                  <a:pt x="10222037" y="6244852"/>
                </a:lnTo>
                <a:lnTo>
                  <a:pt x="11946063" y="6244852"/>
                </a:lnTo>
                <a:lnTo>
                  <a:pt x="11946063" y="6262852"/>
                </a:lnTo>
                <a:lnTo>
                  <a:pt x="10222037" y="6262852"/>
                </a:lnTo>
                <a:lnTo>
                  <a:pt x="10222037" y="6262853"/>
                </a:lnTo>
                <a:lnTo>
                  <a:pt x="6267452" y="6262853"/>
                </a:lnTo>
                <a:lnTo>
                  <a:pt x="1724027" y="6262853"/>
                </a:lnTo>
                <a:lnTo>
                  <a:pt x="1026492" y="6262853"/>
                </a:lnTo>
                <a:cubicBezTo>
                  <a:pt x="522062" y="6262853"/>
                  <a:pt x="101202" y="5905046"/>
                  <a:pt x="3869" y="5429391"/>
                </a:cubicBezTo>
                <a:close/>
                <a:moveTo>
                  <a:pt x="1724027" y="0"/>
                </a:moveTo>
                <a:lnTo>
                  <a:pt x="5678612" y="0"/>
                </a:lnTo>
                <a:lnTo>
                  <a:pt x="10222037" y="0"/>
                </a:lnTo>
                <a:lnTo>
                  <a:pt x="10919572" y="0"/>
                </a:lnTo>
                <a:cubicBezTo>
                  <a:pt x="11424002" y="0"/>
                  <a:pt x="11844862" y="357807"/>
                  <a:pt x="11942195" y="833462"/>
                </a:cubicBezTo>
                <a:lnTo>
                  <a:pt x="11946064" y="871836"/>
                </a:lnTo>
                <a:lnTo>
                  <a:pt x="11926991" y="871836"/>
                </a:lnTo>
                <a:lnTo>
                  <a:pt x="11924696" y="849067"/>
                </a:lnTo>
                <a:cubicBezTo>
                  <a:pt x="11827643" y="374779"/>
                  <a:pt x="11407993" y="18001"/>
                  <a:pt x="10905013" y="18001"/>
                </a:cubicBezTo>
                <a:lnTo>
                  <a:pt x="10476001" y="18001"/>
                </a:lnTo>
                <a:lnTo>
                  <a:pt x="1724027" y="18001"/>
                </a:lnTo>
                <a:lnTo>
                  <a:pt x="1" y="18001"/>
                </a:lnTo>
                <a:lnTo>
                  <a:pt x="1" y="1"/>
                </a:lnTo>
                <a:lnTo>
                  <a:pt x="1724027" y="1"/>
                </a:lnTo>
                <a:close/>
              </a:path>
            </a:pathLst>
          </a:custGeom>
          <a:solidFill>
            <a:srgbClr val="75DD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내용 개체 틀 2">
            <a:extLst>
              <a:ext uri="{FF2B5EF4-FFF2-40B4-BE49-F238E27FC236}">
                <a16:creationId xmlns:a16="http://schemas.microsoft.com/office/drawing/2014/main" id="{31DE0553-70D8-49B7-8AB5-C9989ED023B5}"/>
              </a:ext>
            </a:extLst>
          </p:cNvPr>
          <p:cNvSpPr>
            <a:spLocks noGrp="1"/>
          </p:cNvSpPr>
          <p:nvPr>
            <p:ph idx="1"/>
          </p:nvPr>
        </p:nvSpPr>
        <p:spPr>
          <a:xfrm>
            <a:off x="838200" y="1349406"/>
            <a:ext cx="5257800" cy="4827557"/>
          </a:xfrm>
        </p:spPr>
        <p:txBody>
          <a:bodyPr>
            <a:normAutofit fontScale="92500" lnSpcReduction="20000"/>
          </a:bodyPr>
          <a:lstStyle/>
          <a:p>
            <a:pPr>
              <a:lnSpc>
                <a:spcPct val="120000"/>
              </a:lnSpc>
            </a:pPr>
            <a:r>
              <a:rPr lang="en-US" altLang="ko-KR" sz="2400" dirty="0"/>
              <a:t>A. analyzed through numerical data of the neuron </a:t>
            </a:r>
            <a:r>
              <a:rPr lang="en-US" altLang="ko-KR" sz="2400" dirty="0" smtClean="0"/>
              <a:t>structures (Logistic Regression)</a:t>
            </a:r>
          </a:p>
          <a:p>
            <a:pPr marL="0" indent="0">
              <a:lnSpc>
                <a:spcPct val="120000"/>
              </a:lnSpc>
              <a:buNone/>
            </a:pPr>
            <a:r>
              <a:rPr lang="en-US" altLang="ko-KR" sz="2400" dirty="0"/>
              <a:t>  </a:t>
            </a:r>
            <a:r>
              <a:rPr lang="en-US" altLang="ko-KR" sz="1600" dirty="0" smtClean="0"/>
              <a:t>- Training step :</a:t>
            </a:r>
          </a:p>
          <a:p>
            <a:pPr marL="0" indent="0">
              <a:lnSpc>
                <a:spcPct val="120000"/>
              </a:lnSpc>
              <a:buNone/>
            </a:pPr>
            <a:r>
              <a:rPr lang="en-US" altLang="ko-KR" sz="1600" dirty="0"/>
              <a:t>	</a:t>
            </a:r>
            <a:r>
              <a:rPr lang="en-US" altLang="ko-KR" sz="1600" dirty="0" smtClean="0"/>
              <a:t>1. Preprocess (imputation, normalization, PCA, 		and visualization)</a:t>
            </a:r>
          </a:p>
          <a:p>
            <a:pPr marL="0" indent="0">
              <a:lnSpc>
                <a:spcPct val="120000"/>
              </a:lnSpc>
              <a:buNone/>
            </a:pPr>
            <a:r>
              <a:rPr lang="en-US" altLang="ko-KR" sz="1600" dirty="0"/>
              <a:t>	</a:t>
            </a:r>
            <a:r>
              <a:rPr lang="en-US" altLang="ko-KR" sz="1600" dirty="0" smtClean="0"/>
              <a:t>2. Train (using </a:t>
            </a:r>
            <a:r>
              <a:rPr lang="en-US" altLang="ko-KR" sz="1600" dirty="0" err="1" smtClean="0"/>
              <a:t>mnrfit</a:t>
            </a:r>
            <a:r>
              <a:rPr lang="en-US" altLang="ko-KR" sz="1600" dirty="0" smtClean="0"/>
              <a:t>())</a:t>
            </a:r>
          </a:p>
          <a:p>
            <a:pPr marL="0" indent="0">
              <a:lnSpc>
                <a:spcPct val="120000"/>
              </a:lnSpc>
              <a:buNone/>
            </a:pPr>
            <a:r>
              <a:rPr lang="en-US" altLang="ko-KR" sz="1600" dirty="0"/>
              <a:t>	</a:t>
            </a:r>
            <a:r>
              <a:rPr lang="en-US" altLang="ko-KR" sz="1600" dirty="0" smtClean="0"/>
              <a:t>3. Test performance with Training Data </a:t>
            </a:r>
            <a:r>
              <a:rPr lang="en-US" altLang="ko-KR" sz="1600" dirty="0"/>
              <a:t>(using </a:t>
            </a:r>
            <a:r>
              <a:rPr lang="en-US" altLang="ko-KR" sz="1600" dirty="0" smtClean="0"/>
              <a:t>		</a:t>
            </a:r>
            <a:r>
              <a:rPr lang="en-US" altLang="ko-KR" sz="1600" dirty="0" err="1" smtClean="0"/>
              <a:t>mnrval</a:t>
            </a:r>
            <a:r>
              <a:rPr lang="en-US" altLang="ko-KR" sz="1600" dirty="0"/>
              <a:t>())</a:t>
            </a:r>
            <a:endParaRPr lang="en-US" altLang="ko-KR" sz="1600" dirty="0" smtClean="0"/>
          </a:p>
          <a:p>
            <a:pPr marL="0" indent="0">
              <a:lnSpc>
                <a:spcPct val="120000"/>
              </a:lnSpc>
              <a:buNone/>
            </a:pPr>
            <a:r>
              <a:rPr lang="en-US" altLang="ko-KR" sz="1600" dirty="0"/>
              <a:t> </a:t>
            </a:r>
            <a:r>
              <a:rPr lang="en-US" altLang="ko-KR" sz="1600" dirty="0" smtClean="0"/>
              <a:t>- Testing step : </a:t>
            </a:r>
          </a:p>
          <a:p>
            <a:pPr marL="0" indent="0">
              <a:lnSpc>
                <a:spcPct val="120000"/>
              </a:lnSpc>
              <a:buNone/>
            </a:pPr>
            <a:r>
              <a:rPr lang="en-US" altLang="ko-KR" sz="1600" dirty="0"/>
              <a:t>	</a:t>
            </a:r>
            <a:r>
              <a:rPr lang="en-US" altLang="ko-KR" sz="1600" dirty="0" smtClean="0"/>
              <a:t>1. Preprocess (imputation, normalization, PC 		scores, and visualization)</a:t>
            </a:r>
          </a:p>
          <a:p>
            <a:pPr marL="0" indent="0">
              <a:lnSpc>
                <a:spcPct val="120000"/>
              </a:lnSpc>
              <a:buNone/>
            </a:pPr>
            <a:r>
              <a:rPr lang="en-US" altLang="ko-KR" sz="1600" dirty="0"/>
              <a:t>	</a:t>
            </a:r>
            <a:r>
              <a:rPr lang="en-US" altLang="ko-KR" sz="1600" dirty="0" smtClean="0"/>
              <a:t>2. Test performance with Testing Data (using 		</a:t>
            </a:r>
            <a:r>
              <a:rPr lang="en-US" altLang="ko-KR" sz="1600" dirty="0" err="1" smtClean="0"/>
              <a:t>mnrval</a:t>
            </a:r>
            <a:r>
              <a:rPr lang="en-US" altLang="ko-KR" sz="1600" dirty="0" smtClean="0"/>
              <a:t>())</a:t>
            </a:r>
          </a:p>
          <a:p>
            <a:pPr>
              <a:lnSpc>
                <a:spcPct val="120000"/>
              </a:lnSpc>
            </a:pPr>
            <a:endParaRPr lang="en-US" altLang="ko-KR" sz="2400" dirty="0"/>
          </a:p>
          <a:p>
            <a:pPr>
              <a:lnSpc>
                <a:spcPct val="120000"/>
              </a:lnSpc>
            </a:pPr>
            <a:endParaRPr lang="ko-KR" altLang="en-US" sz="2400" dirty="0"/>
          </a:p>
        </p:txBody>
      </p:sp>
      <p:sp>
        <p:nvSpPr>
          <p:cNvPr id="11" name="내용 개체 틀 2">
            <a:extLst>
              <a:ext uri="{FF2B5EF4-FFF2-40B4-BE49-F238E27FC236}">
                <a16:creationId xmlns:a16="http://schemas.microsoft.com/office/drawing/2014/main" id="{E7D57C47-DE76-4B1C-83F6-C08DDCDA36ED}"/>
              </a:ext>
            </a:extLst>
          </p:cNvPr>
          <p:cNvSpPr txBox="1">
            <a:spLocks/>
          </p:cNvSpPr>
          <p:nvPr/>
        </p:nvSpPr>
        <p:spPr>
          <a:xfrm>
            <a:off x="6096000" y="1349406"/>
            <a:ext cx="5257801" cy="4827557"/>
          </a:xfrm>
          <a:prstGeom prst="rect">
            <a:avLst/>
          </a:prstGeom>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ko-KR" sz="2400" dirty="0"/>
              <a:t>B. analyzed through 2D-image data of the neuron </a:t>
            </a:r>
            <a:r>
              <a:rPr lang="en-US" altLang="ko-KR" sz="2400" dirty="0" smtClean="0"/>
              <a:t>structures (CNN)</a:t>
            </a:r>
          </a:p>
          <a:p>
            <a:pPr marL="0" indent="0">
              <a:lnSpc>
                <a:spcPct val="120000"/>
              </a:lnSpc>
              <a:buNone/>
            </a:pPr>
            <a:r>
              <a:rPr lang="en-US" altLang="ko-KR" sz="2400" dirty="0" smtClean="0"/>
              <a:t> </a:t>
            </a:r>
            <a:r>
              <a:rPr lang="en-US" altLang="ko-KR" sz="1500" dirty="0" smtClean="0"/>
              <a:t>- To </a:t>
            </a:r>
            <a:r>
              <a:rPr lang="en-US" altLang="ko-KR" sz="1500" dirty="0"/>
              <a:t>find the best model, we’ve tried some trials such as changing the architecture or making it less deeper. The models can be found in our </a:t>
            </a:r>
            <a:r>
              <a:rPr lang="en-US" altLang="ko-KR" sz="1500" dirty="0" err="1"/>
              <a:t>matlab</a:t>
            </a:r>
            <a:r>
              <a:rPr lang="en-US" altLang="ko-KR" sz="1500" dirty="0"/>
              <a:t> codes and We wrote some short reason why we failed in the script. </a:t>
            </a:r>
          </a:p>
          <a:p>
            <a:pPr marL="0" indent="0">
              <a:lnSpc>
                <a:spcPct val="120000"/>
              </a:lnSpc>
              <a:buNone/>
            </a:pPr>
            <a:r>
              <a:rPr lang="en-US" altLang="ko-KR" sz="1500" dirty="0" smtClean="0"/>
              <a:t> - We </a:t>
            </a:r>
            <a:r>
              <a:rPr lang="en-US" altLang="ko-KR" sz="1500" dirty="0"/>
              <a:t>finally selected as best model 3 </a:t>
            </a:r>
            <a:r>
              <a:rPr lang="en-US" altLang="ko-KR" sz="1500" dirty="0" err="1"/>
              <a:t>cnn</a:t>
            </a:r>
            <a:r>
              <a:rPr lang="en-US" altLang="ko-KR" sz="1500" dirty="0"/>
              <a:t> blocks which </a:t>
            </a:r>
            <a:r>
              <a:rPr lang="en-US" altLang="ko-KR" sz="1500" dirty="0" smtClean="0"/>
              <a:t>consist </a:t>
            </a:r>
            <a:r>
              <a:rPr lang="en-US" altLang="ko-KR" sz="1500" dirty="0"/>
              <a:t>of convolution layer(16 filters with filter size 3 by 3) , </a:t>
            </a:r>
            <a:r>
              <a:rPr lang="en-US" altLang="ko-KR" sz="1500" dirty="0" err="1"/>
              <a:t>batchnorm</a:t>
            </a:r>
            <a:r>
              <a:rPr lang="en-US" altLang="ko-KR" sz="1500" dirty="0"/>
              <a:t>, </a:t>
            </a:r>
            <a:r>
              <a:rPr lang="en-US" altLang="ko-KR" sz="1500" dirty="0" err="1"/>
              <a:t>ReLU</a:t>
            </a:r>
            <a:r>
              <a:rPr lang="en-US" altLang="ko-KR" sz="1500" dirty="0"/>
              <a:t> activation and </a:t>
            </a:r>
            <a:r>
              <a:rPr lang="en-US" altLang="ko-KR" sz="1500" dirty="0" err="1"/>
              <a:t>maxpool</a:t>
            </a:r>
            <a:r>
              <a:rPr lang="en-US" altLang="ko-KR" sz="1500" dirty="0"/>
              <a:t>. </a:t>
            </a:r>
          </a:p>
          <a:p>
            <a:pPr marL="0" indent="0">
              <a:lnSpc>
                <a:spcPct val="120000"/>
              </a:lnSpc>
              <a:buNone/>
            </a:pPr>
            <a:r>
              <a:rPr lang="en-US" altLang="ko-KR" sz="1500" dirty="0" smtClean="0"/>
              <a:t> - We’ve </a:t>
            </a:r>
            <a:r>
              <a:rPr lang="en-US" altLang="ko-KR" sz="1500" dirty="0"/>
              <a:t>tried combinations for finding the best </a:t>
            </a:r>
            <a:r>
              <a:rPr lang="en-US" altLang="ko-KR" sz="1500" dirty="0" err="1"/>
              <a:t>hyperparameters</a:t>
            </a:r>
            <a:r>
              <a:rPr lang="en-US" altLang="ko-KR" sz="1500" dirty="0"/>
              <a:t>. Our fine tuning result was using ‘</a:t>
            </a:r>
            <a:r>
              <a:rPr lang="en-US" altLang="ko-KR" sz="1500" dirty="0" err="1"/>
              <a:t>adam</a:t>
            </a:r>
            <a:r>
              <a:rPr lang="en-US" altLang="ko-KR" sz="1500" dirty="0"/>
              <a:t>’ optimizer with L2 Regularization parameter 7 and learning rate 0.0001.</a:t>
            </a:r>
          </a:p>
        </p:txBody>
      </p:sp>
      <p:pic>
        <p:nvPicPr>
          <p:cNvPr id="2" name="그림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818081"/>
            <a:ext cx="4697258" cy="3522944"/>
          </a:xfrm>
          <a:prstGeom prst="rect">
            <a:avLst/>
          </a:prstGeom>
        </p:spPr>
      </p:pic>
      <p:pic>
        <p:nvPicPr>
          <p:cNvPr id="3" name="그림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457" y="3110878"/>
            <a:ext cx="4697259" cy="3522944"/>
          </a:xfrm>
          <a:prstGeom prst="rect">
            <a:avLst/>
          </a:prstGeom>
        </p:spPr>
      </p:pic>
    </p:spTree>
    <p:extLst>
      <p:ext uri="{BB962C8B-B14F-4D97-AF65-F5344CB8AC3E}">
        <p14:creationId xmlns:p14="http://schemas.microsoft.com/office/powerpoint/2010/main" val="147167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2"/>
                                        </p:tgtEl>
                                        <p:attrNameLst>
                                          <p:attrName>ppt_x</p:attrName>
                                        </p:attrNameLst>
                                      </p:cBhvr>
                                      <p:tavLst>
                                        <p:tav tm="0">
                                          <p:val>
                                            <p:strVal val="ppt_x"/>
                                          </p:val>
                                        </p:tav>
                                        <p:tav tm="100000">
                                          <p:val>
                                            <p:strVal val="ppt_x"/>
                                          </p:val>
                                        </p:tav>
                                      </p:tavLst>
                                    </p:anim>
                                    <p:anim calcmode="lin" valueType="num">
                                      <p:cBhvr additive="base">
                                        <p:cTn id="27" dur="500"/>
                                        <p:tgtEl>
                                          <p:spTgt spid="2"/>
                                        </p:tgtEl>
                                        <p:attrNameLst>
                                          <p:attrName>ppt_y</p:attrName>
                                        </p:attrNameLst>
                                      </p:cBhvr>
                                      <p:tavLst>
                                        <p:tav tm="0">
                                          <p:val>
                                            <p:strVal val="ppt_y"/>
                                          </p:val>
                                        </p:tav>
                                        <p:tav tm="100000">
                                          <p:val>
                                            <p:strVal val="1+ppt_h/2"/>
                                          </p:val>
                                        </p:tav>
                                      </p:tavLst>
                                    </p:anim>
                                    <p:set>
                                      <p:cBhvr>
                                        <p:cTn id="28" dur="1" fill="hold">
                                          <p:stCondLst>
                                            <p:cond delay="499"/>
                                          </p:stCondLst>
                                        </p:cTn>
                                        <p:tgtEl>
                                          <p:spTgt spid="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3"/>
                                        </p:tgtEl>
                                        <p:attrNameLst>
                                          <p:attrName>ppt_x</p:attrName>
                                        </p:attrNameLst>
                                      </p:cBhvr>
                                      <p:tavLst>
                                        <p:tav tm="0">
                                          <p:val>
                                            <p:strVal val="ppt_x"/>
                                          </p:val>
                                        </p:tav>
                                        <p:tav tm="100000">
                                          <p:val>
                                            <p:strVal val="ppt_x"/>
                                          </p:val>
                                        </p:tav>
                                      </p:tavLst>
                                    </p:anim>
                                    <p:anim calcmode="lin" valueType="num">
                                      <p:cBhvr additive="base">
                                        <p:cTn id="33" dur="500"/>
                                        <p:tgtEl>
                                          <p:spTgt spid="3"/>
                                        </p:tgtEl>
                                        <p:attrNameLst>
                                          <p:attrName>ppt_y</p:attrName>
                                        </p:attrNameLst>
                                      </p:cBhvr>
                                      <p:tavLst>
                                        <p:tav tm="0">
                                          <p:val>
                                            <p:strVal val="ppt_y"/>
                                          </p:val>
                                        </p:tav>
                                        <p:tav tm="100000">
                                          <p:val>
                                            <p:strVal val="1+ppt_h/2"/>
                                          </p:val>
                                        </p:tav>
                                      </p:tavLst>
                                    </p:anim>
                                    <p:set>
                                      <p:cBhvr>
                                        <p:cTn id="34"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내용 개체 틀 2">
            <a:extLst>
              <a:ext uri="{FF2B5EF4-FFF2-40B4-BE49-F238E27FC236}">
                <a16:creationId xmlns:a16="http://schemas.microsoft.com/office/drawing/2014/main" id="{8020BC0E-29C8-4A4B-982B-B9D6408077AB}"/>
              </a:ext>
            </a:extLst>
          </p:cNvPr>
          <p:cNvSpPr txBox="1">
            <a:spLocks/>
          </p:cNvSpPr>
          <p:nvPr/>
        </p:nvSpPr>
        <p:spPr>
          <a:xfrm>
            <a:off x="838200" y="1349406"/>
            <a:ext cx="5257800" cy="4827557"/>
          </a:xfrm>
          <a:prstGeom prst="rect">
            <a:avLst/>
          </a:prstGeom>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altLang="ko-KR" sz="2400" dirty="0"/>
          </a:p>
          <a:p>
            <a:pPr>
              <a:lnSpc>
                <a:spcPct val="120000"/>
              </a:lnSpc>
            </a:pPr>
            <a:r>
              <a:rPr lang="en-US" altLang="ko-KR" sz="2400" dirty="0"/>
              <a:t>A. analyzed through numerical data of the neuron </a:t>
            </a:r>
            <a:r>
              <a:rPr lang="en-US" altLang="ko-KR" sz="2400" dirty="0" smtClean="0"/>
              <a:t>structures (Logistic Regression)</a:t>
            </a:r>
            <a:endParaRPr lang="en-US" altLang="ko-KR" sz="2400" dirty="0"/>
          </a:p>
          <a:p>
            <a:pPr>
              <a:lnSpc>
                <a:spcPct val="120000"/>
              </a:lnSpc>
            </a:pPr>
            <a:endParaRPr lang="en-US" altLang="ko-KR" sz="2400" dirty="0"/>
          </a:p>
          <a:p>
            <a:pPr>
              <a:lnSpc>
                <a:spcPct val="120000"/>
              </a:lnSpc>
            </a:pPr>
            <a:r>
              <a:rPr lang="en-US" altLang="ko-KR" sz="1800" dirty="0"/>
              <a:t>Training accuracy: 0.5866</a:t>
            </a:r>
          </a:p>
          <a:p>
            <a:pPr>
              <a:lnSpc>
                <a:spcPct val="120000"/>
              </a:lnSpc>
            </a:pPr>
            <a:r>
              <a:rPr lang="en-US" altLang="ko-KR" sz="1800" dirty="0"/>
              <a:t>Test accuracy: 0.5816</a:t>
            </a:r>
          </a:p>
          <a:p>
            <a:pPr>
              <a:lnSpc>
                <a:spcPct val="120000"/>
              </a:lnSpc>
            </a:pPr>
            <a:endParaRPr lang="en-US" altLang="ko-KR" sz="1800" dirty="0"/>
          </a:p>
          <a:p>
            <a:pPr>
              <a:lnSpc>
                <a:spcPct val="120000"/>
              </a:lnSpc>
            </a:pPr>
            <a:r>
              <a:rPr lang="en-US" altLang="ko-KR" sz="1800" dirty="0"/>
              <a:t>Better than </a:t>
            </a:r>
            <a:r>
              <a:rPr lang="en-US" altLang="ko-KR" sz="1800" dirty="0" smtClean="0"/>
              <a:t>chance </a:t>
            </a:r>
            <a:r>
              <a:rPr lang="en-US" altLang="ko-KR" sz="1800" dirty="0"/>
              <a:t>(0.3333%) and the test accuracy didn't drop drastically compared to the training.</a:t>
            </a:r>
          </a:p>
          <a:p>
            <a:pPr>
              <a:lnSpc>
                <a:spcPct val="120000"/>
              </a:lnSpc>
            </a:pPr>
            <a:endParaRPr lang="en-US" altLang="ko-KR" sz="1800" dirty="0"/>
          </a:p>
        </p:txBody>
      </p:sp>
      <p:grpSp>
        <p:nvGrpSpPr>
          <p:cNvPr id="6" name="그룹 5"/>
          <p:cNvGrpSpPr/>
          <p:nvPr/>
        </p:nvGrpSpPr>
        <p:grpSpPr>
          <a:xfrm>
            <a:off x="-121939" y="-214181"/>
            <a:ext cx="1339064" cy="1472250"/>
            <a:chOff x="-147340" y="-252281"/>
            <a:chExt cx="1610599" cy="1770793"/>
          </a:xfrm>
        </p:grpSpPr>
        <p:sp>
          <p:nvSpPr>
            <p:cNvPr id="29" name="자유형 28"/>
            <p:cNvSpPr/>
            <p:nvPr/>
          </p:nvSpPr>
          <p:spPr>
            <a:xfrm rot="946517">
              <a:off x="-147340" y="-252280"/>
              <a:ext cx="1610599" cy="1770792"/>
            </a:xfrm>
            <a:custGeom>
              <a:avLst/>
              <a:gdLst>
                <a:gd name="connsiteX0" fmla="*/ 0 w 1610599"/>
                <a:gd name="connsiteY0" fmla="*/ 455004 h 1770792"/>
                <a:gd name="connsiteX1" fmla="*/ 1610599 w 1610599"/>
                <a:gd name="connsiteY1" fmla="*/ 0 h 1770792"/>
                <a:gd name="connsiteX2" fmla="*/ 1610599 w 1610599"/>
                <a:gd name="connsiteY2" fmla="*/ 511653 h 1770792"/>
                <a:gd name="connsiteX3" fmla="*/ 479233 w 1610599"/>
                <a:gd name="connsiteY3" fmla="*/ 1765363 h 1770792"/>
                <a:gd name="connsiteX4" fmla="*/ 371718 w 1610599"/>
                <a:gd name="connsiteY4" fmla="*/ 1770792 h 1770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599" h="1770792">
                  <a:moveTo>
                    <a:pt x="0" y="455004"/>
                  </a:moveTo>
                  <a:lnTo>
                    <a:pt x="1610599" y="0"/>
                  </a:lnTo>
                  <a:lnTo>
                    <a:pt x="1610599" y="511653"/>
                  </a:lnTo>
                  <a:cubicBezTo>
                    <a:pt x="1610599" y="1164151"/>
                    <a:pt x="1114704" y="1700827"/>
                    <a:pt x="479233" y="1765363"/>
                  </a:cubicBezTo>
                  <a:lnTo>
                    <a:pt x="371718" y="1770792"/>
                  </a:lnTo>
                  <a:close/>
                </a:path>
              </a:pathLst>
            </a:custGeom>
            <a:blipFill dpi="0" rotWithShape="1">
              <a:blip r:embed="rId2">
                <a:alphaModFix amt="26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자유형 29"/>
            <p:cNvSpPr/>
            <p:nvPr/>
          </p:nvSpPr>
          <p:spPr>
            <a:xfrm rot="946517">
              <a:off x="-147340" y="-252281"/>
              <a:ext cx="1610599" cy="1770792"/>
            </a:xfrm>
            <a:custGeom>
              <a:avLst/>
              <a:gdLst>
                <a:gd name="connsiteX0" fmla="*/ 0 w 1610599"/>
                <a:gd name="connsiteY0" fmla="*/ 455004 h 1770792"/>
                <a:gd name="connsiteX1" fmla="*/ 1610599 w 1610599"/>
                <a:gd name="connsiteY1" fmla="*/ 0 h 1770792"/>
                <a:gd name="connsiteX2" fmla="*/ 1610599 w 1610599"/>
                <a:gd name="connsiteY2" fmla="*/ 511653 h 1770792"/>
                <a:gd name="connsiteX3" fmla="*/ 479233 w 1610599"/>
                <a:gd name="connsiteY3" fmla="*/ 1765363 h 1770792"/>
                <a:gd name="connsiteX4" fmla="*/ 371718 w 1610599"/>
                <a:gd name="connsiteY4" fmla="*/ 1770792 h 1770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599" h="1770792">
                  <a:moveTo>
                    <a:pt x="0" y="455004"/>
                  </a:moveTo>
                  <a:lnTo>
                    <a:pt x="1610599" y="0"/>
                  </a:lnTo>
                  <a:lnTo>
                    <a:pt x="1610599" y="511653"/>
                  </a:lnTo>
                  <a:cubicBezTo>
                    <a:pt x="1610599" y="1164151"/>
                    <a:pt x="1114704" y="1700827"/>
                    <a:pt x="479233" y="1765363"/>
                  </a:cubicBezTo>
                  <a:lnTo>
                    <a:pt x="371718" y="1770792"/>
                  </a:lnTo>
                  <a:close/>
                </a:path>
              </a:pathLst>
            </a:cu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5" name="직사각형 24"/>
          <p:cNvSpPr/>
          <p:nvPr/>
        </p:nvSpPr>
        <p:spPr>
          <a:xfrm>
            <a:off x="102605" y="66675"/>
            <a:ext cx="4999931" cy="461665"/>
          </a:xfrm>
          <a:prstGeom prst="rect">
            <a:avLst/>
          </a:prstGeom>
        </p:spPr>
        <p:txBody>
          <a:bodyPr wrap="square">
            <a:spAutoFit/>
          </a:bodyPr>
          <a:lstStyle/>
          <a:p>
            <a:r>
              <a:rPr lang="en-US" altLang="ko-KR" sz="2400" b="1" i="1" dirty="0">
                <a:solidFill>
                  <a:srgbClr val="75DDFB"/>
                </a:solidFill>
              </a:rPr>
              <a:t>Result</a:t>
            </a:r>
          </a:p>
        </p:txBody>
      </p:sp>
      <p:sp>
        <p:nvSpPr>
          <p:cNvPr id="4" name="직사각형 3"/>
          <p:cNvSpPr/>
          <p:nvPr/>
        </p:nvSpPr>
        <p:spPr>
          <a:xfrm>
            <a:off x="103339" y="595149"/>
            <a:ext cx="482824" cy="400110"/>
          </a:xfrm>
          <a:prstGeom prst="rect">
            <a:avLst/>
          </a:prstGeom>
        </p:spPr>
        <p:txBody>
          <a:bodyPr wrap="none">
            <a:spAutoFit/>
          </a:bodyPr>
          <a:lstStyle/>
          <a:p>
            <a:r>
              <a:rPr lang="en-US" altLang="ko-KR" sz="2000" b="1" i="1" dirty="0">
                <a:solidFill>
                  <a:schemeClr val="bg1"/>
                </a:solidFill>
              </a:rPr>
              <a:t>04</a:t>
            </a:r>
            <a:endParaRPr lang="ko-KR" altLang="en-US" sz="2000" dirty="0">
              <a:solidFill>
                <a:schemeClr val="bg1"/>
              </a:solidFill>
            </a:endParaRPr>
          </a:p>
        </p:txBody>
      </p:sp>
      <p:sp>
        <p:nvSpPr>
          <p:cNvPr id="15" name="자유형 14"/>
          <p:cNvSpPr/>
          <p:nvPr/>
        </p:nvSpPr>
        <p:spPr>
          <a:xfrm>
            <a:off x="228597" y="595147"/>
            <a:ext cx="11946064" cy="6262853"/>
          </a:xfrm>
          <a:custGeom>
            <a:avLst/>
            <a:gdLst>
              <a:gd name="connsiteX0" fmla="*/ 0 w 11946064"/>
              <a:gd name="connsiteY0" fmla="*/ 5391017 h 6262853"/>
              <a:gd name="connsiteX1" fmla="*/ 19073 w 11946064"/>
              <a:gd name="connsiteY1" fmla="*/ 5391017 h 6262853"/>
              <a:gd name="connsiteX2" fmla="*/ 21368 w 11946064"/>
              <a:gd name="connsiteY2" fmla="*/ 5413786 h 6262853"/>
              <a:gd name="connsiteX3" fmla="*/ 1041051 w 11946064"/>
              <a:gd name="connsiteY3" fmla="*/ 6244852 h 6262853"/>
              <a:gd name="connsiteX4" fmla="*/ 1470063 w 11946064"/>
              <a:gd name="connsiteY4" fmla="*/ 6244852 h 6262853"/>
              <a:gd name="connsiteX5" fmla="*/ 10222037 w 11946064"/>
              <a:gd name="connsiteY5" fmla="*/ 6244852 h 6262853"/>
              <a:gd name="connsiteX6" fmla="*/ 11946063 w 11946064"/>
              <a:gd name="connsiteY6" fmla="*/ 6244852 h 6262853"/>
              <a:gd name="connsiteX7" fmla="*/ 11946063 w 11946064"/>
              <a:gd name="connsiteY7" fmla="*/ 6262852 h 6262853"/>
              <a:gd name="connsiteX8" fmla="*/ 10222037 w 11946064"/>
              <a:gd name="connsiteY8" fmla="*/ 6262852 h 6262853"/>
              <a:gd name="connsiteX9" fmla="*/ 10222037 w 11946064"/>
              <a:gd name="connsiteY9" fmla="*/ 6262853 h 6262853"/>
              <a:gd name="connsiteX10" fmla="*/ 6267452 w 11946064"/>
              <a:gd name="connsiteY10" fmla="*/ 6262853 h 6262853"/>
              <a:gd name="connsiteX11" fmla="*/ 1724027 w 11946064"/>
              <a:gd name="connsiteY11" fmla="*/ 6262853 h 6262853"/>
              <a:gd name="connsiteX12" fmla="*/ 1026492 w 11946064"/>
              <a:gd name="connsiteY12" fmla="*/ 6262853 h 6262853"/>
              <a:gd name="connsiteX13" fmla="*/ 3869 w 11946064"/>
              <a:gd name="connsiteY13" fmla="*/ 5429391 h 6262853"/>
              <a:gd name="connsiteX14" fmla="*/ 1724027 w 11946064"/>
              <a:gd name="connsiteY14" fmla="*/ 0 h 6262853"/>
              <a:gd name="connsiteX15" fmla="*/ 5678612 w 11946064"/>
              <a:gd name="connsiteY15" fmla="*/ 0 h 6262853"/>
              <a:gd name="connsiteX16" fmla="*/ 10222037 w 11946064"/>
              <a:gd name="connsiteY16" fmla="*/ 0 h 6262853"/>
              <a:gd name="connsiteX17" fmla="*/ 10919572 w 11946064"/>
              <a:gd name="connsiteY17" fmla="*/ 0 h 6262853"/>
              <a:gd name="connsiteX18" fmla="*/ 11942195 w 11946064"/>
              <a:gd name="connsiteY18" fmla="*/ 833462 h 6262853"/>
              <a:gd name="connsiteX19" fmla="*/ 11946064 w 11946064"/>
              <a:gd name="connsiteY19" fmla="*/ 871836 h 6262853"/>
              <a:gd name="connsiteX20" fmla="*/ 11926991 w 11946064"/>
              <a:gd name="connsiteY20" fmla="*/ 871836 h 6262853"/>
              <a:gd name="connsiteX21" fmla="*/ 11924696 w 11946064"/>
              <a:gd name="connsiteY21" fmla="*/ 849067 h 6262853"/>
              <a:gd name="connsiteX22" fmla="*/ 10905013 w 11946064"/>
              <a:gd name="connsiteY22" fmla="*/ 18001 h 6262853"/>
              <a:gd name="connsiteX23" fmla="*/ 10476001 w 11946064"/>
              <a:gd name="connsiteY23" fmla="*/ 18001 h 6262853"/>
              <a:gd name="connsiteX24" fmla="*/ 1724027 w 11946064"/>
              <a:gd name="connsiteY24" fmla="*/ 18001 h 6262853"/>
              <a:gd name="connsiteX25" fmla="*/ 1 w 11946064"/>
              <a:gd name="connsiteY25" fmla="*/ 18001 h 6262853"/>
              <a:gd name="connsiteX26" fmla="*/ 1 w 11946064"/>
              <a:gd name="connsiteY26" fmla="*/ 1 h 6262853"/>
              <a:gd name="connsiteX27" fmla="*/ 1724027 w 11946064"/>
              <a:gd name="connsiteY27" fmla="*/ 1 h 6262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946064" h="6262853">
                <a:moveTo>
                  <a:pt x="0" y="5391017"/>
                </a:moveTo>
                <a:lnTo>
                  <a:pt x="19073" y="5391017"/>
                </a:lnTo>
                <a:lnTo>
                  <a:pt x="21368" y="5413786"/>
                </a:lnTo>
                <a:cubicBezTo>
                  <a:pt x="118421" y="5888074"/>
                  <a:pt x="538071" y="6244852"/>
                  <a:pt x="1041051" y="6244852"/>
                </a:cubicBezTo>
                <a:lnTo>
                  <a:pt x="1470063" y="6244852"/>
                </a:lnTo>
                <a:lnTo>
                  <a:pt x="10222037" y="6244852"/>
                </a:lnTo>
                <a:lnTo>
                  <a:pt x="11946063" y="6244852"/>
                </a:lnTo>
                <a:lnTo>
                  <a:pt x="11946063" y="6262852"/>
                </a:lnTo>
                <a:lnTo>
                  <a:pt x="10222037" y="6262852"/>
                </a:lnTo>
                <a:lnTo>
                  <a:pt x="10222037" y="6262853"/>
                </a:lnTo>
                <a:lnTo>
                  <a:pt x="6267452" y="6262853"/>
                </a:lnTo>
                <a:lnTo>
                  <a:pt x="1724027" y="6262853"/>
                </a:lnTo>
                <a:lnTo>
                  <a:pt x="1026492" y="6262853"/>
                </a:lnTo>
                <a:cubicBezTo>
                  <a:pt x="522062" y="6262853"/>
                  <a:pt x="101202" y="5905046"/>
                  <a:pt x="3869" y="5429391"/>
                </a:cubicBezTo>
                <a:close/>
                <a:moveTo>
                  <a:pt x="1724027" y="0"/>
                </a:moveTo>
                <a:lnTo>
                  <a:pt x="5678612" y="0"/>
                </a:lnTo>
                <a:lnTo>
                  <a:pt x="10222037" y="0"/>
                </a:lnTo>
                <a:lnTo>
                  <a:pt x="10919572" y="0"/>
                </a:lnTo>
                <a:cubicBezTo>
                  <a:pt x="11424002" y="0"/>
                  <a:pt x="11844862" y="357807"/>
                  <a:pt x="11942195" y="833462"/>
                </a:cubicBezTo>
                <a:lnTo>
                  <a:pt x="11946064" y="871836"/>
                </a:lnTo>
                <a:lnTo>
                  <a:pt x="11926991" y="871836"/>
                </a:lnTo>
                <a:lnTo>
                  <a:pt x="11924696" y="849067"/>
                </a:lnTo>
                <a:cubicBezTo>
                  <a:pt x="11827643" y="374779"/>
                  <a:pt x="11407993" y="18001"/>
                  <a:pt x="10905013" y="18001"/>
                </a:cubicBezTo>
                <a:lnTo>
                  <a:pt x="10476001" y="18001"/>
                </a:lnTo>
                <a:lnTo>
                  <a:pt x="1724027" y="18001"/>
                </a:lnTo>
                <a:lnTo>
                  <a:pt x="1" y="18001"/>
                </a:lnTo>
                <a:lnTo>
                  <a:pt x="1" y="1"/>
                </a:lnTo>
                <a:lnTo>
                  <a:pt x="1724027" y="1"/>
                </a:lnTo>
                <a:close/>
              </a:path>
            </a:pathLst>
          </a:custGeom>
          <a:solidFill>
            <a:srgbClr val="75DD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내용 개체 틀 2">
            <a:extLst>
              <a:ext uri="{FF2B5EF4-FFF2-40B4-BE49-F238E27FC236}">
                <a16:creationId xmlns:a16="http://schemas.microsoft.com/office/drawing/2014/main" id="{31DE0553-70D8-49B7-8AB5-C9989ED023B5}"/>
              </a:ext>
            </a:extLst>
          </p:cNvPr>
          <p:cNvSpPr>
            <a:spLocks noGrp="1"/>
          </p:cNvSpPr>
          <p:nvPr>
            <p:ph idx="1"/>
          </p:nvPr>
        </p:nvSpPr>
        <p:spPr>
          <a:xfrm>
            <a:off x="6095998" y="1349406"/>
            <a:ext cx="5257801" cy="4827557"/>
          </a:xfrm>
        </p:spPr>
        <p:txBody>
          <a:bodyPr>
            <a:normAutofit lnSpcReduction="10000"/>
          </a:bodyPr>
          <a:lstStyle/>
          <a:p>
            <a:pPr>
              <a:lnSpc>
                <a:spcPct val="120000"/>
              </a:lnSpc>
            </a:pPr>
            <a:endParaRPr lang="en-US" altLang="ko-KR" sz="2400" dirty="0"/>
          </a:p>
          <a:p>
            <a:pPr>
              <a:lnSpc>
                <a:spcPct val="120000"/>
              </a:lnSpc>
            </a:pPr>
            <a:r>
              <a:rPr lang="en-US" altLang="ko-KR" sz="2400" dirty="0"/>
              <a:t>B. analyzed through 2D-image data of the neuron </a:t>
            </a:r>
            <a:r>
              <a:rPr lang="en-US" altLang="ko-KR" sz="2400" dirty="0" smtClean="0"/>
              <a:t>structures (CNN)</a:t>
            </a:r>
            <a:endParaRPr lang="en-US" altLang="ko-KR" sz="2400" dirty="0"/>
          </a:p>
          <a:p>
            <a:pPr>
              <a:lnSpc>
                <a:spcPct val="120000"/>
              </a:lnSpc>
            </a:pPr>
            <a:endParaRPr lang="en-US" altLang="ko-KR" sz="1050" dirty="0"/>
          </a:p>
          <a:p>
            <a:pPr>
              <a:lnSpc>
                <a:spcPct val="120000"/>
              </a:lnSpc>
            </a:pPr>
            <a:r>
              <a:rPr lang="en-US" altLang="ko-KR" sz="1800" dirty="0"/>
              <a:t>Training accuracy: 0.80</a:t>
            </a:r>
          </a:p>
          <a:p>
            <a:pPr>
              <a:lnSpc>
                <a:spcPct val="120000"/>
              </a:lnSpc>
            </a:pPr>
            <a:r>
              <a:rPr lang="en-US" altLang="ko-KR" sz="1800" dirty="0"/>
              <a:t>Validation accuracy: 0.47</a:t>
            </a:r>
          </a:p>
          <a:p>
            <a:pPr>
              <a:lnSpc>
                <a:spcPct val="120000"/>
              </a:lnSpc>
            </a:pPr>
            <a:r>
              <a:rPr lang="en-US" altLang="ko-KR" sz="1800" dirty="0"/>
              <a:t>Test accuracy: 0.4637</a:t>
            </a:r>
          </a:p>
          <a:p>
            <a:pPr>
              <a:lnSpc>
                <a:spcPct val="120000"/>
              </a:lnSpc>
            </a:pPr>
            <a:endParaRPr lang="en-US" altLang="ko-KR" sz="1800" dirty="0"/>
          </a:p>
          <a:p>
            <a:pPr>
              <a:lnSpc>
                <a:spcPct val="120000"/>
              </a:lnSpc>
            </a:pPr>
            <a:r>
              <a:rPr lang="en-US" altLang="ko-KR" sz="1800" dirty="0"/>
              <a:t>Although it is still better than the chance, the performance is bit less than we expect.</a:t>
            </a:r>
            <a:endParaRPr lang="ko-KR" altLang="en-US" sz="1800" dirty="0"/>
          </a:p>
        </p:txBody>
      </p:sp>
      <p:pic>
        <p:nvPicPr>
          <p:cNvPr id="3" name="그림 2" descr="실내, 욕실, 바둑판식, 건물이(가) 표시된 사진&#10;&#10;자동 생성된 설명">
            <a:extLst>
              <a:ext uri="{FF2B5EF4-FFF2-40B4-BE49-F238E27FC236}">
                <a16:creationId xmlns:a16="http://schemas.microsoft.com/office/drawing/2014/main" id="{5275A8ED-F9ED-49A0-A455-B4991EBE8A46}"/>
              </a:ext>
            </a:extLst>
          </p:cNvPr>
          <p:cNvPicPr>
            <a:picLocks noChangeAspect="1"/>
          </p:cNvPicPr>
          <p:nvPr/>
        </p:nvPicPr>
        <p:blipFill rotWithShape="1">
          <a:blip r:embed="rId3">
            <a:extLst>
              <a:ext uri="{28A0092B-C50C-407E-A947-70E740481C1C}">
                <a14:useLocalDpi xmlns:a14="http://schemas.microsoft.com/office/drawing/2010/main" val="0"/>
              </a:ext>
            </a:extLst>
          </a:blip>
          <a:srcRect l="13220" t="5594" r="10161" b="9420"/>
          <a:stretch/>
        </p:blipFill>
        <p:spPr>
          <a:xfrm>
            <a:off x="1949973" y="2002862"/>
            <a:ext cx="2678891" cy="2227634"/>
          </a:xfrm>
          <a:prstGeom prst="rect">
            <a:avLst/>
          </a:prstGeom>
        </p:spPr>
      </p:pic>
      <p:pic>
        <p:nvPicPr>
          <p:cNvPr id="7" name="그림 6">
            <a:extLst>
              <a:ext uri="{FF2B5EF4-FFF2-40B4-BE49-F238E27FC236}">
                <a16:creationId xmlns:a16="http://schemas.microsoft.com/office/drawing/2014/main" id="{23012168-42CF-4BC8-8E89-BA0AEBA751B7}"/>
              </a:ext>
            </a:extLst>
          </p:cNvPr>
          <p:cNvPicPr>
            <a:picLocks noChangeAspect="1"/>
          </p:cNvPicPr>
          <p:nvPr/>
        </p:nvPicPr>
        <p:blipFill rotWithShape="1">
          <a:blip r:embed="rId4">
            <a:extLst>
              <a:ext uri="{28A0092B-C50C-407E-A947-70E740481C1C}">
                <a14:useLocalDpi xmlns:a14="http://schemas.microsoft.com/office/drawing/2010/main" val="0"/>
              </a:ext>
            </a:extLst>
          </a:blip>
          <a:srcRect l="13220" t="5868" r="10161" b="9147"/>
          <a:stretch/>
        </p:blipFill>
        <p:spPr>
          <a:xfrm>
            <a:off x="586163" y="4263899"/>
            <a:ext cx="2678891" cy="2227634"/>
          </a:xfrm>
          <a:prstGeom prst="rect">
            <a:avLst/>
          </a:prstGeom>
        </p:spPr>
      </p:pic>
      <p:pic>
        <p:nvPicPr>
          <p:cNvPr id="11" name="그림 10">
            <a:extLst>
              <a:ext uri="{FF2B5EF4-FFF2-40B4-BE49-F238E27FC236}">
                <a16:creationId xmlns:a16="http://schemas.microsoft.com/office/drawing/2014/main" id="{E89E36D5-B78C-41CA-8F24-8730D628CC13}"/>
              </a:ext>
            </a:extLst>
          </p:cNvPr>
          <p:cNvPicPr>
            <a:picLocks noChangeAspect="1"/>
          </p:cNvPicPr>
          <p:nvPr/>
        </p:nvPicPr>
        <p:blipFill rotWithShape="1">
          <a:blip r:embed="rId5">
            <a:extLst>
              <a:ext uri="{28A0092B-C50C-407E-A947-70E740481C1C}">
                <a14:useLocalDpi xmlns:a14="http://schemas.microsoft.com/office/drawing/2010/main" val="0"/>
              </a:ext>
            </a:extLst>
          </a:blip>
          <a:srcRect l="13559" t="5594" r="9823" b="9420"/>
          <a:stretch/>
        </p:blipFill>
        <p:spPr>
          <a:xfrm>
            <a:off x="3313516" y="4263899"/>
            <a:ext cx="2678891" cy="2227634"/>
          </a:xfrm>
          <a:prstGeom prst="rect">
            <a:avLst/>
          </a:prstGeom>
        </p:spPr>
      </p:pic>
      <p:sp>
        <p:nvSpPr>
          <p:cNvPr id="12" name="TextBox 11">
            <a:extLst>
              <a:ext uri="{FF2B5EF4-FFF2-40B4-BE49-F238E27FC236}">
                <a16:creationId xmlns:a16="http://schemas.microsoft.com/office/drawing/2014/main" id="{74220C3F-35C1-4B21-A0FD-5CBE4E9B0BEF}"/>
              </a:ext>
            </a:extLst>
          </p:cNvPr>
          <p:cNvSpPr txBox="1"/>
          <p:nvPr/>
        </p:nvSpPr>
        <p:spPr>
          <a:xfrm>
            <a:off x="1414564" y="1464951"/>
            <a:ext cx="4105072" cy="369332"/>
          </a:xfrm>
          <a:prstGeom prst="rect">
            <a:avLst/>
          </a:prstGeom>
          <a:noFill/>
        </p:spPr>
        <p:txBody>
          <a:bodyPr wrap="square" rtlCol="0">
            <a:spAutoFit/>
          </a:bodyPr>
          <a:lstStyle/>
          <a:p>
            <a:r>
              <a:rPr lang="en-US" altLang="ko-KR" dirty="0" smtClean="0"/>
              <a:t>(CNN)Each </a:t>
            </a:r>
            <a:r>
              <a:rPr lang="en-US" altLang="ko-KR" dirty="0"/>
              <a:t>filter after </a:t>
            </a:r>
            <a:r>
              <a:rPr lang="en-US" altLang="ko-KR" dirty="0" err="1"/>
              <a:t>ReLU</a:t>
            </a:r>
            <a:r>
              <a:rPr lang="en-US" altLang="ko-KR" dirty="0"/>
              <a:t> activation</a:t>
            </a:r>
            <a:endParaRPr lang="ko-KR" altLang="en-US" dirty="0"/>
          </a:p>
        </p:txBody>
      </p:sp>
      <p:pic>
        <p:nvPicPr>
          <p:cNvPr id="13" name="그림 12">
            <a:extLst>
              <a:ext uri="{FF2B5EF4-FFF2-40B4-BE49-F238E27FC236}">
                <a16:creationId xmlns:a16="http://schemas.microsoft.com/office/drawing/2014/main" id="{A7B6BAAD-4BF5-4788-9BD4-92DC8E6FE3AB}"/>
              </a:ext>
            </a:extLst>
          </p:cNvPr>
          <p:cNvPicPr>
            <a:picLocks noChangeAspect="1"/>
          </p:cNvPicPr>
          <p:nvPr/>
        </p:nvPicPr>
        <p:blipFill>
          <a:blip r:embed="rId6"/>
          <a:stretch>
            <a:fillRect/>
          </a:stretch>
        </p:blipFill>
        <p:spPr>
          <a:xfrm>
            <a:off x="441575" y="2433162"/>
            <a:ext cx="5550832" cy="3810608"/>
          </a:xfrm>
          <a:prstGeom prst="rect">
            <a:avLst/>
          </a:prstGeom>
        </p:spPr>
      </p:pic>
      <p:sp>
        <p:nvSpPr>
          <p:cNvPr id="18" name="TextBox 17">
            <a:extLst>
              <a:ext uri="{FF2B5EF4-FFF2-40B4-BE49-F238E27FC236}">
                <a16:creationId xmlns:a16="http://schemas.microsoft.com/office/drawing/2014/main" id="{8D776410-26D5-4ED0-8DB7-745871D5E157}"/>
              </a:ext>
            </a:extLst>
          </p:cNvPr>
          <p:cNvSpPr txBox="1"/>
          <p:nvPr/>
        </p:nvSpPr>
        <p:spPr>
          <a:xfrm>
            <a:off x="1414564" y="1784793"/>
            <a:ext cx="3567011" cy="369332"/>
          </a:xfrm>
          <a:prstGeom prst="rect">
            <a:avLst/>
          </a:prstGeom>
          <a:noFill/>
        </p:spPr>
        <p:txBody>
          <a:bodyPr wrap="square" rtlCol="0">
            <a:spAutoFit/>
          </a:bodyPr>
          <a:lstStyle/>
          <a:p>
            <a:r>
              <a:rPr lang="en-US" altLang="ko-KR" dirty="0" smtClean="0"/>
              <a:t>(CNN)Graphs </a:t>
            </a:r>
            <a:r>
              <a:rPr lang="en-US" altLang="ko-KR" dirty="0"/>
              <a:t>in our best model</a:t>
            </a:r>
            <a:endParaRPr lang="ko-KR" altLang="en-US" dirty="0"/>
          </a:p>
        </p:txBody>
      </p:sp>
    </p:spTree>
    <p:extLst>
      <p:ext uri="{BB962C8B-B14F-4D97-AF65-F5344CB8AC3E}">
        <p14:creationId xmlns:p14="http://schemas.microsoft.com/office/powerpoint/2010/main" val="154944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wipe(left)">
                                      <p:cBhvr>
                                        <p:cTn id="7" dur="500"/>
                                        <p:tgtEl>
                                          <p:spTgt spid="9">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wipe(left)">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Effect transition="in" filter="wipe(left)">
                                      <p:cBhvr>
                                        <p:cTn id="15" dur="500"/>
                                        <p:tgtEl>
                                          <p:spTgt spid="9">
                                            <p:txEl>
                                              <p:pRg st="3" end="3"/>
                                            </p:txEl>
                                          </p:spTgt>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wipe(left)">
                                      <p:cBhvr>
                                        <p:cTn id="19" dur="500"/>
                                        <p:tgtEl>
                                          <p:spTgt spid="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wipe(left)">
                                      <p:cBhvr>
                                        <p:cTn id="24" dur="500"/>
                                        <p:tgtEl>
                                          <p:spTgt spid="9">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9">
                                            <p:txEl>
                                              <p:pRg st="1" end="1"/>
                                            </p:tx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9">
                                            <p:txEl>
                                              <p:pRg st="3" end="3"/>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9">
                                            <p:txEl>
                                              <p:pRg st="4" end="4"/>
                                            </p:txEl>
                                          </p:spTgt>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hidden"/>
                                      </p:to>
                                    </p:set>
                                  </p:childTnLst>
                                </p:cTn>
                              </p:par>
                              <p:par>
                                <p:cTn id="35" presetID="22" presetClass="entr" presetSubtype="8"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par>
                                <p:cTn id="38" presetID="10" presetClass="entr" presetSubtype="0" fill="hold" nodeType="withEffect">
                                  <p:stCondLst>
                                    <p:cond delay="20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par>
                                <p:cTn id="41" presetID="10" presetClass="entr" presetSubtype="0" fill="hold" nodeType="withEffect">
                                  <p:stCondLst>
                                    <p:cond delay="40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par>
                                <p:cTn id="44" presetID="10" presetClass="entr" presetSubtype="0" fill="hold" nodeType="withEffect">
                                  <p:stCondLst>
                                    <p:cond delay="60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2"/>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3"/>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7"/>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1"/>
                                        </p:tgtEl>
                                        <p:attrNameLst>
                                          <p:attrName>style.visibility</p:attrName>
                                        </p:attrNameLst>
                                      </p:cBhvr>
                                      <p:to>
                                        <p:strVal val="hidden"/>
                                      </p:to>
                                    </p:set>
                                  </p:childTnLst>
                                </p:cTn>
                              </p:par>
                              <p:par>
                                <p:cTn id="57" presetID="22" presetClass="entr" presetSubtype="8"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left)">
                                      <p:cBhvr>
                                        <p:cTn id="59" dur="500"/>
                                        <p:tgtEl>
                                          <p:spTgt spid="18"/>
                                        </p:tgtEl>
                                      </p:cBhvr>
                                    </p:animEffect>
                                  </p:childTnLst>
                                </p:cTn>
                              </p:par>
                              <p:par>
                                <p:cTn id="60" presetID="10" presetClass="entr" presetSubtype="0" fill="hold" nodeType="withEffect">
                                  <p:stCondLst>
                                    <p:cond delay="20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0">
                                            <p:txEl>
                                              <p:pRg st="3" end="3"/>
                                            </p:txEl>
                                          </p:spTgt>
                                        </p:tgtEl>
                                        <p:attrNameLst>
                                          <p:attrName>style.visibility</p:attrName>
                                        </p:attrNameLst>
                                      </p:cBhvr>
                                      <p:to>
                                        <p:strVal val="visible"/>
                                      </p:to>
                                    </p:set>
                                    <p:animEffect transition="in" filter="wipe(left)">
                                      <p:cBhvr>
                                        <p:cTn id="67" dur="500"/>
                                        <p:tgtEl>
                                          <p:spTgt spid="10">
                                            <p:txEl>
                                              <p:pRg st="3" end="3"/>
                                            </p:txEl>
                                          </p:spTgt>
                                        </p:tgtEl>
                                      </p:cBhvr>
                                    </p:animEffec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10">
                                            <p:txEl>
                                              <p:pRg st="4" end="4"/>
                                            </p:txEl>
                                          </p:spTgt>
                                        </p:tgtEl>
                                        <p:attrNameLst>
                                          <p:attrName>style.visibility</p:attrName>
                                        </p:attrNameLst>
                                      </p:cBhvr>
                                      <p:to>
                                        <p:strVal val="visible"/>
                                      </p:to>
                                    </p:set>
                                    <p:animEffect transition="in" filter="wipe(left)">
                                      <p:cBhvr>
                                        <p:cTn id="71" dur="500"/>
                                        <p:tgtEl>
                                          <p:spTgt spid="10">
                                            <p:txEl>
                                              <p:pRg st="4" end="4"/>
                                            </p:txEl>
                                          </p:spTgt>
                                        </p:tgtEl>
                                      </p:cBhvr>
                                    </p:animEffect>
                                  </p:childTnLst>
                                </p:cTn>
                              </p:par>
                            </p:childTnLst>
                          </p:cTn>
                        </p:par>
                        <p:par>
                          <p:cTn id="72" fill="hold">
                            <p:stCondLst>
                              <p:cond delay="1000"/>
                            </p:stCondLst>
                            <p:childTnLst>
                              <p:par>
                                <p:cTn id="73" presetID="22" presetClass="entr" presetSubtype="8" fill="hold" nodeType="afterEffect">
                                  <p:stCondLst>
                                    <p:cond delay="0"/>
                                  </p:stCondLst>
                                  <p:childTnLst>
                                    <p:set>
                                      <p:cBhvr>
                                        <p:cTn id="74" dur="1" fill="hold">
                                          <p:stCondLst>
                                            <p:cond delay="0"/>
                                          </p:stCondLst>
                                        </p:cTn>
                                        <p:tgtEl>
                                          <p:spTgt spid="10">
                                            <p:txEl>
                                              <p:pRg st="5" end="5"/>
                                            </p:txEl>
                                          </p:spTgt>
                                        </p:tgtEl>
                                        <p:attrNameLst>
                                          <p:attrName>style.visibility</p:attrName>
                                        </p:attrNameLst>
                                      </p:cBhvr>
                                      <p:to>
                                        <p:strVal val="visible"/>
                                      </p:to>
                                    </p:set>
                                    <p:animEffect transition="in" filter="wipe(left)">
                                      <p:cBhvr>
                                        <p:cTn id="75" dur="500"/>
                                        <p:tgtEl>
                                          <p:spTgt spid="10">
                                            <p:txEl>
                                              <p:pRg st="5" end="5"/>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18"/>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13"/>
                                        </p:tgtEl>
                                        <p:attrNameLst>
                                          <p:attrName>style.visibility</p:attrName>
                                        </p:attrNameLst>
                                      </p:cBhvr>
                                      <p:to>
                                        <p:strVal val="hidden"/>
                                      </p:to>
                                    </p:set>
                                  </p:childTnLst>
                                </p:cTn>
                              </p:par>
                              <p:par>
                                <p:cTn id="82" presetID="10" presetClass="entr" presetSubtype="0" fill="hold" grpId="1" nodeType="withEffect">
                                  <p:stCondLst>
                                    <p:cond delay="0"/>
                                  </p:stCondLst>
                                  <p:childTnLst>
                                    <p:set>
                                      <p:cBhvr>
                                        <p:cTn id="83" dur="1" fill="hold">
                                          <p:stCondLst>
                                            <p:cond delay="0"/>
                                          </p:stCondLst>
                                        </p:cTn>
                                        <p:tgtEl>
                                          <p:spTgt spid="9">
                                            <p:txEl>
                                              <p:pRg st="1" end="1"/>
                                            </p:txEl>
                                          </p:spTgt>
                                        </p:tgtEl>
                                        <p:attrNameLst>
                                          <p:attrName>style.visibility</p:attrName>
                                        </p:attrNameLst>
                                      </p:cBhvr>
                                      <p:to>
                                        <p:strVal val="visible"/>
                                      </p:to>
                                    </p:set>
                                    <p:animEffect transition="in" filter="fade">
                                      <p:cBhvr>
                                        <p:cTn id="84" dur="500"/>
                                        <p:tgtEl>
                                          <p:spTgt spid="9">
                                            <p:txEl>
                                              <p:pRg st="1" end="1"/>
                                            </p:txEl>
                                          </p:spTgt>
                                        </p:tgtEl>
                                      </p:cBhvr>
                                    </p:animEffect>
                                  </p:childTnLst>
                                </p:cTn>
                              </p:par>
                              <p:par>
                                <p:cTn id="85" presetID="10" presetClass="entr" presetSubtype="0" fill="hold" grpId="1" nodeType="withEffect">
                                  <p:stCondLst>
                                    <p:cond delay="0"/>
                                  </p:stCondLst>
                                  <p:childTnLst>
                                    <p:set>
                                      <p:cBhvr>
                                        <p:cTn id="86" dur="1" fill="hold">
                                          <p:stCondLst>
                                            <p:cond delay="0"/>
                                          </p:stCondLst>
                                        </p:cTn>
                                        <p:tgtEl>
                                          <p:spTgt spid="9">
                                            <p:txEl>
                                              <p:pRg st="3" end="3"/>
                                            </p:txEl>
                                          </p:spTgt>
                                        </p:tgtEl>
                                        <p:attrNameLst>
                                          <p:attrName>style.visibility</p:attrName>
                                        </p:attrNameLst>
                                      </p:cBhvr>
                                      <p:to>
                                        <p:strVal val="visible"/>
                                      </p:to>
                                    </p:set>
                                    <p:animEffect transition="in" filter="fade">
                                      <p:cBhvr>
                                        <p:cTn id="87" dur="500"/>
                                        <p:tgtEl>
                                          <p:spTgt spid="9">
                                            <p:txEl>
                                              <p:pRg st="3" end="3"/>
                                            </p:txEl>
                                          </p:spTgt>
                                        </p:tgtEl>
                                      </p:cBhvr>
                                    </p:animEffect>
                                  </p:childTnLst>
                                </p:cTn>
                              </p:par>
                              <p:par>
                                <p:cTn id="88" presetID="10" presetClass="entr" presetSubtype="0" fill="hold" grpId="1" nodeType="withEffect">
                                  <p:stCondLst>
                                    <p:cond delay="0"/>
                                  </p:stCondLst>
                                  <p:childTnLst>
                                    <p:set>
                                      <p:cBhvr>
                                        <p:cTn id="89" dur="1" fill="hold">
                                          <p:stCondLst>
                                            <p:cond delay="0"/>
                                          </p:stCondLst>
                                        </p:cTn>
                                        <p:tgtEl>
                                          <p:spTgt spid="9">
                                            <p:txEl>
                                              <p:pRg st="4" end="4"/>
                                            </p:txEl>
                                          </p:spTgt>
                                        </p:tgtEl>
                                        <p:attrNameLst>
                                          <p:attrName>style.visibility</p:attrName>
                                        </p:attrNameLst>
                                      </p:cBhvr>
                                      <p:to>
                                        <p:strVal val="visible"/>
                                      </p:to>
                                    </p:set>
                                    <p:animEffect transition="in" filter="fade">
                                      <p:cBhvr>
                                        <p:cTn id="90" dur="500"/>
                                        <p:tgtEl>
                                          <p:spTgt spid="9">
                                            <p:txEl>
                                              <p:pRg st="4" end="4"/>
                                            </p:txEl>
                                          </p:spTgt>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9">
                                            <p:txEl>
                                              <p:pRg st="6" end="6"/>
                                            </p:txEl>
                                          </p:spTgt>
                                        </p:tgtEl>
                                        <p:attrNameLst>
                                          <p:attrName>style.visibility</p:attrName>
                                        </p:attrNameLst>
                                      </p:cBhvr>
                                      <p:to>
                                        <p:strVal val="visible"/>
                                      </p:to>
                                    </p:set>
                                    <p:animEffect transition="in" filter="fade">
                                      <p:cBhvr>
                                        <p:cTn id="93" dur="500"/>
                                        <p:tgtEl>
                                          <p:spTgt spid="9">
                                            <p:txEl>
                                              <p:pRg st="6" end="6"/>
                                            </p:txEl>
                                          </p:spTgt>
                                        </p:tgtEl>
                                      </p:cBhvr>
                                    </p:animEffect>
                                  </p:childTnLst>
                                </p:cTn>
                              </p:par>
                              <p:par>
                                <p:cTn id="94" presetID="22" presetClass="entr" presetSubtype="8" fill="hold" nodeType="withEffect">
                                  <p:stCondLst>
                                    <p:cond delay="0"/>
                                  </p:stCondLst>
                                  <p:childTnLst>
                                    <p:set>
                                      <p:cBhvr>
                                        <p:cTn id="95" dur="1" fill="hold">
                                          <p:stCondLst>
                                            <p:cond delay="0"/>
                                          </p:stCondLst>
                                        </p:cTn>
                                        <p:tgtEl>
                                          <p:spTgt spid="10">
                                            <p:txEl>
                                              <p:pRg st="7" end="7"/>
                                            </p:txEl>
                                          </p:spTgt>
                                        </p:tgtEl>
                                        <p:attrNameLst>
                                          <p:attrName>style.visibility</p:attrName>
                                        </p:attrNameLst>
                                      </p:cBhvr>
                                      <p:to>
                                        <p:strVal val="visible"/>
                                      </p:to>
                                    </p:set>
                                    <p:animEffect transition="in" filter="wipe(left)">
                                      <p:cBhvr>
                                        <p:cTn id="96"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P spid="9" grpId="1" build="allAtOnce"/>
      <p:bldP spid="12" grpId="0"/>
      <p:bldP spid="12" grpId="1"/>
      <p:bldP spid="18" grpId="0"/>
      <p:bldP spid="18"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p:cNvGrpSpPr/>
          <p:nvPr/>
        </p:nvGrpSpPr>
        <p:grpSpPr>
          <a:xfrm>
            <a:off x="-121939" y="-214181"/>
            <a:ext cx="1339064" cy="1472250"/>
            <a:chOff x="-147340" y="-252281"/>
            <a:chExt cx="1610599" cy="1770793"/>
          </a:xfrm>
        </p:grpSpPr>
        <p:sp>
          <p:nvSpPr>
            <p:cNvPr id="29" name="자유형 28"/>
            <p:cNvSpPr/>
            <p:nvPr/>
          </p:nvSpPr>
          <p:spPr>
            <a:xfrm rot="946517">
              <a:off x="-147340" y="-252280"/>
              <a:ext cx="1610599" cy="1770792"/>
            </a:xfrm>
            <a:custGeom>
              <a:avLst/>
              <a:gdLst>
                <a:gd name="connsiteX0" fmla="*/ 0 w 1610599"/>
                <a:gd name="connsiteY0" fmla="*/ 455004 h 1770792"/>
                <a:gd name="connsiteX1" fmla="*/ 1610599 w 1610599"/>
                <a:gd name="connsiteY1" fmla="*/ 0 h 1770792"/>
                <a:gd name="connsiteX2" fmla="*/ 1610599 w 1610599"/>
                <a:gd name="connsiteY2" fmla="*/ 511653 h 1770792"/>
                <a:gd name="connsiteX3" fmla="*/ 479233 w 1610599"/>
                <a:gd name="connsiteY3" fmla="*/ 1765363 h 1770792"/>
                <a:gd name="connsiteX4" fmla="*/ 371718 w 1610599"/>
                <a:gd name="connsiteY4" fmla="*/ 1770792 h 1770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599" h="1770792">
                  <a:moveTo>
                    <a:pt x="0" y="455004"/>
                  </a:moveTo>
                  <a:lnTo>
                    <a:pt x="1610599" y="0"/>
                  </a:lnTo>
                  <a:lnTo>
                    <a:pt x="1610599" y="511653"/>
                  </a:lnTo>
                  <a:cubicBezTo>
                    <a:pt x="1610599" y="1164151"/>
                    <a:pt x="1114704" y="1700827"/>
                    <a:pt x="479233" y="1765363"/>
                  </a:cubicBezTo>
                  <a:lnTo>
                    <a:pt x="371718" y="1770792"/>
                  </a:lnTo>
                  <a:close/>
                </a:path>
              </a:pathLst>
            </a:custGeom>
            <a:blipFill dpi="0" rotWithShape="1">
              <a:blip r:embed="rId2">
                <a:alphaModFix amt="26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자유형 29"/>
            <p:cNvSpPr/>
            <p:nvPr/>
          </p:nvSpPr>
          <p:spPr>
            <a:xfrm rot="946517">
              <a:off x="-147340" y="-252281"/>
              <a:ext cx="1610599" cy="1770792"/>
            </a:xfrm>
            <a:custGeom>
              <a:avLst/>
              <a:gdLst>
                <a:gd name="connsiteX0" fmla="*/ 0 w 1610599"/>
                <a:gd name="connsiteY0" fmla="*/ 455004 h 1770792"/>
                <a:gd name="connsiteX1" fmla="*/ 1610599 w 1610599"/>
                <a:gd name="connsiteY1" fmla="*/ 0 h 1770792"/>
                <a:gd name="connsiteX2" fmla="*/ 1610599 w 1610599"/>
                <a:gd name="connsiteY2" fmla="*/ 511653 h 1770792"/>
                <a:gd name="connsiteX3" fmla="*/ 479233 w 1610599"/>
                <a:gd name="connsiteY3" fmla="*/ 1765363 h 1770792"/>
                <a:gd name="connsiteX4" fmla="*/ 371718 w 1610599"/>
                <a:gd name="connsiteY4" fmla="*/ 1770792 h 1770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599" h="1770792">
                  <a:moveTo>
                    <a:pt x="0" y="455004"/>
                  </a:moveTo>
                  <a:lnTo>
                    <a:pt x="1610599" y="0"/>
                  </a:lnTo>
                  <a:lnTo>
                    <a:pt x="1610599" y="511653"/>
                  </a:lnTo>
                  <a:cubicBezTo>
                    <a:pt x="1610599" y="1164151"/>
                    <a:pt x="1114704" y="1700827"/>
                    <a:pt x="479233" y="1765363"/>
                  </a:cubicBezTo>
                  <a:lnTo>
                    <a:pt x="371718" y="1770792"/>
                  </a:lnTo>
                  <a:close/>
                </a:path>
              </a:pathLst>
            </a:cu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5" name="직사각형 24"/>
          <p:cNvSpPr/>
          <p:nvPr/>
        </p:nvSpPr>
        <p:spPr>
          <a:xfrm>
            <a:off x="102605" y="66675"/>
            <a:ext cx="4999931" cy="461665"/>
          </a:xfrm>
          <a:prstGeom prst="rect">
            <a:avLst/>
          </a:prstGeom>
        </p:spPr>
        <p:txBody>
          <a:bodyPr wrap="square">
            <a:spAutoFit/>
          </a:bodyPr>
          <a:lstStyle/>
          <a:p>
            <a:r>
              <a:rPr lang="en-US" altLang="ko-KR" sz="2400" b="1" i="1" dirty="0">
                <a:solidFill>
                  <a:srgbClr val="75DDFB"/>
                </a:solidFill>
              </a:rPr>
              <a:t>Result</a:t>
            </a:r>
          </a:p>
        </p:txBody>
      </p:sp>
      <p:sp>
        <p:nvSpPr>
          <p:cNvPr id="4" name="직사각형 3"/>
          <p:cNvSpPr/>
          <p:nvPr/>
        </p:nvSpPr>
        <p:spPr>
          <a:xfrm>
            <a:off x="103339" y="595149"/>
            <a:ext cx="482824" cy="400110"/>
          </a:xfrm>
          <a:prstGeom prst="rect">
            <a:avLst/>
          </a:prstGeom>
        </p:spPr>
        <p:txBody>
          <a:bodyPr wrap="none">
            <a:spAutoFit/>
          </a:bodyPr>
          <a:lstStyle/>
          <a:p>
            <a:r>
              <a:rPr lang="en-US" altLang="ko-KR" sz="2000" b="1" i="1" dirty="0">
                <a:solidFill>
                  <a:schemeClr val="bg1"/>
                </a:solidFill>
              </a:rPr>
              <a:t>04</a:t>
            </a:r>
            <a:endParaRPr lang="ko-KR" altLang="en-US" sz="2000" dirty="0">
              <a:solidFill>
                <a:schemeClr val="bg1"/>
              </a:solidFill>
            </a:endParaRPr>
          </a:p>
        </p:txBody>
      </p:sp>
      <p:sp>
        <p:nvSpPr>
          <p:cNvPr id="15" name="자유형 14"/>
          <p:cNvSpPr/>
          <p:nvPr/>
        </p:nvSpPr>
        <p:spPr>
          <a:xfrm>
            <a:off x="228597" y="595147"/>
            <a:ext cx="11946064" cy="6262853"/>
          </a:xfrm>
          <a:custGeom>
            <a:avLst/>
            <a:gdLst>
              <a:gd name="connsiteX0" fmla="*/ 0 w 11946064"/>
              <a:gd name="connsiteY0" fmla="*/ 5391017 h 6262853"/>
              <a:gd name="connsiteX1" fmla="*/ 19073 w 11946064"/>
              <a:gd name="connsiteY1" fmla="*/ 5391017 h 6262853"/>
              <a:gd name="connsiteX2" fmla="*/ 21368 w 11946064"/>
              <a:gd name="connsiteY2" fmla="*/ 5413786 h 6262853"/>
              <a:gd name="connsiteX3" fmla="*/ 1041051 w 11946064"/>
              <a:gd name="connsiteY3" fmla="*/ 6244852 h 6262853"/>
              <a:gd name="connsiteX4" fmla="*/ 1470063 w 11946064"/>
              <a:gd name="connsiteY4" fmla="*/ 6244852 h 6262853"/>
              <a:gd name="connsiteX5" fmla="*/ 10222037 w 11946064"/>
              <a:gd name="connsiteY5" fmla="*/ 6244852 h 6262853"/>
              <a:gd name="connsiteX6" fmla="*/ 11946063 w 11946064"/>
              <a:gd name="connsiteY6" fmla="*/ 6244852 h 6262853"/>
              <a:gd name="connsiteX7" fmla="*/ 11946063 w 11946064"/>
              <a:gd name="connsiteY7" fmla="*/ 6262852 h 6262853"/>
              <a:gd name="connsiteX8" fmla="*/ 10222037 w 11946064"/>
              <a:gd name="connsiteY8" fmla="*/ 6262852 h 6262853"/>
              <a:gd name="connsiteX9" fmla="*/ 10222037 w 11946064"/>
              <a:gd name="connsiteY9" fmla="*/ 6262853 h 6262853"/>
              <a:gd name="connsiteX10" fmla="*/ 6267452 w 11946064"/>
              <a:gd name="connsiteY10" fmla="*/ 6262853 h 6262853"/>
              <a:gd name="connsiteX11" fmla="*/ 1724027 w 11946064"/>
              <a:gd name="connsiteY11" fmla="*/ 6262853 h 6262853"/>
              <a:gd name="connsiteX12" fmla="*/ 1026492 w 11946064"/>
              <a:gd name="connsiteY12" fmla="*/ 6262853 h 6262853"/>
              <a:gd name="connsiteX13" fmla="*/ 3869 w 11946064"/>
              <a:gd name="connsiteY13" fmla="*/ 5429391 h 6262853"/>
              <a:gd name="connsiteX14" fmla="*/ 1724027 w 11946064"/>
              <a:gd name="connsiteY14" fmla="*/ 0 h 6262853"/>
              <a:gd name="connsiteX15" fmla="*/ 5678612 w 11946064"/>
              <a:gd name="connsiteY15" fmla="*/ 0 h 6262853"/>
              <a:gd name="connsiteX16" fmla="*/ 10222037 w 11946064"/>
              <a:gd name="connsiteY16" fmla="*/ 0 h 6262853"/>
              <a:gd name="connsiteX17" fmla="*/ 10919572 w 11946064"/>
              <a:gd name="connsiteY17" fmla="*/ 0 h 6262853"/>
              <a:gd name="connsiteX18" fmla="*/ 11942195 w 11946064"/>
              <a:gd name="connsiteY18" fmla="*/ 833462 h 6262853"/>
              <a:gd name="connsiteX19" fmla="*/ 11946064 w 11946064"/>
              <a:gd name="connsiteY19" fmla="*/ 871836 h 6262853"/>
              <a:gd name="connsiteX20" fmla="*/ 11926991 w 11946064"/>
              <a:gd name="connsiteY20" fmla="*/ 871836 h 6262853"/>
              <a:gd name="connsiteX21" fmla="*/ 11924696 w 11946064"/>
              <a:gd name="connsiteY21" fmla="*/ 849067 h 6262853"/>
              <a:gd name="connsiteX22" fmla="*/ 10905013 w 11946064"/>
              <a:gd name="connsiteY22" fmla="*/ 18001 h 6262853"/>
              <a:gd name="connsiteX23" fmla="*/ 10476001 w 11946064"/>
              <a:gd name="connsiteY23" fmla="*/ 18001 h 6262853"/>
              <a:gd name="connsiteX24" fmla="*/ 1724027 w 11946064"/>
              <a:gd name="connsiteY24" fmla="*/ 18001 h 6262853"/>
              <a:gd name="connsiteX25" fmla="*/ 1 w 11946064"/>
              <a:gd name="connsiteY25" fmla="*/ 18001 h 6262853"/>
              <a:gd name="connsiteX26" fmla="*/ 1 w 11946064"/>
              <a:gd name="connsiteY26" fmla="*/ 1 h 6262853"/>
              <a:gd name="connsiteX27" fmla="*/ 1724027 w 11946064"/>
              <a:gd name="connsiteY27" fmla="*/ 1 h 6262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946064" h="6262853">
                <a:moveTo>
                  <a:pt x="0" y="5391017"/>
                </a:moveTo>
                <a:lnTo>
                  <a:pt x="19073" y="5391017"/>
                </a:lnTo>
                <a:lnTo>
                  <a:pt x="21368" y="5413786"/>
                </a:lnTo>
                <a:cubicBezTo>
                  <a:pt x="118421" y="5888074"/>
                  <a:pt x="538071" y="6244852"/>
                  <a:pt x="1041051" y="6244852"/>
                </a:cubicBezTo>
                <a:lnTo>
                  <a:pt x="1470063" y="6244852"/>
                </a:lnTo>
                <a:lnTo>
                  <a:pt x="10222037" y="6244852"/>
                </a:lnTo>
                <a:lnTo>
                  <a:pt x="11946063" y="6244852"/>
                </a:lnTo>
                <a:lnTo>
                  <a:pt x="11946063" y="6262852"/>
                </a:lnTo>
                <a:lnTo>
                  <a:pt x="10222037" y="6262852"/>
                </a:lnTo>
                <a:lnTo>
                  <a:pt x="10222037" y="6262853"/>
                </a:lnTo>
                <a:lnTo>
                  <a:pt x="6267452" y="6262853"/>
                </a:lnTo>
                <a:lnTo>
                  <a:pt x="1724027" y="6262853"/>
                </a:lnTo>
                <a:lnTo>
                  <a:pt x="1026492" y="6262853"/>
                </a:lnTo>
                <a:cubicBezTo>
                  <a:pt x="522062" y="6262853"/>
                  <a:pt x="101202" y="5905046"/>
                  <a:pt x="3869" y="5429391"/>
                </a:cubicBezTo>
                <a:close/>
                <a:moveTo>
                  <a:pt x="1724027" y="0"/>
                </a:moveTo>
                <a:lnTo>
                  <a:pt x="5678612" y="0"/>
                </a:lnTo>
                <a:lnTo>
                  <a:pt x="10222037" y="0"/>
                </a:lnTo>
                <a:lnTo>
                  <a:pt x="10919572" y="0"/>
                </a:lnTo>
                <a:cubicBezTo>
                  <a:pt x="11424002" y="0"/>
                  <a:pt x="11844862" y="357807"/>
                  <a:pt x="11942195" y="833462"/>
                </a:cubicBezTo>
                <a:lnTo>
                  <a:pt x="11946064" y="871836"/>
                </a:lnTo>
                <a:lnTo>
                  <a:pt x="11926991" y="871836"/>
                </a:lnTo>
                <a:lnTo>
                  <a:pt x="11924696" y="849067"/>
                </a:lnTo>
                <a:cubicBezTo>
                  <a:pt x="11827643" y="374779"/>
                  <a:pt x="11407993" y="18001"/>
                  <a:pt x="10905013" y="18001"/>
                </a:cubicBezTo>
                <a:lnTo>
                  <a:pt x="10476001" y="18001"/>
                </a:lnTo>
                <a:lnTo>
                  <a:pt x="1724027" y="18001"/>
                </a:lnTo>
                <a:lnTo>
                  <a:pt x="1" y="18001"/>
                </a:lnTo>
                <a:lnTo>
                  <a:pt x="1" y="1"/>
                </a:lnTo>
                <a:lnTo>
                  <a:pt x="1724027" y="1"/>
                </a:lnTo>
                <a:close/>
              </a:path>
            </a:pathLst>
          </a:custGeom>
          <a:solidFill>
            <a:srgbClr val="75DD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내용 개체 틀 2">
            <a:extLst>
              <a:ext uri="{FF2B5EF4-FFF2-40B4-BE49-F238E27FC236}">
                <a16:creationId xmlns:a16="http://schemas.microsoft.com/office/drawing/2014/main" id="{31DE0553-70D8-49B7-8AB5-C9989ED023B5}"/>
              </a:ext>
            </a:extLst>
          </p:cNvPr>
          <p:cNvSpPr>
            <a:spLocks noGrp="1"/>
          </p:cNvSpPr>
          <p:nvPr>
            <p:ph idx="1"/>
          </p:nvPr>
        </p:nvSpPr>
        <p:spPr>
          <a:xfrm>
            <a:off x="838200" y="4561056"/>
            <a:ext cx="10515600" cy="2120529"/>
          </a:xfrm>
        </p:spPr>
        <p:txBody>
          <a:bodyPr>
            <a:normAutofit/>
          </a:bodyPr>
          <a:lstStyle/>
          <a:p>
            <a:pPr>
              <a:lnSpc>
                <a:spcPct val="120000"/>
              </a:lnSpc>
            </a:pPr>
            <a:r>
              <a:rPr lang="en-US" altLang="ko-KR" sz="1800" dirty="0"/>
              <a:t>The most important role of neurotransmitters in neurons is to activate or inhibit the postsynaptic neurons. Since neuronal morphology is a determinant of the conduction velocity and projection of the neuron, it is not significantly affected by the neurotransmitter that the neuron has. In addition, glutamate, GABA, and acetylcholine are all too common neurotransmitters in the nervous system, and they are distributed in several places, so it is difficult to determine the neurotransmitter by observing only the structure.</a:t>
            </a:r>
            <a:endParaRPr lang="ko-KR" altLang="en-US" sz="1800" dirty="0"/>
          </a:p>
        </p:txBody>
      </p:sp>
      <p:sp>
        <p:nvSpPr>
          <p:cNvPr id="9" name="직사각형 8">
            <a:extLst>
              <a:ext uri="{FF2B5EF4-FFF2-40B4-BE49-F238E27FC236}">
                <a16:creationId xmlns:a16="http://schemas.microsoft.com/office/drawing/2014/main" id="{E3A6F9ED-5AAF-4BA3-881D-CB1EF8DD82AD}"/>
              </a:ext>
            </a:extLst>
          </p:cNvPr>
          <p:cNvSpPr/>
          <p:nvPr/>
        </p:nvSpPr>
        <p:spPr>
          <a:xfrm>
            <a:off x="986350" y="625927"/>
            <a:ext cx="4999931" cy="369332"/>
          </a:xfrm>
          <a:prstGeom prst="rect">
            <a:avLst/>
          </a:prstGeom>
        </p:spPr>
        <p:txBody>
          <a:bodyPr wrap="square">
            <a:spAutoFit/>
          </a:bodyPr>
          <a:lstStyle/>
          <a:p>
            <a:r>
              <a:rPr lang="en-US" altLang="ko-KR" i="1" dirty="0"/>
              <a:t>Discussion</a:t>
            </a:r>
          </a:p>
        </p:txBody>
      </p:sp>
      <p:pic>
        <p:nvPicPr>
          <p:cNvPr id="3074" name="Picture 2" descr="cholinergic gabaergic glutamatergic pathwayì ëí ì´ë¯¸ì§ ê²ìê²°ê³¼">
            <a:extLst>
              <a:ext uri="{FF2B5EF4-FFF2-40B4-BE49-F238E27FC236}">
                <a16:creationId xmlns:a16="http://schemas.microsoft.com/office/drawing/2014/main" id="{950E71A8-5AC2-4BFF-B58B-0FC7F35A1F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9487" y="1041967"/>
            <a:ext cx="5793588" cy="3365376"/>
          </a:xfrm>
          <a:prstGeom prst="rect">
            <a:avLst/>
          </a:prstGeom>
          <a:noFill/>
          <a:extLst>
            <a:ext uri="{909E8E84-426E-40DD-AFC4-6F175D3DCCD1}">
              <a14:hiddenFill xmlns:a14="http://schemas.microsoft.com/office/drawing/2010/main">
                <a:solidFill>
                  <a:srgbClr val="FFFFFF"/>
                </a:solidFill>
              </a14:hiddenFill>
            </a:ext>
          </a:extLst>
        </p:spPr>
      </p:pic>
      <p:sp>
        <p:nvSpPr>
          <p:cNvPr id="11" name="내용 개체 틀 2">
            <a:extLst>
              <a:ext uri="{FF2B5EF4-FFF2-40B4-BE49-F238E27FC236}">
                <a16:creationId xmlns:a16="http://schemas.microsoft.com/office/drawing/2014/main" id="{F431BE02-8350-46B4-BE57-F366917D3165}"/>
              </a:ext>
            </a:extLst>
          </p:cNvPr>
          <p:cNvSpPr txBox="1">
            <a:spLocks/>
          </p:cNvSpPr>
          <p:nvPr/>
        </p:nvSpPr>
        <p:spPr>
          <a:xfrm>
            <a:off x="838200" y="4737778"/>
            <a:ext cx="10515600" cy="1536565"/>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ko-KR" sz="1800" dirty="0"/>
              <a:t>Although it might have better performances if we analyze bipolar, unipolar, and multipolar neurons, which were separated by their structures, this project was a fresh attempt to predict the neurotransmitter that the neuron has through analyzing their morphology. And because the results were more than 10 percentage points above the chance, the project was worth it.</a:t>
            </a:r>
          </a:p>
          <a:p>
            <a:pPr>
              <a:lnSpc>
                <a:spcPct val="120000"/>
              </a:lnSpc>
            </a:pPr>
            <a:endParaRPr lang="ko-KR" altLang="en-US" sz="1800" dirty="0"/>
          </a:p>
        </p:txBody>
      </p:sp>
      <p:pic>
        <p:nvPicPr>
          <p:cNvPr id="3076" name="Picture 4" descr="Types of neurons">
            <a:extLst>
              <a:ext uri="{FF2B5EF4-FFF2-40B4-BE49-F238E27FC236}">
                <a16:creationId xmlns:a16="http://schemas.microsoft.com/office/drawing/2014/main" id="{312F43AF-F642-47AB-925B-E80A94297A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7387" y="926528"/>
            <a:ext cx="5317788" cy="3752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03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fade">
                                      <p:cBhvr>
                                        <p:cTn id="11" dur="500"/>
                                        <p:tgtEl>
                                          <p:spTgt spid="307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0" nodeType="clickEffect">
                                  <p:stCondLst>
                                    <p:cond delay="0"/>
                                  </p:stCondLst>
                                  <p:childTnLst>
                                    <p:set>
                                      <p:cBhvr>
                                        <p:cTn id="15" dur="1" fill="hold">
                                          <p:stCondLst>
                                            <p:cond delay="0"/>
                                          </p:stCondLst>
                                        </p:cTn>
                                        <p:tgtEl>
                                          <p:spTgt spid="10">
                                            <p:txEl>
                                              <p:pRg st="0" end="0"/>
                                            </p:txEl>
                                          </p:spTgt>
                                        </p:tgtEl>
                                        <p:attrNameLst>
                                          <p:attrName>style.visibility</p:attrName>
                                        </p:attrNameLst>
                                      </p:cBhvr>
                                      <p:to>
                                        <p:strVal val="hidden"/>
                                      </p:to>
                                    </p:set>
                                  </p:childTnLst>
                                </p:cTn>
                              </p:par>
                              <p:par>
                                <p:cTn id="16" presetID="1" presetClass="exit" presetSubtype="0" fill="hold" nodeType="withEffect">
                                  <p:stCondLst>
                                    <p:cond delay="0"/>
                                  </p:stCondLst>
                                  <p:childTnLst>
                                    <p:set>
                                      <p:cBhvr>
                                        <p:cTn id="17" dur="1" fill="hold">
                                          <p:stCondLst>
                                            <p:cond delay="0"/>
                                          </p:stCondLst>
                                        </p:cTn>
                                        <p:tgtEl>
                                          <p:spTgt spid="3074"/>
                                        </p:tgtEl>
                                        <p:attrNameLst>
                                          <p:attrName>style.visibility</p:attrName>
                                        </p:attrNameLst>
                                      </p:cBhvr>
                                      <p:to>
                                        <p:strVal val="hidden"/>
                                      </p:to>
                                    </p:set>
                                  </p:childTnLst>
                                </p:cTn>
                              </p:par>
                              <p:par>
                                <p:cTn id="18" presetID="22" presetClass="entr" presetSubtype="8"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076"/>
                                        </p:tgtEl>
                                        <p:attrNameLst>
                                          <p:attrName>style.visibility</p:attrName>
                                        </p:attrNameLst>
                                      </p:cBhvr>
                                      <p:to>
                                        <p:strVal val="visible"/>
                                      </p:to>
                                    </p:set>
                                    <p:animEffect transition="in" filter="fade">
                                      <p:cBhvr>
                                        <p:cTn id="24"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3936</TotalTime>
  <Words>659</Words>
  <Application>Microsoft Office PowerPoint</Application>
  <PresentationFormat>와이드스크린</PresentationFormat>
  <Paragraphs>91</Paragraphs>
  <Slides>6</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6</vt:i4>
      </vt:variant>
    </vt:vector>
  </HeadingPairs>
  <TitlesOfParts>
    <vt:vector size="11" baseType="lpstr">
      <vt:lpstr>Aharoni</vt:lpstr>
      <vt:lpstr>나눔스퀘어</vt:lpstr>
      <vt:lpstr>맑은 고딕</vt:lpstr>
      <vt:lpstr>Arial</vt:lpstr>
      <vt:lpstr>Office 테마</vt:lpstr>
      <vt:lpstr>PowerPoint 프레젠테이션</vt:lpstr>
      <vt:lpstr>PowerPoint 프레젠테이션</vt:lpstr>
      <vt:lpstr>Abbreviation used in  the datasets</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요청사항</dc:creator>
  <cp:lastModifiedBy>user</cp:lastModifiedBy>
  <cp:revision>336</cp:revision>
  <dcterms:created xsi:type="dcterms:W3CDTF">2017-10-09T06:24:25Z</dcterms:created>
  <dcterms:modified xsi:type="dcterms:W3CDTF">2019-06-20T04:08:15Z</dcterms:modified>
</cp:coreProperties>
</file>