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75596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786" y="-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84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20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23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0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0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3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0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1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9C6C-0B74-4C53-B0CF-72396E26F823}" type="datetimeFigureOut">
              <a:rPr lang="zh-TW" altLang="en-US" smtClean="0"/>
              <a:t>2021/6/12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00314-963D-44B8-B398-3E55BAB7CB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6DC0154-137D-4527-9EF8-79F0A68A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85221"/>
              </p:ext>
            </p:extLst>
          </p:nvPr>
        </p:nvGraphicFramePr>
        <p:xfrm>
          <a:off x="944959" y="1"/>
          <a:ext cx="5669758" cy="805051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04896">
                  <a:extLst>
                    <a:ext uri="{9D8B030D-6E8A-4147-A177-3AD203B41FA5}">
                      <a16:colId xmlns:a16="http://schemas.microsoft.com/office/drawing/2014/main" val="1557800326"/>
                    </a:ext>
                  </a:extLst>
                </a:gridCol>
                <a:gridCol w="483858">
                  <a:extLst>
                    <a:ext uri="{9D8B030D-6E8A-4147-A177-3AD203B41FA5}">
                      <a16:colId xmlns:a16="http://schemas.microsoft.com/office/drawing/2014/main" val="1155694541"/>
                    </a:ext>
                  </a:extLst>
                </a:gridCol>
                <a:gridCol w="3581004">
                  <a:extLst>
                    <a:ext uri="{9D8B030D-6E8A-4147-A177-3AD203B41FA5}">
                      <a16:colId xmlns:a16="http://schemas.microsoft.com/office/drawing/2014/main" val="3775617549"/>
                    </a:ext>
                  </a:extLst>
                </a:gridCol>
              </a:tblGrid>
              <a:tr h="326799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5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我們的</a:t>
                      </a:r>
                      <a:r>
                        <a:rPr lang="en-US" altLang="zh-TW" sz="15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5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將提供四個面向的評估</a:t>
                      </a: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5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2296008323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開始癒合的跡象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偵測表皮新生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(Re-epithelialization)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3732809753"/>
                  </a:ext>
                </a:extLst>
              </a:tr>
              <a:tr h="1502122">
                <a:tc gridSpan="3">
                  <a:txBody>
                    <a:bodyPr/>
                    <a:lstStyle/>
                    <a:p>
                      <a:r>
                        <a:rPr lang="en-US" altLang="zh-TW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1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r>
                        <a:rPr lang="en-US" altLang="zh-TW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3984623072"/>
                  </a:ext>
                </a:extLst>
              </a:tr>
              <a:tr h="301535">
                <a:tc>
                  <a:txBody>
                    <a:bodyPr/>
                    <a:lstStyle/>
                    <a:p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傷口癒合的過程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gridSpan="2"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分析傷口不同組織的比例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(Tissue classification)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2281462341"/>
                  </a:ext>
                </a:extLst>
              </a:tr>
              <a:tr h="1436778">
                <a:tc gridSpan="3">
                  <a:txBody>
                    <a:bodyPr/>
                    <a:lstStyle/>
                    <a:p>
                      <a:endParaRPr lang="zh-TW" altLang="en-US" sz="1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2573517923"/>
                  </a:ext>
                </a:extLst>
              </a:tr>
              <a:tr h="309562">
                <a:tc gridSpan="2">
                  <a:txBody>
                    <a:bodyPr/>
                    <a:lstStyle/>
                    <a:p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傷口大小的估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</a:t>
                      </a:r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(cm</a:t>
                      </a:r>
                      <a:r>
                        <a:rPr lang="en-US" altLang="zh-TW" sz="1400" b="1" kern="1200" baseline="300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手機於傷口上方不偏斜。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輸入拍照距離即可自動估算。</a:t>
                      </a:r>
                    </a:p>
                  </a:txBody>
                  <a:tcPr marL="75596" marR="75596" marT="37798" marB="37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手機於傷口上方不偏斜。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輸入拍照距離即可自動估算。</a:t>
                      </a: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3482702984"/>
                  </a:ext>
                </a:extLst>
              </a:tr>
              <a:tr h="1656278">
                <a:tc gridSpan="3">
                  <a:txBody>
                    <a:bodyPr/>
                    <a:lstStyle/>
                    <a:p>
                      <a:endParaRPr lang="zh-TW" altLang="en-US" sz="1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2734590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相關醫療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建議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en-US" altLang="zh-TW" sz="1400" b="1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sz="1100" b="1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是否需</a:t>
                      </a:r>
                      <a:r>
                        <a:rPr lang="zh-TW" altLang="en-US" sz="1400" b="0" kern="12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手術清創</a:t>
                      </a:r>
                      <a:r>
                        <a:rPr lang="zh-TW" altLang="en-US" sz="1400" b="1" kern="12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or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維持目前</a:t>
                      </a:r>
                      <a:r>
                        <a:rPr lang="zh-TW" altLang="en-US" sz="1400" b="1" kern="1200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傷口照護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3118725130"/>
                  </a:ext>
                </a:extLst>
              </a:tr>
              <a:tr h="1640090">
                <a:tc gridSpan="3">
                  <a:txBody>
                    <a:bodyPr/>
                    <a:lstStyle/>
                    <a:p>
                      <a:endParaRPr lang="en-US" altLang="zh-TW" sz="1100" b="1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sz="1100" b="1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3589746963"/>
                  </a:ext>
                </a:extLst>
              </a:tr>
            </a:tbl>
          </a:graphicData>
        </a:graphic>
      </p:graphicFrame>
      <p:pic>
        <p:nvPicPr>
          <p:cNvPr id="11" name="圖形 10" descr="OK 繃 以實心填滿">
            <a:extLst>
              <a:ext uri="{FF2B5EF4-FFF2-40B4-BE49-F238E27FC236}">
                <a16:creationId xmlns:a16="http://schemas.microsoft.com/office/drawing/2014/main" id="{03B6CA3F-F2FD-493D-B383-BB9C244E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7149" y="6351470"/>
            <a:ext cx="1214601" cy="121460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2BE7E0-2A64-48A7-8A19-F49D117C76DE}"/>
              </a:ext>
            </a:extLst>
          </p:cNvPr>
          <p:cNvSpPr txBox="1"/>
          <p:nvPr/>
        </p:nvSpPr>
        <p:spPr>
          <a:xfrm>
            <a:off x="3364055" y="6778508"/>
            <a:ext cx="18473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488" dirty="0"/>
          </a:p>
        </p:txBody>
      </p:sp>
      <p:pic>
        <p:nvPicPr>
          <p:cNvPr id="14" name="圖形 13" descr="牙醫工具 以實心填滿">
            <a:extLst>
              <a:ext uri="{FF2B5EF4-FFF2-40B4-BE49-F238E27FC236}">
                <a16:creationId xmlns:a16="http://schemas.microsoft.com/office/drawing/2014/main" id="{854A292A-E79D-4B84-9A00-D278A3590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6900" y="6436401"/>
            <a:ext cx="1093238" cy="109323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D73102C-5AF6-4B9A-B8E0-6F0BC67DE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99" y="607286"/>
            <a:ext cx="3305174" cy="145819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34F9E56-270B-436A-B3A2-4E7E6DAB6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99" y="2417189"/>
            <a:ext cx="3305174" cy="1406507"/>
          </a:xfrm>
          <a:prstGeom prst="rect">
            <a:avLst/>
          </a:prstGeom>
        </p:spPr>
      </p:pic>
      <p:pic>
        <p:nvPicPr>
          <p:cNvPr id="20" name="圖片 19" descr="一張含有 機器人 的圖片&#10;&#10;自動產生的描述">
            <a:extLst>
              <a:ext uri="{FF2B5EF4-FFF2-40B4-BE49-F238E27FC236}">
                <a16:creationId xmlns:a16="http://schemas.microsoft.com/office/drawing/2014/main" id="{24640A07-DB11-444F-95E3-3F706277F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85" y="4309291"/>
            <a:ext cx="3013402" cy="160623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B11E6D-FA5F-4D9A-905A-682ACEF37165}"/>
              </a:ext>
            </a:extLst>
          </p:cNvPr>
          <p:cNvSpPr txBox="1"/>
          <p:nvPr/>
        </p:nvSpPr>
        <p:spPr>
          <a:xfrm>
            <a:off x="5187828" y="3608252"/>
            <a:ext cx="260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666666"/>
                </a:solidFill>
              </a:rPr>
              <a:t>DOI: 10.1126/science.1253836</a:t>
            </a:r>
            <a:endParaRPr lang="zh-TW" altLang="en-US" sz="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586404A-B3BD-446F-9A21-E5131D7BB659}"/>
              </a:ext>
            </a:extLst>
          </p:cNvPr>
          <p:cNvSpPr txBox="1"/>
          <p:nvPr/>
        </p:nvSpPr>
        <p:spPr>
          <a:xfrm>
            <a:off x="5146363" y="1850041"/>
            <a:ext cx="2113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5B616B"/>
                </a:solidFill>
                <a:latin typeface="BlinkMacSystemFont"/>
              </a:rPr>
              <a:t>DOI: 10.1016/j.addr.2018.06.019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2512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6DC0154-137D-4527-9EF8-79F0A68A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50047"/>
              </p:ext>
            </p:extLst>
          </p:nvPr>
        </p:nvGraphicFramePr>
        <p:xfrm>
          <a:off x="0" y="-42865"/>
          <a:ext cx="7559675" cy="73308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324225">
                  <a:extLst>
                    <a:ext uri="{9D8B030D-6E8A-4147-A177-3AD203B41FA5}">
                      <a16:colId xmlns:a16="http://schemas.microsoft.com/office/drawing/2014/main" val="1557800326"/>
                    </a:ext>
                  </a:extLst>
                </a:gridCol>
                <a:gridCol w="376866">
                  <a:extLst>
                    <a:ext uri="{9D8B030D-6E8A-4147-A177-3AD203B41FA5}">
                      <a16:colId xmlns:a16="http://schemas.microsoft.com/office/drawing/2014/main" val="2149211558"/>
                    </a:ext>
                  </a:extLst>
                </a:gridCol>
                <a:gridCol w="3858584">
                  <a:extLst>
                    <a:ext uri="{9D8B030D-6E8A-4147-A177-3AD203B41FA5}">
                      <a16:colId xmlns:a16="http://schemas.microsoft.com/office/drawing/2014/main" val="2520487138"/>
                    </a:ext>
                  </a:extLst>
                </a:gridCol>
              </a:tblGrid>
              <a:tr h="49562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我們的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將提供四個面向的評估</a:t>
                      </a: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008323"/>
                  </a:ext>
                </a:extLst>
              </a:tr>
              <a:tr h="285433">
                <a:tc gridSpan="2">
                  <a:txBody>
                    <a:bodyPr/>
                    <a:lstStyle/>
                    <a:p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開始癒合的跡象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傷口癒合的過程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3732809753"/>
                  </a:ext>
                </a:extLst>
              </a:tr>
              <a:tr h="328707">
                <a:tc gridSpan="2"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偵測表皮新生 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(Re-epithelialization)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分析傷口不同組織的比例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(Tissue classification)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2662892445"/>
                  </a:ext>
                </a:extLst>
              </a:tr>
              <a:tr h="2683076">
                <a:tc gridSpan="3">
                  <a:txBody>
                    <a:bodyPr/>
                    <a:lstStyle/>
                    <a:p>
                      <a:r>
                        <a:rPr lang="en-US" altLang="zh-TW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23072"/>
                  </a:ext>
                </a:extLst>
              </a:tr>
              <a:tr h="3357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傷口大小的估計</a:t>
                      </a:r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(cm</a:t>
                      </a:r>
                      <a:r>
                        <a:rPr lang="en-US" altLang="zh-TW" sz="1400" b="1" kern="1200" baseline="300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相關醫療</a:t>
                      </a:r>
                      <a:r>
                        <a:rPr lang="zh-TW" altLang="en-US" sz="1400" b="1" kern="120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zh-TW" altLang="zh-TW" sz="1400" b="1" kern="120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建議</a:t>
                      </a:r>
                      <a:r>
                        <a:rPr lang="zh-TW" altLang="en-US" sz="1400" b="1" kern="120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相關醫療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</a:t>
                      </a:r>
                      <a:r>
                        <a:rPr lang="zh-TW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建議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endParaRPr lang="en-US" altLang="zh-TW" sz="1400" b="1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228146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手機於傷口上方不偏斜。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r>
                        <a:rPr lang="zh-TW" altLang="en-US" sz="1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拍照距離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即可自動估算。</a:t>
                      </a:r>
                    </a:p>
                    <a:p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是否需</a:t>
                      </a:r>
                      <a:r>
                        <a:rPr lang="zh-TW" altLang="en-US" sz="2000" b="0" kern="12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手術清創</a:t>
                      </a:r>
                      <a:r>
                        <a:rPr lang="zh-TW" altLang="en-US" sz="2000" b="1" kern="12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維持目前</a:t>
                      </a:r>
                      <a:r>
                        <a:rPr lang="zh-TW" altLang="en-US" sz="1800" b="1" kern="1200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傷口照護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是否需</a:t>
                      </a:r>
                      <a:r>
                        <a:rPr lang="zh-TW" altLang="en-US" sz="1400" b="0" kern="12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手術清創</a:t>
                      </a:r>
                      <a:r>
                        <a:rPr lang="zh-TW" altLang="en-US" sz="1400" b="1" kern="12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or</a:t>
                      </a: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en-US" altLang="zh-TW" sz="1400" b="1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維持目前</a:t>
                      </a:r>
                      <a:r>
                        <a:rPr lang="zh-TW" altLang="en-US" sz="1400" b="1" kern="1200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傷口照護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extLst>
                  <a:ext uri="{0D108BD9-81ED-4DB2-BD59-A6C34878D82A}">
                    <a16:rowId xmlns:a16="http://schemas.microsoft.com/office/drawing/2014/main" val="2576094463"/>
                  </a:ext>
                </a:extLst>
              </a:tr>
              <a:tr h="2482998">
                <a:tc gridSpan="3">
                  <a:txBody>
                    <a:bodyPr/>
                    <a:lstStyle/>
                    <a:p>
                      <a:endPara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5596" marR="75596" marT="37798" marB="37798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17923"/>
                  </a:ext>
                </a:extLst>
              </a:tr>
            </a:tbl>
          </a:graphicData>
        </a:graphic>
      </p:graphicFrame>
      <p:pic>
        <p:nvPicPr>
          <p:cNvPr id="11" name="圖形 10" descr="OK 繃 以實心填滿">
            <a:extLst>
              <a:ext uri="{FF2B5EF4-FFF2-40B4-BE49-F238E27FC236}">
                <a16:creationId xmlns:a16="http://schemas.microsoft.com/office/drawing/2014/main" id="{03B6CA3F-F2FD-493D-B383-BB9C244E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591" y="4950129"/>
            <a:ext cx="1898345" cy="189834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2BE7E0-2A64-48A7-8A19-F49D117C76DE}"/>
              </a:ext>
            </a:extLst>
          </p:cNvPr>
          <p:cNvSpPr txBox="1"/>
          <p:nvPr/>
        </p:nvSpPr>
        <p:spPr>
          <a:xfrm>
            <a:off x="3364055" y="6778508"/>
            <a:ext cx="18473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488" dirty="0"/>
          </a:p>
        </p:txBody>
      </p:sp>
      <p:pic>
        <p:nvPicPr>
          <p:cNvPr id="14" name="圖形 13" descr="牙醫工具 以實心填滿">
            <a:extLst>
              <a:ext uri="{FF2B5EF4-FFF2-40B4-BE49-F238E27FC236}">
                <a16:creationId xmlns:a16="http://schemas.microsoft.com/office/drawing/2014/main" id="{854A292A-E79D-4B84-9A00-D278A3590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4517" y="5090950"/>
            <a:ext cx="1826908" cy="182690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D73102C-5AF6-4B9A-B8E0-6F0BC67DE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" y="1106262"/>
            <a:ext cx="3564339" cy="244001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34F9E56-270B-436A-B3A2-4E7E6DAB6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06" y="1106261"/>
            <a:ext cx="3564339" cy="2458132"/>
          </a:xfrm>
          <a:prstGeom prst="rect">
            <a:avLst/>
          </a:prstGeom>
        </p:spPr>
      </p:pic>
      <p:pic>
        <p:nvPicPr>
          <p:cNvPr id="20" name="圖片 19" descr="一張含有 機器人 的圖片&#10;&#10;自動產生的描述">
            <a:extLst>
              <a:ext uri="{FF2B5EF4-FFF2-40B4-BE49-F238E27FC236}">
                <a16:creationId xmlns:a16="http://schemas.microsoft.com/office/drawing/2014/main" id="{24640A07-DB11-444F-95E3-3F706277F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6" y="4928363"/>
            <a:ext cx="3337316" cy="235958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B11E6D-FA5F-4D9A-905A-682ACEF37165}"/>
              </a:ext>
            </a:extLst>
          </p:cNvPr>
          <p:cNvSpPr txBox="1"/>
          <p:nvPr/>
        </p:nvSpPr>
        <p:spPr>
          <a:xfrm>
            <a:off x="5907853" y="3564393"/>
            <a:ext cx="1476092" cy="2154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666666"/>
                </a:solidFill>
              </a:rPr>
              <a:t>DOI: 10.1126/science.1253836</a:t>
            </a:r>
            <a:endParaRPr lang="zh-TW" altLang="en-US" sz="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586404A-B3BD-446F-9A21-E5131D7BB659}"/>
              </a:ext>
            </a:extLst>
          </p:cNvPr>
          <p:cNvSpPr txBox="1"/>
          <p:nvPr/>
        </p:nvSpPr>
        <p:spPr>
          <a:xfrm>
            <a:off x="2083730" y="3546273"/>
            <a:ext cx="1533370" cy="215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5B616B"/>
                </a:solidFill>
                <a:latin typeface="BlinkMacSystemFont"/>
              </a:rPr>
              <a:t>DOI: 10.1016/j.addr.2018.06.019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79342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188</Words>
  <Application>Microsoft Office PowerPoint</Application>
  <PresentationFormat>自訂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BlinkMacSystemFont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哲瑋 張</dc:creator>
  <cp:lastModifiedBy>哲瑋 張</cp:lastModifiedBy>
  <cp:revision>11</cp:revision>
  <dcterms:created xsi:type="dcterms:W3CDTF">2021-06-11T10:32:33Z</dcterms:created>
  <dcterms:modified xsi:type="dcterms:W3CDTF">2021-06-12T12:16:12Z</dcterms:modified>
</cp:coreProperties>
</file>