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Hagrid Heavy" charset="1" panose="00000A00000000000000"/>
      <p:regular r:id="rId24"/>
    </p:embeddedFont>
    <p:embeddedFont>
      <p:font typeface="Hagrid Ultra-Bold" charset="1" panose="00000800000000000000"/>
      <p:regular r:id="rId25"/>
    </p:embeddedFont>
    <p:embeddedFont>
      <p:font typeface="Roboto" charset="1" panose="02000000000000000000"/>
      <p:regular r:id="rId26"/>
    </p:embeddedFont>
    <p:embeddedFont>
      <p:font typeface="Roboto Bold" charset="1" panose="02000000000000000000"/>
      <p:regular r:id="rId27"/>
    </p:embeddedFont>
    <p:embeddedFont>
      <p:font typeface="Open Sans Bold" charset="1" panose="020B0806030504020204"/>
      <p:regular r:id="rId28"/>
    </p:embeddedFont>
    <p:embeddedFont>
      <p:font typeface="Open Sans Light" charset="1" panose="020B03060305040202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72207" y="1679826"/>
            <a:ext cx="11053377" cy="1964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19"/>
              </a:lnSpc>
            </a:pPr>
            <a:r>
              <a:rPr lang="en-US" b="true" sz="10799">
                <a:solidFill>
                  <a:srgbClr val="F5E6CA"/>
                </a:solidFill>
                <a:latin typeface="Hagrid Heavy"/>
                <a:ea typeface="Hagrid Heavy"/>
                <a:cs typeface="Hagrid Heavy"/>
                <a:sym typeface="Hagrid Heavy"/>
              </a:rPr>
              <a:t>THEEKKARDO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31218" y="7934949"/>
            <a:ext cx="16228082" cy="1323351"/>
            <a:chOff x="0" y="0"/>
            <a:chExt cx="3964388" cy="3232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4388" cy="323284"/>
            </a:xfrm>
            <a:custGeom>
              <a:avLst/>
              <a:gdLst/>
              <a:ahLst/>
              <a:cxnLst/>
              <a:rect r="r" b="b" t="t" l="l"/>
              <a:pathLst>
                <a:path h="323284" w="3964388">
                  <a:moveTo>
                    <a:pt x="0" y="0"/>
                  </a:moveTo>
                  <a:lnTo>
                    <a:pt x="3964388" y="0"/>
                  </a:lnTo>
                  <a:lnTo>
                    <a:pt x="3964388" y="323284"/>
                  </a:lnTo>
                  <a:lnTo>
                    <a:pt x="0" y="323284"/>
                  </a:lnTo>
                  <a:close/>
                </a:path>
              </a:pathLst>
            </a:custGeom>
            <a:solidFill>
              <a:srgbClr val="F5E6C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964388" cy="3613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932686" y="8374057"/>
            <a:ext cx="625250" cy="3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343F56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BY: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451965" y="8415502"/>
            <a:ext cx="334644" cy="334644"/>
          </a:xfrm>
          <a:custGeom>
            <a:avLst/>
            <a:gdLst/>
            <a:ahLst/>
            <a:cxnLst/>
            <a:rect r="r" b="b" t="t" l="l"/>
            <a:pathLst>
              <a:path h="334644" w="334644">
                <a:moveTo>
                  <a:pt x="0" y="0"/>
                </a:moveTo>
                <a:lnTo>
                  <a:pt x="334645" y="0"/>
                </a:lnTo>
                <a:lnTo>
                  <a:pt x="334645" y="334645"/>
                </a:lnTo>
                <a:lnTo>
                  <a:pt x="0" y="334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972207" y="4162425"/>
            <a:ext cx="11053377" cy="1337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F5E6CA"/>
                </a:solidFill>
                <a:latin typeface="Hagrid Heavy"/>
                <a:ea typeface="Hagrid Heavy"/>
                <a:cs typeface="Hagrid Heavy"/>
                <a:sym typeface="Hagrid Heavy"/>
              </a:rPr>
              <a:t>VEHICLE ASSISTANCE AND MAINTENANCE SERVICE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04012" y="8358352"/>
            <a:ext cx="3050353" cy="3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343F56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TASHFEEN HASSAN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04012" y="7963524"/>
            <a:ext cx="2866246" cy="3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343F56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AAMNA SAEED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04012" y="8790306"/>
            <a:ext cx="4134541" cy="3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343F56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MESAM-E-TAMAAR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174353"/>
            <a:ext cx="7848588" cy="2182005"/>
            <a:chOff x="0" y="0"/>
            <a:chExt cx="2067118" cy="5746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7118" cy="574684"/>
            </a:xfrm>
            <a:custGeom>
              <a:avLst/>
              <a:gdLst/>
              <a:ahLst/>
              <a:cxnLst/>
              <a:rect r="r" b="b" t="t" l="l"/>
              <a:pathLst>
                <a:path h="574684" w="2067118">
                  <a:moveTo>
                    <a:pt x="0" y="0"/>
                  </a:moveTo>
                  <a:lnTo>
                    <a:pt x="2067118" y="0"/>
                  </a:lnTo>
                  <a:lnTo>
                    <a:pt x="2067118" y="574684"/>
                  </a:lnTo>
                  <a:lnTo>
                    <a:pt x="0" y="574684"/>
                  </a:lnTo>
                  <a:close/>
                </a:path>
              </a:pathLst>
            </a:custGeom>
            <a:solidFill>
              <a:srgbClr val="F5E6C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67118" cy="61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895795"/>
            <a:ext cx="7848588" cy="1938294"/>
            <a:chOff x="0" y="0"/>
            <a:chExt cx="2067118" cy="5104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67118" cy="510497"/>
            </a:xfrm>
            <a:custGeom>
              <a:avLst/>
              <a:gdLst/>
              <a:ahLst/>
              <a:cxnLst/>
              <a:rect r="r" b="b" t="t" l="l"/>
              <a:pathLst>
                <a:path h="510497" w="2067118">
                  <a:moveTo>
                    <a:pt x="0" y="0"/>
                  </a:moveTo>
                  <a:lnTo>
                    <a:pt x="2067118" y="0"/>
                  </a:lnTo>
                  <a:lnTo>
                    <a:pt x="2067118" y="510497"/>
                  </a:lnTo>
                  <a:lnTo>
                    <a:pt x="0" y="510497"/>
                  </a:lnTo>
                  <a:close/>
                </a:path>
              </a:pathLst>
            </a:custGeom>
            <a:solidFill>
              <a:srgbClr val="F5E6CA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67118" cy="5485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10712" y="4174353"/>
            <a:ext cx="7848588" cy="2182005"/>
            <a:chOff x="0" y="0"/>
            <a:chExt cx="2067118" cy="5746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67118" cy="574684"/>
            </a:xfrm>
            <a:custGeom>
              <a:avLst/>
              <a:gdLst/>
              <a:ahLst/>
              <a:cxnLst/>
              <a:rect r="r" b="b" t="t" l="l"/>
              <a:pathLst>
                <a:path h="574684" w="2067118">
                  <a:moveTo>
                    <a:pt x="0" y="0"/>
                  </a:moveTo>
                  <a:lnTo>
                    <a:pt x="2067118" y="0"/>
                  </a:lnTo>
                  <a:lnTo>
                    <a:pt x="2067118" y="574684"/>
                  </a:lnTo>
                  <a:lnTo>
                    <a:pt x="0" y="574684"/>
                  </a:lnTo>
                  <a:close/>
                </a:path>
              </a:pathLst>
            </a:custGeom>
            <a:solidFill>
              <a:srgbClr val="F5E6CA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67118" cy="61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10712" y="6882885"/>
            <a:ext cx="7848588" cy="1938294"/>
            <a:chOff x="0" y="0"/>
            <a:chExt cx="2067118" cy="5104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67118" cy="510497"/>
            </a:xfrm>
            <a:custGeom>
              <a:avLst/>
              <a:gdLst/>
              <a:ahLst/>
              <a:cxnLst/>
              <a:rect r="r" b="b" t="t" l="l"/>
              <a:pathLst>
                <a:path h="510497" w="2067118">
                  <a:moveTo>
                    <a:pt x="0" y="0"/>
                  </a:moveTo>
                  <a:lnTo>
                    <a:pt x="2067118" y="0"/>
                  </a:lnTo>
                  <a:lnTo>
                    <a:pt x="2067118" y="510497"/>
                  </a:lnTo>
                  <a:lnTo>
                    <a:pt x="0" y="510497"/>
                  </a:lnTo>
                  <a:close/>
                </a:path>
              </a:pathLst>
            </a:custGeom>
            <a:solidFill>
              <a:srgbClr val="F5E6CA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067118" cy="5485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51716" y="5080981"/>
            <a:ext cx="368749" cy="368749"/>
          </a:xfrm>
          <a:custGeom>
            <a:avLst/>
            <a:gdLst/>
            <a:ahLst/>
            <a:cxnLst/>
            <a:rect r="r" b="b" t="t" l="l"/>
            <a:pathLst>
              <a:path h="368749" w="368749">
                <a:moveTo>
                  <a:pt x="0" y="0"/>
                </a:moveTo>
                <a:lnTo>
                  <a:pt x="368749" y="0"/>
                </a:lnTo>
                <a:lnTo>
                  <a:pt x="368749" y="368749"/>
                </a:lnTo>
                <a:lnTo>
                  <a:pt x="0" y="36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51716" y="7654747"/>
            <a:ext cx="368749" cy="368749"/>
          </a:xfrm>
          <a:custGeom>
            <a:avLst/>
            <a:gdLst/>
            <a:ahLst/>
            <a:cxnLst/>
            <a:rect r="r" b="b" t="t" l="l"/>
            <a:pathLst>
              <a:path h="368749" w="368749">
                <a:moveTo>
                  <a:pt x="0" y="0"/>
                </a:moveTo>
                <a:lnTo>
                  <a:pt x="368749" y="0"/>
                </a:lnTo>
                <a:lnTo>
                  <a:pt x="368749" y="368749"/>
                </a:lnTo>
                <a:lnTo>
                  <a:pt x="0" y="36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734100" y="5080981"/>
            <a:ext cx="368749" cy="368749"/>
          </a:xfrm>
          <a:custGeom>
            <a:avLst/>
            <a:gdLst/>
            <a:ahLst/>
            <a:cxnLst/>
            <a:rect r="r" b="b" t="t" l="l"/>
            <a:pathLst>
              <a:path h="368749" w="368749">
                <a:moveTo>
                  <a:pt x="0" y="0"/>
                </a:moveTo>
                <a:lnTo>
                  <a:pt x="368749" y="0"/>
                </a:lnTo>
                <a:lnTo>
                  <a:pt x="368749" y="368749"/>
                </a:lnTo>
                <a:lnTo>
                  <a:pt x="0" y="36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734100" y="7718395"/>
            <a:ext cx="368749" cy="368749"/>
          </a:xfrm>
          <a:custGeom>
            <a:avLst/>
            <a:gdLst/>
            <a:ahLst/>
            <a:cxnLst/>
            <a:rect r="r" b="b" t="t" l="l"/>
            <a:pathLst>
              <a:path h="368749" w="368749">
                <a:moveTo>
                  <a:pt x="0" y="0"/>
                </a:moveTo>
                <a:lnTo>
                  <a:pt x="368749" y="0"/>
                </a:lnTo>
                <a:lnTo>
                  <a:pt x="368749" y="368749"/>
                </a:lnTo>
                <a:lnTo>
                  <a:pt x="0" y="36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690523" y="1385159"/>
            <a:ext cx="12906955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b="true" sz="7599">
                <a:solidFill>
                  <a:srgbClr val="F5E6CA"/>
                </a:solidFill>
                <a:latin typeface="Hagrid Heavy"/>
                <a:ea typeface="Hagrid Heavy"/>
                <a:cs typeface="Hagrid Heavy"/>
                <a:sym typeface="Hagrid Heavy"/>
              </a:rPr>
              <a:t>USER STORIES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01465" y="4269358"/>
            <a:ext cx="6498101" cy="1944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343F56"/>
                </a:solidFill>
                <a:latin typeface="Roboto Bold"/>
                <a:ea typeface="Roboto Bold"/>
                <a:cs typeface="Roboto Bold"/>
                <a:sym typeface="Roboto Bold"/>
              </a:rPr>
              <a:t>User Service Request Scheduling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  <a:ea typeface="Roboto"/>
                <a:cs typeface="Roboto"/>
                <a:sym typeface="Roboto"/>
              </a:rPr>
              <a:t>The user selects a service type (e.g., Breakdown, Car Wash), enters location details, and schedules a request by specifying a preferred time and brief issue description.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01465" y="7038386"/>
            <a:ext cx="6775823" cy="155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343F56"/>
                </a:solidFill>
                <a:latin typeface="Roboto Bold"/>
                <a:ea typeface="Roboto Bold"/>
                <a:cs typeface="Roboto Bold"/>
                <a:sym typeface="Roboto Bold"/>
              </a:rPr>
              <a:t>User Bid Accepting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  <a:ea typeface="Roboto"/>
                <a:cs typeface="Roboto"/>
                <a:sym typeface="Roboto"/>
              </a:rPr>
              <a:t>The user reviews all received bids, compares prices and mechanic ratings, and accepts the most suitable offer to initiate the service.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483849" y="4269358"/>
            <a:ext cx="6509584" cy="1944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343F56"/>
                </a:solidFill>
                <a:latin typeface="Roboto Bold"/>
                <a:ea typeface="Roboto Bold"/>
                <a:cs typeface="Roboto Bold"/>
                <a:sym typeface="Roboto Bold"/>
              </a:rPr>
              <a:t>Mechanic Bid Placing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  <a:ea typeface="Roboto"/>
                <a:cs typeface="Roboto"/>
                <a:sym typeface="Roboto"/>
              </a:rPr>
              <a:t>Available mechanics view incoming service requests in their vicinity and place bids with a proposed amount and message explaining their offer.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483849" y="7038386"/>
            <a:ext cx="6509584" cy="155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343F56"/>
                </a:solidFill>
                <a:latin typeface="Roboto Bold"/>
                <a:ea typeface="Roboto Bold"/>
                <a:cs typeface="Roboto Bold"/>
                <a:sym typeface="Roboto Bold"/>
              </a:rPr>
              <a:t>Service Tracking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  <a:ea typeface="Roboto"/>
                <a:cs typeface="Roboto"/>
                <a:sym typeface="Roboto"/>
              </a:rPr>
              <a:t>Once a bid is accepted, the user can track the mechanic’s real-time location, receive live updates, and monitor job status from dispatch to completion.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63337" y="-201451"/>
            <a:ext cx="14500093" cy="11060158"/>
            <a:chOff x="0" y="0"/>
            <a:chExt cx="6110825" cy="46611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10825" cy="4661121"/>
            </a:xfrm>
            <a:custGeom>
              <a:avLst/>
              <a:gdLst/>
              <a:ahLst/>
              <a:cxnLst/>
              <a:rect r="r" b="b" t="t" l="l"/>
              <a:pathLst>
                <a:path h="4661121" w="6110825">
                  <a:moveTo>
                    <a:pt x="0" y="0"/>
                  </a:moveTo>
                  <a:lnTo>
                    <a:pt x="6110825" y="0"/>
                  </a:lnTo>
                  <a:lnTo>
                    <a:pt x="6110825" y="4661121"/>
                  </a:lnTo>
                  <a:lnTo>
                    <a:pt x="0" y="4661121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110825" cy="4699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200778" y="850077"/>
            <a:ext cx="4743101" cy="8561435"/>
          </a:xfrm>
          <a:custGeom>
            <a:avLst/>
            <a:gdLst/>
            <a:ahLst/>
            <a:cxnLst/>
            <a:rect r="r" b="b" t="t" l="l"/>
            <a:pathLst>
              <a:path h="8561435" w="4743101">
                <a:moveTo>
                  <a:pt x="0" y="0"/>
                </a:moveTo>
                <a:lnTo>
                  <a:pt x="4743101" y="0"/>
                </a:lnTo>
                <a:lnTo>
                  <a:pt x="4743101" y="8561435"/>
                </a:lnTo>
                <a:lnTo>
                  <a:pt x="0" y="85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79" t="0" r="-427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19411" y="850077"/>
            <a:ext cx="4576276" cy="8561435"/>
          </a:xfrm>
          <a:custGeom>
            <a:avLst/>
            <a:gdLst/>
            <a:ahLst/>
            <a:cxnLst/>
            <a:rect r="r" b="b" t="t" l="l"/>
            <a:pathLst>
              <a:path h="8561435" w="4576276">
                <a:moveTo>
                  <a:pt x="0" y="0"/>
                </a:moveTo>
                <a:lnTo>
                  <a:pt x="4576276" y="0"/>
                </a:lnTo>
                <a:lnTo>
                  <a:pt x="4576276" y="8561435"/>
                </a:lnTo>
                <a:lnTo>
                  <a:pt x="0" y="8561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01" t="-3077" r="-476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899526"/>
            <a:ext cx="3350101" cy="358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43F56"/>
                </a:solidFill>
                <a:latin typeface="Roboto"/>
                <a:ea typeface="Roboto"/>
                <a:cs typeface="Roboto"/>
                <a:sym typeface="Roboto"/>
              </a:rPr>
              <a:t>www.reallygreatsite.com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0521" y="4248958"/>
            <a:ext cx="7416561" cy="2045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21"/>
              </a:lnSpc>
            </a:pPr>
            <a:r>
              <a:rPr lang="en-US" sz="5586" b="true">
                <a:solidFill>
                  <a:srgbClr val="FEFEFE"/>
                </a:solidFill>
                <a:latin typeface="Hagrid Heavy"/>
                <a:ea typeface="Hagrid Heavy"/>
                <a:cs typeface="Hagrid Heavy"/>
                <a:sym typeface="Hagrid Heavy"/>
              </a:rPr>
              <a:t>PRODUCT BACKLOG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727" y="2507209"/>
            <a:ext cx="8099025" cy="5461466"/>
          </a:xfrm>
          <a:custGeom>
            <a:avLst/>
            <a:gdLst/>
            <a:ahLst/>
            <a:cxnLst/>
            <a:rect r="r" b="b" t="t" l="l"/>
            <a:pathLst>
              <a:path h="5461466" w="8099025">
                <a:moveTo>
                  <a:pt x="0" y="0"/>
                </a:moveTo>
                <a:lnTo>
                  <a:pt x="8099025" y="0"/>
                </a:lnTo>
                <a:lnTo>
                  <a:pt x="8099025" y="5461466"/>
                </a:lnTo>
                <a:lnTo>
                  <a:pt x="0" y="54614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202" y="7968675"/>
            <a:ext cx="8099025" cy="1801401"/>
          </a:xfrm>
          <a:custGeom>
            <a:avLst/>
            <a:gdLst/>
            <a:ahLst/>
            <a:cxnLst/>
            <a:rect r="r" b="b" t="t" l="l"/>
            <a:pathLst>
              <a:path h="1801401" w="8099025">
                <a:moveTo>
                  <a:pt x="0" y="0"/>
                </a:moveTo>
                <a:lnTo>
                  <a:pt x="8099025" y="0"/>
                </a:lnTo>
                <a:lnTo>
                  <a:pt x="8099025" y="1801402"/>
                </a:lnTo>
                <a:lnTo>
                  <a:pt x="0" y="180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8" r="0" b="-8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62527" y="2507209"/>
            <a:ext cx="9776271" cy="7262868"/>
          </a:xfrm>
          <a:custGeom>
            <a:avLst/>
            <a:gdLst/>
            <a:ahLst/>
            <a:cxnLst/>
            <a:rect r="r" b="b" t="t" l="l"/>
            <a:pathLst>
              <a:path h="7262868" w="9776271">
                <a:moveTo>
                  <a:pt x="0" y="0"/>
                </a:moveTo>
                <a:lnTo>
                  <a:pt x="9776271" y="0"/>
                </a:lnTo>
                <a:lnTo>
                  <a:pt x="9776271" y="7262868"/>
                </a:lnTo>
                <a:lnTo>
                  <a:pt x="0" y="72628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7750" y="1336105"/>
            <a:ext cx="16230600" cy="1080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99"/>
              </a:lnSpc>
            </a:pPr>
            <a:r>
              <a:rPr lang="en-US" sz="7599" b="true">
                <a:solidFill>
                  <a:srgbClr val="343F56"/>
                </a:solidFill>
                <a:latin typeface="Hagrid Heavy"/>
                <a:ea typeface="Hagrid Heavy"/>
                <a:cs typeface="Hagrid Heavy"/>
                <a:sym typeface="Hagrid Heavy"/>
              </a:rPr>
              <a:t>BLACK BOX TESTING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40482" y="2612320"/>
            <a:ext cx="10595776" cy="4060230"/>
          </a:xfrm>
          <a:custGeom>
            <a:avLst/>
            <a:gdLst/>
            <a:ahLst/>
            <a:cxnLst/>
            <a:rect r="r" b="b" t="t" l="l"/>
            <a:pathLst>
              <a:path h="4060230" w="10595776">
                <a:moveTo>
                  <a:pt x="0" y="0"/>
                </a:moveTo>
                <a:lnTo>
                  <a:pt x="10595776" y="0"/>
                </a:lnTo>
                <a:lnTo>
                  <a:pt x="10595776" y="4060230"/>
                </a:lnTo>
                <a:lnTo>
                  <a:pt x="0" y="4060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40482" y="6672550"/>
            <a:ext cx="10607036" cy="3192753"/>
          </a:xfrm>
          <a:custGeom>
            <a:avLst/>
            <a:gdLst/>
            <a:ahLst/>
            <a:cxnLst/>
            <a:rect r="r" b="b" t="t" l="l"/>
            <a:pathLst>
              <a:path h="3192753" w="10607036">
                <a:moveTo>
                  <a:pt x="0" y="0"/>
                </a:moveTo>
                <a:lnTo>
                  <a:pt x="10607036" y="0"/>
                </a:lnTo>
                <a:lnTo>
                  <a:pt x="10607036" y="3192754"/>
                </a:lnTo>
                <a:lnTo>
                  <a:pt x="0" y="3192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7750" y="1336105"/>
            <a:ext cx="16230600" cy="1078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99"/>
              </a:lnSpc>
            </a:pPr>
            <a:r>
              <a:rPr lang="en-US" sz="7599" b="true">
                <a:solidFill>
                  <a:srgbClr val="343F56"/>
                </a:solidFill>
                <a:latin typeface="Hagrid Heavy"/>
                <a:ea typeface="Hagrid Heavy"/>
                <a:cs typeface="Hagrid Heavy"/>
                <a:sym typeface="Hagrid Heavy"/>
              </a:rPr>
              <a:t>BOUNDARY VALUE ANALYSIS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90523" y="876300"/>
            <a:ext cx="12906955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b="true" sz="7599">
                <a:solidFill>
                  <a:srgbClr val="F5E6CA"/>
                </a:solidFill>
                <a:latin typeface="Hagrid Heavy"/>
                <a:ea typeface="Hagrid Heavy"/>
                <a:cs typeface="Hagrid Heavy"/>
                <a:sym typeface="Hagrid Heavy"/>
              </a:rPr>
              <a:t>WHITE BOX TESTING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31218" y="2442534"/>
            <a:ext cx="16228082" cy="3316618"/>
            <a:chOff x="0" y="0"/>
            <a:chExt cx="3964388" cy="8102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4388" cy="810223"/>
            </a:xfrm>
            <a:custGeom>
              <a:avLst/>
              <a:gdLst/>
              <a:ahLst/>
              <a:cxnLst/>
              <a:rect r="r" b="b" t="t" l="l"/>
              <a:pathLst>
                <a:path h="810223" w="3964388">
                  <a:moveTo>
                    <a:pt x="0" y="0"/>
                  </a:moveTo>
                  <a:lnTo>
                    <a:pt x="3964388" y="0"/>
                  </a:lnTo>
                  <a:lnTo>
                    <a:pt x="3964388" y="810223"/>
                  </a:lnTo>
                  <a:lnTo>
                    <a:pt x="0" y="810223"/>
                  </a:lnTo>
                  <a:close/>
                </a:path>
              </a:pathLst>
            </a:custGeom>
            <a:solidFill>
              <a:srgbClr val="343F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964388" cy="848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10507" y="2542553"/>
            <a:ext cx="14066986" cy="3116582"/>
          </a:xfrm>
          <a:custGeom>
            <a:avLst/>
            <a:gdLst/>
            <a:ahLst/>
            <a:cxnLst/>
            <a:rect r="r" b="b" t="t" l="l"/>
            <a:pathLst>
              <a:path h="3116582" w="14066986">
                <a:moveTo>
                  <a:pt x="0" y="0"/>
                </a:moveTo>
                <a:lnTo>
                  <a:pt x="14066986" y="0"/>
                </a:lnTo>
                <a:lnTo>
                  <a:pt x="14066986" y="3116581"/>
                </a:lnTo>
                <a:lnTo>
                  <a:pt x="0" y="3116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88" r="0" b="-218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6532881"/>
            <a:ext cx="7561150" cy="155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  <a:ea typeface="Roboto"/>
                <a:cs typeface="Roboto"/>
                <a:sym typeface="Roboto"/>
              </a:rPr>
              <a:t>Achieved an overall test coverage of 73.48% across all files, with high function and line coverage in critical components like BidsPage.jsx (88.88%) and MechanicServicePage.jsx (100%).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98150" y="6532881"/>
            <a:ext cx="7561150" cy="1944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  <a:ea typeface="Roboto"/>
                <a:cs typeface="Roboto"/>
                <a:sym typeface="Roboto"/>
              </a:rPr>
              <a:t> Tools like Jest and React Testing Library were used to test core logic, navigation, and user interactions. Future work will target low-covered files such as UserServicePage.jsx and AdminDashboard.jsx to improve reliability.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2611" y="-531941"/>
            <a:ext cx="4925486" cy="11380101"/>
            <a:chOff x="0" y="0"/>
            <a:chExt cx="1297247" cy="29972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7247" cy="2997228"/>
            </a:xfrm>
            <a:custGeom>
              <a:avLst/>
              <a:gdLst/>
              <a:ahLst/>
              <a:cxnLst/>
              <a:rect r="r" b="b" t="t" l="l"/>
              <a:pathLst>
                <a:path h="2997228" w="1297247">
                  <a:moveTo>
                    <a:pt x="0" y="0"/>
                  </a:moveTo>
                  <a:lnTo>
                    <a:pt x="1297247" y="0"/>
                  </a:lnTo>
                  <a:lnTo>
                    <a:pt x="1297247" y="2997228"/>
                  </a:lnTo>
                  <a:lnTo>
                    <a:pt x="0" y="2997228"/>
                  </a:lnTo>
                  <a:close/>
                </a:path>
              </a:pathLst>
            </a:custGeom>
            <a:solidFill>
              <a:srgbClr val="343F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97247" cy="30353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-5400000">
            <a:off x="-2695218" y="3766824"/>
            <a:ext cx="9258300" cy="2782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b="true" sz="7599">
                <a:solidFill>
                  <a:srgbClr val="F5E6CA"/>
                </a:solidFill>
                <a:latin typeface="Hagrid Heavy"/>
                <a:ea typeface="Hagrid Heavy"/>
                <a:cs typeface="Hagrid Heavy"/>
                <a:sym typeface="Hagrid Heavy"/>
              </a:rPr>
              <a:t>FURTHUR IMPROVEMETS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09956" y="1031240"/>
            <a:ext cx="12283312" cy="817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AI-based Mechanic Dispatch: </a:t>
            </a:r>
            <a:r>
              <a:rPr lang="en-US" sz="29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Use machine learning to auto-match requests with mechanics based on expertise, location, and response history.</a:t>
            </a:r>
          </a:p>
          <a:p>
            <a:pPr algn="ctr">
              <a:lnSpc>
                <a:spcPts val="4199"/>
              </a:lnSpc>
            </a:pPr>
          </a:p>
          <a:p>
            <a:pPr algn="ctr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Integrated Payment Gateway:</a:t>
            </a:r>
            <a:r>
              <a:rPr lang="en-US" sz="29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Add real-time payment support via Stripe, JazzCash, or EasyPaisa</a:t>
            </a:r>
          </a:p>
          <a:p>
            <a:pPr algn="ctr">
              <a:lnSpc>
                <a:spcPts val="4199"/>
              </a:lnSpc>
            </a:pPr>
          </a:p>
          <a:p>
            <a:pPr algn="ctr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Push Notifications: </a:t>
            </a:r>
            <a:r>
              <a:rPr lang="en-US" sz="29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Mobile alerts for booking status, mechanic arrival, or emergency updates.</a:t>
            </a:r>
          </a:p>
          <a:p>
            <a:pPr algn="ctr">
              <a:lnSpc>
                <a:spcPts val="4199"/>
              </a:lnSpc>
            </a:pPr>
          </a:p>
          <a:p>
            <a:pPr algn="ctr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Mechanic Tracking:</a:t>
            </a:r>
            <a:r>
              <a:rPr lang="en-US" sz="29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Real-time GPS tracking of the assigned mechanic en route.</a:t>
            </a:r>
          </a:p>
          <a:p>
            <a:pPr algn="ctr">
              <a:lnSpc>
                <a:spcPts val="4199"/>
              </a:lnSpc>
            </a:pPr>
          </a:p>
          <a:p>
            <a:pPr algn="ctr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Feedback Moderation: </a:t>
            </a:r>
            <a:r>
              <a:rPr lang="en-US" sz="29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Automatic spam and inappropriate content detection in reviews.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2611" y="-531941"/>
            <a:ext cx="3634131" cy="11380101"/>
            <a:chOff x="0" y="0"/>
            <a:chExt cx="957137" cy="29972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7137" cy="2997228"/>
            </a:xfrm>
            <a:custGeom>
              <a:avLst/>
              <a:gdLst/>
              <a:ahLst/>
              <a:cxnLst/>
              <a:rect r="r" b="b" t="t" l="l"/>
              <a:pathLst>
                <a:path h="2997228" w="957137">
                  <a:moveTo>
                    <a:pt x="0" y="0"/>
                  </a:moveTo>
                  <a:lnTo>
                    <a:pt x="957137" y="0"/>
                  </a:lnTo>
                  <a:lnTo>
                    <a:pt x="957137" y="2997228"/>
                  </a:lnTo>
                  <a:lnTo>
                    <a:pt x="0" y="2997228"/>
                  </a:lnTo>
                  <a:close/>
                </a:path>
              </a:pathLst>
            </a:custGeom>
            <a:solidFill>
              <a:srgbClr val="343F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57137" cy="30353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-5400000">
            <a:off x="-2906562" y="4472626"/>
            <a:ext cx="8908102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b="true" sz="7599">
                <a:solidFill>
                  <a:srgbClr val="F5E6CA"/>
                </a:solidFill>
                <a:latin typeface="Hagrid Heavy"/>
                <a:ea typeface="Hagrid Heavy"/>
                <a:cs typeface="Hagrid Heavy"/>
                <a:sym typeface="Hagrid Heavy"/>
              </a:rPr>
              <a:t>KEY LEARNINGS</a:t>
            </a:r>
          </a:p>
        </p:txBody>
      </p:sp>
      <p:sp>
        <p:nvSpPr>
          <p:cNvPr name="AutoShape 6" id="6"/>
          <p:cNvSpPr/>
          <p:nvPr/>
        </p:nvSpPr>
        <p:spPr>
          <a:xfrm>
            <a:off x="4176072" y="1370184"/>
            <a:ext cx="13083228" cy="0"/>
          </a:xfrm>
          <a:prstGeom prst="line">
            <a:avLst/>
          </a:prstGeom>
          <a:ln cap="flat" w="38100">
            <a:solidFill>
              <a:srgbClr val="343F5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3939634" y="2533863"/>
            <a:ext cx="6613292" cy="5707182"/>
            <a:chOff x="0" y="0"/>
            <a:chExt cx="2134439" cy="18419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34439" cy="1841992"/>
            </a:xfrm>
            <a:custGeom>
              <a:avLst/>
              <a:gdLst/>
              <a:ahLst/>
              <a:cxnLst/>
              <a:rect r="r" b="b" t="t" l="l"/>
              <a:pathLst>
                <a:path h="1841992" w="2134439">
                  <a:moveTo>
                    <a:pt x="0" y="0"/>
                  </a:moveTo>
                  <a:lnTo>
                    <a:pt x="2134439" y="0"/>
                  </a:lnTo>
                  <a:lnTo>
                    <a:pt x="2134439" y="1841992"/>
                  </a:lnTo>
                  <a:lnTo>
                    <a:pt x="0" y="1841992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134439" cy="1880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039981" y="2533863"/>
            <a:ext cx="6416305" cy="5707182"/>
            <a:chOff x="0" y="0"/>
            <a:chExt cx="2070862" cy="18419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70862" cy="1841992"/>
            </a:xfrm>
            <a:custGeom>
              <a:avLst/>
              <a:gdLst/>
              <a:ahLst/>
              <a:cxnLst/>
              <a:rect r="r" b="b" t="t" l="l"/>
              <a:pathLst>
                <a:path h="1841992" w="2070862">
                  <a:moveTo>
                    <a:pt x="0" y="0"/>
                  </a:moveTo>
                  <a:lnTo>
                    <a:pt x="2070862" y="0"/>
                  </a:lnTo>
                  <a:lnTo>
                    <a:pt x="2070862" y="1841992"/>
                  </a:lnTo>
                  <a:lnTo>
                    <a:pt x="0" y="18419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070862" cy="1880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08337" y="2882351"/>
            <a:ext cx="4875885" cy="4678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F5E6CA"/>
                </a:solidFill>
                <a:latin typeface="Roboto Bold"/>
                <a:ea typeface="Roboto Bold"/>
                <a:cs typeface="Roboto Bold"/>
                <a:sym typeface="Roboto Bold"/>
              </a:rPr>
              <a:t>Technical Growth:</a:t>
            </a:r>
          </a:p>
          <a:p>
            <a:pPr algn="l"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  <a:ea typeface="Roboto"/>
                <a:cs typeface="Roboto"/>
                <a:sym typeface="Roboto"/>
              </a:rPr>
              <a:t>Learned full-stack development (React, Node.js, PostgreSQL)</a:t>
            </a:r>
          </a:p>
          <a:p>
            <a:pPr algn="l"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  <a:ea typeface="Roboto"/>
                <a:cs typeface="Roboto"/>
                <a:sym typeface="Roboto"/>
              </a:rPr>
              <a:t>Implemented RESTful APIs, JWT authentication, and third-party service integration.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F5E6CA"/>
                </a:solidFill>
                <a:latin typeface="Roboto Bold"/>
                <a:ea typeface="Roboto Bold"/>
                <a:cs typeface="Roboto Bold"/>
                <a:sym typeface="Roboto Bold"/>
              </a:rPr>
              <a:t>Problem-Solving:</a:t>
            </a:r>
          </a:p>
          <a:p>
            <a:pPr algn="l"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5E6CA"/>
                </a:solidFill>
                <a:latin typeface="Roboto"/>
                <a:ea typeface="Roboto"/>
                <a:cs typeface="Roboto"/>
                <a:sym typeface="Roboto"/>
              </a:rPr>
              <a:t>Tackled real-world challenges like location accuracy, request queuing, and error handling.</a:t>
            </a:r>
          </a:p>
          <a:p>
            <a:pPr algn="l">
              <a:lnSpc>
                <a:spcPts val="308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810191" y="2882351"/>
            <a:ext cx="4875885" cy="4678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343F56"/>
                </a:solidFill>
                <a:latin typeface="Roboto Bold"/>
                <a:ea typeface="Roboto Bold"/>
                <a:cs typeface="Roboto Bold"/>
                <a:sym typeface="Roboto Bold"/>
              </a:rPr>
              <a:t>Team Collaboration:</a:t>
            </a:r>
          </a:p>
          <a:p>
            <a:pPr algn="l"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343F56"/>
                </a:solidFill>
                <a:latin typeface="Roboto"/>
                <a:ea typeface="Roboto"/>
                <a:cs typeface="Roboto"/>
                <a:sym typeface="Roboto"/>
              </a:rPr>
              <a:t>Gained experience in version control (Git), task management, and agile development (sprints, stand-ups).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343F56"/>
                </a:solidFill>
                <a:latin typeface="Roboto Bold"/>
                <a:ea typeface="Roboto Bold"/>
                <a:cs typeface="Roboto Bold"/>
                <a:sym typeface="Roboto Bold"/>
              </a:rPr>
              <a:t>Software Engineering Practice:</a:t>
            </a:r>
          </a:p>
          <a:p>
            <a:pPr algn="l"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343F56"/>
                </a:solidFill>
                <a:latin typeface="Roboto"/>
                <a:ea typeface="Roboto"/>
                <a:cs typeface="Roboto"/>
                <a:sym typeface="Roboto"/>
              </a:rPr>
              <a:t>Applied principles of modular design, testing strategies, and software architecture (3-tier model).</a:t>
            </a:r>
          </a:p>
          <a:p>
            <a:pPr algn="l">
              <a:lnSpc>
                <a:spcPts val="3080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44205" y="1151072"/>
            <a:ext cx="7161490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b="true" sz="7599">
                <a:solidFill>
                  <a:srgbClr val="343F56"/>
                </a:solidFill>
                <a:latin typeface="Hagrid Heavy"/>
                <a:ea typeface="Hagrid Heavy"/>
                <a:cs typeface="Hagrid Heavy"/>
                <a:sym typeface="Hagrid Heavy"/>
              </a:rPr>
              <a:t>CONCLUSION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31218" y="8801872"/>
            <a:ext cx="16228082" cy="912857"/>
            <a:chOff x="0" y="0"/>
            <a:chExt cx="3964388" cy="2230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4388" cy="223003"/>
            </a:xfrm>
            <a:custGeom>
              <a:avLst/>
              <a:gdLst/>
              <a:ahLst/>
              <a:cxnLst/>
              <a:rect r="r" b="b" t="t" l="l"/>
              <a:pathLst>
                <a:path h="223003" w="3964388">
                  <a:moveTo>
                    <a:pt x="0" y="0"/>
                  </a:moveTo>
                  <a:lnTo>
                    <a:pt x="3964388" y="0"/>
                  </a:lnTo>
                  <a:lnTo>
                    <a:pt x="3964388" y="223003"/>
                  </a:lnTo>
                  <a:lnTo>
                    <a:pt x="0" y="223003"/>
                  </a:lnTo>
                  <a:close/>
                </a:path>
              </a:pathLst>
            </a:custGeom>
            <a:solidFill>
              <a:srgbClr val="343F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964388" cy="2611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009650" y="2984192"/>
            <a:ext cx="16230600" cy="0"/>
          </a:xfrm>
          <a:prstGeom prst="line">
            <a:avLst/>
          </a:prstGeom>
          <a:ln cap="flat" w="38100">
            <a:solidFill>
              <a:srgbClr val="343F5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370760" y="3453430"/>
            <a:ext cx="13508381" cy="436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343F56"/>
                </a:solidFill>
                <a:latin typeface="Roboto"/>
                <a:ea typeface="Roboto"/>
                <a:cs typeface="Roboto"/>
                <a:sym typeface="Roboto"/>
              </a:rPr>
              <a:t>We successfully developed a functional vehicle support platform that connects users with nearby mechanics, car wash providers, and maintenance experts.</a:t>
            </a:r>
          </a:p>
          <a:p>
            <a:pPr algn="l">
              <a:lnSpc>
                <a:spcPts val="3920"/>
              </a:lnSpc>
            </a:pP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343F56"/>
                </a:solidFill>
                <a:latin typeface="Roboto"/>
                <a:ea typeface="Roboto"/>
                <a:cs typeface="Roboto"/>
                <a:sym typeface="Roboto"/>
              </a:rPr>
              <a:t>The project highlighted the importance of usability, modular architecture, and user feedback integration in product design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343F5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343F56"/>
                </a:solidFill>
                <a:latin typeface="Roboto"/>
                <a:ea typeface="Roboto"/>
                <a:cs typeface="Roboto"/>
                <a:sym typeface="Roboto"/>
              </a:rPr>
              <a:t>As a team, we improved our collaboration, design thinking, and deployment skills — preparing us for future industry-level challenges.</a:t>
            </a:r>
          </a:p>
          <a:p>
            <a:pPr algn="l">
              <a:lnSpc>
                <a:spcPts val="3080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89865" y="4104319"/>
            <a:ext cx="10508269" cy="1859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19"/>
              </a:lnSpc>
            </a:pPr>
            <a:r>
              <a:rPr lang="en-US" b="true" sz="10799">
                <a:solidFill>
                  <a:srgbClr val="343F56"/>
                </a:solidFill>
                <a:latin typeface="Hagrid Heavy"/>
                <a:ea typeface="Hagrid Heavy"/>
                <a:cs typeface="Hagrid Heavy"/>
                <a:sym typeface="Hagrid Heavy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1031218" y="1370184"/>
            <a:ext cx="16228082" cy="0"/>
          </a:xfrm>
          <a:prstGeom prst="line">
            <a:avLst/>
          </a:prstGeom>
          <a:ln cap="flat" w="38100">
            <a:solidFill>
              <a:srgbClr val="343F5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031218" y="8345443"/>
            <a:ext cx="16228082" cy="912857"/>
            <a:chOff x="0" y="0"/>
            <a:chExt cx="3964388" cy="22300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64388" cy="223003"/>
            </a:xfrm>
            <a:custGeom>
              <a:avLst/>
              <a:gdLst/>
              <a:ahLst/>
              <a:cxnLst/>
              <a:rect r="r" b="b" t="t" l="l"/>
              <a:pathLst>
                <a:path h="223003" w="3964388">
                  <a:moveTo>
                    <a:pt x="0" y="0"/>
                  </a:moveTo>
                  <a:lnTo>
                    <a:pt x="3964388" y="0"/>
                  </a:lnTo>
                  <a:lnTo>
                    <a:pt x="3964388" y="223003"/>
                  </a:lnTo>
                  <a:lnTo>
                    <a:pt x="0" y="223003"/>
                  </a:lnTo>
                  <a:close/>
                </a:path>
              </a:pathLst>
            </a:custGeom>
            <a:solidFill>
              <a:srgbClr val="343F5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964388" cy="2611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2867" y="2608000"/>
            <a:ext cx="8132024" cy="4137167"/>
          </a:xfrm>
          <a:custGeom>
            <a:avLst/>
            <a:gdLst/>
            <a:ahLst/>
            <a:cxnLst/>
            <a:rect r="r" b="b" t="t" l="l"/>
            <a:pathLst>
              <a:path h="4137167" w="8132024">
                <a:moveTo>
                  <a:pt x="0" y="0"/>
                </a:moveTo>
                <a:lnTo>
                  <a:pt x="8132024" y="0"/>
                </a:lnTo>
                <a:lnTo>
                  <a:pt x="8132024" y="4137167"/>
                </a:lnTo>
                <a:lnTo>
                  <a:pt x="0" y="41371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97032" y="3571565"/>
            <a:ext cx="10762268" cy="5686735"/>
            <a:chOff x="0" y="0"/>
            <a:chExt cx="2629135" cy="13892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29134" cy="1389223"/>
            </a:xfrm>
            <a:custGeom>
              <a:avLst/>
              <a:gdLst/>
              <a:ahLst/>
              <a:cxnLst/>
              <a:rect r="r" b="b" t="t" l="l"/>
              <a:pathLst>
                <a:path h="1389223" w="2629134">
                  <a:moveTo>
                    <a:pt x="0" y="0"/>
                  </a:moveTo>
                  <a:lnTo>
                    <a:pt x="2629134" y="0"/>
                  </a:lnTo>
                  <a:lnTo>
                    <a:pt x="2629134" y="1389223"/>
                  </a:lnTo>
                  <a:lnTo>
                    <a:pt x="0" y="1389223"/>
                  </a:lnTo>
                  <a:close/>
                </a:path>
              </a:pathLst>
            </a:custGeom>
            <a:solidFill>
              <a:srgbClr val="F5E6C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29135" cy="1427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028700" y="2059376"/>
            <a:ext cx="16230600" cy="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882867" y="840807"/>
            <a:ext cx="16230600" cy="1018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00"/>
              </a:lnSpc>
            </a:pPr>
            <a:r>
              <a:rPr lang="en-US" sz="7100" b="true">
                <a:solidFill>
                  <a:srgbClr val="F5E6CA"/>
                </a:solidFill>
                <a:latin typeface="Hagrid Heavy"/>
                <a:ea typeface="Hagrid Heavy"/>
                <a:cs typeface="Hagrid Heavy"/>
                <a:sym typeface="Hagrid Heavy"/>
              </a:rPr>
              <a:t>INTRODUCTION OF THE SYSTEM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12801" y="3919278"/>
            <a:ext cx="9860445" cy="5547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5"/>
              </a:lnSpc>
            </a:pPr>
            <a:r>
              <a:rPr lang="en-US" sz="3132">
                <a:solidFill>
                  <a:srgbClr val="343F56"/>
                </a:solidFill>
                <a:latin typeface="Roboto"/>
                <a:ea typeface="Roboto"/>
                <a:cs typeface="Roboto"/>
                <a:sym typeface="Roboto"/>
              </a:rPr>
              <a:t>        TheekKardo is a web-based platform connecting vehicle owners with nearby mechanics for emergency repairs, maintenance, and washing services.</a:t>
            </a:r>
          </a:p>
          <a:p>
            <a:pPr algn="l">
              <a:lnSpc>
                <a:spcPts val="4385"/>
              </a:lnSpc>
            </a:pPr>
          </a:p>
          <a:p>
            <a:pPr algn="l">
              <a:lnSpc>
                <a:spcPts val="4385"/>
              </a:lnSpc>
            </a:pPr>
            <a:r>
              <a:rPr lang="en-US" sz="3132">
                <a:solidFill>
                  <a:srgbClr val="343F56"/>
                </a:solidFill>
                <a:latin typeface="Roboto"/>
                <a:ea typeface="Roboto"/>
                <a:cs typeface="Roboto"/>
                <a:sym typeface="Roboto"/>
              </a:rPr>
              <a:t>Features: service scheduling, real time location based requests,  user ratings. The goal is to </a:t>
            </a:r>
          </a:p>
          <a:p>
            <a:pPr algn="l" marL="676233" indent="-338116" lvl="1">
              <a:lnSpc>
                <a:spcPts val="4385"/>
              </a:lnSpc>
              <a:buFont typeface="Arial"/>
              <a:buChar char="•"/>
            </a:pPr>
            <a:r>
              <a:rPr lang="en-US" sz="3132">
                <a:solidFill>
                  <a:srgbClr val="343F56"/>
                </a:solidFill>
                <a:latin typeface="Roboto"/>
                <a:ea typeface="Roboto"/>
                <a:cs typeface="Roboto"/>
                <a:sym typeface="Roboto"/>
              </a:rPr>
              <a:t>Reduce stress during breakdowns</a:t>
            </a:r>
          </a:p>
          <a:p>
            <a:pPr algn="l" marL="676233" indent="-338116" lvl="1">
              <a:lnSpc>
                <a:spcPts val="4385"/>
              </a:lnSpc>
              <a:buFont typeface="Arial"/>
              <a:buChar char="•"/>
            </a:pPr>
            <a:r>
              <a:rPr lang="en-US" sz="3132">
                <a:solidFill>
                  <a:srgbClr val="343F56"/>
                </a:solidFill>
                <a:latin typeface="Roboto"/>
                <a:ea typeface="Roboto"/>
                <a:cs typeface="Roboto"/>
                <a:sym typeface="Roboto"/>
              </a:rPr>
              <a:t>Simplify service scheduling and payments</a:t>
            </a:r>
          </a:p>
          <a:p>
            <a:pPr algn="l" marL="676233" indent="-338116" lvl="1">
              <a:lnSpc>
                <a:spcPts val="4385"/>
              </a:lnSpc>
              <a:buFont typeface="Arial"/>
              <a:buChar char="•"/>
            </a:pPr>
            <a:r>
              <a:rPr lang="en-US" sz="3132">
                <a:solidFill>
                  <a:srgbClr val="343F56"/>
                </a:solidFill>
                <a:latin typeface="Roboto"/>
                <a:ea typeface="Roboto"/>
                <a:cs typeface="Roboto"/>
                <a:sym typeface="Roboto"/>
              </a:rPr>
              <a:t>Ensure transparency via reviews</a:t>
            </a:r>
          </a:p>
          <a:p>
            <a:pPr algn="l">
              <a:lnSpc>
                <a:spcPts val="438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295900"/>
            <a:ext cx="5243390" cy="729562"/>
            <a:chOff x="0" y="0"/>
            <a:chExt cx="1692303" cy="2354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92303" cy="235466"/>
            </a:xfrm>
            <a:custGeom>
              <a:avLst/>
              <a:gdLst/>
              <a:ahLst/>
              <a:cxnLst/>
              <a:rect r="r" b="b" t="t" l="l"/>
              <a:pathLst>
                <a:path h="235466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92303" cy="2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230771"/>
            <a:ext cx="5266494" cy="2337503"/>
            <a:chOff x="0" y="0"/>
            <a:chExt cx="1699760" cy="7544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99760" cy="754429"/>
            </a:xfrm>
            <a:custGeom>
              <a:avLst/>
              <a:gdLst/>
              <a:ahLst/>
              <a:cxnLst/>
              <a:rect r="r" b="b" t="t" l="l"/>
              <a:pathLst>
                <a:path h="754429" w="1699760">
                  <a:moveTo>
                    <a:pt x="0" y="0"/>
                  </a:moveTo>
                  <a:lnTo>
                    <a:pt x="1699760" y="0"/>
                  </a:lnTo>
                  <a:lnTo>
                    <a:pt x="1699760" y="754429"/>
                  </a:lnTo>
                  <a:lnTo>
                    <a:pt x="0" y="754429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99760" cy="7925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15910" y="5295900"/>
            <a:ext cx="5243390" cy="729562"/>
            <a:chOff x="0" y="0"/>
            <a:chExt cx="1692303" cy="23546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92303" cy="235466"/>
            </a:xfrm>
            <a:custGeom>
              <a:avLst/>
              <a:gdLst/>
              <a:ahLst/>
              <a:cxnLst/>
              <a:rect r="r" b="b" t="t" l="l"/>
              <a:pathLst>
                <a:path h="235466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692303" cy="2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015910" y="7230771"/>
            <a:ext cx="5243390" cy="2337503"/>
            <a:chOff x="0" y="0"/>
            <a:chExt cx="1692303" cy="7544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2303" cy="754429"/>
            </a:xfrm>
            <a:custGeom>
              <a:avLst/>
              <a:gdLst/>
              <a:ahLst/>
              <a:cxnLst/>
              <a:rect r="r" b="b" t="t" l="l"/>
              <a:pathLst>
                <a:path h="754429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754429"/>
                  </a:lnTo>
                  <a:lnTo>
                    <a:pt x="0" y="754429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92303" cy="7925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6263083"/>
            <a:ext cx="5243390" cy="729562"/>
            <a:chOff x="0" y="0"/>
            <a:chExt cx="1692303" cy="2354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92303" cy="235466"/>
            </a:xfrm>
            <a:custGeom>
              <a:avLst/>
              <a:gdLst/>
              <a:ahLst/>
              <a:cxnLst/>
              <a:rect r="r" b="b" t="t" l="l"/>
              <a:pathLst>
                <a:path h="235466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692303" cy="2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015910" y="6263083"/>
            <a:ext cx="5243390" cy="729562"/>
            <a:chOff x="0" y="0"/>
            <a:chExt cx="1692303" cy="23546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92303" cy="235466"/>
            </a:xfrm>
            <a:custGeom>
              <a:avLst/>
              <a:gdLst/>
              <a:ahLst/>
              <a:cxnLst/>
              <a:rect r="r" b="b" t="t" l="l"/>
              <a:pathLst>
                <a:path h="235466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692303" cy="2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953583" y="5426511"/>
            <a:ext cx="3393623" cy="409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b="true" sz="2284">
                <a:solidFill>
                  <a:srgbClr val="F5E6CA"/>
                </a:solidFill>
                <a:latin typeface="Hagrid Heavy"/>
                <a:ea typeface="Hagrid Heavy"/>
                <a:cs typeface="Hagrid Heavy"/>
                <a:sym typeface="Hagrid Heavy"/>
              </a:rPr>
              <a:t>LAYER 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02694" y="7554621"/>
            <a:ext cx="4318507" cy="166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b="true" sz="2284">
                <a:solidFill>
                  <a:srgbClr val="F5E6CA"/>
                </a:solidFill>
                <a:latin typeface="Hagrid Heavy"/>
                <a:ea typeface="Hagrid Heavy"/>
                <a:cs typeface="Hagrid Heavy"/>
                <a:sym typeface="Hagrid Heavy"/>
              </a:rPr>
              <a:t>BUILT USING REACT.JS, PROVIDES UI FOR USERS, MECHANICS, AND ADMINS.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61813" y="5427155"/>
            <a:ext cx="4151584" cy="409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b="true" sz="2284">
                <a:solidFill>
                  <a:srgbClr val="F5E6CA"/>
                </a:solidFill>
                <a:latin typeface="Hagrid Heavy"/>
                <a:ea typeface="Hagrid Heavy"/>
                <a:cs typeface="Hagrid Heavy"/>
                <a:sym typeface="Hagrid Heavy"/>
              </a:rPr>
              <a:t>LAYER 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561813" y="7535098"/>
            <a:ext cx="4151584" cy="166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b="true" sz="2284">
                <a:solidFill>
                  <a:srgbClr val="F5E6CA"/>
                </a:solidFill>
                <a:latin typeface="Hagrid Heavy"/>
                <a:ea typeface="Hagrid Heavy"/>
                <a:cs typeface="Hagrid Heavy"/>
                <a:sym typeface="Hagrid Heavy"/>
              </a:rPr>
              <a:t>BUILT ON MONGODB ATLAS TO LEVERAGE CLOUD STORAGE AND NOSQL DATA STORAGE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6393694"/>
            <a:ext cx="5243390" cy="40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b="true" sz="2284">
                <a:solidFill>
                  <a:srgbClr val="343F56"/>
                </a:solidFill>
                <a:latin typeface="Hagrid Heavy"/>
                <a:ea typeface="Hagrid Heavy"/>
                <a:cs typeface="Hagrid Heavy"/>
                <a:sym typeface="Hagrid Heavy"/>
              </a:rPr>
              <a:t>PRESENTATION LAYER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6533319" y="6277060"/>
            <a:ext cx="5243390" cy="729562"/>
            <a:chOff x="0" y="0"/>
            <a:chExt cx="1692303" cy="23546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692303" cy="235466"/>
            </a:xfrm>
            <a:custGeom>
              <a:avLst/>
              <a:gdLst/>
              <a:ahLst/>
              <a:cxnLst/>
              <a:rect r="r" b="b" t="t" l="l"/>
              <a:pathLst>
                <a:path h="235466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692303" cy="2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533319" y="5295900"/>
            <a:ext cx="5243390" cy="729562"/>
            <a:chOff x="0" y="0"/>
            <a:chExt cx="1692303" cy="23546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692303" cy="235466"/>
            </a:xfrm>
            <a:custGeom>
              <a:avLst/>
              <a:gdLst/>
              <a:ahLst/>
              <a:cxnLst/>
              <a:rect r="r" b="b" t="t" l="l"/>
              <a:pathLst>
                <a:path h="235466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692303" cy="2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533319" y="7230771"/>
            <a:ext cx="5243390" cy="2337503"/>
            <a:chOff x="0" y="0"/>
            <a:chExt cx="1692303" cy="75442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692303" cy="754429"/>
            </a:xfrm>
            <a:custGeom>
              <a:avLst/>
              <a:gdLst/>
              <a:ahLst/>
              <a:cxnLst/>
              <a:rect r="r" b="b" t="t" l="l"/>
              <a:pathLst>
                <a:path h="754429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754429"/>
                  </a:lnTo>
                  <a:lnTo>
                    <a:pt x="0" y="754429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692303" cy="7925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7079222" y="6407671"/>
            <a:ext cx="4151584" cy="40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b="true" sz="2284">
                <a:solidFill>
                  <a:srgbClr val="343F56"/>
                </a:solidFill>
                <a:latin typeface="Hagrid Heavy"/>
                <a:ea typeface="Hagrid Heavy"/>
                <a:cs typeface="Hagrid Heavy"/>
                <a:sym typeface="Hagrid Heavy"/>
              </a:rPr>
              <a:t>APPLICATION LAYER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458202" y="5426511"/>
            <a:ext cx="3393623" cy="409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b="true" sz="2284">
                <a:solidFill>
                  <a:srgbClr val="F5E6CA"/>
                </a:solidFill>
                <a:latin typeface="Hagrid Heavy"/>
                <a:ea typeface="Hagrid Heavy"/>
                <a:cs typeface="Hagrid Heavy"/>
                <a:sym typeface="Hagrid Heavy"/>
              </a:rPr>
              <a:t>LAYER 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811380" y="7535098"/>
            <a:ext cx="4688345" cy="166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b="true" sz="2284">
                <a:solidFill>
                  <a:srgbClr val="F5E6CA"/>
                </a:solidFill>
                <a:latin typeface="Hagrid Heavy"/>
                <a:ea typeface="Hagrid Heavy"/>
                <a:cs typeface="Hagrid Heavy"/>
                <a:sym typeface="Hagrid Heavy"/>
              </a:rPr>
              <a:t> BUILT USING NODE.JS (EXPRESS.JS), HANDLES BUSINESS LOGIC, API ENDPOINTS.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940793" y="6394338"/>
            <a:ext cx="3393623" cy="40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b="true" sz="2284">
                <a:solidFill>
                  <a:srgbClr val="343F56"/>
                </a:solidFill>
                <a:latin typeface="Hagrid Heavy"/>
                <a:ea typeface="Hagrid Heavy"/>
                <a:cs typeface="Hagrid Heavy"/>
                <a:sym typeface="Hagrid Heavy"/>
              </a:rPr>
              <a:t>DATA LAYER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479826" y="783574"/>
            <a:ext cx="9328348" cy="1369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b="true" sz="7599">
                <a:solidFill>
                  <a:srgbClr val="343F56"/>
                </a:solidFill>
                <a:latin typeface="Hagrid Heavy"/>
                <a:ea typeface="Hagrid Heavy"/>
                <a:cs typeface="Hagrid Heavy"/>
                <a:sym typeface="Hagrid Heavy"/>
              </a:rPr>
              <a:t>ARCHITECTURE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28700" y="2216655"/>
            <a:ext cx="11533113" cy="191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2711" b="true">
                <a:solidFill>
                  <a:srgbClr val="343F56"/>
                </a:solidFill>
                <a:latin typeface="Roboto Bold"/>
                <a:ea typeface="Roboto Bold"/>
                <a:cs typeface="Roboto Bold"/>
                <a:sym typeface="Roboto Bold"/>
              </a:rPr>
              <a:t>Design Principles:</a:t>
            </a:r>
          </a:p>
          <a:p>
            <a:pPr algn="l" marL="585471" indent="-292735" lvl="1">
              <a:lnSpc>
                <a:spcPts val="3796"/>
              </a:lnSpc>
              <a:buFont typeface="Arial"/>
              <a:buChar char="•"/>
            </a:pPr>
            <a:r>
              <a:rPr lang="en-US" b="true" sz="2711">
                <a:solidFill>
                  <a:srgbClr val="343F56"/>
                </a:solidFill>
                <a:latin typeface="Roboto Bold"/>
                <a:ea typeface="Roboto Bold"/>
                <a:cs typeface="Roboto Bold"/>
                <a:sym typeface="Roboto Bold"/>
              </a:rPr>
              <a:t>RESTful API architecture</a:t>
            </a:r>
          </a:p>
          <a:p>
            <a:pPr algn="l" marL="585471" indent="-292735" lvl="1">
              <a:lnSpc>
                <a:spcPts val="3796"/>
              </a:lnSpc>
              <a:buFont typeface="Arial"/>
              <a:buChar char="•"/>
            </a:pPr>
            <a:r>
              <a:rPr lang="en-US" b="true" sz="2711">
                <a:solidFill>
                  <a:srgbClr val="343F56"/>
                </a:solidFill>
                <a:latin typeface="Roboto Bold"/>
                <a:ea typeface="Roboto Bold"/>
                <a:cs typeface="Roboto Bold"/>
                <a:sym typeface="Roboto Bold"/>
              </a:rPr>
              <a:t>Modular structure using MVC pattern</a:t>
            </a:r>
          </a:p>
          <a:p>
            <a:pPr algn="l" marL="585471" indent="-292735" lvl="1">
              <a:lnSpc>
                <a:spcPts val="3796"/>
              </a:lnSpc>
              <a:buFont typeface="Arial"/>
              <a:buChar char="•"/>
            </a:pPr>
            <a:r>
              <a:rPr lang="en-US" b="true" sz="2711">
                <a:solidFill>
                  <a:srgbClr val="343F56"/>
                </a:solidFill>
                <a:latin typeface="Roboto Bold"/>
                <a:ea typeface="Roboto Bold"/>
                <a:cs typeface="Roboto Bold"/>
                <a:sym typeface="Roboto Bold"/>
              </a:rPr>
              <a:t>Secured using JWT for authentication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377443" y="4479870"/>
            <a:ext cx="11533113" cy="464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6"/>
              </a:lnSpc>
            </a:pPr>
            <a:r>
              <a:rPr lang="en-US" sz="2711" b="true">
                <a:solidFill>
                  <a:srgbClr val="343F56"/>
                </a:solidFill>
                <a:latin typeface="Roboto Bold"/>
                <a:ea typeface="Roboto Bold"/>
                <a:cs typeface="Roboto Bold"/>
                <a:sym typeface="Roboto Bold"/>
              </a:rPr>
              <a:t>The application follows</a:t>
            </a:r>
            <a:r>
              <a:rPr lang="en-US" sz="2711" b="true">
                <a:solidFill>
                  <a:srgbClr val="343F56"/>
                </a:solidFill>
                <a:latin typeface="Roboto Bold"/>
                <a:ea typeface="Roboto Bold"/>
                <a:cs typeface="Roboto Bold"/>
                <a:sym typeface="Roboto Bold"/>
              </a:rPr>
              <a:t> a Layered architecture model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125035"/>
            <a:ext cx="16230600" cy="6949815"/>
            <a:chOff x="0" y="0"/>
            <a:chExt cx="5238424" cy="22430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38424" cy="2243052"/>
            </a:xfrm>
            <a:custGeom>
              <a:avLst/>
              <a:gdLst/>
              <a:ahLst/>
              <a:cxnLst/>
              <a:rect r="r" b="b" t="t" l="l"/>
              <a:pathLst>
                <a:path h="2243052" w="5238424">
                  <a:moveTo>
                    <a:pt x="0" y="0"/>
                  </a:moveTo>
                  <a:lnTo>
                    <a:pt x="5238424" y="0"/>
                  </a:lnTo>
                  <a:lnTo>
                    <a:pt x="5238424" y="2243052"/>
                  </a:lnTo>
                  <a:lnTo>
                    <a:pt x="0" y="2243052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38424" cy="2281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242535" y="3315961"/>
            <a:ext cx="9802930" cy="6567963"/>
          </a:xfrm>
          <a:custGeom>
            <a:avLst/>
            <a:gdLst/>
            <a:ahLst/>
            <a:cxnLst/>
            <a:rect r="r" b="b" t="t" l="l"/>
            <a:pathLst>
              <a:path h="6567963" w="9802930">
                <a:moveTo>
                  <a:pt x="0" y="0"/>
                </a:moveTo>
                <a:lnTo>
                  <a:pt x="9802930" y="0"/>
                </a:lnTo>
                <a:lnTo>
                  <a:pt x="9802930" y="6567964"/>
                </a:lnTo>
                <a:lnTo>
                  <a:pt x="0" y="6567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79826" y="783574"/>
            <a:ext cx="9328348" cy="1369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b="true" sz="7599">
                <a:solidFill>
                  <a:srgbClr val="343F56"/>
                </a:solidFill>
                <a:latin typeface="Hagrid Heavy"/>
                <a:ea typeface="Hagrid Heavy"/>
                <a:cs typeface="Hagrid Heavy"/>
                <a:sym typeface="Hagrid Heavy"/>
              </a:rPr>
              <a:t>UML DIAGRAMS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03625" y="2338905"/>
            <a:ext cx="5880749" cy="74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b="true">
                <a:solidFill>
                  <a:srgbClr val="343F56"/>
                </a:solidFill>
                <a:latin typeface="Roboto Bold"/>
                <a:ea typeface="Roboto Bold"/>
                <a:cs typeface="Roboto Bold"/>
                <a:sym typeface="Roboto Bold"/>
              </a:rPr>
              <a:t>Architecture 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125035"/>
            <a:ext cx="16230600" cy="6949815"/>
            <a:chOff x="0" y="0"/>
            <a:chExt cx="5238424" cy="22430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38424" cy="2243052"/>
            </a:xfrm>
            <a:custGeom>
              <a:avLst/>
              <a:gdLst/>
              <a:ahLst/>
              <a:cxnLst/>
              <a:rect r="r" b="b" t="t" l="l"/>
              <a:pathLst>
                <a:path h="2243052" w="5238424">
                  <a:moveTo>
                    <a:pt x="0" y="0"/>
                  </a:moveTo>
                  <a:lnTo>
                    <a:pt x="5238424" y="0"/>
                  </a:lnTo>
                  <a:lnTo>
                    <a:pt x="5238424" y="2243052"/>
                  </a:lnTo>
                  <a:lnTo>
                    <a:pt x="0" y="2243052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38424" cy="2281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42445" y="3332059"/>
            <a:ext cx="12803111" cy="6535767"/>
          </a:xfrm>
          <a:custGeom>
            <a:avLst/>
            <a:gdLst/>
            <a:ahLst/>
            <a:cxnLst/>
            <a:rect r="r" b="b" t="t" l="l"/>
            <a:pathLst>
              <a:path h="6535767" w="12803111">
                <a:moveTo>
                  <a:pt x="0" y="0"/>
                </a:moveTo>
                <a:lnTo>
                  <a:pt x="12803110" y="0"/>
                </a:lnTo>
                <a:lnTo>
                  <a:pt x="12803110" y="6535767"/>
                </a:lnTo>
                <a:lnTo>
                  <a:pt x="0" y="6535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54" r="0" b="-105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79826" y="783574"/>
            <a:ext cx="9328348" cy="1369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b="true" sz="7599">
                <a:solidFill>
                  <a:srgbClr val="343F56"/>
                </a:solidFill>
                <a:latin typeface="Hagrid Heavy"/>
                <a:ea typeface="Hagrid Heavy"/>
                <a:cs typeface="Hagrid Heavy"/>
                <a:sym typeface="Hagrid Heavy"/>
              </a:rPr>
              <a:t>UML DIAGRAMS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03625" y="2338905"/>
            <a:ext cx="5880749" cy="74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b="true">
                <a:solidFill>
                  <a:srgbClr val="343F56"/>
                </a:solidFill>
                <a:latin typeface="Roboto Bold"/>
                <a:ea typeface="Roboto Bold"/>
                <a:cs typeface="Roboto Bold"/>
                <a:sym typeface="Roboto Bold"/>
              </a:rPr>
              <a:t>Package 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125035"/>
            <a:ext cx="16230600" cy="6133265"/>
            <a:chOff x="0" y="0"/>
            <a:chExt cx="5238424" cy="1979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38424" cy="1979510"/>
            </a:xfrm>
            <a:custGeom>
              <a:avLst/>
              <a:gdLst/>
              <a:ahLst/>
              <a:cxnLst/>
              <a:rect r="r" b="b" t="t" l="l"/>
              <a:pathLst>
                <a:path h="1979510" w="5238424">
                  <a:moveTo>
                    <a:pt x="0" y="0"/>
                  </a:moveTo>
                  <a:lnTo>
                    <a:pt x="5238424" y="0"/>
                  </a:lnTo>
                  <a:lnTo>
                    <a:pt x="5238424" y="1979510"/>
                  </a:lnTo>
                  <a:lnTo>
                    <a:pt x="0" y="1979510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38424" cy="20176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62115" y="4231049"/>
            <a:ext cx="15763770" cy="3921238"/>
          </a:xfrm>
          <a:custGeom>
            <a:avLst/>
            <a:gdLst/>
            <a:ahLst/>
            <a:cxnLst/>
            <a:rect r="r" b="b" t="t" l="l"/>
            <a:pathLst>
              <a:path h="3921238" w="15763770">
                <a:moveTo>
                  <a:pt x="0" y="0"/>
                </a:moveTo>
                <a:lnTo>
                  <a:pt x="15763770" y="0"/>
                </a:lnTo>
                <a:lnTo>
                  <a:pt x="15763770" y="3921238"/>
                </a:lnTo>
                <a:lnTo>
                  <a:pt x="0" y="39212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79826" y="783574"/>
            <a:ext cx="9328348" cy="1369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b="true" sz="7599">
                <a:solidFill>
                  <a:srgbClr val="343F56"/>
                </a:solidFill>
                <a:latin typeface="Hagrid Heavy"/>
                <a:ea typeface="Hagrid Heavy"/>
                <a:cs typeface="Hagrid Heavy"/>
                <a:sym typeface="Hagrid Heavy"/>
              </a:rPr>
              <a:t>UML DIAGRAMS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03625" y="2338905"/>
            <a:ext cx="5880749" cy="74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b="true">
                <a:solidFill>
                  <a:srgbClr val="343F56"/>
                </a:solidFill>
                <a:latin typeface="Roboto Bold"/>
                <a:ea typeface="Roboto Bold"/>
                <a:cs typeface="Roboto Bold"/>
                <a:sym typeface="Roboto Bold"/>
              </a:rPr>
              <a:t>Component Diagram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125035"/>
            <a:ext cx="16230600" cy="6690003"/>
            <a:chOff x="0" y="0"/>
            <a:chExt cx="5238424" cy="21591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38424" cy="2159198"/>
            </a:xfrm>
            <a:custGeom>
              <a:avLst/>
              <a:gdLst/>
              <a:ahLst/>
              <a:cxnLst/>
              <a:rect r="r" b="b" t="t" l="l"/>
              <a:pathLst>
                <a:path h="2159198" w="5238424">
                  <a:moveTo>
                    <a:pt x="0" y="0"/>
                  </a:moveTo>
                  <a:lnTo>
                    <a:pt x="5238424" y="0"/>
                  </a:lnTo>
                  <a:lnTo>
                    <a:pt x="5238424" y="2159198"/>
                  </a:lnTo>
                  <a:lnTo>
                    <a:pt x="0" y="2159198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38424" cy="2197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874091" y="3275155"/>
            <a:ext cx="10539819" cy="6389765"/>
          </a:xfrm>
          <a:custGeom>
            <a:avLst/>
            <a:gdLst/>
            <a:ahLst/>
            <a:cxnLst/>
            <a:rect r="r" b="b" t="t" l="l"/>
            <a:pathLst>
              <a:path h="6389765" w="10539819">
                <a:moveTo>
                  <a:pt x="0" y="0"/>
                </a:moveTo>
                <a:lnTo>
                  <a:pt x="10539818" y="0"/>
                </a:lnTo>
                <a:lnTo>
                  <a:pt x="10539818" y="6389765"/>
                </a:lnTo>
                <a:lnTo>
                  <a:pt x="0" y="63897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79826" y="783574"/>
            <a:ext cx="9328348" cy="1369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b="true" sz="7599">
                <a:solidFill>
                  <a:srgbClr val="343F56"/>
                </a:solidFill>
                <a:latin typeface="Hagrid Heavy"/>
                <a:ea typeface="Hagrid Heavy"/>
                <a:cs typeface="Hagrid Heavy"/>
                <a:sym typeface="Hagrid Heavy"/>
              </a:rPr>
              <a:t>UML DIAGRAMS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03625" y="2338905"/>
            <a:ext cx="5880749" cy="74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b="true">
                <a:solidFill>
                  <a:srgbClr val="343F56"/>
                </a:solidFill>
                <a:latin typeface="Roboto Bold"/>
                <a:ea typeface="Roboto Bold"/>
                <a:cs typeface="Roboto Bold"/>
                <a:sym typeface="Roboto Bold"/>
              </a:rPr>
              <a:t>Deployment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63337" y="-201451"/>
            <a:ext cx="14500093" cy="11060158"/>
            <a:chOff x="0" y="0"/>
            <a:chExt cx="6110825" cy="46611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10825" cy="4661121"/>
            </a:xfrm>
            <a:custGeom>
              <a:avLst/>
              <a:gdLst/>
              <a:ahLst/>
              <a:cxnLst/>
              <a:rect r="r" b="b" t="t" l="l"/>
              <a:pathLst>
                <a:path h="4661121" w="6110825">
                  <a:moveTo>
                    <a:pt x="0" y="0"/>
                  </a:moveTo>
                  <a:lnTo>
                    <a:pt x="6110825" y="0"/>
                  </a:lnTo>
                  <a:lnTo>
                    <a:pt x="6110825" y="4661121"/>
                  </a:lnTo>
                  <a:lnTo>
                    <a:pt x="0" y="4661121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110825" cy="4699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923743" y="289979"/>
            <a:ext cx="15079656" cy="9707042"/>
          </a:xfrm>
          <a:custGeom>
            <a:avLst/>
            <a:gdLst/>
            <a:ahLst/>
            <a:cxnLst/>
            <a:rect r="r" b="b" t="t" l="l"/>
            <a:pathLst>
              <a:path h="9707042" w="15079656">
                <a:moveTo>
                  <a:pt x="0" y="0"/>
                </a:moveTo>
                <a:lnTo>
                  <a:pt x="15079656" y="0"/>
                </a:lnTo>
                <a:lnTo>
                  <a:pt x="15079656" y="9707042"/>
                </a:lnTo>
                <a:lnTo>
                  <a:pt x="0" y="97070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2" t="0" r="-2317" b="-68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899526"/>
            <a:ext cx="3350101" cy="358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43F56"/>
                </a:solidFill>
                <a:latin typeface="Roboto"/>
                <a:ea typeface="Roboto"/>
                <a:cs typeface="Roboto"/>
                <a:sym typeface="Roboto"/>
              </a:rPr>
              <a:t>www.reallygreatsite.com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2666916" y="4315290"/>
            <a:ext cx="8213177" cy="1069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70"/>
              </a:lnSpc>
            </a:pPr>
            <a:r>
              <a:rPr lang="en-US" sz="5907" b="true">
                <a:solidFill>
                  <a:srgbClr val="FEFEFE"/>
                </a:solidFill>
                <a:latin typeface="Hagrid Heavy"/>
                <a:ea typeface="Hagrid Heavy"/>
                <a:cs typeface="Hagrid Heavy"/>
                <a:sym typeface="Hagrid Heavy"/>
              </a:rPr>
              <a:t>SPRINT  PLANNING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45361"/>
            <a:ext cx="16151065" cy="7627454"/>
            <a:chOff x="0" y="0"/>
            <a:chExt cx="2773030" cy="13095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73030" cy="1309583"/>
            </a:xfrm>
            <a:custGeom>
              <a:avLst/>
              <a:gdLst/>
              <a:ahLst/>
              <a:cxnLst/>
              <a:rect r="r" b="b" t="t" l="l"/>
              <a:pathLst>
                <a:path h="1309583" w="2773030">
                  <a:moveTo>
                    <a:pt x="0" y="0"/>
                  </a:moveTo>
                  <a:lnTo>
                    <a:pt x="2773030" y="0"/>
                  </a:lnTo>
                  <a:lnTo>
                    <a:pt x="2773030" y="1309583"/>
                  </a:lnTo>
                  <a:lnTo>
                    <a:pt x="0" y="1309583"/>
                  </a:lnTo>
                  <a:close/>
                </a:path>
              </a:pathLst>
            </a:custGeom>
            <a:solidFill>
              <a:srgbClr val="F5E6C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73030" cy="1347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90523" y="2282029"/>
            <a:ext cx="6351581" cy="7554117"/>
          </a:xfrm>
          <a:custGeom>
            <a:avLst/>
            <a:gdLst/>
            <a:ahLst/>
            <a:cxnLst/>
            <a:rect r="r" b="b" t="t" l="l"/>
            <a:pathLst>
              <a:path h="7554117" w="6351581">
                <a:moveTo>
                  <a:pt x="0" y="0"/>
                </a:moveTo>
                <a:lnTo>
                  <a:pt x="6351580" y="0"/>
                </a:lnTo>
                <a:lnTo>
                  <a:pt x="6351580" y="7554117"/>
                </a:lnTo>
                <a:lnTo>
                  <a:pt x="0" y="75541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90523" y="657225"/>
            <a:ext cx="12906955" cy="1369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b="true" sz="7599">
                <a:solidFill>
                  <a:srgbClr val="F5E6CA"/>
                </a:solidFill>
                <a:latin typeface="Hagrid Heavy"/>
                <a:ea typeface="Hagrid Heavy"/>
                <a:cs typeface="Hagrid Heavy"/>
                <a:sym typeface="Hagrid Heavy"/>
              </a:rPr>
              <a:t>GANTT CHART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56607" y="4420788"/>
            <a:ext cx="5880749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43F56"/>
                </a:solidFill>
                <a:latin typeface="Roboto Bold"/>
                <a:ea typeface="Roboto Bold"/>
                <a:cs typeface="Roboto Bold"/>
                <a:sym typeface="Roboto Bold"/>
              </a:rPr>
              <a:t>Development divided into 3 sprints completed over a course of 8 weeks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43F56"/>
                </a:solidFill>
                <a:latin typeface="Roboto Bold"/>
                <a:ea typeface="Roboto Bold"/>
                <a:cs typeface="Roboto Bold"/>
                <a:sym typeface="Roboto Bold"/>
              </a:rPr>
              <a:t>Gantt chart shows dependencies of tasks as well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DAGmBAj2nd0</dc:identifier>
  <dcterms:modified xsi:type="dcterms:W3CDTF">2011-08-01T06:04:30Z</dcterms:modified>
  <cp:revision>1</cp:revision>
  <dc:title>TheekKardo Presentation</dc:title>
</cp:coreProperties>
</file>