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64" r:id="rId5"/>
    <p:sldId id="275" r:id="rId6"/>
    <p:sldId id="277" r:id="rId7"/>
    <p:sldId id="260" r:id="rId8"/>
    <p:sldId id="261" r:id="rId9"/>
    <p:sldId id="265" r:id="rId10"/>
    <p:sldId id="283" r:id="rId11"/>
    <p:sldId id="282" r:id="rId12"/>
    <p:sldId id="279" r:id="rId13"/>
    <p:sldId id="284" r:id="rId14"/>
    <p:sldId id="280" r:id="rId15"/>
    <p:sldId id="281" r:id="rId16"/>
    <p:sldId id="266" r:id="rId17"/>
    <p:sldId id="286" r:id="rId18"/>
    <p:sldId id="267" r:id="rId19"/>
    <p:sldId id="287" r:id="rId20"/>
    <p:sldId id="268" r:id="rId21"/>
    <p:sldId id="285" r:id="rId22"/>
    <p:sldId id="278" r:id="rId23"/>
    <p:sldId id="290" r:id="rId24"/>
    <p:sldId id="288" r:id="rId25"/>
    <p:sldId id="289" r:id="rId26"/>
    <p:sldId id="291" r:id="rId27"/>
    <p:sldId id="269" r:id="rId28"/>
    <p:sldId id="271" r:id="rId29"/>
    <p:sldId id="272" r:id="rId30"/>
    <p:sldId id="273" r:id="rId31"/>
    <p:sldId id="270" r:id="rId3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10" autoAdjust="0"/>
  </p:normalViewPr>
  <p:slideViewPr>
    <p:cSldViewPr>
      <p:cViewPr>
        <p:scale>
          <a:sx n="100" d="100"/>
          <a:sy n="100" d="100"/>
        </p:scale>
        <p:origin x="-2338" y="-6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06CB5-3056-467D-83EC-B7A441546D39}" type="datetimeFigureOut">
              <a:rPr lang="nb-NO" smtClean="0"/>
              <a:t>22.01.2013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2BED0-78D7-489E-B0D0-6C0531E3677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12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BED0-78D7-489E-B0D0-6C0531E3677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548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2BED0-78D7-489E-B0D0-6C0531E36772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1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 bwMode="auto">
          <a:xfrm>
            <a:off x="-1536" y="2258"/>
            <a:ext cx="9144793" cy="51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70207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1923678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22. januar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441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tst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913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9" b="51465"/>
          <a:stretch/>
        </p:blipFill>
        <p:spPr bwMode="auto">
          <a:xfrm>
            <a:off x="-793" y="1995687"/>
            <a:ext cx="9144793" cy="314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016" y="357504"/>
            <a:ext cx="7772400" cy="7560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13588"/>
            <a:ext cx="6400800" cy="91810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40942" y="2841780"/>
            <a:ext cx="3960440" cy="27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5009CE9C-3318-471A-9CDE-3870CC36F2E7}" type="datetime4">
              <a:rPr lang="nb-NO" smtClean="0"/>
              <a:t>22. januar 2013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0138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446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331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0551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09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884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9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52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49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speed/pagespeed/insights" TargetMode="External"/><Relationship Id="rId2" Type="http://schemas.openxmlformats.org/officeDocument/2006/relationships/hyperlink" Target="http://csswizardry.com/2011/09/writing-efficient-css-selectors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arpspire.com/kss/" TargetMode="External"/><Relationship Id="rId2" Type="http://schemas.openxmlformats.org/officeDocument/2006/relationships/hyperlink" Target="http://twitter.github.com/bootstrap/base-cs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acobrask.github.com/styledocc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SMACSS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Frontendarkitektur i endring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10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Layout-eksempel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467544" y="1732041"/>
            <a:ext cx="324036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#header, #article, #footer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960px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#article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solid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#CCC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border-width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0112" y="1732041"/>
            <a:ext cx="30060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.layout-main-container {</a:t>
            </a:r>
          </a:p>
          <a:p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    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960px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auto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.layout-article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solid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#CCC;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border-width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1px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  <p:sp>
        <p:nvSpPr>
          <p:cNvPr id="8" name="Right Arrow 7"/>
          <p:cNvSpPr/>
          <p:nvPr/>
        </p:nvSpPr>
        <p:spPr>
          <a:xfrm>
            <a:off x="4140716" y="2524130"/>
            <a:ext cx="864096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92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 smtClean="0"/>
              <a:t>Mindre komponenter enn layout</a:t>
            </a:r>
          </a:p>
          <a:p>
            <a:pPr lvl="1"/>
            <a:r>
              <a:rPr lang="nb-NO" dirty="0" smtClean="0"/>
              <a:t>Menyer, dialoger, karuseller, polls osv</a:t>
            </a:r>
          </a:p>
          <a:p>
            <a:pPr lvl="1"/>
            <a:endParaRPr lang="nb-NO" dirty="0"/>
          </a:p>
          <a:p>
            <a:r>
              <a:rPr lang="nb-NO" dirty="0" smtClean="0"/>
              <a:t>Gjort riktig kan moduler enkelt flyttes mellom ulike deler av DOMen uten at layouten brekker</a:t>
            </a:r>
          </a:p>
          <a:p>
            <a:pPr lvl="1"/>
            <a:r>
              <a:rPr lang="nb-NO" dirty="0" smtClean="0"/>
              <a:t>Veldig frittstående komponent</a:t>
            </a:r>
          </a:p>
          <a:p>
            <a:endParaRPr lang="nb-NO" dirty="0" smtClean="0"/>
          </a:p>
          <a:p>
            <a:r>
              <a:rPr lang="nb-NO" dirty="0" smtClean="0"/>
              <a:t>Moduler bør ikke ha #id </a:t>
            </a:r>
            <a:r>
              <a:rPr lang="nb-NO" dirty="0" smtClean="0">
                <a:sym typeface="Wingdings" pitchFamily="2" charset="2"/>
              </a:rPr>
              <a:t> Holdes til .klasser</a:t>
            </a:r>
          </a:p>
          <a:p>
            <a:endParaRPr lang="nb-NO" dirty="0">
              <a:sym typeface="Wingdings" pitchFamily="2" charset="2"/>
            </a:endParaRP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00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Modul-eksempel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63888" y="2643758"/>
            <a:ext cx="5122912" cy="2308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 smtClean="0"/>
              <a:t>Noen antakelser man nå har gjort: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 smtClean="0"/>
              <a:t>Det vil kun være én «featured»-seksjon på hele siden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 smtClean="0"/>
              <a:t>Listeelementene flyter til høyre</a:t>
            </a:r>
          </a:p>
          <a:p>
            <a:pPr marL="514350" indent="-514350">
              <a:buFont typeface="+mj-lt"/>
              <a:buAutoNum type="arabicPeriod"/>
            </a:pPr>
            <a:r>
              <a:rPr lang="nb-NO" sz="2000" dirty="0" smtClean="0"/>
              <a:t>Listeelementer er 100px høye</a:t>
            </a:r>
            <a:endParaRPr lang="nb-NO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773593" cy="134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2643758"/>
            <a:ext cx="266429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ul {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margin-left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</p:spTree>
    <p:extLst>
      <p:ext uri="{BB962C8B-B14F-4D97-AF65-F5344CB8AC3E}">
        <p14:creationId xmlns:p14="http://schemas.microsoft.com/office/powerpoint/2010/main" val="37079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Modul-eksempel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Fornuftige</a:t>
            </a:r>
            <a:r>
              <a:rPr lang="en-US" dirty="0" smtClean="0"/>
              <a:t> </a:t>
            </a:r>
            <a:r>
              <a:rPr lang="en-US" dirty="0" err="1" smtClean="0"/>
              <a:t>antakelser</a:t>
            </a:r>
            <a:r>
              <a:rPr lang="en-US" dirty="0" smtClean="0"/>
              <a:t>? </a:t>
            </a:r>
            <a:r>
              <a:rPr lang="en-US" dirty="0" err="1" smtClean="0"/>
              <a:t>Kanskje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 smtClean="0"/>
              <a:t>Små</a:t>
            </a:r>
            <a:r>
              <a:rPr lang="en-US" dirty="0" smtClean="0"/>
              <a:t> sider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fint</a:t>
            </a:r>
            <a:r>
              <a:rPr lang="en-US" dirty="0" smtClean="0"/>
              <a:t> </a:t>
            </a:r>
            <a:r>
              <a:rPr lang="en-US" dirty="0" err="1" smtClean="0"/>
              <a:t>jobbe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måten</a:t>
            </a:r>
            <a:endParaRPr lang="en-US" dirty="0" smtClean="0"/>
          </a:p>
          <a:p>
            <a:pPr lvl="1"/>
            <a:r>
              <a:rPr lang="en-US" dirty="0" smtClean="0"/>
              <a:t>Lite </a:t>
            </a:r>
            <a:r>
              <a:rPr lang="en-US" dirty="0" err="1" smtClean="0"/>
              <a:t>sannsynlig</a:t>
            </a:r>
            <a:r>
              <a:rPr lang="en-US" dirty="0" smtClean="0"/>
              <a:t> med </a:t>
            </a:r>
            <a:r>
              <a:rPr lang="en-US" dirty="0" err="1" smtClean="0"/>
              <a:t>endring</a:t>
            </a:r>
            <a:endParaRPr lang="en-US" dirty="0" smtClean="0"/>
          </a:p>
          <a:p>
            <a:pPr lvl="1"/>
            <a:r>
              <a:rPr lang="en-US" dirty="0" smtClean="0"/>
              <a:t>Lite </a:t>
            </a:r>
            <a:r>
              <a:rPr lang="en-US" dirty="0" err="1" smtClean="0"/>
              <a:t>sannsynlig</a:t>
            </a:r>
            <a:r>
              <a:rPr lang="en-US" dirty="0" smtClean="0"/>
              <a:t> med 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kompleksitet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Større</a:t>
            </a:r>
            <a:r>
              <a:rPr lang="en-US" dirty="0" smtClean="0"/>
              <a:t> sider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støte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problemer</a:t>
            </a:r>
            <a:endParaRPr lang="en-US" dirty="0" smtClean="0"/>
          </a:p>
          <a:p>
            <a:pPr lvl="1"/>
            <a:r>
              <a:rPr lang="en-US" dirty="0" err="1" smtClean="0"/>
              <a:t>Refaktorering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komponenter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komme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skje</a:t>
            </a:r>
            <a:endParaRPr lang="en-US" dirty="0" smtClean="0"/>
          </a:p>
          <a:p>
            <a:pPr lvl="1"/>
            <a:r>
              <a:rPr lang="en-US" dirty="0" err="1" smtClean="0"/>
              <a:t>Endring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stiler</a:t>
            </a:r>
            <a:r>
              <a:rPr lang="en-US" dirty="0" smtClean="0"/>
              <a:t> </a:t>
            </a:r>
            <a:r>
              <a:rPr lang="en-US" dirty="0" err="1" smtClean="0"/>
              <a:t>skjer</a:t>
            </a:r>
            <a:r>
              <a:rPr lang="en-US" dirty="0" smtClean="0"/>
              <a:t> </a:t>
            </a:r>
            <a:r>
              <a:rPr lang="en-US" dirty="0" err="1" smtClean="0"/>
              <a:t>ofte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Vedlikeholdsproblematikk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5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Modul-eksempel - SMACSS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5652120" y="1851670"/>
            <a:ext cx="26642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&gt;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display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inline-block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827584" y="1759337"/>
            <a:ext cx="266429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ul {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div#featured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float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right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nb-NO" sz="1200" b="1" dirty="0">
              <a:solidFill>
                <a:srgbClr val="DA29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height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margin-left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  <p:sp>
        <p:nvSpPr>
          <p:cNvPr id="7" name="Right Arrow 6"/>
          <p:cNvSpPr/>
          <p:nvPr/>
        </p:nvSpPr>
        <p:spPr>
          <a:xfrm>
            <a:off x="4139952" y="2569138"/>
            <a:ext cx="864096" cy="50405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76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Modul-eksempel - SMACSS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872" y="1200151"/>
            <a:ext cx="5266928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Hva</a:t>
            </a:r>
            <a:r>
              <a:rPr lang="en-US" b="1" dirty="0" smtClean="0"/>
              <a:t> </a:t>
            </a:r>
            <a:r>
              <a:rPr lang="en-US" b="1" dirty="0" err="1" smtClean="0"/>
              <a:t>løser</a:t>
            </a:r>
            <a:r>
              <a:rPr lang="en-US" b="1" dirty="0" smtClean="0"/>
              <a:t> </a:t>
            </a:r>
            <a:r>
              <a:rPr lang="en-US" b="1" dirty="0" err="1" smtClean="0"/>
              <a:t>dette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laget</a:t>
            </a:r>
            <a:r>
              <a:rPr lang="en-US" dirty="0" smtClean="0"/>
              <a:t> en grid-layout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tilordnes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containere</a:t>
            </a:r>
            <a:r>
              <a:rPr lang="en-US" dirty="0" smtClean="0"/>
              <a:t> vi </a:t>
            </a:r>
            <a:r>
              <a:rPr lang="en-US" dirty="0" err="1" smtClean="0"/>
              <a:t>ønsker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minsket</a:t>
            </a:r>
            <a:r>
              <a:rPr lang="en-US" dirty="0" smtClean="0"/>
              <a:t> </a:t>
            </a:r>
            <a:r>
              <a:rPr lang="en-US" dirty="0" err="1" smtClean="0"/>
              <a:t>dybden</a:t>
            </a:r>
            <a:r>
              <a:rPr lang="en-US" dirty="0" smtClean="0"/>
              <a:t> med 1 (</a:t>
            </a:r>
            <a:r>
              <a:rPr lang="en-US" dirty="0" err="1" smtClean="0"/>
              <a:t>mer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redusert</a:t>
            </a:r>
            <a:r>
              <a:rPr lang="en-US" dirty="0" smtClean="0"/>
              <a:t> </a:t>
            </a:r>
            <a:r>
              <a:rPr lang="en-US" dirty="0" err="1" smtClean="0"/>
              <a:t>spesifiteten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selectoren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err="1" smtClean="0"/>
              <a:t>Høyden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fjernet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nå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alt </a:t>
            </a:r>
            <a:r>
              <a:rPr lang="en-US" dirty="0" err="1" smtClean="0"/>
              <a:t>skalere</a:t>
            </a:r>
            <a:r>
              <a:rPr lang="en-US" dirty="0" smtClean="0"/>
              <a:t> med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høyeste</a:t>
            </a:r>
            <a:r>
              <a:rPr lang="en-US" dirty="0" smtClean="0"/>
              <a:t> </a:t>
            </a:r>
            <a:r>
              <a:rPr lang="en-US" dirty="0" err="1" smtClean="0"/>
              <a:t>bildet</a:t>
            </a:r>
            <a:endParaRPr lang="en-US" dirty="0"/>
          </a:p>
          <a:p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539552" y="1203598"/>
            <a:ext cx="266429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padding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list-style-type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none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200" b="1" dirty="0">
              <a:latin typeface="Courier New"/>
            </a:endParaRP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&gt; li {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display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inline-block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2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margin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2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10px</a:t>
            </a:r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 </a:t>
            </a:r>
          </a:p>
          <a:p>
            <a:r>
              <a:rPr lang="nb-NO" sz="12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4977" y="3473846"/>
            <a:ext cx="27534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b-NO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OBS!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IE6 støtter ikke </a:t>
            </a:r>
            <a:r>
              <a:rPr lang="nb-NO" b="1" dirty="0" smtClean="0"/>
              <a:t>&gt;</a:t>
            </a:r>
            <a:r>
              <a:rPr lang="nb-NO" dirty="0" smtClean="0"/>
              <a:t>-selectorer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31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Submoduler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 smtClean="0"/>
              <a:t>Submoduler er utvidelser eller mer spesifikke versjoner av moduler</a:t>
            </a:r>
          </a:p>
          <a:p>
            <a:pPr lvl="1"/>
            <a:r>
              <a:rPr lang="nb-NO" dirty="0" smtClean="0"/>
              <a:t>Modul: </a:t>
            </a:r>
            <a:r>
              <a:rPr lang="nb-NO" b="1" dirty="0" smtClean="0"/>
              <a:t>.dialog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Submodul: </a:t>
            </a:r>
            <a:r>
              <a:rPr lang="nb-NO" b="1" dirty="0" smtClean="0">
                <a:sym typeface="Wingdings" pitchFamily="2" charset="2"/>
              </a:rPr>
              <a:t>.dialog-big</a:t>
            </a:r>
            <a:r>
              <a:rPr lang="nb-NO" dirty="0" smtClean="0">
                <a:sym typeface="Wingdings" pitchFamily="2" charset="2"/>
              </a:rPr>
              <a:t> /</a:t>
            </a:r>
            <a:r>
              <a:rPr lang="nb-NO" b="1" dirty="0" smtClean="0">
                <a:sym typeface="Wingdings" pitchFamily="2" charset="2"/>
              </a:rPr>
              <a:t>.dialog-wide</a:t>
            </a:r>
          </a:p>
          <a:p>
            <a:pPr lvl="1"/>
            <a:endParaRPr lang="nb-NO" dirty="0">
              <a:sym typeface="Wingdings" pitchFamily="2" charset="2"/>
            </a:endParaRPr>
          </a:p>
          <a:p>
            <a:r>
              <a:rPr lang="nb-NO" dirty="0" smtClean="0"/>
              <a:t>Brukes som oftest sammen med en modul</a:t>
            </a:r>
          </a:p>
          <a:p>
            <a:pPr lvl="1"/>
            <a:r>
              <a:rPr lang="nb-NO" dirty="0" smtClean="0"/>
              <a:t>Gir spesifikke stilutvidelser</a:t>
            </a:r>
            <a:br>
              <a:rPr lang="nb-NO" dirty="0" smtClean="0"/>
            </a:br>
            <a:r>
              <a:rPr lang="nb-NO" dirty="0" smtClean="0"/>
              <a:t> </a:t>
            </a:r>
          </a:p>
          <a:p>
            <a:pPr lvl="1"/>
            <a:endParaRPr lang="nb-NO" dirty="0" smtClean="0"/>
          </a:p>
          <a:p>
            <a:pPr lvl="1"/>
            <a:endParaRPr lang="nb-NO" dirty="0"/>
          </a:p>
          <a:p>
            <a:r>
              <a:rPr lang="nb-NO" dirty="0" smtClean="0"/>
              <a:t>Hjelper til med å kunne stile generelle komponenter på spesielle måter enkelte steder i DOMen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971600" y="3075806"/>
            <a:ext cx="36004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dirty="0">
                <a:solidFill>
                  <a:srgbClr val="00359E"/>
                </a:solidFill>
                <a:highlight>
                  <a:srgbClr val="FFFFFF"/>
                </a:highlight>
                <a:latin typeface="Courier New"/>
              </a:rPr>
              <a:t>&lt;div class=</a:t>
            </a:r>
            <a:r>
              <a:rPr lang="nb-NO" sz="1400" dirty="0">
                <a:solidFill>
                  <a:srgbClr val="001EFF"/>
                </a:solidFill>
                <a:highlight>
                  <a:srgbClr val="FFFFFF"/>
                </a:highlight>
                <a:latin typeface="Courier New"/>
              </a:rPr>
              <a:t>"dialog dialog-wide"</a:t>
            </a:r>
            <a:r>
              <a:rPr lang="nb-NO" sz="1400" dirty="0">
                <a:solidFill>
                  <a:srgbClr val="00359E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....</a:t>
            </a:r>
          </a:p>
          <a:p>
            <a:r>
              <a:rPr lang="nb-NO" sz="1400" dirty="0">
                <a:solidFill>
                  <a:srgbClr val="00359E"/>
                </a:solidFill>
                <a:highlight>
                  <a:srgbClr val="FFFFFF"/>
                </a:highlight>
                <a:latin typeface="Courier New"/>
              </a:rPr>
              <a:t>&lt;/div&gt;</a:t>
            </a:r>
            <a:endParaRPr lang="nb-NO" sz="1400" dirty="0"/>
          </a:p>
        </p:txBody>
      </p:sp>
      <p:sp>
        <p:nvSpPr>
          <p:cNvPr id="6" name="Rectangle 5"/>
          <p:cNvSpPr/>
          <p:nvPr/>
        </p:nvSpPr>
        <p:spPr>
          <a:xfrm>
            <a:off x="2339752" y="1708428"/>
            <a:ext cx="4572000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------------ MODULE -------------*/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declarations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---------- SUB-MODULE ----------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.layout-grid-stacked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overriding declarations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</p:spTree>
    <p:extLst>
      <p:ext uri="{BB962C8B-B14F-4D97-AF65-F5344CB8AC3E}">
        <p14:creationId xmlns:p14="http://schemas.microsoft.com/office/powerpoint/2010/main" val="34281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Submoduler - Eksempel</a:t>
            </a:r>
            <a:endParaRPr lang="nb-NO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2" y="1115204"/>
            <a:ext cx="783652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8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States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 smtClean="0"/>
              <a:t>En state er noe som forteller hvilken tilstand modulen eller layouten er i</a:t>
            </a:r>
          </a:p>
          <a:p>
            <a:endParaRPr lang="nb-NO" dirty="0"/>
          </a:p>
          <a:p>
            <a:r>
              <a:rPr lang="nb-NO" dirty="0" smtClean="0"/>
              <a:t>Egenskaper</a:t>
            </a:r>
          </a:p>
          <a:p>
            <a:pPr lvl="1"/>
            <a:r>
              <a:rPr lang="nb-NO" dirty="0" smtClean="0"/>
              <a:t>Overrider alle andre stiler</a:t>
            </a:r>
          </a:p>
          <a:p>
            <a:pPr lvl="1"/>
            <a:r>
              <a:rPr lang="nb-NO" dirty="0" smtClean="0"/>
              <a:t>Benyttes som hooks for javascript</a:t>
            </a:r>
          </a:p>
          <a:p>
            <a:pPr lvl="1"/>
            <a:r>
              <a:rPr lang="nb-NO" dirty="0" smtClean="0"/>
              <a:t>Kan legges til eller fjernes runtime</a:t>
            </a:r>
          </a:p>
          <a:p>
            <a:pPr lvl="1"/>
            <a:r>
              <a:rPr lang="nb-NO" dirty="0" smtClean="0"/>
              <a:t>Beskrives gjerne med en «is»-syntax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States </a:t>
            </a:r>
            <a:r>
              <a:rPr lang="nb-NO" dirty="0"/>
              <a:t>skal kunne brukes i alle </a:t>
            </a:r>
            <a:r>
              <a:rPr lang="nb-NO" dirty="0" smtClean="0"/>
              <a:t>moduler og layouts.</a:t>
            </a:r>
          </a:p>
          <a:p>
            <a:pPr lvl="1"/>
            <a:r>
              <a:rPr lang="nb-NO" dirty="0" smtClean="0"/>
              <a:t>Hvis </a:t>
            </a:r>
            <a:r>
              <a:rPr lang="nb-NO" dirty="0"/>
              <a:t>staten er </a:t>
            </a:r>
            <a:r>
              <a:rPr lang="nb-NO" dirty="0" smtClean="0"/>
              <a:t>modul-spesifikk, </a:t>
            </a:r>
            <a:r>
              <a:rPr lang="nb-NO" dirty="0"/>
              <a:t>kan man lage en egen state for den </a:t>
            </a:r>
            <a:r>
              <a:rPr lang="nb-NO" dirty="0" smtClean="0"/>
              <a:t>modulen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180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States - eksempel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467544" y="1707654"/>
            <a:ext cx="316835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.menuitem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blue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.is-menuitem-active 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black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17248" y="1707654"/>
            <a:ext cx="4572000" cy="1601019"/>
            <a:chOff x="4211960" y="2328311"/>
            <a:chExt cx="4572000" cy="1601019"/>
          </a:xfrm>
        </p:grpSpPr>
        <p:sp>
          <p:nvSpPr>
            <p:cNvPr id="9" name="Rectangle 8"/>
            <p:cNvSpPr/>
            <p:nvPr/>
          </p:nvSpPr>
          <p:spPr>
            <a:xfrm>
              <a:off x="4211960" y="2328311"/>
              <a:ext cx="2226960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b-NO" sz="1400" b="1" dirty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.is-hidden {</a:t>
              </a:r>
            </a:p>
            <a:p>
              <a:r>
                <a:rPr lang="nb-NO" sz="1400" b="1" dirty="0" smtClean="0">
                  <a:solidFill>
                    <a:srgbClr val="05208C"/>
                  </a:solidFill>
                  <a:highlight>
                    <a:srgbClr val="FFFFFF"/>
                  </a:highlight>
                  <a:latin typeface="Courier New"/>
                </a:rPr>
                <a:t>    display</a:t>
              </a:r>
              <a:r>
                <a:rPr lang="nb-NO" sz="1400" b="1" dirty="0" smtClean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: </a:t>
              </a:r>
              <a:r>
                <a:rPr lang="nb-NO" sz="1400" b="1" dirty="0" smtClean="0">
                  <a:solidFill>
                    <a:srgbClr val="0035FF"/>
                  </a:solidFill>
                  <a:highlight>
                    <a:srgbClr val="FFFFFF"/>
                  </a:highlight>
                  <a:latin typeface="Courier New"/>
                </a:rPr>
                <a:t>none</a:t>
              </a:r>
              <a:r>
                <a:rPr lang="nb-NO" sz="1400" b="1" dirty="0" smtClean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;</a:t>
              </a:r>
            </a:p>
            <a:p>
              <a:r>
                <a:rPr lang="nb-NO" sz="1400" b="1" dirty="0" smtClean="0">
                  <a:solidFill>
                    <a:srgbClr val="DA29FF"/>
                  </a:solidFill>
                  <a:highlight>
                    <a:srgbClr val="FFFFFF"/>
                  </a:highlight>
                  <a:latin typeface="Courier New"/>
                </a:rPr>
                <a:t>}</a:t>
              </a:r>
              <a:endParaRPr lang="nb-NO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11960" y="3282999"/>
              <a:ext cx="4572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nb-NO" sz="1200" b="1" dirty="0">
                  <a:solidFill>
                    <a:srgbClr val="00359E"/>
                  </a:solidFill>
                  <a:highlight>
                    <a:srgbClr val="FFFFFF"/>
                  </a:highlight>
                  <a:latin typeface="Courier New"/>
                </a:rPr>
                <a:t>&lt;div class=</a:t>
              </a:r>
              <a:r>
                <a:rPr lang="nb-NO" sz="1200" b="1" dirty="0">
                  <a:solidFill>
                    <a:srgbClr val="001EFF"/>
                  </a:solidFill>
                  <a:highlight>
                    <a:srgbClr val="FFFFFF"/>
                  </a:highlight>
                  <a:latin typeface="Courier New"/>
                </a:rPr>
                <a:t>"dialog is-hidden"</a:t>
              </a:r>
              <a:r>
                <a:rPr lang="nb-NO" sz="1200" b="1" dirty="0">
                  <a:solidFill>
                    <a:srgbClr val="00359E"/>
                  </a:solidFill>
                  <a:highlight>
                    <a:srgbClr val="FFFFFF"/>
                  </a:highlight>
                  <a:latin typeface="Courier New"/>
                </a:rPr>
                <a:t>&gt;</a:t>
              </a:r>
            </a:p>
            <a:p>
              <a:r>
                <a:rPr lang="nb-NO" sz="1200" b="1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</a:rPr>
                <a:t>    Jeg </a:t>
              </a:r>
              <a:r>
                <a:rPr lang="nb-NO" sz="1200" b="1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/>
                </a:rPr>
                <a:t>skal kun vises på et gitt tidspunkt!</a:t>
              </a:r>
            </a:p>
            <a:p>
              <a:r>
                <a:rPr lang="nb-NO" sz="1200" b="1" dirty="0">
                  <a:solidFill>
                    <a:srgbClr val="00359E"/>
                  </a:solidFill>
                  <a:highlight>
                    <a:srgbClr val="FFFFFF"/>
                  </a:highlight>
                  <a:latin typeface="Courier New"/>
                </a:rPr>
                <a:t>&lt;/div&gt;</a:t>
              </a:r>
              <a:endParaRPr lang="nb-NO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" b="5805"/>
          <a:stretch/>
        </p:blipFill>
        <p:spPr bwMode="auto">
          <a:xfrm>
            <a:off x="251520" y="1707654"/>
            <a:ext cx="8629650" cy="1640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Themes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Neppe nødvendig for mindre sider, men kan brukes for å </a:t>
            </a:r>
            <a:r>
              <a:rPr lang="nb-NO" dirty="0" smtClean="0"/>
              <a:t>overstyre look-n-feel:</a:t>
            </a:r>
          </a:p>
          <a:p>
            <a:pPr lvl="1"/>
            <a:r>
              <a:rPr lang="nb-NO" dirty="0" smtClean="0"/>
              <a:t>overstyre </a:t>
            </a:r>
            <a:r>
              <a:rPr lang="nb-NO" dirty="0"/>
              <a:t>fonter, farger o.l. angitt i </a:t>
            </a:r>
            <a:r>
              <a:rPr lang="nb-NO" dirty="0" smtClean="0"/>
              <a:t>base</a:t>
            </a:r>
            <a:endParaRPr lang="nb-NO" dirty="0"/>
          </a:p>
          <a:p>
            <a:pPr lvl="1"/>
            <a:r>
              <a:rPr lang="nb-NO" dirty="0" smtClean="0"/>
              <a:t>overstyre </a:t>
            </a:r>
            <a:r>
              <a:rPr lang="nb-NO" dirty="0"/>
              <a:t>utseende på </a:t>
            </a:r>
            <a:r>
              <a:rPr lang="nb-NO" dirty="0" smtClean="0"/>
              <a:t>moduler</a:t>
            </a:r>
            <a:br>
              <a:rPr lang="nb-NO" dirty="0" smtClean="0"/>
            </a:br>
            <a:endParaRPr lang="nb-NO" dirty="0"/>
          </a:p>
          <a:p>
            <a:r>
              <a:rPr lang="nb-NO" dirty="0"/>
              <a:t>Et alternativ kan være å bruke en CSS preprocessor som </a:t>
            </a:r>
            <a:r>
              <a:rPr lang="nb-NO" dirty="0" smtClean="0"/>
              <a:t>SASS/LESS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196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www.sritweets.com/wp-content/uploads/2010/08/cheeta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96" r="792" b="12798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97497" y="0"/>
            <a:ext cx="2446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YTELSE</a:t>
            </a:r>
            <a:endParaRPr lang="nb-NO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Depth of applicability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 smtClean="0"/>
              <a:t>HTML er et tre strukturert gjennom parents og children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/>
              <a:t>Depth of </a:t>
            </a:r>
            <a:r>
              <a:rPr lang="nb-NO" dirty="0" smtClean="0"/>
              <a:t>applicability betyr da: </a:t>
            </a:r>
            <a:br>
              <a:rPr lang="nb-NO" dirty="0" smtClean="0"/>
            </a:br>
            <a:r>
              <a:rPr lang="nb-NO" dirty="0" smtClean="0"/>
              <a:t>Hvor mange «generasjoner» blir påvirket av stil-regelen</a:t>
            </a:r>
          </a:p>
          <a:p>
            <a:endParaRPr lang="nb-NO" dirty="0"/>
          </a:p>
          <a:p>
            <a:r>
              <a:rPr lang="nb-NO" dirty="0"/>
              <a:t>CSS har gitt oss mange selectorer</a:t>
            </a:r>
          </a:p>
          <a:p>
            <a:pPr lvl="1"/>
            <a:r>
              <a:rPr lang="nb-NO" dirty="0"/>
              <a:t>Dette kan misbrukes gjennom selectorer på spesifikke elementer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98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80112" y="1083925"/>
            <a:ext cx="3096344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b-NO" sz="1400" b="1" dirty="0" smtClean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6 */</a:t>
            </a:r>
          </a:p>
          <a:p>
            <a:r>
              <a:rPr lang="it-IT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#sidebar p span ul &gt; li a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blue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 smtClean="0">
              <a:latin typeface="Courier New"/>
            </a:endParaRPr>
          </a:p>
          <a:p>
            <a:r>
              <a:rPr lang="nb-NO" sz="1400" b="1" dirty="0" smtClean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2 */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.list-item a {</a:t>
            </a:r>
          </a:p>
          <a:p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background-color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blue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color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white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467544" y="1083925"/>
            <a:ext cx="4572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6 */</a:t>
            </a:r>
          </a:p>
          <a:p>
            <a:r>
              <a:rPr lang="fr-FR" sz="1400" b="1" dirty="0" err="1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body.article</a:t>
            </a:r>
            <a:r>
              <a:rPr lang="fr-FR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&gt; #main &gt; #content &gt; #intro &gt; p &gt; b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b-NO" sz="1400" b="1" dirty="0" smtClean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font-style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 smtClean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bold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endParaRPr lang="nb-NO" sz="1400" b="1" dirty="0">
              <a:latin typeface="Courier New"/>
            </a:endParaRPr>
          </a:p>
          <a:p>
            <a:r>
              <a:rPr lang="nb-NO" sz="1400" b="1" dirty="0">
                <a:solidFill>
                  <a:srgbClr val="9A9A9A"/>
                </a:solidFill>
                <a:highlight>
                  <a:srgbClr val="FFFFFF"/>
                </a:highlight>
                <a:latin typeface="Courier New"/>
              </a:rPr>
              <a:t>/* Depth = 6 */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.article #intro b 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nb-NO" sz="1400" b="1" dirty="0">
                <a:solidFill>
                  <a:srgbClr val="05208C"/>
                </a:solidFill>
                <a:highlight>
                  <a:srgbClr val="FFFFFF"/>
                </a:highlight>
                <a:latin typeface="Courier New"/>
              </a:rPr>
              <a:t>font-style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: </a:t>
            </a:r>
            <a:r>
              <a:rPr lang="nb-NO" sz="1400" b="1" dirty="0">
                <a:solidFill>
                  <a:srgbClr val="0035FF"/>
                </a:solidFill>
                <a:highlight>
                  <a:srgbClr val="FFFFFF"/>
                </a:highlight>
                <a:latin typeface="Courier New"/>
              </a:rPr>
              <a:t>bold</a:t>
            </a:r>
            <a:r>
              <a:rPr lang="nb-NO" sz="1400" b="1" dirty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r>
              <a:rPr lang="nb-NO" sz="1400" b="1" dirty="0" smtClean="0">
                <a:solidFill>
                  <a:srgbClr val="DA29FF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nb-NO" sz="1400" b="1" dirty="0"/>
          </a:p>
        </p:txBody>
      </p:sp>
    </p:spTree>
    <p:extLst>
      <p:ext uri="{BB962C8B-B14F-4D97-AF65-F5344CB8AC3E}">
        <p14:creationId xmlns:p14="http://schemas.microsoft.com/office/powerpoint/2010/main" val="26688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Hva har </a:t>
            </a:r>
            <a:r>
              <a:rPr lang="nb-NO" dirty="0" smtClean="0">
                <a:solidFill>
                  <a:srgbClr val="C00000"/>
                </a:solidFill>
              </a:rPr>
              <a:t>det</a:t>
            </a:r>
            <a:r>
              <a:rPr lang="nb-NO" dirty="0" smtClean="0"/>
              <a:t> å si da?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81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39650" y="1786920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"This is the key to dramatically increasing performance. The fewer rules required to check for a given element, the faster style resolution will be."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9650" y="3435846"/>
            <a:ext cx="2587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b="1" dirty="0">
                <a:solidFill>
                  <a:srgbClr val="C00000"/>
                </a:solidFill>
              </a:rPr>
              <a:t>d</a:t>
            </a:r>
            <a:r>
              <a:rPr lang="nb-NO" sz="2000" b="1" dirty="0" smtClean="0">
                <a:solidFill>
                  <a:srgbClr val="C00000"/>
                </a:solidFill>
              </a:rPr>
              <a:t>eveloper.mozilla.com</a:t>
            </a:r>
            <a:endParaRPr lang="nb-NO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5840" y="1078746"/>
            <a:ext cx="6352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b-NO" sz="2800" b="1" dirty="0">
                <a:solidFill>
                  <a:srgbClr val="C00000"/>
                </a:solidFill>
              </a:rPr>
              <a:t>CSS-regler matches fra høyre mot venstre</a:t>
            </a:r>
          </a:p>
        </p:txBody>
      </p:sp>
    </p:spTree>
    <p:extLst>
      <p:ext uri="{BB962C8B-B14F-4D97-AF65-F5344CB8AC3E}">
        <p14:creationId xmlns:p14="http://schemas.microsoft.com/office/powerpoint/2010/main" val="17587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Ytelse på CSS-selectorer?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ID, </a:t>
            </a:r>
            <a:r>
              <a:rPr lang="nb-NO" sz="26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#</a:t>
            </a:r>
            <a:r>
              <a:rPr lang="nb-NO" sz="2600" b="1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header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Class, </a:t>
            </a:r>
            <a:r>
              <a:rPr lang="nb-NO" sz="2600" b="1" dirty="0" smtClean="0">
                <a:solidFill>
                  <a:srgbClr val="C00000"/>
                </a:solidFill>
              </a:rPr>
              <a:t>.</a:t>
            </a:r>
            <a:r>
              <a:rPr lang="nb-NO" sz="2600" b="1" dirty="0">
                <a:solidFill>
                  <a:srgbClr val="C00000"/>
                </a:solidFill>
              </a:rPr>
              <a:t>promo</a:t>
            </a:r>
            <a:endParaRPr lang="nb-NO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Type, </a:t>
            </a:r>
            <a:r>
              <a:rPr lang="nb-NO" sz="2600" b="1" dirty="0" smtClean="0">
                <a:solidFill>
                  <a:srgbClr val="C00000"/>
                </a:solidFill>
              </a:rPr>
              <a:t>div</a:t>
            </a:r>
            <a:endParaRPr lang="nb-NO" sz="2600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Adjacent sibling, </a:t>
            </a:r>
            <a:r>
              <a:rPr lang="nb-NO" sz="2600" b="1" dirty="0" smtClean="0">
                <a:solidFill>
                  <a:srgbClr val="C00000"/>
                </a:solidFill>
              </a:rPr>
              <a:t>h2 </a:t>
            </a:r>
            <a:r>
              <a:rPr lang="nb-NO" sz="2600" b="1" dirty="0">
                <a:solidFill>
                  <a:srgbClr val="C00000"/>
                </a:solidFill>
              </a:rPr>
              <a:t>+ p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Child, </a:t>
            </a:r>
            <a:r>
              <a:rPr lang="nb-NO" sz="2600" b="1" dirty="0" smtClean="0">
                <a:solidFill>
                  <a:srgbClr val="C00000"/>
                </a:solidFill>
              </a:rPr>
              <a:t>li </a:t>
            </a:r>
            <a:r>
              <a:rPr lang="nb-NO" sz="2600" b="1" dirty="0">
                <a:solidFill>
                  <a:srgbClr val="C00000"/>
                </a:solidFill>
              </a:rPr>
              <a:t>&gt; ul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Descendant, </a:t>
            </a:r>
            <a:r>
              <a:rPr lang="nb-NO" sz="2600" b="1" dirty="0" smtClean="0">
                <a:solidFill>
                  <a:srgbClr val="C00000"/>
                </a:solidFill>
              </a:rPr>
              <a:t>ul </a:t>
            </a:r>
            <a:r>
              <a:rPr lang="nb-NO" sz="2600" b="1" dirty="0">
                <a:solidFill>
                  <a:srgbClr val="C00000"/>
                </a:solidFill>
              </a:rPr>
              <a:t>a</a:t>
            </a:r>
            <a:endParaRPr lang="nb-NO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Universal, </a:t>
            </a:r>
            <a:r>
              <a:rPr lang="nb-NO" sz="2600" b="1" dirty="0" smtClean="0">
                <a:solidFill>
                  <a:srgbClr val="C00000"/>
                </a:solidFill>
              </a:rPr>
              <a:t>*</a:t>
            </a:r>
            <a:endParaRPr lang="nb-NO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Attribute, </a:t>
            </a:r>
            <a:r>
              <a:rPr lang="nb-NO" sz="2600" b="1" dirty="0" smtClean="0">
                <a:solidFill>
                  <a:srgbClr val="C00000"/>
                </a:solidFill>
              </a:rPr>
              <a:t>[</a:t>
            </a:r>
            <a:r>
              <a:rPr lang="nb-NO" sz="2600" b="1" dirty="0">
                <a:solidFill>
                  <a:srgbClr val="C00000"/>
                </a:solidFill>
              </a:rPr>
              <a:t>type="text"]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Pseudo-classes/-elements, </a:t>
            </a:r>
            <a:r>
              <a:rPr lang="nb-NO" sz="2600" b="1" dirty="0" smtClean="0">
                <a:solidFill>
                  <a:srgbClr val="C00000"/>
                </a:solidFill>
              </a:rPr>
              <a:t>a:hover</a:t>
            </a:r>
            <a:endParaRPr lang="nb-NO" sz="2600" b="1" dirty="0">
              <a:solidFill>
                <a:srgbClr val="C00000"/>
              </a:solidFill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49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Ytelse?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>
                <a:hlinkClick r:id="rId2"/>
              </a:rPr>
              <a:t>http://csswizardry.com/2011/09/writing-efficient-css-selectors</a:t>
            </a:r>
            <a:r>
              <a:rPr lang="nb-NO" dirty="0" smtClean="0">
                <a:hlinkClick r:id="rId2"/>
              </a:rPr>
              <a:t>/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Hentes mer inn på andre områder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https://developers.google.com/speed/pagespeed/insights#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671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Kort fortalt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98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320480"/>
          </a:xfrm>
        </p:spPr>
        <p:txBody>
          <a:bodyPr>
            <a:normAutofit fontScale="70000" lnSpcReduction="20000"/>
          </a:bodyPr>
          <a:lstStyle/>
          <a:p>
            <a:r>
              <a:rPr lang="nb-NO" dirty="0" smtClean="0"/>
              <a:t>Lag gjenbrukbare komponenter</a:t>
            </a:r>
          </a:p>
          <a:p>
            <a:pPr lvl="1"/>
            <a:r>
              <a:rPr lang="nb-NO" dirty="0" smtClean="0"/>
              <a:t>Bruk submoduler</a:t>
            </a:r>
          </a:p>
          <a:p>
            <a:pPr lvl="1"/>
            <a:r>
              <a:rPr lang="nb-NO" dirty="0" smtClean="0"/>
              <a:t>Unngå tett kobling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Men cascade noe...</a:t>
            </a:r>
          </a:p>
          <a:p>
            <a:pPr lvl="1"/>
            <a:r>
              <a:rPr lang="nb-NO" dirty="0" smtClean="0"/>
              <a:t>Helt ok å benytte generelle stiler, som f.eks font-type og link-stiling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.Klasser &gt; #IDer</a:t>
            </a:r>
          </a:p>
          <a:p>
            <a:pPr lvl="1"/>
            <a:r>
              <a:rPr lang="nb-NO" dirty="0" smtClean="0"/>
              <a:t>Bruk kun #IDer dersom noe virkelig er unikt</a:t>
            </a:r>
          </a:p>
          <a:p>
            <a:pPr lvl="1"/>
            <a:r>
              <a:rPr lang="nb-NO" dirty="0" smtClean="0"/>
              <a:t>Like kjapt for nettleseren å rendere</a:t>
            </a:r>
          </a:p>
          <a:p>
            <a:pPr lvl="1"/>
            <a:endParaRPr lang="nb-NO" dirty="0"/>
          </a:p>
          <a:p>
            <a:r>
              <a:rPr lang="nb-NO" dirty="0" smtClean="0"/>
              <a:t>Match på enkle ting med få nivåer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SMACSS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Laget av Jonathan Snook</a:t>
            </a:r>
          </a:p>
          <a:p>
            <a:endParaRPr lang="nb-NO" dirty="0" smtClean="0"/>
          </a:p>
          <a:p>
            <a:r>
              <a:rPr lang="nb-NO" dirty="0" smtClean="0"/>
              <a:t>Uttales «Smacks»</a:t>
            </a:r>
            <a:endParaRPr lang="nb-NO" dirty="0"/>
          </a:p>
          <a:p>
            <a:endParaRPr lang="nb-NO" dirty="0"/>
          </a:p>
          <a:p>
            <a:r>
              <a:rPr lang="nb-NO" dirty="0" smtClean="0"/>
              <a:t>Style guide </a:t>
            </a:r>
            <a:r>
              <a:rPr lang="nb-NO" dirty="0" smtClean="0">
                <a:sym typeface="Wingdings" pitchFamily="2" charset="2"/>
              </a:rPr>
              <a:t> Ikke rigid rammeverk </a:t>
            </a:r>
          </a:p>
          <a:p>
            <a:pPr lvl="1"/>
            <a:r>
              <a:rPr lang="nb-NO" dirty="0" smtClean="0">
                <a:sym typeface="Wingdings" pitchFamily="2" charset="2"/>
              </a:rPr>
              <a:t>Ikke revolusjonerende kanskje, men gir workmanship til frontend</a:t>
            </a:r>
          </a:p>
          <a:p>
            <a:endParaRPr lang="nb-NO" dirty="0">
              <a:sym typeface="Wingdings" pitchFamily="2" charset="2"/>
            </a:endParaRPr>
          </a:p>
          <a:p>
            <a:r>
              <a:rPr lang="nb-NO" dirty="0" smtClean="0">
                <a:sym typeface="Wingdings" pitchFamily="2" charset="2"/>
              </a:rPr>
              <a:t>Alternativ til mer rigide OOCSS, BEM og CSS Lint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591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5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Styleguides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Bootstrap </a:t>
            </a:r>
            <a:r>
              <a:rPr lang="nb-NO" dirty="0">
                <a:hlinkClick r:id="rId2"/>
              </a:rPr>
              <a:t>http://twitter.github.com/bootstrap/base-css.html</a:t>
            </a:r>
            <a:endParaRPr lang="nb-NO" dirty="0" smtClean="0"/>
          </a:p>
          <a:p>
            <a:r>
              <a:rPr lang="nb-NO" dirty="0" smtClean="0"/>
              <a:t>Github</a:t>
            </a:r>
          </a:p>
          <a:p>
            <a:r>
              <a:rPr lang="nb-NO" dirty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warpspire.com/kss/</a:t>
            </a:r>
            <a:endParaRPr lang="nb-NO" dirty="0" smtClean="0"/>
          </a:p>
          <a:p>
            <a:r>
              <a:rPr lang="nb-NO" dirty="0">
                <a:hlinkClick r:id="rId4"/>
              </a:rPr>
              <a:t>http://jacobrask.github.com/styledocco/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71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7" r="6894" b="4615"/>
          <a:stretch/>
        </p:blipFill>
        <p:spPr bwMode="auto"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7064" y="0"/>
            <a:ext cx="5666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MODULARISERING</a:t>
            </a:r>
            <a:endParaRPr lang="nb-NO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Ofte brukt tankesett (avleggs)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Side-mentalitet</a:t>
            </a:r>
          </a:p>
          <a:p>
            <a:pPr lvl="1"/>
            <a:r>
              <a:rPr lang="nb-NO" dirty="0" smtClean="0"/>
              <a:t>Tilpasser en side om gangen</a:t>
            </a:r>
          </a:p>
          <a:p>
            <a:pPr lvl="1"/>
            <a:r>
              <a:rPr lang="nb-NO" dirty="0" smtClean="0"/>
              <a:t>CSS låses ofte til en side</a:t>
            </a:r>
            <a:br>
              <a:rPr lang="nb-NO" dirty="0" smtClean="0"/>
            </a:br>
            <a:r>
              <a:rPr lang="nb-NO" dirty="0" smtClean="0"/>
              <a:t>eller komponent</a:t>
            </a:r>
            <a:br>
              <a:rPr lang="nb-NO" dirty="0" smtClean="0"/>
            </a:br>
            <a:endParaRPr lang="nb-NO" dirty="0"/>
          </a:p>
          <a:p>
            <a:r>
              <a:rPr lang="nb-NO" dirty="0" smtClean="0"/>
              <a:t>Ny utvikler lager ny side med</a:t>
            </a:r>
            <a:br>
              <a:rPr lang="nb-NO" dirty="0" smtClean="0"/>
            </a:br>
            <a:r>
              <a:rPr lang="nb-NO" dirty="0" smtClean="0"/>
              <a:t>spesialtilpasset CSS</a:t>
            </a:r>
            <a:endParaRPr lang="nb-NO" dirty="0"/>
          </a:p>
          <a:p>
            <a:endParaRPr lang="nb-NO" dirty="0"/>
          </a:p>
        </p:txBody>
      </p:sp>
      <p:pic>
        <p:nvPicPr>
          <p:cNvPr id="1026" name="Picture 2" descr="http://www.expertzoo.com/EzImages/Realtor-Marketing-website-pag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6728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SMACSS’ tankesett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Identifisér gjentakende visuelle </a:t>
            </a:r>
            <a:r>
              <a:rPr lang="nb-NO" dirty="0" smtClean="0"/>
              <a:t>mønster</a:t>
            </a:r>
          </a:p>
          <a:p>
            <a:pPr lvl="1"/>
            <a:r>
              <a:rPr lang="nb-NO" dirty="0" smtClean="0"/>
              <a:t>F.eks finnes det flere &lt;ul&gt;&lt;li&gt;&lt;/li&gt;..&lt;/ul&gt; i systemet</a:t>
            </a:r>
          </a:p>
          <a:p>
            <a:endParaRPr lang="nb-NO" dirty="0"/>
          </a:p>
          <a:p>
            <a:r>
              <a:rPr lang="nb-NO" dirty="0" smtClean="0"/>
              <a:t>Bygg </a:t>
            </a:r>
            <a:r>
              <a:rPr lang="nb-NO" dirty="0" smtClean="0">
                <a:solidFill>
                  <a:srgbClr val="C00000"/>
                </a:solidFill>
              </a:rPr>
              <a:t>moduler</a:t>
            </a:r>
          </a:p>
          <a:p>
            <a:pPr lvl="1"/>
            <a:r>
              <a:rPr lang="nb-NO" dirty="0" smtClean="0"/>
              <a:t>Generiske og fleksible</a:t>
            </a:r>
          </a:p>
          <a:p>
            <a:pPr lvl="1"/>
            <a:r>
              <a:rPr lang="nb-NO" dirty="0" smtClean="0"/>
              <a:t>Uavhengige</a:t>
            </a:r>
          </a:p>
          <a:p>
            <a:pPr lvl="1"/>
            <a:endParaRPr lang="nb-NO" dirty="0" smtClean="0"/>
          </a:p>
          <a:p>
            <a:r>
              <a:rPr lang="nb-NO" dirty="0" smtClean="0"/>
              <a:t>Gir gjenbruk av komponenter</a:t>
            </a:r>
          </a:p>
          <a:p>
            <a:pPr lvl="1"/>
            <a:endParaRPr lang="nb-NO" dirty="0" smtClean="0"/>
          </a:p>
          <a:p>
            <a:endParaRPr lang="nb-NO" dirty="0" smtClean="0"/>
          </a:p>
        </p:txBody>
      </p:sp>
      <p:pic>
        <p:nvPicPr>
          <p:cNvPr id="2052" name="Picture 4" descr="http://www.graduatejobtips.com/wp-content/uploads/2012/02/833building_block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29923"/>
            <a:ext cx="3713624" cy="249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office-turn.com/wp-content/uploads/2012/02/Organizing-Office-Supplies-Idea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2" b="462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0585" y="0"/>
            <a:ext cx="5501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KATEGORISERING</a:t>
            </a:r>
            <a:endParaRPr lang="nb-NO" sz="72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Er standardstiler som er felles</a:t>
            </a:r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Sidespor: Ønsker man alltid å ha slike?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1779662"/>
            <a:ext cx="4302224" cy="2031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body, form {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5208C"/>
                </a:solidFill>
                <a:latin typeface="Courier New"/>
              </a:rPr>
              <a:t>margin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: </a:t>
            </a:r>
            <a:r>
              <a:rPr lang="en-US" sz="1600" b="1" dirty="0">
                <a:solidFill>
                  <a:srgbClr val="0035FF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;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    </a:t>
            </a:r>
            <a:r>
              <a:rPr lang="en-US" sz="1600" b="1" dirty="0">
                <a:solidFill>
                  <a:srgbClr val="05208C"/>
                </a:solidFill>
                <a:latin typeface="Courier New"/>
              </a:rPr>
              <a:t>padding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: </a:t>
            </a:r>
            <a:r>
              <a:rPr lang="en-US" sz="1600" b="1" dirty="0">
                <a:solidFill>
                  <a:srgbClr val="0035FF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DA29FF"/>
                </a:solidFill>
                <a:latin typeface="Courier New"/>
              </a:rPr>
              <a:t>;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 smtClean="0">
                <a:solidFill>
                  <a:srgbClr val="DA29FF"/>
                </a:solidFill>
                <a:latin typeface="Courier New"/>
              </a:rPr>
              <a:t>}</a:t>
            </a:r>
          </a:p>
          <a:p>
            <a:pPr>
              <a:spcAft>
                <a:spcPts val="0"/>
              </a:spcAft>
            </a:pP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a {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DA29FF"/>
                </a:solidFill>
                <a:latin typeface="Courier New"/>
              </a:rPr>
              <a:t>    </a:t>
            </a:r>
            <a:r>
              <a:rPr lang="nb-NO" sz="1600" b="1" dirty="0">
                <a:solidFill>
                  <a:srgbClr val="05208C"/>
                </a:solidFill>
                <a:latin typeface="Courier New"/>
              </a:rPr>
              <a:t>color</a:t>
            </a:r>
            <a:r>
              <a:rPr lang="nb-NO" sz="1600" b="1" dirty="0">
                <a:solidFill>
                  <a:srgbClr val="DA29FF"/>
                </a:solidFill>
                <a:latin typeface="Courier New"/>
              </a:rPr>
              <a:t>: </a:t>
            </a:r>
            <a:r>
              <a:rPr lang="nb-NO" sz="1600" b="1" dirty="0">
                <a:solidFill>
                  <a:srgbClr val="0035FF"/>
                </a:solidFill>
                <a:latin typeface="Courier New"/>
              </a:rPr>
              <a:t>#039</a:t>
            </a:r>
            <a:r>
              <a:rPr lang="nb-NO" sz="1600" b="1" dirty="0">
                <a:solidFill>
                  <a:srgbClr val="DA29FF"/>
                </a:solidFill>
                <a:latin typeface="Courier New"/>
              </a:rPr>
              <a:t>;</a:t>
            </a:r>
            <a:endParaRPr lang="nb-NO" sz="1400" b="1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nb-NO" sz="1600" b="1" dirty="0" smtClean="0">
                <a:solidFill>
                  <a:srgbClr val="DA29FF"/>
                </a:solidFill>
                <a:latin typeface="Courier New"/>
              </a:rPr>
              <a:t>}</a:t>
            </a:r>
            <a:r>
              <a:rPr lang="nb-NO" sz="1200" b="1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18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Layout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smtClean="0"/>
              <a:t>Tradisjonelt: Store komponenter</a:t>
            </a:r>
          </a:p>
          <a:p>
            <a:pPr lvl="1"/>
            <a:r>
              <a:rPr lang="nb-NO" dirty="0" smtClean="0"/>
              <a:t>«header», «footer», «article» </a:t>
            </a:r>
            <a:r>
              <a:rPr lang="nb-NO" dirty="0" smtClean="0">
                <a:sym typeface="Wingdings" pitchFamily="2" charset="2"/>
              </a:rPr>
              <a:t> Containere</a:t>
            </a:r>
            <a:endParaRPr lang="nb-NO" dirty="0" smtClean="0"/>
          </a:p>
          <a:p>
            <a:pPr lvl="1"/>
            <a:r>
              <a:rPr lang="nb-NO" dirty="0" smtClean="0"/>
              <a:t>Ofte stilet gjennom #ID-selectorer</a:t>
            </a:r>
          </a:p>
          <a:p>
            <a:pPr lvl="1"/>
            <a:endParaRPr lang="nb-NO" dirty="0"/>
          </a:p>
          <a:p>
            <a:r>
              <a:rPr lang="nb-NO" dirty="0" smtClean="0"/>
              <a:t>SMACSS sier</a:t>
            </a:r>
          </a:p>
          <a:p>
            <a:pPr lvl="1"/>
            <a:r>
              <a:rPr lang="nb-NO" dirty="0" smtClean="0"/>
              <a:t>at man bør generalisere til klasser i stedet for ID</a:t>
            </a:r>
          </a:p>
          <a:p>
            <a:pPr lvl="1"/>
            <a:r>
              <a:rPr lang="nb-NO" dirty="0" smtClean="0"/>
              <a:t>at man bør prefikse klassene for lesbarhet</a:t>
            </a:r>
          </a:p>
          <a:p>
            <a:endParaRPr lang="nb-NO" dirty="0"/>
          </a:p>
          <a:p>
            <a:r>
              <a:rPr lang="nb-NO" dirty="0" smtClean="0"/>
              <a:t>Inneholder gjerne moduler / mindre komponenter</a:t>
            </a:r>
          </a:p>
          <a:p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4567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san_16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Mesan_16_9</Template>
  <TotalTime>1239</TotalTime>
  <Words>963</Words>
  <Application>Microsoft Office PowerPoint</Application>
  <PresentationFormat>On-screen Show (16:9)</PresentationFormat>
  <Paragraphs>266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Mesan_16_9</vt:lpstr>
      <vt:lpstr>SMACSS</vt:lpstr>
      <vt:lpstr>PowerPoint Presentation</vt:lpstr>
      <vt:lpstr>SMACSS</vt:lpstr>
      <vt:lpstr>PowerPoint Presentation</vt:lpstr>
      <vt:lpstr>Ofte brukt tankesett (avleggs)</vt:lpstr>
      <vt:lpstr>SMACSS’ tankesett</vt:lpstr>
      <vt:lpstr>PowerPoint Presentation</vt:lpstr>
      <vt:lpstr>Base</vt:lpstr>
      <vt:lpstr>Layout</vt:lpstr>
      <vt:lpstr>Layout-eksempel</vt:lpstr>
      <vt:lpstr>Moduler</vt:lpstr>
      <vt:lpstr>Modul-eksempel</vt:lpstr>
      <vt:lpstr>Modul-eksempel</vt:lpstr>
      <vt:lpstr>Modul-eksempel - SMACSS</vt:lpstr>
      <vt:lpstr>Modul-eksempel - SMACSS</vt:lpstr>
      <vt:lpstr>Submoduler</vt:lpstr>
      <vt:lpstr>Submoduler - Eksempel</vt:lpstr>
      <vt:lpstr>States</vt:lpstr>
      <vt:lpstr>States - eksempel</vt:lpstr>
      <vt:lpstr>Themes</vt:lpstr>
      <vt:lpstr>PowerPoint Presentation</vt:lpstr>
      <vt:lpstr>Depth of applicability</vt:lpstr>
      <vt:lpstr>PowerPoint Presentation</vt:lpstr>
      <vt:lpstr>Hva har det å si da?</vt:lpstr>
      <vt:lpstr>PowerPoint Presentation</vt:lpstr>
      <vt:lpstr>Ytelse på CSS-selectorer?</vt:lpstr>
      <vt:lpstr>Ytelse?</vt:lpstr>
      <vt:lpstr>Kort fortalt</vt:lpstr>
      <vt:lpstr>PowerPoint Presentation</vt:lpstr>
      <vt:lpstr>PowerPoint Presentation</vt:lpstr>
      <vt:lpstr>Styleguides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58</cp:revision>
  <dcterms:created xsi:type="dcterms:W3CDTF">2013-01-16T07:55:25Z</dcterms:created>
  <dcterms:modified xsi:type="dcterms:W3CDTF">2013-01-22T19:38:00Z</dcterms:modified>
</cp:coreProperties>
</file>