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61" r:id="rId5"/>
    <p:sldId id="258" r:id="rId6"/>
    <p:sldId id="263" r:id="rId7"/>
    <p:sldId id="277" r:id="rId8"/>
    <p:sldId id="278" r:id="rId9"/>
    <p:sldId id="279" r:id="rId10"/>
    <p:sldId id="286" r:id="rId11"/>
    <p:sldId id="270" r:id="rId12"/>
    <p:sldId id="259" r:id="rId13"/>
    <p:sldId id="264" r:id="rId14"/>
    <p:sldId id="276" r:id="rId15"/>
    <p:sldId id="266" r:id="rId16"/>
    <p:sldId id="265" r:id="rId17"/>
    <p:sldId id="284" r:id="rId18"/>
    <p:sldId id="291" r:id="rId19"/>
    <p:sldId id="281" r:id="rId20"/>
    <p:sldId id="269" r:id="rId21"/>
    <p:sldId id="287" r:id="rId22"/>
    <p:sldId id="288" r:id="rId23"/>
    <p:sldId id="271" r:id="rId24"/>
    <p:sldId id="272" r:id="rId25"/>
    <p:sldId id="289" r:id="rId26"/>
    <p:sldId id="274" r:id="rId27"/>
    <p:sldId id="290" r:id="rId28"/>
    <p:sldId id="273" r:id="rId29"/>
    <p:sldId id="282" r:id="rId30"/>
    <p:sldId id="283" r:id="rId31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62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06" autoAdjust="0"/>
  </p:normalViewPr>
  <p:slideViewPr>
    <p:cSldViewPr snapToGrid="0" snapToObjects="1">
      <p:cViewPr>
        <p:scale>
          <a:sx n="85" d="100"/>
          <a:sy n="85" d="100"/>
        </p:scale>
        <p:origin x="-2216" y="-1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E6FDD-B79B-D140-9E14-2EAB246E88A5}" type="datetimeFigureOut">
              <a:rPr lang="en-US" smtClean="0"/>
              <a:t>1/23/13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6E53-8C0A-F949-AE5A-2CFB440C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Alle</a:t>
            </a:r>
            <a:r>
              <a:rPr lang="en-US" dirty="0" smtClean="0"/>
              <a:t> HTML-</a:t>
            </a:r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selector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http://www.w3schools.com/</a:t>
            </a:r>
            <a:r>
              <a:rPr lang="en-US" dirty="0" err="1" smtClean="0"/>
              <a:t>cssref</a:t>
            </a:r>
            <a:r>
              <a:rPr lang="en-US" dirty="0" smtClean="0"/>
              <a:t>/</a:t>
            </a:r>
            <a:r>
              <a:rPr lang="en-US" dirty="0" err="1" smtClean="0"/>
              <a:t>css_selectors.asp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A6E53-8C0A-F949-AE5A-2CFB440C39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0"/>
          <a:stretch/>
        </p:blipFill>
        <p:spPr bwMode="auto">
          <a:xfrm>
            <a:off x="-1536" y="2257"/>
            <a:ext cx="9144793" cy="514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70207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39552" y="1923678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January 23,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441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tst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913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" b="51465"/>
          <a:stretch/>
        </p:blipFill>
        <p:spPr bwMode="auto">
          <a:xfrm>
            <a:off x="-793" y="1995687"/>
            <a:ext cx="9144793" cy="314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91810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40942" y="2841780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January 23,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0138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44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331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055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093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88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96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52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499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6" r:id="rId9"/>
    <p:sldLayoutId id="2147483662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schools.com/cssref/css_selectors.a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cssfontstack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pxtoem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Grunnlaget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5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Har</a:t>
            </a:r>
            <a:r>
              <a:rPr lang="en-US" sz="2800" dirty="0" smtClean="0"/>
              <a:t> du </a:t>
            </a:r>
            <a:r>
              <a:rPr lang="en-US" sz="2800" dirty="0" err="1" smtClean="0"/>
              <a:t>slettet</a:t>
            </a:r>
            <a:r>
              <a:rPr lang="en-US" sz="2800" dirty="0" smtClean="0"/>
              <a:t> </a:t>
            </a:r>
            <a:r>
              <a:rPr lang="en-US" sz="2800" dirty="0" err="1" smtClean="0"/>
              <a:t>alle</a:t>
            </a:r>
            <a:r>
              <a:rPr lang="en-US" sz="2800" dirty="0" smtClean="0"/>
              <a:t> browser-</a:t>
            </a:r>
            <a:r>
              <a:rPr lang="en-US" sz="2800" dirty="0" err="1" smtClean="0"/>
              <a:t>bestemte</a:t>
            </a:r>
            <a:r>
              <a:rPr lang="en-US" sz="2800" dirty="0" smtClean="0"/>
              <a:t> </a:t>
            </a:r>
            <a:r>
              <a:rPr lang="en-US" sz="2800" dirty="0" err="1" smtClean="0"/>
              <a:t>stiler</a:t>
            </a:r>
            <a:r>
              <a:rPr lang="en-US" sz="2800" dirty="0" smtClean="0"/>
              <a:t>, </a:t>
            </a:r>
            <a:r>
              <a:rPr lang="en-US" sz="2800" dirty="0" err="1" smtClean="0"/>
              <a:t>må</a:t>
            </a:r>
            <a:r>
              <a:rPr lang="en-US" sz="2800" dirty="0" smtClean="0"/>
              <a:t> du </a:t>
            </a:r>
            <a:r>
              <a:rPr lang="en-US" sz="2800" dirty="0" err="1" smtClean="0"/>
              <a:t>opprette</a:t>
            </a:r>
            <a:r>
              <a:rPr lang="en-US" sz="2800" dirty="0" smtClean="0"/>
              <a:t> </a:t>
            </a:r>
            <a:r>
              <a:rPr lang="en-US" sz="2800" dirty="0" err="1" smtClean="0"/>
              <a:t>ditt</a:t>
            </a:r>
            <a:r>
              <a:rPr lang="en-US" sz="2800" dirty="0" smtClean="0"/>
              <a:t> </a:t>
            </a:r>
            <a:r>
              <a:rPr lang="en-US" sz="2800" dirty="0" err="1" smtClean="0"/>
              <a:t>eget</a:t>
            </a:r>
            <a:r>
              <a:rPr lang="en-US" sz="2800" dirty="0" smtClean="0"/>
              <a:t> </a:t>
            </a:r>
            <a:r>
              <a:rPr lang="en-US" sz="2800" dirty="0" err="1" smtClean="0"/>
              <a:t>stilige</a:t>
            </a:r>
            <a:r>
              <a:rPr lang="en-US" sz="2800" dirty="0" smtClean="0"/>
              <a:t> </a:t>
            </a:r>
            <a:r>
              <a:rPr lang="en-US" sz="2800" dirty="0" err="1" smtClean="0"/>
              <a:t>utgangspunkt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Standard </a:t>
            </a:r>
            <a:r>
              <a:rPr lang="en-US" sz="2800" dirty="0" err="1" smtClean="0"/>
              <a:t>marger</a:t>
            </a:r>
            <a:r>
              <a:rPr lang="en-US" sz="2800" dirty="0" smtClean="0"/>
              <a:t>, line-heights, default font size, </a:t>
            </a:r>
            <a:r>
              <a:rPr lang="en-US" sz="2800" dirty="0" err="1" smtClean="0"/>
              <a:t>størrelser</a:t>
            </a:r>
            <a:r>
              <a:rPr lang="en-US" sz="2800" dirty="0" smtClean="0"/>
              <a:t> </a:t>
            </a:r>
            <a:r>
              <a:rPr lang="en-US" sz="2800" dirty="0" err="1" smtClean="0"/>
              <a:t>på</a:t>
            </a:r>
            <a:r>
              <a:rPr lang="en-US" sz="2800" dirty="0" smtClean="0"/>
              <a:t> h-tagger, font-family…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846" y="4085659"/>
            <a:ext cx="486185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blir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en </a:t>
            </a:r>
            <a:r>
              <a:rPr lang="en-US" dirty="0" err="1" smtClean="0"/>
              <a:t>diskusjon</a:t>
            </a:r>
            <a:r>
              <a:rPr lang="en-US" dirty="0" smtClean="0"/>
              <a:t> </a:t>
            </a:r>
            <a:r>
              <a:rPr lang="en-US" dirty="0" err="1" smtClean="0"/>
              <a:t>mellom</a:t>
            </a:r>
            <a:r>
              <a:rPr lang="en-US" dirty="0" smtClean="0"/>
              <a:t> </a:t>
            </a:r>
            <a:r>
              <a:rPr lang="en-US" dirty="0" err="1" smtClean="0"/>
              <a:t>utvikler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designer </a:t>
            </a:r>
            <a:r>
              <a:rPr lang="en-US" dirty="0" err="1" smtClean="0"/>
              <a:t>hvor</a:t>
            </a:r>
            <a:r>
              <a:rPr lang="en-US" dirty="0" smtClean="0"/>
              <a:t> </a:t>
            </a:r>
            <a:r>
              <a:rPr lang="en-US" dirty="0" err="1" smtClean="0"/>
              <a:t>viktig</a:t>
            </a:r>
            <a:r>
              <a:rPr lang="en-US" dirty="0" smtClean="0"/>
              <a:t> et </a:t>
            </a:r>
            <a:r>
              <a:rPr lang="en-US" dirty="0" err="1" smtClean="0"/>
              <a:t>enhetlig</a:t>
            </a:r>
            <a:r>
              <a:rPr lang="en-US" dirty="0" smtClean="0"/>
              <a:t> </a:t>
            </a:r>
            <a:r>
              <a:rPr lang="en-US" dirty="0" err="1" smtClean="0"/>
              <a:t>utseende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" name="Picture 4" descr="1358917107_us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56" y="2292722"/>
            <a:ext cx="2761130" cy="27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8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6887060748_c5d8d5751d_b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" r="11985" b="32290"/>
          <a:stretch/>
        </p:blipFill>
        <p:spPr>
          <a:xfrm flipH="1">
            <a:off x="-3" y="-1"/>
            <a:ext cx="9208785" cy="5143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4584" y="255346"/>
            <a:ext cx="4276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Elementer</a:t>
            </a:r>
            <a:endParaRPr lang="en-US" sz="7200" b="1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48826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HTML-</a:t>
            </a:r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Selectors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18226"/>
              </p:ext>
            </p:extLst>
          </p:nvPr>
        </p:nvGraphicFramePr>
        <p:xfrm>
          <a:off x="457200" y="1238145"/>
          <a:ext cx="82296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HTML-element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CSS-selector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&lt;body&gt;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body{…}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&lt;div&gt;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div{…}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&lt;p&gt;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p{…}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&lt;footer&gt;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footer{…}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06800" y="3815540"/>
            <a:ext cx="4557059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Mange </a:t>
            </a:r>
            <a:r>
              <a:rPr lang="en-US" sz="2000" dirty="0" err="1" smtClean="0"/>
              <a:t>flere</a:t>
            </a:r>
            <a:r>
              <a:rPr lang="en-US" sz="2000" dirty="0" smtClean="0"/>
              <a:t> </a:t>
            </a:r>
            <a:r>
              <a:rPr lang="en-US" sz="2000" dirty="0" err="1" smtClean="0"/>
              <a:t>muligheter</a:t>
            </a:r>
            <a:r>
              <a:rPr lang="en-US" sz="2000" dirty="0" smtClean="0"/>
              <a:t> </a:t>
            </a:r>
            <a:r>
              <a:rPr lang="en-US" sz="2000" dirty="0" err="1" smtClean="0"/>
              <a:t>enn</a:t>
            </a:r>
            <a:r>
              <a:rPr lang="en-US" sz="2000" dirty="0" smtClean="0"/>
              <a:t> </a:t>
            </a:r>
            <a:r>
              <a:rPr lang="en-US" sz="2000" dirty="0" err="1" smtClean="0"/>
              <a:t>dette</a:t>
            </a:r>
            <a:r>
              <a:rPr lang="en-US" sz="2000" dirty="0" smtClean="0"/>
              <a:t>; </a:t>
            </a:r>
            <a:r>
              <a:rPr lang="en-US" sz="2400" b="1" u="sng" dirty="0" err="1" smtClean="0"/>
              <a:t>alle</a:t>
            </a:r>
            <a:r>
              <a:rPr lang="en-US" sz="2000" dirty="0" smtClean="0"/>
              <a:t> </a:t>
            </a:r>
            <a:r>
              <a:rPr lang="en-US" sz="2000" dirty="0"/>
              <a:t>HTML-</a:t>
            </a:r>
            <a:r>
              <a:rPr lang="en-US" sz="2000" dirty="0" err="1"/>
              <a:t>elementer</a:t>
            </a:r>
            <a:r>
              <a:rPr lang="en-US" sz="2000" dirty="0"/>
              <a:t> </a:t>
            </a:r>
            <a:r>
              <a:rPr lang="en-US" sz="2000" dirty="0" err="1" smtClean="0"/>
              <a:t>kan</a:t>
            </a:r>
            <a:r>
              <a:rPr lang="en-US" sz="2000" dirty="0" smtClean="0"/>
              <a:t> </a:t>
            </a:r>
            <a:r>
              <a:rPr lang="en-US" sz="2000" dirty="0" err="1" smtClean="0"/>
              <a:t>nemlig</a:t>
            </a:r>
            <a:r>
              <a:rPr lang="en-US" sz="2000" dirty="0" smtClean="0"/>
              <a:t> </a:t>
            </a:r>
            <a:r>
              <a:rPr lang="en-US" sz="2000" dirty="0" err="1"/>
              <a:t>brukes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smtClean="0"/>
              <a:t>selector! </a:t>
            </a:r>
            <a:r>
              <a:rPr lang="en-US" sz="2000" dirty="0" err="1" smtClean="0"/>
              <a:t>Weehuu</a:t>
            </a:r>
            <a:r>
              <a:rPr lang="en-US" sz="2000" dirty="0" smtClean="0"/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81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CSS-selectors 2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3347"/>
              </p:ext>
            </p:extLst>
          </p:nvPr>
        </p:nvGraphicFramePr>
        <p:xfrm>
          <a:off x="403412" y="1419845"/>
          <a:ext cx="82296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HTML-element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CSS-selector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&lt;section id=“</a:t>
                      </a:r>
                      <a:r>
                        <a:rPr lang="en-US" sz="2400" dirty="0" err="1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bilder</a:t>
                      </a: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”&gt;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#</a:t>
                      </a:r>
                      <a:r>
                        <a:rPr lang="en-US" sz="24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bilder</a:t>
                      </a: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{…}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&lt;div class=“</a:t>
                      </a:r>
                      <a:r>
                        <a:rPr lang="en-US" sz="2400" dirty="0" err="1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markert</a:t>
                      </a: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”&gt;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.</a:t>
                      </a:r>
                      <a:r>
                        <a:rPr lang="en-US" sz="24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markert</a:t>
                      </a: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{…}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&lt;p class=“</a:t>
                      </a:r>
                      <a:r>
                        <a:rPr lang="en-US" sz="2400" dirty="0" err="1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uthevet</a:t>
                      </a: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”&gt;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p.uthevet</a:t>
                      </a: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{</a:t>
                      </a:r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class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som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 bare </a:t>
                      </a:r>
                      <a:r>
                        <a:rPr lang="en-US" sz="1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virker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på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 en p</a:t>
                      </a: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}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03412" y="4131173"/>
            <a:ext cx="5767294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For full </a:t>
            </a:r>
            <a:r>
              <a:rPr lang="en-US" sz="2400" b="1" dirty="0" err="1" smtClean="0"/>
              <a:t>oversikt</a:t>
            </a:r>
            <a:r>
              <a:rPr lang="en-US" sz="2400" b="1" dirty="0" smtClean="0"/>
              <a:t>:</a:t>
            </a: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://www.w3schools.com/</a:t>
            </a:r>
            <a:r>
              <a:rPr lang="en-US" sz="2000" dirty="0" err="1">
                <a:hlinkClick r:id="rId2"/>
              </a:rPr>
              <a:t>cssref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css_selectors.asp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731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selectors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063229"/>
            <a:ext cx="831492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starter med "images"*/</a:t>
            </a:r>
          </a:p>
          <a:p>
            <a:r>
              <a:rPr lang="en-US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^=</a:t>
            </a:r>
            <a:r>
              <a:rPr lang="en-US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"images"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orange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  <a:p>
            <a:endParaRPr lang="en-US" dirty="0">
              <a:latin typeface="Courier"/>
            </a:endParaRPr>
          </a:p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inneholder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en substring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av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"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tiguan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"*/</a:t>
            </a:r>
          </a:p>
          <a:p>
            <a:r>
              <a:rPr lang="en-US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en-US" u="sng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*=</a:t>
            </a:r>
            <a:r>
              <a:rPr lang="en-US" u="sng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</a:t>
            </a:r>
            <a:r>
              <a:rPr lang="en-US" u="sng" dirty="0" err="1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tiguan</a:t>
            </a:r>
            <a:r>
              <a:rPr lang="en-US" u="sng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</a:t>
            </a:r>
            <a:r>
              <a:rPr lang="en-US" u="sng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blue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  <a:p>
            <a:endParaRPr lang="en-US" dirty="0">
              <a:latin typeface="Courier"/>
            </a:endParaRPr>
          </a:p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slutter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.jpg*/</a:t>
            </a:r>
          </a:p>
          <a:p>
            <a:r>
              <a:rPr lang="da-DK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da-DK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$=</a:t>
            </a:r>
            <a:r>
              <a:rPr lang="da-DK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".jpg"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10em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2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72206"/>
            <a:ext cx="844774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Grouping -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flere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selektorer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,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samme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stil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. 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*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Litt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mindre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 smtClean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kode</a:t>
            </a:r>
            <a:r>
              <a:rPr lang="en-US" dirty="0" smtClean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.*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h1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 h2, h3{</a:t>
            </a:r>
          </a:p>
          <a:p>
            <a:r>
              <a:rPr lang="cs-CZ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cs-CZ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cs-CZ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#446181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line-height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2.500em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pt-BR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pt-BR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margin</a:t>
            </a:r>
            <a:r>
              <a:rPr lang="pt-BR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pt-BR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0.625em</a:t>
            </a:r>
            <a:r>
              <a:rPr lang="pt-BR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pt-BR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0.125em</a:t>
            </a:r>
            <a:r>
              <a:rPr lang="pt-BR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pt-BR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84588" y="4049059"/>
            <a:ext cx="311515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Velger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h1, h2 </a:t>
            </a:r>
            <a:r>
              <a:rPr lang="en-US" sz="2400" dirty="0" err="1" smtClean="0"/>
              <a:t>og</a:t>
            </a:r>
            <a:r>
              <a:rPr lang="en-US" sz="2400" dirty="0" smtClean="0"/>
              <a:t> h3</a:t>
            </a:r>
            <a:endParaRPr lang="en-US" sz="2400" dirty="0"/>
          </a:p>
        </p:txBody>
      </p:sp>
      <p:cxnSp>
        <p:nvCxnSpPr>
          <p:cNvPr id="11" name="Curved Connector 10"/>
          <p:cNvCxnSpPr>
            <a:stCxn id="5" idx="0"/>
          </p:cNvCxnSpPr>
          <p:nvPr/>
        </p:nvCxnSpPr>
        <p:spPr>
          <a:xfrm rot="16200000" flipV="1">
            <a:off x="3722201" y="1029093"/>
            <a:ext cx="1957294" cy="40826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3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7647" y="1694587"/>
            <a:ext cx="80891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"/>
            </a:endParaRP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Nesting -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spesifisering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av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stil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- selector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inni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selector */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.container p{</a:t>
            </a:r>
          </a:p>
          <a:p>
            <a:r>
              <a:rPr lang="cs-CZ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cs-CZ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</a:t>
            </a:r>
            <a:r>
              <a:rPr lang="cs-CZ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#000000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cs-CZ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49804" y="2909376"/>
            <a:ext cx="3536996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Velger</a:t>
            </a:r>
            <a:r>
              <a:rPr lang="en-US" sz="2400" dirty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&lt;p&gt; </a:t>
            </a:r>
            <a:r>
              <a:rPr lang="en-US" sz="2400" dirty="0" err="1" smtClean="0"/>
              <a:t>som</a:t>
            </a:r>
            <a:r>
              <a:rPr lang="en-US" sz="2400" dirty="0" smtClean="0"/>
              <a:t> ligger </a:t>
            </a:r>
            <a:r>
              <a:rPr lang="en-US" sz="2400" dirty="0" err="1" smtClean="0"/>
              <a:t>i</a:t>
            </a:r>
            <a:endParaRPr lang="en-US" sz="2400" dirty="0"/>
          </a:p>
          <a:p>
            <a:r>
              <a:rPr lang="en-US" sz="2400" dirty="0" smtClean="0"/>
              <a:t>.container</a:t>
            </a:r>
            <a:endParaRPr lang="en-US" sz="2400" dirty="0"/>
          </a:p>
        </p:txBody>
      </p:sp>
      <p:cxnSp>
        <p:nvCxnSpPr>
          <p:cNvPr id="7" name="Curved Connector 6"/>
          <p:cNvCxnSpPr>
            <a:stCxn id="6" idx="0"/>
          </p:cNvCxnSpPr>
          <p:nvPr/>
        </p:nvCxnSpPr>
        <p:spPr>
          <a:xfrm rot="16200000" flipV="1">
            <a:off x="4985229" y="976302"/>
            <a:ext cx="130317" cy="37358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" y="424936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8D00B7"/>
                </a:solidFill>
                <a:highlight>
                  <a:srgbClr val="EDEDED"/>
                </a:highlight>
                <a:latin typeface="Courier"/>
              </a:rPr>
              <a:t>.</a:t>
            </a:r>
            <a:r>
              <a:rPr lang="en-US" sz="2400" dirty="0" err="1">
                <a:solidFill>
                  <a:srgbClr val="8D00B7"/>
                </a:solidFill>
                <a:highlight>
                  <a:srgbClr val="EDEDED"/>
                </a:highlight>
                <a:latin typeface="Courier"/>
              </a:rPr>
              <a:t>markert</a:t>
            </a:r>
            <a:r>
              <a:rPr lang="en-US" sz="2400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 li </a:t>
            </a:r>
            <a:r>
              <a:rPr lang="en-US" sz="2400" dirty="0" err="1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ul</a:t>
            </a:r>
            <a:r>
              <a:rPr lang="en-US" sz="2400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 li p a </a:t>
            </a:r>
            <a:r>
              <a:rPr lang="en-US" sz="2400" dirty="0" smtClean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{</a:t>
            </a:r>
            <a:r>
              <a:rPr lang="en-US" sz="24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</a:t>
            </a:r>
            <a:r>
              <a:rPr lang="en-US" sz="24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Uffda</a:t>
            </a:r>
            <a:r>
              <a:rPr lang="en-US" sz="24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*</a:t>
            </a:r>
            <a:r>
              <a:rPr lang="en-US" sz="2400" dirty="0" smtClean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</a:t>
            </a:r>
            <a:r>
              <a:rPr lang="en-US" sz="2400" b="1" dirty="0" smtClean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46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 3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27491"/>
              </p:ext>
            </p:extLst>
          </p:nvPr>
        </p:nvGraphicFramePr>
        <p:xfrm>
          <a:off x="403412" y="1419845"/>
          <a:ext cx="8229600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selector-</a:t>
                      </a:r>
                      <a:r>
                        <a:rPr lang="en-US" sz="2400" b="1" dirty="0" err="1" smtClean="0"/>
                        <a:t>eksempel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forklaring</a:t>
                      </a:r>
                      <a:endParaRPr lang="en-US" sz="2400" b="1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a:hover</a:t>
                      </a:r>
                      <a:endParaRPr lang="en-US" sz="2000" dirty="0" smtClean="0">
                        <a:solidFill>
                          <a:srgbClr val="DA29FF"/>
                        </a:solidFill>
                        <a:highlight>
                          <a:srgbClr val="FFFFFF"/>
                        </a:highlight>
                        <a:latin typeface="Courier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a:visited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velger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hhv</a:t>
                      </a:r>
                      <a:r>
                        <a:rPr lang="en-US" sz="2000" baseline="0" dirty="0" smtClean="0"/>
                        <a:t>. link </a:t>
                      </a:r>
                      <a:r>
                        <a:rPr lang="en-US" sz="2000" baseline="0" dirty="0" err="1" smtClean="0"/>
                        <a:t>ved</a:t>
                      </a:r>
                      <a:r>
                        <a:rPr lang="en-US" sz="2000" baseline="0" dirty="0" smtClean="0"/>
                        <a:t> mouse over, </a:t>
                      </a:r>
                      <a:r>
                        <a:rPr lang="en-US" sz="2000" baseline="0" dirty="0" err="1" smtClean="0"/>
                        <a:t>og</a:t>
                      </a:r>
                      <a:r>
                        <a:rPr lang="en-US" sz="2000" baseline="0" dirty="0" smtClean="0"/>
                        <a:t> link </a:t>
                      </a:r>
                      <a:r>
                        <a:rPr lang="en-US" sz="2000" baseline="0" dirty="0" err="1" smtClean="0"/>
                        <a:t>som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har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vært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besøkt</a:t>
                      </a:r>
                      <a:r>
                        <a:rPr lang="en-US" sz="2000" baseline="0" dirty="0" smtClean="0"/>
                        <a:t>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div</a:t>
                      </a:r>
                      <a:r>
                        <a:rPr lang="en-US" sz="2000" baseline="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p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velger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alle</a:t>
                      </a:r>
                      <a:r>
                        <a:rPr lang="en-US" sz="2000" dirty="0" smtClean="0"/>
                        <a:t> p </a:t>
                      </a:r>
                      <a:r>
                        <a:rPr lang="en-US" sz="2000" dirty="0" err="1" smtClean="0"/>
                        <a:t>som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inni</a:t>
                      </a:r>
                      <a:r>
                        <a:rPr lang="en-US" sz="2000" dirty="0" smtClean="0"/>
                        <a:t> en</a:t>
                      </a:r>
                      <a:r>
                        <a:rPr lang="en-US" sz="2000" baseline="0" dirty="0" smtClean="0"/>
                        <a:t> div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div&gt;p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velger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alle</a:t>
                      </a:r>
                      <a:r>
                        <a:rPr lang="en-US" sz="2000" dirty="0" smtClean="0"/>
                        <a:t> p </a:t>
                      </a:r>
                      <a:r>
                        <a:rPr lang="en-US" sz="2000" dirty="0" err="1" smtClean="0"/>
                        <a:t>som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er</a:t>
                      </a:r>
                      <a:r>
                        <a:rPr lang="en-US" sz="2000" dirty="0" smtClean="0"/>
                        <a:t> barn </a:t>
                      </a:r>
                      <a:r>
                        <a:rPr lang="en-US" sz="2000" dirty="0" err="1" smtClean="0"/>
                        <a:t>av</a:t>
                      </a:r>
                      <a:r>
                        <a:rPr lang="en-US" sz="2000" dirty="0" smtClean="0"/>
                        <a:t> en</a:t>
                      </a:r>
                      <a:r>
                        <a:rPr lang="en-US" sz="2000" baseline="0" dirty="0" smtClean="0"/>
                        <a:t> div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div+p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velger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alle</a:t>
                      </a:r>
                      <a:r>
                        <a:rPr lang="en-US" sz="2000" dirty="0" smtClean="0"/>
                        <a:t> p </a:t>
                      </a:r>
                      <a:r>
                        <a:rPr lang="en-US" sz="2000" dirty="0" err="1" smtClean="0"/>
                        <a:t>som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rett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etter</a:t>
                      </a:r>
                      <a:r>
                        <a:rPr lang="en-US" sz="2000" baseline="0" dirty="0" smtClean="0"/>
                        <a:t> en div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03412" y="408635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http://www.w3schools.com/</a:t>
            </a:r>
            <a:r>
              <a:rPr lang="en-US" dirty="0" err="1"/>
              <a:t>cssref</a:t>
            </a:r>
            <a:r>
              <a:rPr lang="en-US" dirty="0"/>
              <a:t>/</a:t>
            </a:r>
            <a:r>
              <a:rPr lang="en-US" dirty="0" err="1"/>
              <a:t>css_selectors.asp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Navngiving</a:t>
            </a:r>
            <a:r>
              <a:rPr lang="en-US" dirty="0" smtClean="0"/>
              <a:t> – en </a:t>
            </a:r>
            <a:r>
              <a:rPr lang="en-US" dirty="0" err="1" smtClean="0"/>
              <a:t>enkel</a:t>
            </a:r>
            <a:r>
              <a:rPr lang="en-US" dirty="0" smtClean="0"/>
              <a:t> </a:t>
            </a:r>
            <a:r>
              <a:rPr lang="en-US" dirty="0" err="1" smtClean="0"/>
              <a:t>sak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p.overskriftPaaSideTre</a:t>
            </a:r>
            <a:endParaRPr lang="en-US" dirty="0" smtClean="0"/>
          </a:p>
          <a:p>
            <a:r>
              <a:rPr lang="en-US" dirty="0" smtClean="0"/>
              <a:t>.tekst1</a:t>
            </a:r>
          </a:p>
          <a:p>
            <a:r>
              <a:rPr lang="en-US" dirty="0" smtClean="0"/>
              <a:t>.tekst2</a:t>
            </a:r>
          </a:p>
          <a:p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fiskebollegryteTullenavnArtigMen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0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5629"/>
            <a:ext cx="9144000" cy="5478423"/>
          </a:xfrm>
          <a:prstGeom prst="rect">
            <a:avLst/>
          </a:prstGeom>
          <a:solidFill>
            <a:schemeClr val="accent2">
              <a:lumMod val="50000"/>
              <a:alpha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'</a:t>
            </a:r>
            <a:r>
              <a:rPr lang="en-US" sz="1000" dirty="0"/>
              <a:t>';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 {   position: absolute;   top: -6px;   left: 10px;   display: inline-block;   border-right: 6px solid transparent;   border-bottom: 6px solid #</a:t>
            </a:r>
            <a:r>
              <a:rPr lang="en-US" sz="1000" dirty="0" err="1"/>
              <a:t>ffffff</a:t>
            </a:r>
            <a:r>
              <a:rPr lang="en-US" sz="1000" dirty="0"/>
              <a:t>;   border-left: 6px solid transparent;   content: ''; }  .</a:t>
            </a:r>
            <a:r>
              <a:rPr lang="en-US" sz="1000" dirty="0" err="1"/>
              <a:t>navbar</a:t>
            </a:r>
            <a:r>
              <a:rPr lang="en-US" sz="1000" dirty="0"/>
              <a:t>-fixed-bottom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dropdown-menu:before</a:t>
            </a:r>
            <a:r>
              <a:rPr lang="en-US" sz="1000" dirty="0"/>
              <a:t> {   top: auto;   bottom: -7px;   border-top: 7px solid #ccc;   border-bottom: 0;   border-top-color: </a:t>
            </a:r>
            <a:r>
              <a:rPr lang="en-US" sz="1000" dirty="0" err="1"/>
              <a:t>rgba</a:t>
            </a:r>
            <a:r>
              <a:rPr lang="en-US" sz="1000" dirty="0"/>
              <a:t>(0, 0, 0, 0.2); }</a:t>
            </a:r>
          </a:p>
          <a:p>
            <a:r>
              <a:rPr lang="en-US" sz="1000" dirty="0"/>
              <a:t> .</a:t>
            </a:r>
            <a:r>
              <a:rPr lang="en-US" sz="1000" dirty="0" err="1"/>
              <a:t>navbar</a:t>
            </a:r>
            <a:r>
              <a:rPr lang="en-US" sz="1000" dirty="0"/>
              <a:t>-fixed-bottom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 {   top: auto;   bottom: -6px;   border-top: 6px solid #</a:t>
            </a:r>
            <a:r>
              <a:rPr lang="en-US" sz="1000" dirty="0" err="1"/>
              <a:t>ffffff</a:t>
            </a:r>
            <a:r>
              <a:rPr lang="en-US" sz="1000" dirty="0"/>
              <a:t>;   border-bottom: 0;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</a:t>
            </a:r>
            <a:r>
              <a:rPr lang="en-US" sz="1000" dirty="0" err="1"/>
              <a:t>a:hover</a:t>
            </a:r>
            <a:r>
              <a:rPr lang="en-US" sz="1000" dirty="0"/>
              <a:t> .caret {   border-top-color: #555555;   border-bottom-color: #555555;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{   color: #555555;   background-color: #e5e5e5;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.dropdown-toggle .caret {   border-top-color: #777777;   border-bottom-color: #777777;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.caret {   border-top-color: #555555;   border-bottom-color: #555555;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.dropdown-menu,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.dropdown-</a:t>
            </a:r>
            <a:r>
              <a:rPr lang="en-US" sz="1000" dirty="0" err="1"/>
              <a:t>menu.pull</a:t>
            </a:r>
            <a:r>
              <a:rPr lang="en-US" sz="1000" dirty="0"/>
              <a:t>-right {   right: 0;   left: auto;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</a:t>
            </a:r>
            <a:r>
              <a:rPr lang="en-US" sz="1000" dirty="0" err="1"/>
              <a:t>dropdown-menu:before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dropdown-menu.pull-right:before</a:t>
            </a:r>
            <a:r>
              <a:rPr lang="en-US" sz="1000" dirty="0"/>
              <a:t> {   right: 12px;   left: auto;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dropdown-menu.pull-right:after</a:t>
            </a:r>
            <a:r>
              <a:rPr lang="en-US" sz="1000" dirty="0"/>
              <a:t> {   right: 13px;   left: auto; } 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.dropdown-menu .dropdown-menu,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.dropdown-</a:t>
            </a:r>
            <a:r>
              <a:rPr lang="en-US" sz="1000" dirty="0" err="1"/>
              <a:t>menu.pull</a:t>
            </a:r>
            <a:r>
              <a:rPr lang="en-US" sz="1000" dirty="0"/>
              <a:t>-right .dropdown-menu {   right: 100%;   left: auto;   margin-right: -1px;   margin-left: 0;   -</a:t>
            </a:r>
            <a:r>
              <a:rPr lang="en-US" sz="1000" dirty="0" err="1"/>
              <a:t>webkit</a:t>
            </a:r>
            <a:r>
              <a:rPr lang="en-US" sz="1000" dirty="0"/>
              <a:t>-border-radius: 6px 0 6px 6px;      -</a:t>
            </a:r>
            <a:r>
              <a:rPr lang="en-US" sz="1000" dirty="0" err="1"/>
              <a:t>moz</a:t>
            </a:r>
            <a:r>
              <a:rPr lang="en-US" sz="1000" dirty="0"/>
              <a:t>-border-radius: 6px 0 6px 6px;           border-radius: 6px 0 6px 6px;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-inner {   background-color: #1b1b1b;   background-image: -</a:t>
            </a:r>
            <a:r>
              <a:rPr lang="en-US" sz="1000" dirty="0" err="1"/>
              <a:t>moz</a:t>
            </a:r>
            <a:r>
              <a:rPr lang="en-US" sz="1000" dirty="0"/>
              <a:t>-linear-gradient(top, #222222, #111111);   background-image: -</a:t>
            </a:r>
            <a:r>
              <a:rPr lang="en-US" sz="1000" dirty="0" err="1"/>
              <a:t>webkit</a:t>
            </a:r>
            <a:r>
              <a:rPr lang="en-US" sz="1000" dirty="0"/>
              <a:t>-gradient(linear, 0 0, 0 100%, from(#222222), to(#111111));   background-image: -</a:t>
            </a:r>
            <a:r>
              <a:rPr lang="en-US" sz="1000" dirty="0" err="1"/>
              <a:t>webkit</a:t>
            </a:r>
            <a:r>
              <a:rPr lang="en-US" sz="1000" dirty="0"/>
              <a:t>-linear-gradient(top, #222222, #111111);   background-image: -o-linear-gradient(top, #222222, #111111);   background-image: linear-gradient(to bottom, #222222, #111111);   background-repeat: repeat-x;   border-color: #252525;   filter: </a:t>
            </a:r>
            <a:r>
              <a:rPr lang="en-US" sz="1000" dirty="0" err="1"/>
              <a:t>progid:DXImageTransform.Microsoft.gradient</a:t>
            </a:r>
            <a:r>
              <a:rPr lang="en-US" sz="1000" dirty="0"/>
              <a:t>(</a:t>
            </a:r>
            <a:r>
              <a:rPr lang="en-US" sz="1000" dirty="0" err="1"/>
              <a:t>startColorstr</a:t>
            </a:r>
            <a:r>
              <a:rPr lang="en-US" sz="1000" dirty="0"/>
              <a:t>='#ff222222', </a:t>
            </a:r>
            <a:r>
              <a:rPr lang="en-US" sz="1000" dirty="0" err="1"/>
              <a:t>endColorstr</a:t>
            </a:r>
            <a:r>
              <a:rPr lang="en-US" sz="1000" dirty="0"/>
              <a:t>='#ff111111', </a:t>
            </a:r>
            <a:r>
              <a:rPr lang="en-US" sz="1000" dirty="0" err="1"/>
              <a:t>GradientType</a:t>
            </a:r>
            <a:r>
              <a:rPr lang="en-US" sz="1000" dirty="0"/>
              <a:t>=0); }  .</a:t>
            </a:r>
            <a:r>
              <a:rPr lang="en-US" sz="1000" dirty="0" err="1"/>
              <a:t>navbar</a:t>
            </a:r>
            <a:r>
              <a:rPr lang="en-US" sz="1000" dirty="0"/>
              <a:t>-inverse .brand,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a {   color: #999999;   text-shadow: 0 -1px 0 </a:t>
            </a:r>
            <a:r>
              <a:rPr lang="en-US" sz="1000" dirty="0" err="1"/>
              <a:t>rgba</a:t>
            </a:r>
            <a:r>
              <a:rPr lang="en-US" sz="1000" dirty="0"/>
              <a:t>(0, 0, 0, 0.25);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brand:hover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.brand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-text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a:focus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transparent;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a,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</a:t>
            </a:r>
            <a:r>
              <a:rPr lang="en-US" sz="1000" dirty="0" err="1"/>
              <a:t>a:hover</a:t>
            </a:r>
            <a:r>
              <a:rPr lang="en-US" sz="1000" dirty="0"/>
              <a:t>,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</a:t>
            </a:r>
            <a:r>
              <a:rPr lang="en-US" sz="1000" dirty="0" err="1"/>
              <a:t>a:focus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-link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navbar-link:hover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.divider-vertical {   border-right-color: #222222;   border-left-color: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</a:t>
            </a:r>
            <a:r>
              <a:rPr lang="en-US" sz="1000" dirty="0" err="1"/>
              <a:t>a:hover</a:t>
            </a:r>
            <a:r>
              <a:rPr lang="en-US" sz="1000" dirty="0"/>
              <a:t> .caret {   border-top-color: #</a:t>
            </a:r>
            <a:r>
              <a:rPr lang="en-US" sz="1000" dirty="0" err="1"/>
              <a:t>ffffff</a:t>
            </a:r>
            <a:r>
              <a:rPr lang="en-US" sz="1000" dirty="0"/>
              <a:t>;   border-bottom-color: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.dropdown-toggle .caret {   border-top-color: #999999;   border-bottom-color: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.caret {   border-top-color: #</a:t>
            </a:r>
            <a:r>
              <a:rPr lang="en-US" sz="1000" dirty="0" err="1"/>
              <a:t>ffffff</a:t>
            </a:r>
            <a:r>
              <a:rPr lang="en-US" sz="1000" dirty="0"/>
              <a:t>;   border-bottom-color: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#515151;   border-color: #111111;   -</a:t>
            </a:r>
            <a:r>
              <a:rPr lang="en-US" sz="1000" dirty="0" err="1"/>
              <a:t>webkit</a:t>
            </a:r>
            <a:r>
              <a:rPr lang="en-US" sz="1000" dirty="0"/>
              <a:t>-box-shadow: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   -</a:t>
            </a:r>
            <a:r>
              <a:rPr lang="en-US" sz="1000" dirty="0" err="1"/>
              <a:t>moz</a:t>
            </a:r>
            <a:r>
              <a:rPr lang="en-US" sz="1000" dirty="0"/>
              <a:t>-box-shadow: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        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-</a:t>
            </a:r>
            <a:r>
              <a:rPr lang="en-US" sz="1000" dirty="0" err="1"/>
              <a:t>webkit</a:t>
            </a:r>
            <a:r>
              <a:rPr lang="en-US" sz="1000" dirty="0"/>
              <a:t>-transition: none;</a:t>
            </a:r>
          </a:p>
          <a:p>
            <a:r>
              <a:rPr lang="en-US" sz="1000" dirty="0"/>
              <a:t>     -</a:t>
            </a:r>
            <a:r>
              <a:rPr lang="en-US" sz="1000" dirty="0" err="1"/>
              <a:t>moz</a:t>
            </a:r>
            <a:r>
              <a:rPr lang="en-US" sz="1000" dirty="0"/>
              <a:t>-transition: none;        -o-transition: none;           transition: none;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.search-query:-</a:t>
            </a:r>
            <a:r>
              <a:rPr lang="en-US" sz="1000" dirty="0" err="1"/>
              <a:t>moz</a:t>
            </a:r>
            <a:r>
              <a:rPr lang="en-US" sz="1000" dirty="0"/>
              <a:t>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.search-query:-</a:t>
            </a:r>
            <a:r>
              <a:rPr lang="en-US" sz="1000" dirty="0" err="1"/>
              <a:t>ms</a:t>
            </a:r>
            <a:r>
              <a:rPr lang="en-US" sz="1000" dirty="0"/>
              <a:t>-input-placeholder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.search-query::-</a:t>
            </a:r>
            <a:r>
              <a:rPr lang="en-US" sz="1000" dirty="0" err="1"/>
              <a:t>webkit</a:t>
            </a:r>
            <a:r>
              <a:rPr lang="en-US" sz="1000" dirty="0"/>
              <a:t>-input-placeholder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</a:t>
            </a:r>
            <a:r>
              <a:rPr lang="en-US" sz="1000" dirty="0" err="1"/>
              <a:t>search-query:focus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</a:t>
            </a:r>
            <a:r>
              <a:rPr lang="en-US" sz="1000" dirty="0" err="1"/>
              <a:t>query.focused</a:t>
            </a:r>
            <a:r>
              <a:rPr lang="en-US" sz="1000" dirty="0"/>
              <a:t> {   padding: 5px 15px;   color: #333333;   text-shadow: 0 1px 0 #</a:t>
            </a:r>
            <a:r>
              <a:rPr lang="en-US" sz="1000" dirty="0" err="1"/>
              <a:t>ffffff</a:t>
            </a:r>
            <a:r>
              <a:rPr lang="en-US" sz="1000" dirty="0"/>
              <a:t>;   background-color: #</a:t>
            </a:r>
            <a:r>
              <a:rPr lang="en-US" sz="1000" dirty="0" err="1"/>
              <a:t>ffffff</a:t>
            </a:r>
            <a:r>
              <a:rPr lang="en-US" sz="1000" dirty="0"/>
              <a:t>;   border: 0;   outline: 0;   -</a:t>
            </a:r>
            <a:r>
              <a:rPr lang="en-US" sz="1000" dirty="0" err="1"/>
              <a:t>webkit</a:t>
            </a:r>
            <a:r>
              <a:rPr lang="en-US" sz="1000" dirty="0"/>
              <a:t>-box-shadow: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     -</a:t>
            </a:r>
            <a:r>
              <a:rPr lang="en-US" sz="1000" dirty="0" err="1"/>
              <a:t>moz</a:t>
            </a:r>
            <a:r>
              <a:rPr lang="en-US" sz="1000" dirty="0"/>
              <a:t>-box-shadow: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          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btn-navbar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text-shadow: 0 -1px 0 </a:t>
            </a:r>
            <a:r>
              <a:rPr lang="en-US" sz="1000" dirty="0" err="1"/>
              <a:t>rgba</a:t>
            </a:r>
            <a:r>
              <a:rPr lang="en-US" sz="1000" dirty="0"/>
              <a:t>(0, 0, 0, 0.25);   background-color: #0e0e0e;   *background-color: #040404;   background-image: -</a:t>
            </a:r>
            <a:r>
              <a:rPr lang="en-US" sz="1000" dirty="0" err="1"/>
              <a:t>moz</a:t>
            </a:r>
            <a:r>
              <a:rPr lang="en-US" sz="1000" dirty="0"/>
              <a:t>-linear-gradient(top, #151515, #040404);   background-image: -</a:t>
            </a:r>
            <a:r>
              <a:rPr lang="en-US" sz="1000" dirty="0" err="1"/>
              <a:t>webkit</a:t>
            </a:r>
            <a:r>
              <a:rPr lang="en-US" sz="1000" dirty="0"/>
              <a:t>-gradient(linear, 0 0, 0 100%, from(#151515), to(#040404));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740" y="421675"/>
            <a:ext cx="5004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SELECTORS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176" y="4216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Grunnlaget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endParaRPr lang="en-US" dirty="0" smtClean="0"/>
          </a:p>
          <a:p>
            <a:r>
              <a:rPr lang="en-US" dirty="0" err="1" smtClean="0"/>
              <a:t>Oppsett</a:t>
            </a:r>
            <a:endParaRPr lang="en-US" dirty="0" smtClean="0"/>
          </a:p>
          <a:p>
            <a:r>
              <a:rPr lang="en-US" dirty="0" err="1" smtClean="0"/>
              <a:t>Struktur</a:t>
            </a:r>
            <a:endParaRPr lang="en-US" dirty="0" smtClean="0"/>
          </a:p>
          <a:p>
            <a:r>
              <a:rPr lang="en-US" dirty="0" err="1" smtClean="0"/>
              <a:t>Navngiving</a:t>
            </a:r>
            <a:endParaRPr lang="en-US" dirty="0" smtClean="0"/>
          </a:p>
          <a:p>
            <a:r>
              <a:rPr lang="en-US" dirty="0" smtClean="0"/>
              <a:t>Styling  	</a:t>
            </a:r>
            <a:endParaRPr lang="en-US" dirty="0"/>
          </a:p>
        </p:txBody>
      </p:sp>
      <p:pic>
        <p:nvPicPr>
          <p:cNvPr id="6" name="Picture 5" descr="300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09" y="1562455"/>
            <a:ext cx="5031283" cy="31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3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flyte</a:t>
            </a:r>
            <a:r>
              <a:rPr lang="en-US" dirty="0" smtClean="0"/>
              <a:t> </a:t>
            </a:r>
            <a:r>
              <a:rPr lang="en-US" dirty="0" err="1" smtClean="0"/>
              <a:t>etter</a:t>
            </a:r>
            <a:r>
              <a:rPr lang="en-US" dirty="0" smtClean="0"/>
              <a:t> </a:t>
            </a:r>
            <a:r>
              <a:rPr lang="en-US" dirty="0" err="1" smtClean="0"/>
              <a:t>hverandre</a:t>
            </a:r>
            <a:r>
              <a:rPr lang="en-US" dirty="0" smtClean="0"/>
              <a:t> </a:t>
            </a:r>
            <a:r>
              <a:rPr lang="en-US" dirty="0" err="1" smtClean="0"/>
              <a:t>horisontalt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få</a:t>
            </a:r>
            <a:r>
              <a:rPr lang="en-US" dirty="0" smtClean="0"/>
              <a:t> </a:t>
            </a:r>
            <a:r>
              <a:rPr lang="en-US" dirty="0" err="1" smtClean="0"/>
              <a:t>attributtet</a:t>
            </a:r>
            <a:r>
              <a:rPr lang="en-US" dirty="0" smtClean="0"/>
              <a:t> </a:t>
            </a:r>
            <a:r>
              <a:rPr lang="en-US" dirty="0" err="1" smtClean="0"/>
              <a:t>float:left</a:t>
            </a:r>
            <a:r>
              <a:rPr lang="en-US" dirty="0" smtClean="0"/>
              <a:t>/right.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931498"/>
            <a:ext cx="3062941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sz="2400" dirty="0" err="1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venstre</a:t>
            </a:r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{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float</a:t>
            </a:r>
            <a:r>
              <a:rPr lang="en-US" sz="2400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</a:t>
            </a:r>
            <a:r>
              <a:rPr lang="en-US" sz="2400" b="1" dirty="0" err="1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left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543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– </a:t>
            </a:r>
            <a:r>
              <a:rPr lang="en-US" dirty="0" err="1" smtClean="0"/>
              <a:t>hvorfor</a:t>
            </a:r>
            <a:r>
              <a:rPr lang="en-US" dirty="0" smtClean="0"/>
              <a:t> </a:t>
            </a:r>
            <a:r>
              <a:rPr lang="en-US" dirty="0" err="1" smtClean="0"/>
              <a:t>blir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rart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Elementer</a:t>
            </a:r>
            <a:r>
              <a:rPr lang="en-US" dirty="0" smtClean="0"/>
              <a:t> med “float” </a:t>
            </a:r>
            <a:r>
              <a:rPr lang="en-US" dirty="0" err="1" smtClean="0"/>
              <a:t>havner</a:t>
            </a:r>
            <a:r>
              <a:rPr lang="en-US" dirty="0" smtClean="0"/>
              <a:t> </a:t>
            </a:r>
            <a:r>
              <a:rPr lang="en-US" dirty="0" err="1" smtClean="0"/>
              <a:t>utenfor</a:t>
            </a:r>
            <a:r>
              <a:rPr lang="en-US" dirty="0" smtClean="0"/>
              <a:t> sin parent-container. </a:t>
            </a:r>
          </a:p>
          <a:p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/>
              <a:t> </a:t>
            </a:r>
            <a:r>
              <a:rPr lang="en-US" sz="3600" b="1" dirty="0" err="1" smtClean="0"/>
              <a:t>ikke</a:t>
            </a:r>
            <a:r>
              <a:rPr lang="en-US" sz="3600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omfattes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i="1" dirty="0" smtClean="0"/>
              <a:t>float, </a:t>
            </a:r>
            <a:r>
              <a:rPr lang="en-US" dirty="0" smtClean="0"/>
              <a:t>men for </a:t>
            </a:r>
            <a:r>
              <a:rPr lang="en-US" dirty="0" err="1" smtClean="0"/>
              <a:t>eksempel</a:t>
            </a:r>
            <a:r>
              <a:rPr lang="en-US" dirty="0" smtClean="0"/>
              <a:t> </a:t>
            </a:r>
            <a:r>
              <a:rPr lang="en-US" dirty="0" err="1" smtClean="0"/>
              <a:t>ligge</a:t>
            </a:r>
            <a:r>
              <a:rPr lang="en-US" dirty="0" smtClean="0"/>
              <a:t> under, </a:t>
            </a:r>
            <a:r>
              <a:rPr lang="en-US" dirty="0" err="1" smtClean="0"/>
              <a:t>må</a:t>
            </a:r>
            <a:r>
              <a:rPr lang="en-US" dirty="0" smtClean="0"/>
              <a:t> ha </a:t>
            </a:r>
            <a:r>
              <a:rPr lang="en-US" dirty="0" err="1" smtClean="0"/>
              <a:t>attributtet</a:t>
            </a:r>
            <a:r>
              <a:rPr lang="en-US" dirty="0" smtClean="0"/>
              <a:t> “</a:t>
            </a:r>
            <a:r>
              <a:rPr lang="en-US" dirty="0" err="1" smtClean="0"/>
              <a:t>clear:both</a:t>
            </a:r>
            <a:r>
              <a:rPr lang="en-US" dirty="0" smtClean="0"/>
              <a:t>” </a:t>
            </a:r>
          </a:p>
          <a:p>
            <a:r>
              <a:rPr lang="en-US" dirty="0" err="1" smtClean="0"/>
              <a:t>eventuelt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legges</a:t>
            </a:r>
            <a:r>
              <a:rPr lang="en-US" dirty="0" smtClean="0"/>
              <a:t> en tom div-tag </a:t>
            </a:r>
            <a:r>
              <a:rPr lang="en-US" dirty="0" err="1" smtClean="0"/>
              <a:t>etter</a:t>
            </a:r>
            <a:r>
              <a:rPr lang="en-US" dirty="0" smtClean="0"/>
              <a:t> </a:t>
            </a:r>
            <a:r>
              <a:rPr lang="en-US" dirty="0" err="1" smtClean="0"/>
              <a:t>containeren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inneholder</a:t>
            </a:r>
            <a:r>
              <a:rPr lang="en-US" dirty="0" smtClean="0"/>
              <a:t> floats. </a:t>
            </a:r>
          </a:p>
        </p:txBody>
      </p:sp>
    </p:spTree>
    <p:extLst>
      <p:ext uri="{BB962C8B-B14F-4D97-AF65-F5344CB8AC3E}">
        <p14:creationId xmlns:p14="http://schemas.microsoft.com/office/powerpoint/2010/main" val="95720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footer{ </a:t>
            </a:r>
            <a:r>
              <a:rPr lang="en-US" dirty="0" err="1" smtClean="0"/>
              <a:t>clear:both</a:t>
            </a:r>
            <a:r>
              <a:rPr lang="en-US" dirty="0" smtClean="0"/>
              <a:t> }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382" r="3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218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Clearfix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9059" y="842240"/>
            <a:ext cx="44225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sz="2000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clearfix</a:t>
            </a:r>
            <a:r>
              <a:rPr lang="en-US" sz="2000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:after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{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0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content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000" b="1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"."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0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display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0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block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0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clear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0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both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0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visibility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0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hidden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0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line-height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0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0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height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0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sz="2000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clearfix</a:t>
            </a:r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{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0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display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0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inline-block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62964" y="1314824"/>
            <a:ext cx="3427507" cy="16312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Semantisk</a:t>
            </a:r>
            <a:r>
              <a:rPr lang="en-US" sz="2000" dirty="0" smtClean="0"/>
              <a:t> </a:t>
            </a:r>
            <a:r>
              <a:rPr lang="en-US" sz="2000" dirty="0" err="1" smtClean="0"/>
              <a:t>mest</a:t>
            </a:r>
            <a:r>
              <a:rPr lang="en-US" sz="2000" dirty="0" smtClean="0"/>
              <a:t> </a:t>
            </a:r>
            <a:r>
              <a:rPr lang="en-US" sz="2000" dirty="0" err="1" smtClean="0"/>
              <a:t>korrekt</a:t>
            </a:r>
            <a:r>
              <a:rPr lang="en-US" sz="2000" dirty="0" smtClean="0"/>
              <a:t> </a:t>
            </a:r>
            <a:r>
              <a:rPr lang="en-US" sz="2000" dirty="0" err="1" smtClean="0"/>
              <a:t>måte</a:t>
            </a:r>
            <a:r>
              <a:rPr lang="en-US" sz="2000" dirty="0" smtClean="0"/>
              <a:t>. </a:t>
            </a:r>
          </a:p>
          <a:p>
            <a:r>
              <a:rPr lang="en-US" sz="2000" dirty="0" err="1" smtClean="0"/>
              <a:t>Legger</a:t>
            </a:r>
            <a:r>
              <a:rPr lang="en-US" sz="2000" dirty="0" smtClean="0"/>
              <a:t> </a:t>
            </a:r>
            <a:r>
              <a:rPr lang="en-US" sz="2000" dirty="0" err="1" smtClean="0"/>
              <a:t>til</a:t>
            </a:r>
            <a:r>
              <a:rPr lang="en-US" sz="2000" dirty="0" smtClean="0"/>
              <a:t> </a:t>
            </a:r>
            <a:r>
              <a:rPr lang="en-US" sz="2000" dirty="0" err="1" smtClean="0"/>
              <a:t>bittelitt</a:t>
            </a:r>
            <a:r>
              <a:rPr lang="en-US" sz="2000" dirty="0" smtClean="0"/>
              <a:t> </a:t>
            </a:r>
            <a:r>
              <a:rPr lang="en-US" sz="2000" dirty="0" err="1" smtClean="0"/>
              <a:t>innhold</a:t>
            </a:r>
            <a:r>
              <a:rPr lang="en-US" sz="2000" dirty="0" smtClean="0"/>
              <a:t> </a:t>
            </a:r>
            <a:r>
              <a:rPr lang="en-US" sz="2000" dirty="0" err="1" smtClean="0"/>
              <a:t>etter</a:t>
            </a:r>
            <a:r>
              <a:rPr lang="en-US" sz="2000" dirty="0" smtClean="0"/>
              <a:t> </a:t>
            </a:r>
            <a:r>
              <a:rPr lang="en-US" sz="2000" dirty="0" err="1" smtClean="0"/>
              <a:t>containeren</a:t>
            </a:r>
            <a:r>
              <a:rPr lang="en-US" sz="2000" dirty="0" smtClean="0"/>
              <a:t> </a:t>
            </a:r>
            <a:r>
              <a:rPr lang="en-US" sz="2000" dirty="0" err="1" smtClean="0"/>
              <a:t>som</a:t>
            </a:r>
            <a:r>
              <a:rPr lang="en-US" sz="2000" dirty="0" smtClean="0"/>
              <a:t> </a:t>
            </a:r>
            <a:r>
              <a:rPr lang="en-US" sz="2000" dirty="0" err="1" smtClean="0"/>
              <a:t>har</a:t>
            </a:r>
            <a:r>
              <a:rPr lang="en-US" sz="2000" dirty="0" smtClean="0"/>
              <a:t> </a:t>
            </a:r>
            <a:r>
              <a:rPr lang="en-US" sz="2000" dirty="0" err="1" smtClean="0"/>
              <a:t>klassen</a:t>
            </a:r>
            <a:r>
              <a:rPr lang="en-US" sz="2000" dirty="0" smtClean="0"/>
              <a:t> .</a:t>
            </a:r>
            <a:r>
              <a:rPr lang="en-US" sz="2000" dirty="0" err="1" smtClean="0"/>
              <a:t>clearfix</a:t>
            </a:r>
            <a:r>
              <a:rPr lang="en-US" sz="2000" dirty="0" smtClean="0"/>
              <a:t>, </a:t>
            </a:r>
            <a:r>
              <a:rPr lang="en-US" sz="2000" dirty="0" err="1" smtClean="0"/>
              <a:t>som</a:t>
            </a:r>
            <a:r>
              <a:rPr lang="en-US" sz="2000" dirty="0" smtClean="0"/>
              <a:t> tar </a:t>
            </a:r>
            <a:r>
              <a:rPr lang="en-US" sz="2000" dirty="0" err="1" smtClean="0"/>
              <a:t>seg</a:t>
            </a:r>
            <a:r>
              <a:rPr lang="en-US" sz="2000" dirty="0" smtClean="0"/>
              <a:t> </a:t>
            </a:r>
            <a:r>
              <a:rPr lang="en-US" sz="2000" dirty="0" err="1" smtClean="0"/>
              <a:t>av</a:t>
            </a:r>
            <a:r>
              <a:rPr lang="en-US" sz="2000" dirty="0" smtClean="0"/>
              <a:t> clearing.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01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Innboksing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82682" y="1212947"/>
            <a:ext cx="53041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de-DE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container</a:t>
            </a:r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{</a:t>
            </a:r>
          </a:p>
          <a:p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background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#F0F0F0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50%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en-US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margin-left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</a:t>
            </a:r>
            <a:r>
              <a:rPr lang="en-US" b="1" dirty="0" err="1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auto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margin-right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</a:t>
            </a:r>
            <a:r>
              <a:rPr lang="en-US" b="1" dirty="0" err="1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auto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en-US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padding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1.250em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is-I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is-I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margin-top</a:t>
            </a:r>
            <a:r>
              <a:rPr lang="is-I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is-I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0.625em</a:t>
            </a:r>
            <a:r>
              <a:rPr lang="is-I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text-align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center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de-DE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   </a:t>
            </a:r>
            <a:r>
              <a:rPr lang="de-DE" dirty="0" err="1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moz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-webkit-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en-US" b="1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</p:txBody>
      </p:sp>
      <p:pic>
        <p:nvPicPr>
          <p:cNvPr id="7" name="Picture 6" descr="Screen Shot 2013-01-23 at 2.22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4612" y="2444291"/>
            <a:ext cx="4840941" cy="122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53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Gjenbrukbare</a:t>
            </a:r>
            <a:r>
              <a:rPr lang="en-US" dirty="0" smtClean="0"/>
              <a:t> </a:t>
            </a:r>
            <a:r>
              <a:rPr lang="en-US" dirty="0" err="1" smtClean="0"/>
              <a:t>stiler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1905" y="1882588"/>
            <a:ext cx="67444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.rounded-corners{</a:t>
            </a:r>
          </a:p>
          <a:p>
            <a:r>
              <a:rPr lang="de-DE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de-DE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moz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de-DE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-webkit-</a:t>
            </a:r>
            <a:r>
              <a:rPr lang="de-DE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sz="2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sz="24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7200" y="4002243"/>
            <a:ext cx="7954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&lt;div class=</a:t>
            </a:r>
            <a:r>
              <a:rPr lang="en-US" sz="2400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"container rounded-corners"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58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3879" y="1696415"/>
            <a:ext cx="8994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5208C"/>
                </a:solidFill>
                <a:highlight>
                  <a:srgbClr val="EDEDED"/>
                </a:highlight>
                <a:latin typeface="Courier"/>
              </a:rPr>
              <a:t>background</a:t>
            </a:r>
            <a:r>
              <a:rPr lang="en-US" sz="2400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: </a:t>
            </a:r>
            <a:r>
              <a:rPr lang="en-US" sz="2400" b="1" dirty="0">
                <a:solidFill>
                  <a:srgbClr val="0035FF"/>
                </a:solidFill>
                <a:highlight>
                  <a:srgbClr val="EDEDED"/>
                </a:highlight>
                <a:latin typeface="Courier"/>
              </a:rPr>
              <a:t>#FFFFFF</a:t>
            </a:r>
            <a:r>
              <a:rPr lang="en-US" sz="2400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 </a:t>
            </a:r>
            <a:r>
              <a:rPr lang="en-US" sz="2400" b="1" dirty="0" err="1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url</a:t>
            </a:r>
            <a:r>
              <a:rPr lang="en-US" sz="2400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(</a:t>
            </a:r>
            <a:r>
              <a:rPr lang="en-US" sz="2400" b="1" dirty="0">
                <a:solidFill>
                  <a:srgbClr val="106800"/>
                </a:solidFill>
                <a:highlight>
                  <a:srgbClr val="EDEDED"/>
                </a:highlight>
                <a:latin typeface="Courier"/>
              </a:rPr>
              <a:t>'</a:t>
            </a:r>
            <a:r>
              <a:rPr lang="en-US" sz="2400" b="1" dirty="0" err="1">
                <a:solidFill>
                  <a:srgbClr val="106800"/>
                </a:solidFill>
                <a:highlight>
                  <a:srgbClr val="EDEDED"/>
                </a:highlight>
                <a:latin typeface="Courier"/>
              </a:rPr>
              <a:t>bilde.png</a:t>
            </a:r>
            <a:r>
              <a:rPr lang="en-US" sz="2400" b="1" dirty="0">
                <a:solidFill>
                  <a:srgbClr val="106800"/>
                </a:solidFill>
                <a:highlight>
                  <a:srgbClr val="EDEDED"/>
                </a:highlight>
                <a:latin typeface="Courier"/>
              </a:rPr>
              <a:t>'</a:t>
            </a:r>
            <a:r>
              <a:rPr lang="en-US" sz="2400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) </a:t>
            </a:r>
            <a:r>
              <a:rPr lang="en-US" sz="2400" b="1" dirty="0">
                <a:solidFill>
                  <a:srgbClr val="05208C"/>
                </a:solidFill>
                <a:highlight>
                  <a:srgbClr val="EDEDED"/>
                </a:highlight>
                <a:latin typeface="Courier"/>
              </a:rPr>
              <a:t>no-repeat</a:t>
            </a:r>
            <a:r>
              <a:rPr lang="en-US" sz="2400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62942" y="3343630"/>
            <a:ext cx="5399742" cy="1200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repeat-x: </a:t>
            </a:r>
            <a:r>
              <a:rPr lang="en-US" sz="2400" dirty="0" err="1" smtClean="0"/>
              <a:t>horisontalt</a:t>
            </a:r>
            <a:endParaRPr lang="en-US" sz="2400" dirty="0" smtClean="0"/>
          </a:p>
          <a:p>
            <a:r>
              <a:rPr lang="en-US" sz="2400" dirty="0" smtClean="0"/>
              <a:t>repeat-y: </a:t>
            </a:r>
            <a:r>
              <a:rPr lang="en-US" sz="2400" dirty="0" err="1" smtClean="0"/>
              <a:t>vertikalt</a:t>
            </a:r>
            <a:endParaRPr lang="en-US" sz="2400" dirty="0" smtClean="0"/>
          </a:p>
          <a:p>
            <a:r>
              <a:rPr lang="en-US" sz="2400" dirty="0" err="1" smtClean="0"/>
              <a:t>repeat:vertikalt</a:t>
            </a:r>
            <a:r>
              <a:rPr lang="en-US" sz="2400" dirty="0" smtClean="0"/>
              <a:t> </a:t>
            </a:r>
            <a:r>
              <a:rPr lang="en-US" sz="2400" dirty="0" err="1" smtClean="0"/>
              <a:t>og</a:t>
            </a:r>
            <a:r>
              <a:rPr lang="en-US" sz="2400" dirty="0" smtClean="0"/>
              <a:t> </a:t>
            </a:r>
            <a:r>
              <a:rPr lang="en-US" sz="2400" dirty="0" err="1" smtClean="0"/>
              <a:t>horisontalt</a:t>
            </a:r>
            <a:r>
              <a:rPr lang="en-US" sz="2400" dirty="0" smtClean="0"/>
              <a:t>. Default.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571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CSS3-bakgrunn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Støtter</a:t>
            </a:r>
            <a:r>
              <a:rPr lang="en-US" dirty="0" smtClean="0"/>
              <a:t> </a:t>
            </a:r>
            <a:r>
              <a:rPr lang="en-US" dirty="0" err="1" smtClean="0"/>
              <a:t>flere</a:t>
            </a:r>
            <a:r>
              <a:rPr lang="en-US" dirty="0" smtClean="0"/>
              <a:t> </a:t>
            </a:r>
            <a:r>
              <a:rPr lang="en-US" dirty="0" err="1" smtClean="0"/>
              <a:t>bakgrunnsbilder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327136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.container 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background-image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url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(../images/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forgrunnsbilde.jpg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),  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			</a:t>
            </a:r>
            <a:r>
              <a:rPr lang="en-US" b="1" dirty="0" err="1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url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(../images/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bakgrunnsbilde.jpg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);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background-position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center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left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top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background-repeat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no-repeat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height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200px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50%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6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http://cssfontstack.com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5553" y="2142822"/>
            <a:ext cx="72614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body {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background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#F0F0F0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cs-CZ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cs-CZ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cs-CZ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#444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cs-CZ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cs-CZ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font-</a:t>
            </a:r>
            <a:r>
              <a:rPr lang="cs-CZ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family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Georgia, serif;</a:t>
            </a:r>
          </a:p>
          <a:p>
            <a:r>
              <a:rPr lang="it-IT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it-IT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font-</a:t>
            </a:r>
            <a:r>
              <a:rPr lang="it-IT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size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it-IT" sz="24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16px</a:t>
            </a:r>
            <a:r>
              <a:rPr lang="it-IT" sz="2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it-IT" sz="2400" b="1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it-IT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36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% (fluid), </a:t>
            </a:r>
            <a:r>
              <a:rPr lang="en-US" dirty="0" err="1"/>
              <a:t>em</a:t>
            </a:r>
            <a:r>
              <a:rPr lang="en-US" dirty="0"/>
              <a:t> (elastic), </a:t>
            </a:r>
            <a:r>
              <a:rPr lang="en-US" dirty="0" err="1"/>
              <a:t>px</a:t>
            </a:r>
            <a:r>
              <a:rPr lang="en-US" dirty="0"/>
              <a:t> (fixed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1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Hvorfor</a:t>
            </a:r>
            <a:r>
              <a:rPr lang="en-US" dirty="0" smtClean="0"/>
              <a:t>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Separere</a:t>
            </a:r>
            <a:r>
              <a:rPr lang="en-US" dirty="0" smtClean="0"/>
              <a:t> </a:t>
            </a:r>
            <a:r>
              <a:rPr lang="en-US" b="1" i="1" dirty="0" err="1" smtClean="0"/>
              <a:t>innhold</a:t>
            </a:r>
            <a:r>
              <a:rPr lang="en-US" dirty="0" smtClean="0"/>
              <a:t> (HTML)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b="1" i="1" dirty="0" err="1" smtClean="0"/>
              <a:t>utseende</a:t>
            </a:r>
            <a:r>
              <a:rPr lang="en-US" i="1" dirty="0" smtClean="0"/>
              <a:t> </a:t>
            </a:r>
            <a:r>
              <a:rPr lang="en-US" dirty="0" smtClean="0"/>
              <a:t>(STYLE)</a:t>
            </a:r>
          </a:p>
          <a:p>
            <a:r>
              <a:rPr lang="en-US" sz="4000" dirty="0" err="1" smtClean="0"/>
              <a:t>Gjenbruk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stiler</a:t>
            </a:r>
            <a:endParaRPr lang="en-US" dirty="0" smtClean="0"/>
          </a:p>
          <a:p>
            <a:r>
              <a:rPr lang="en-US" dirty="0" err="1" smtClean="0"/>
              <a:t>Forenkle</a:t>
            </a:r>
            <a:r>
              <a:rPr lang="en-US" dirty="0" smtClean="0"/>
              <a:t> </a:t>
            </a:r>
            <a:r>
              <a:rPr lang="en-US" sz="4000" dirty="0" err="1" smtClean="0"/>
              <a:t>kode</a:t>
            </a:r>
            <a:endParaRPr lang="en-US" sz="4000" dirty="0" smtClean="0"/>
          </a:p>
          <a:p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4464275" y="2615031"/>
            <a:ext cx="1367818" cy="155622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6513678" y="2615031"/>
            <a:ext cx="1367818" cy="155622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CSS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32093" y="3010829"/>
            <a:ext cx="681585" cy="0"/>
          </a:xfrm>
          <a:prstGeom prst="line">
            <a:avLst/>
          </a:prstGeom>
          <a:ln>
            <a:solidFill>
              <a:srgbClr val="26262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37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 </a:t>
            </a:r>
            <a:r>
              <a:rPr lang="en-US" dirty="0" err="1" smtClean="0"/>
              <a:t>piksler</a:t>
            </a:r>
            <a:r>
              <a:rPr lang="en-US" dirty="0" smtClean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 smtClean="0"/>
              <a:t>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target ÷ context = result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Eksempel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h1 str</a:t>
            </a:r>
            <a:r>
              <a:rPr lang="en-US" dirty="0"/>
              <a:t>. 24px ÷ </a:t>
            </a:r>
            <a:r>
              <a:rPr lang="en-US" dirty="0" smtClean="0"/>
              <a:t>basis font 16px = 1,5em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http://pxtoem.com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0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909" y="3226988"/>
            <a:ext cx="8341891" cy="1200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&lt;p </a:t>
            </a:r>
            <a:r>
              <a:rPr lang="en-US" sz="2400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style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=</a:t>
            </a:r>
            <a:r>
              <a:rPr lang="en-US" sz="2400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color: </a:t>
            </a:r>
            <a:r>
              <a:rPr lang="en-US" sz="2400" b="1" dirty="0">
                <a:solidFill>
                  <a:srgbClr val="EE000B"/>
                </a:solidFill>
                <a:highlight>
                  <a:srgbClr val="EFFF8A"/>
                </a:highlight>
                <a:latin typeface="Courier"/>
              </a:rPr>
              <a:t>pink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; font-size: </a:t>
            </a:r>
            <a:r>
              <a:rPr lang="en-US" sz="2400" b="1" dirty="0">
                <a:solidFill>
                  <a:srgbClr val="EE000B"/>
                </a:solidFill>
                <a:highlight>
                  <a:srgbClr val="EDEDED"/>
                </a:highlight>
                <a:latin typeface="Courier"/>
              </a:rPr>
              <a:t>40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px;</a:t>
            </a:r>
            <a:r>
              <a:rPr lang="en-US" sz="2400" b="1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</a:t>
            </a:r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</a:p>
          <a:p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Rosa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tekst</a:t>
            </a:r>
            <a:endParaRPr lang="en-US" sz="2400" b="1" dirty="0" smtClean="0">
              <a:solidFill>
                <a:srgbClr val="000000"/>
              </a:solidFill>
              <a:highlight>
                <a:srgbClr val="EDEDED"/>
              </a:highlight>
              <a:latin typeface="Courier"/>
            </a:endParaRPr>
          </a:p>
          <a:p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/p&gt;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44909" y="525360"/>
            <a:ext cx="8341891" cy="1569660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p {</a:t>
            </a:r>
          </a:p>
          <a:p>
            <a:r>
              <a:rPr lang="cs-CZ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cs-CZ" sz="2400" dirty="0" err="1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cs-CZ" sz="2400" b="1" dirty="0">
                <a:solidFill>
                  <a:srgbClr val="EE000B"/>
                </a:solidFill>
                <a:highlight>
                  <a:srgbClr val="EFFF8A"/>
                </a:highlight>
                <a:latin typeface="Courier"/>
              </a:rPr>
              <a:t>pink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 </a:t>
            </a:r>
          </a:p>
          <a:p>
            <a:r>
              <a:rPr lang="it-IT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it-IT" sz="2400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font</a:t>
            </a:r>
            <a:r>
              <a:rPr lang="it-IT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it-IT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size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it-IT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40px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it-IT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 smtClean="0">
              <a:solidFill>
                <a:srgbClr val="00359E"/>
              </a:solidFill>
              <a:highlight>
                <a:srgbClr val="EDEDED"/>
              </a:highlight>
              <a:latin typeface="Courier"/>
            </a:endParaRPr>
          </a:p>
        </p:txBody>
      </p:sp>
      <p:pic>
        <p:nvPicPr>
          <p:cNvPr id="7" name="Picture 6" descr="Facebook-Disike-Button-bi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14" y="3752443"/>
            <a:ext cx="2612290" cy="12656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4909" y="2230070"/>
            <a:ext cx="8341891" cy="46166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&lt;p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  <a:r>
              <a:rPr lang="en-US" sz="2400" b="1" dirty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Rosa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tekst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&lt;/p&gt;</a:t>
            </a:r>
            <a:endParaRPr lang="en-US" sz="2400" dirty="0"/>
          </a:p>
        </p:txBody>
      </p:sp>
      <p:pic>
        <p:nvPicPr>
          <p:cNvPr id="6" name="Picture 5" descr="Facebook-Like-Button-bi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18" y="1200203"/>
            <a:ext cx="2612289" cy="12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7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5809274263_f31dd00504_o.jpg"/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" r="1691" b="14758"/>
          <a:stretch/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3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10690" y="421675"/>
            <a:ext cx="479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STRUKTUR</a:t>
            </a:r>
          </a:p>
        </p:txBody>
      </p:sp>
    </p:spTree>
    <p:extLst>
      <p:ext uri="{BB962C8B-B14F-4D97-AF65-F5344CB8AC3E}">
        <p14:creationId xmlns:p14="http://schemas.microsoft.com/office/powerpoint/2010/main" val="210823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stilene</a:t>
            </a:r>
            <a:r>
              <a:rPr lang="en-US" dirty="0" smtClean="0"/>
              <a:t> </a:t>
            </a:r>
            <a:r>
              <a:rPr lang="en-US" dirty="0" err="1" smtClean="0"/>
              <a:t>ligge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Legg CSS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egen</a:t>
            </a:r>
            <a:r>
              <a:rPr lang="en-US" dirty="0" smtClean="0"/>
              <a:t> </a:t>
            </a:r>
            <a:r>
              <a:rPr lang="en-US" dirty="0" err="1" smtClean="0"/>
              <a:t>fil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08824" y="403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Screen Shot 2013-01-21 at 11.21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65" y="1538941"/>
            <a:ext cx="4461288" cy="31656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creen Shot 2013-01-21 at 11.13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70" y="876984"/>
            <a:ext cx="3267930" cy="22033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807882" y="3080361"/>
            <a:ext cx="125993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err="1" smtClean="0"/>
              <a:t>Lovlig</a:t>
            </a:r>
            <a:endParaRPr lang="en-US" sz="3600" dirty="0" smtClean="0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 flipV="1">
            <a:off x="3067812" y="3121764"/>
            <a:ext cx="997753" cy="28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15146" y="2757195"/>
            <a:ext cx="1452666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err="1" smtClean="0"/>
              <a:t>Ryddig</a:t>
            </a:r>
            <a:endParaRPr lang="en-US" sz="3600" dirty="0" smtClean="0"/>
          </a:p>
        </p:txBody>
      </p:sp>
      <p:cxnSp>
        <p:nvCxnSpPr>
          <p:cNvPr id="13" name="Straight Arrow Connector 12"/>
          <p:cNvCxnSpPr>
            <a:stCxn id="12" idx="3"/>
            <a:endCxn id="5" idx="1"/>
          </p:cNvCxnSpPr>
          <p:nvPr/>
        </p:nvCxnSpPr>
        <p:spPr>
          <a:xfrm flipV="1">
            <a:off x="3067812" y="1978673"/>
            <a:ext cx="2351058" cy="1101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6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Oppsett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CSS-</a:t>
            </a:r>
            <a:r>
              <a:rPr lang="en-US" dirty="0" err="1" smtClean="0"/>
              <a:t>fil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 </a:t>
            </a:r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seksjoner</a:t>
            </a:r>
            <a:endParaRPr lang="en-US" dirty="0"/>
          </a:p>
          <a:p>
            <a:pPr lvl="1"/>
            <a:r>
              <a:rPr lang="en-US" dirty="0" err="1" smtClean="0"/>
              <a:t>enklere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lage</a:t>
            </a:r>
            <a:r>
              <a:rPr lang="en-US" dirty="0" smtClean="0"/>
              <a:t> </a:t>
            </a:r>
            <a:r>
              <a:rPr lang="en-US" dirty="0" err="1" smtClean="0"/>
              <a:t>innholdsfortegnelse</a:t>
            </a:r>
            <a:r>
              <a:rPr lang="en-US" dirty="0" smtClean="0"/>
              <a:t>,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generere</a:t>
            </a:r>
            <a:r>
              <a:rPr lang="en-US" dirty="0" smtClean="0"/>
              <a:t> style guide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200150"/>
            <a:ext cx="805927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"/>
            </a:endParaRP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1. RESET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-----------------------------------------------------------------------------------------------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===============================================================================================*/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http://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meyerweb.com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eric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/tools/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css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/reset/ */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html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,body,div,span,applet,object,iframe,h1,h2,h3,h4,h5,h6,p,blockquote,pre,a,abbr,acronym,address,big,cite,code,del,dfn,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,img,ins,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kbd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1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 smtClean="0"/>
              <a:t>annotasjoner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58949"/>
            <a:ext cx="59525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@font-face {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font-family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400" b="1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'Quicksand'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sz="2400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...</a:t>
            </a:r>
            <a:endParaRPr lang="en-US" sz="2400" b="1" dirty="0" smtClean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3062292"/>
            <a:ext cx="59167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@media screen (min-with:321px){</a:t>
            </a:r>
            <a:endParaRPr lang="en-US" sz="2400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pPr lvl="0"/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sz="2400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body{</a:t>
            </a:r>
          </a:p>
          <a:p>
            <a:pPr lvl="0"/>
            <a:r>
              <a:rPr lang="en-US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sz="2400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	...</a:t>
            </a:r>
            <a:endParaRPr lang="en-US" sz="2400" b="1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pPr lvl="0"/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8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324909"/>
          </a:xfrm>
        </p:spPr>
        <p:txBody>
          <a:bodyPr/>
          <a:lstStyle/>
          <a:p>
            <a:r>
              <a:rPr lang="en-US" dirty="0" err="1" smtClean="0"/>
              <a:t>finn</a:t>
            </a:r>
            <a:r>
              <a:rPr lang="en-US" dirty="0" smtClean="0"/>
              <a:t> </a:t>
            </a:r>
            <a:r>
              <a:rPr lang="en-US" dirty="0" err="1"/>
              <a:t>noe</a:t>
            </a:r>
            <a:r>
              <a:rPr lang="en-US" dirty="0"/>
              <a:t> </a:t>
            </a:r>
            <a:r>
              <a:rPr lang="en-US" dirty="0" err="1" smtClean="0"/>
              <a:t>ferdig</a:t>
            </a:r>
            <a:r>
              <a:rPr lang="en-US" dirty="0" smtClean="0"/>
              <a:t> (</a:t>
            </a:r>
            <a:r>
              <a:rPr lang="en-US" dirty="0" err="1" smtClean="0"/>
              <a:t>f.eks</a:t>
            </a:r>
            <a:r>
              <a:rPr lang="en-US" dirty="0" smtClean="0"/>
              <a:t>. Eric Meyer)</a:t>
            </a:r>
          </a:p>
          <a:p>
            <a:pPr lvl="1"/>
            <a:r>
              <a:rPr lang="en-US" dirty="0" smtClean="0"/>
              <a:t> husk </a:t>
            </a:r>
            <a:r>
              <a:rPr lang="en-US" dirty="0" err="1" smtClean="0"/>
              <a:t>kreditering</a:t>
            </a:r>
            <a:r>
              <a:rPr lang="en-US" dirty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 du </a:t>
            </a:r>
            <a:r>
              <a:rPr lang="en-US" dirty="0" err="1" smtClean="0"/>
              <a:t>bruker</a:t>
            </a:r>
            <a:r>
              <a:rPr lang="en-US" dirty="0" smtClean="0"/>
              <a:t> </a:t>
            </a:r>
            <a:r>
              <a:rPr lang="en-US" dirty="0" err="1" smtClean="0"/>
              <a:t>andres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endParaRPr lang="en-US" dirty="0"/>
          </a:p>
        </p:txBody>
      </p:sp>
      <p:pic>
        <p:nvPicPr>
          <p:cNvPr id="6" name="Picture 5" descr="Screen Shot 2013-01-22 at 10.15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921000"/>
            <a:ext cx="4686300" cy="2222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457200" y="2699252"/>
            <a:ext cx="3636819" cy="18434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“</a:t>
            </a:r>
            <a:r>
              <a:rPr lang="en-US" sz="2800" dirty="0" err="1"/>
              <a:t>Nullstiller</a:t>
            </a:r>
            <a:r>
              <a:rPr lang="en-US" sz="2800" dirty="0"/>
              <a:t>” </a:t>
            </a:r>
            <a:r>
              <a:rPr lang="en-US" sz="2800" dirty="0" err="1"/>
              <a:t>automatisk</a:t>
            </a:r>
            <a:r>
              <a:rPr lang="en-US" sz="2800" dirty="0"/>
              <a:t> styling, </a:t>
            </a:r>
            <a:r>
              <a:rPr lang="en-US" sz="2800" dirty="0" err="1"/>
              <a:t>som</a:t>
            </a:r>
            <a:r>
              <a:rPr lang="en-US" sz="2800" dirty="0"/>
              <a:t> </a:t>
            </a:r>
            <a:r>
              <a:rPr lang="en-US" sz="2800" dirty="0" err="1"/>
              <a:t>er</a:t>
            </a:r>
            <a:r>
              <a:rPr lang="en-US" sz="2800" dirty="0"/>
              <a:t> </a:t>
            </a:r>
            <a:r>
              <a:rPr lang="en-US" sz="2800" dirty="0" err="1"/>
              <a:t>forskjellig</a:t>
            </a:r>
            <a:r>
              <a:rPr lang="en-US" sz="2800" dirty="0"/>
              <a:t> </a:t>
            </a:r>
            <a:r>
              <a:rPr lang="en-US" sz="2800" dirty="0" err="1"/>
              <a:t>fra</a:t>
            </a:r>
            <a:r>
              <a:rPr lang="en-US" sz="2800" dirty="0"/>
              <a:t> </a:t>
            </a:r>
            <a:r>
              <a:rPr lang="en-US" sz="2800" dirty="0" err="1"/>
              <a:t>nettleser</a:t>
            </a:r>
            <a:r>
              <a:rPr lang="en-US" sz="2800" dirty="0"/>
              <a:t> </a:t>
            </a:r>
            <a:r>
              <a:rPr lang="en-US" sz="2800" dirty="0" err="1"/>
              <a:t>til</a:t>
            </a:r>
            <a:r>
              <a:rPr lang="en-US" sz="2800" dirty="0"/>
              <a:t> </a:t>
            </a:r>
            <a:r>
              <a:rPr lang="en-US" sz="2800" dirty="0" err="1" smtClean="0"/>
              <a:t>nettleser</a:t>
            </a:r>
            <a:endParaRPr lang="en-US" sz="2800" dirty="0"/>
          </a:p>
        </p:txBody>
      </p:sp>
      <p:cxnSp>
        <p:nvCxnSpPr>
          <p:cNvPr id="10" name="Curved Connector 9"/>
          <p:cNvCxnSpPr>
            <a:stCxn id="8" idx="0"/>
            <a:endCxn id="6" idx="0"/>
          </p:cNvCxnSpPr>
          <p:nvPr/>
        </p:nvCxnSpPr>
        <p:spPr>
          <a:xfrm rot="16200000" flipH="1">
            <a:off x="4427356" y="547506"/>
            <a:ext cx="221748" cy="4525240"/>
          </a:xfrm>
          <a:prstGeom prst="curvedConnector3">
            <a:avLst>
              <a:gd name="adj1" fmla="val -103090"/>
            </a:avLst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61" y="209174"/>
            <a:ext cx="1583765" cy="13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5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theme/theme1.xml><?xml version="1.0" encoding="utf-8"?>
<a:theme xmlns:a="http://schemas.openxmlformats.org/drawingml/2006/main" name="Mesan_16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Mesan_16_9.thmx</Template>
  <TotalTime>9679</TotalTime>
  <Words>2777</Words>
  <Application>Microsoft Macintosh PowerPoint</Application>
  <PresentationFormat>On-screen Show (16:9)</PresentationFormat>
  <Paragraphs>212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Mesan_16_9</vt:lpstr>
      <vt:lpstr>CSS</vt:lpstr>
      <vt:lpstr>Grunnlaget</vt:lpstr>
      <vt:lpstr>Hvorfor CSS?</vt:lpstr>
      <vt:lpstr>PowerPoint Presentation</vt:lpstr>
      <vt:lpstr>PowerPoint Presentation</vt:lpstr>
      <vt:lpstr>Hvor skal stilene ligge?</vt:lpstr>
      <vt:lpstr>Oppsett av CSS-fil</vt:lpstr>
      <vt:lpstr>@annotasjoner</vt:lpstr>
      <vt:lpstr>Reset css</vt:lpstr>
      <vt:lpstr>Body default</vt:lpstr>
      <vt:lpstr>PowerPoint Presentation</vt:lpstr>
      <vt:lpstr>HTML-elementer som Selectors</vt:lpstr>
      <vt:lpstr>CSS-selectors 2</vt:lpstr>
      <vt:lpstr>CSS3 selectors</vt:lpstr>
      <vt:lpstr>Grouping</vt:lpstr>
      <vt:lpstr>Nesting</vt:lpstr>
      <vt:lpstr>Selectors 3</vt:lpstr>
      <vt:lpstr>Navngiving – en enkel sak?</vt:lpstr>
      <vt:lpstr>PowerPoint Presentation</vt:lpstr>
      <vt:lpstr>Float</vt:lpstr>
      <vt:lpstr>Float – hvorfor blir det så rart?</vt:lpstr>
      <vt:lpstr>footer{ clear:both }</vt:lpstr>
      <vt:lpstr>Clearfix</vt:lpstr>
      <vt:lpstr>“Innboksing”</vt:lpstr>
      <vt:lpstr>Gjenbrukbare stiler</vt:lpstr>
      <vt:lpstr>Background</vt:lpstr>
      <vt:lpstr>CSS3-bakgrunn</vt:lpstr>
      <vt:lpstr>Fonts</vt:lpstr>
      <vt:lpstr>% (fluid), em (elastic), px (fixed)</vt:lpstr>
      <vt:lpstr>Fra piksler til em</vt:lpstr>
    </vt:vector>
  </TitlesOfParts>
  <Company>Mesan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Randi Rø</dc:creator>
  <cp:lastModifiedBy>Randi Rø</cp:lastModifiedBy>
  <cp:revision>120</cp:revision>
  <dcterms:created xsi:type="dcterms:W3CDTF">2013-01-16T08:55:11Z</dcterms:created>
  <dcterms:modified xsi:type="dcterms:W3CDTF">2013-01-23T02:17:44Z</dcterms:modified>
</cp:coreProperties>
</file>