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1C989C9-737A-444D-AB79-A7DA79882E54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7A374C-7EAC-4972-BD55-E0C7669AD70B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9F08E7-BB6F-49F7-A31F-425EE8585203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85374D-8EE0-425A-A8FD-3565EF0ADB09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3F3020-5339-4212-8A64-6241BCA12C02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B33594-8702-4E0E-B13A-52BC53BB7174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43C46C-FEC7-4092-8D3B-66CE724CC728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97D1BB-34CE-4748-859B-EE47E204A8F8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A87360-11EF-428D-B14C-9D540A10E49A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1F5472-BE94-490F-8315-32E55349BF4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ln w="0">
            <a:noFill/>
          </a:ln>
        </p:spPr>
      </p:pic>
      <p:sp>
        <p:nvSpPr>
          <p:cNvPr id="1" name="Shape 0"/>
          <p:cNvSpPr/>
          <p:nvPr/>
        </p:nvSpPr>
        <p:spPr>
          <a:xfrm>
            <a:off x="0" y="0"/>
            <a:ext cx="14628240" cy="82274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ln w="0">
            <a:noFill/>
          </a:ln>
        </p:spPr>
      </p:pic>
      <p:sp>
        <p:nvSpPr>
          <p:cNvPr id="41" name="Shape 0"/>
          <p:cNvSpPr/>
          <p:nvPr/>
        </p:nvSpPr>
        <p:spPr>
          <a:xfrm>
            <a:off x="0" y="0"/>
            <a:ext cx="14628240" cy="82274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ln w="0">
            <a:noFill/>
          </a:ln>
        </p:spPr>
      </p:pic>
      <p:sp>
        <p:nvSpPr>
          <p:cNvPr id="81" name="Shape 0"/>
          <p:cNvSpPr/>
          <p:nvPr/>
        </p:nvSpPr>
        <p:spPr>
          <a:xfrm>
            <a:off x="0" y="0"/>
            <a:ext cx="14628240" cy="82274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ln w="0">
            <a:noFill/>
          </a:ln>
        </p:spPr>
      </p:pic>
      <p:sp>
        <p:nvSpPr>
          <p:cNvPr id="121" name="Shape 0"/>
          <p:cNvSpPr/>
          <p:nvPr/>
        </p:nvSpPr>
        <p:spPr>
          <a:xfrm>
            <a:off x="0" y="0"/>
            <a:ext cx="14628240" cy="82274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ln w="0">
            <a:noFill/>
          </a:ln>
        </p:spPr>
      </p:pic>
      <p:sp>
        <p:nvSpPr>
          <p:cNvPr id="161" name="Shape 0"/>
          <p:cNvSpPr/>
          <p:nvPr/>
        </p:nvSpPr>
        <p:spPr>
          <a:xfrm>
            <a:off x="0" y="0"/>
            <a:ext cx="14628240" cy="82274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ln w="0">
            <a:noFill/>
          </a:ln>
        </p:spPr>
      </p:pic>
      <p:sp>
        <p:nvSpPr>
          <p:cNvPr id="201" name="Shape 0"/>
          <p:cNvSpPr/>
          <p:nvPr/>
        </p:nvSpPr>
        <p:spPr>
          <a:xfrm>
            <a:off x="0" y="0"/>
            <a:ext cx="14628240" cy="82274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ln w="0">
            <a:noFill/>
          </a:ln>
        </p:spPr>
      </p:pic>
      <p:sp>
        <p:nvSpPr>
          <p:cNvPr id="241" name="Shape 0"/>
          <p:cNvSpPr/>
          <p:nvPr/>
        </p:nvSpPr>
        <p:spPr>
          <a:xfrm>
            <a:off x="0" y="0"/>
            <a:ext cx="14628240" cy="82274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ln w="0">
            <a:noFill/>
          </a:ln>
        </p:spPr>
      </p:pic>
      <p:sp>
        <p:nvSpPr>
          <p:cNvPr id="281" name="Shape 0"/>
          <p:cNvSpPr/>
          <p:nvPr/>
        </p:nvSpPr>
        <p:spPr>
          <a:xfrm>
            <a:off x="0" y="0"/>
            <a:ext cx="14628240" cy="82274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ln w="0">
            <a:noFill/>
          </a:ln>
        </p:spPr>
      </p:pic>
      <p:sp>
        <p:nvSpPr>
          <p:cNvPr id="321" name="Shape 0"/>
          <p:cNvSpPr/>
          <p:nvPr/>
        </p:nvSpPr>
        <p:spPr>
          <a:xfrm>
            <a:off x="0" y="0"/>
            <a:ext cx="14628240" cy="822744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9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49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7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 0"/>
          <p:cNvSpPr/>
          <p:nvPr/>
        </p:nvSpPr>
        <p:spPr>
          <a:xfrm>
            <a:off x="6280200" y="2028240"/>
            <a:ext cx="7554240" cy="21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Interface de Pilotage de Solveur d'Emplois du Temps Universitaire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 1"/>
          <p:cNvSpPr/>
          <p:nvPr/>
        </p:nvSpPr>
        <p:spPr>
          <a:xfrm>
            <a:off x="6280200" y="4494600"/>
            <a:ext cx="7554240" cy="7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Présentation par l’équipe du LERIA à l'Université d'Angers. Mars-Mai 2025.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 2"/>
          <p:cNvSpPr/>
          <p:nvPr/>
        </p:nvSpPr>
        <p:spPr>
          <a:xfrm>
            <a:off x="6280200" y="5475600"/>
            <a:ext cx="7554240" cy="7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Équipe : BUI Thi Vi, ANANI Messan Joseph, NDAYIZEYE Guy Keny. Encadrants : </a:t>
            </a:r>
            <a:r>
              <a:rPr b="0" lang="fr-FR" sz="1800" spc="-1" strike="noStrike">
                <a:solidFill>
                  <a:srgbClr val="000000"/>
                </a:solidFill>
                <a:latin typeface="Nobile"/>
                <a:ea typeface="Times New Roman"/>
              </a:rPr>
              <a:t>M. David Lesaint, M. David Genest, M. Marc Legeay, M. Vincent Barichard, M. Aurélien Simon, M. Corentin Behuet</a:t>
            </a: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Box 6"/>
          <p:cNvSpPr/>
          <p:nvPr/>
        </p:nvSpPr>
        <p:spPr>
          <a:xfrm>
            <a:off x="3593160" y="3672000"/>
            <a:ext cx="735624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370" name="Picture 8" descr=""/>
          <p:cNvPicPr/>
          <p:nvPr/>
        </p:nvPicPr>
        <p:blipFill>
          <a:blip r:embed="rId1"/>
          <a:stretch/>
        </p:blipFill>
        <p:spPr>
          <a:xfrm>
            <a:off x="-120600" y="0"/>
            <a:ext cx="5916960" cy="822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 0"/>
          <p:cNvSpPr/>
          <p:nvPr/>
        </p:nvSpPr>
        <p:spPr>
          <a:xfrm>
            <a:off x="6536160" y="1850400"/>
            <a:ext cx="663048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Configuration du solveur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Shape 1"/>
          <p:cNvSpPr/>
          <p:nvPr/>
        </p:nvSpPr>
        <p:spPr>
          <a:xfrm>
            <a:off x="6489720" y="2941200"/>
            <a:ext cx="508320" cy="5083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Text 2"/>
          <p:cNvSpPr/>
          <p:nvPr/>
        </p:nvSpPr>
        <p:spPr>
          <a:xfrm>
            <a:off x="6575040" y="3036600"/>
            <a:ext cx="3380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404155"/>
                </a:solidFill>
                <a:latin typeface="Corben"/>
                <a:ea typeface="Corben"/>
              </a:rPr>
              <a:t>1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Text 3"/>
          <p:cNvSpPr/>
          <p:nvPr/>
        </p:nvSpPr>
        <p:spPr>
          <a:xfrm>
            <a:off x="7215840" y="2998440"/>
            <a:ext cx="289728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Niveaux de configuration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 4"/>
          <p:cNvSpPr/>
          <p:nvPr/>
        </p:nvSpPr>
        <p:spPr>
          <a:xfrm>
            <a:off x="7158960" y="3863880"/>
            <a:ext cx="2897280" cy="10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Paramètres, stratégies variables, mode JSON direct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Shape 5"/>
          <p:cNvSpPr/>
          <p:nvPr/>
        </p:nvSpPr>
        <p:spPr>
          <a:xfrm>
            <a:off x="10200240" y="2941200"/>
            <a:ext cx="508320" cy="5083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Text 6"/>
          <p:cNvSpPr/>
          <p:nvPr/>
        </p:nvSpPr>
        <p:spPr>
          <a:xfrm>
            <a:off x="10285200" y="2983680"/>
            <a:ext cx="3380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404155"/>
                </a:solidFill>
                <a:latin typeface="Corben"/>
                <a:ea typeface="Corben"/>
              </a:rPr>
              <a:t>2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 7"/>
          <p:cNvSpPr/>
          <p:nvPr/>
        </p:nvSpPr>
        <p:spPr>
          <a:xfrm>
            <a:off x="10937160" y="301896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Fonctionnalités clés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 8"/>
          <p:cNvSpPr/>
          <p:nvPr/>
        </p:nvSpPr>
        <p:spPr>
          <a:xfrm>
            <a:off x="10937160" y="3509640"/>
            <a:ext cx="2897280" cy="7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Validation en temps réel, import/export JSON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Shape 9"/>
          <p:cNvSpPr/>
          <p:nvPr/>
        </p:nvSpPr>
        <p:spPr>
          <a:xfrm>
            <a:off x="6512400" y="5406120"/>
            <a:ext cx="568440" cy="5083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Text 10"/>
          <p:cNvSpPr/>
          <p:nvPr/>
        </p:nvSpPr>
        <p:spPr>
          <a:xfrm>
            <a:off x="6547320" y="5491080"/>
            <a:ext cx="3380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404155"/>
                </a:solidFill>
                <a:latin typeface="Corben"/>
                <a:ea typeface="Corben"/>
              </a:rPr>
              <a:t>3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 11"/>
          <p:cNvSpPr/>
          <p:nvPr/>
        </p:nvSpPr>
        <p:spPr>
          <a:xfrm>
            <a:off x="7235280" y="548388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Interface intuitive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 12"/>
          <p:cNvSpPr/>
          <p:nvPr/>
        </p:nvSpPr>
        <p:spPr>
          <a:xfrm>
            <a:off x="7215840" y="6006960"/>
            <a:ext cx="68173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Permet stratégies complexes sans erreurs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7" name="Image 0" descr=""/>
          <p:cNvPicPr/>
          <p:nvPr/>
        </p:nvPicPr>
        <p:blipFill>
          <a:blip r:embed="rId1"/>
          <a:stretch/>
        </p:blipFill>
        <p:spPr>
          <a:xfrm>
            <a:off x="-90720" y="0"/>
            <a:ext cx="6459480" cy="82274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18" descr=""/>
          <p:cNvPicPr/>
          <p:nvPr/>
        </p:nvPicPr>
        <p:blipFill>
          <a:blip r:embed="rId2"/>
          <a:stretch/>
        </p:blipFill>
        <p:spPr>
          <a:xfrm>
            <a:off x="-88200" y="2205000"/>
            <a:ext cx="6446160" cy="39132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Box 2"/>
          <p:cNvSpPr/>
          <p:nvPr/>
        </p:nvSpPr>
        <p:spPr>
          <a:xfrm>
            <a:off x="1043640" y="1940760"/>
            <a:ext cx="7313040" cy="16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algn="l" pos="45720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Corbel"/>
                <a:ea typeface="Times New Roman"/>
              </a:rPr>
              <a:t>Fonctionnalités implémentées :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</a:tabLst>
            </a:pPr>
            <a:r>
              <a:rPr b="1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Suivi en temps réel de l'exécution : 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1371600"/>
              </a:tabLst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Statut du solveur avec badge coloré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1371600"/>
              </a:tabLst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Barre de progression visuelle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Box 4"/>
          <p:cNvSpPr/>
          <p:nvPr/>
        </p:nvSpPr>
        <p:spPr>
          <a:xfrm>
            <a:off x="1043640" y="5701680"/>
            <a:ext cx="7313040" cy="18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</a:tabLst>
            </a:pPr>
            <a:r>
              <a:rPr b="1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Affichage structuré des résultats : 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1371600"/>
              </a:tabLst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Statistiques clés avec cartes visuelles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1371600"/>
              </a:tabLst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Liste détaillée des séances programmées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1371600"/>
              </a:tabLst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Visualisation des groupes d'étudiants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Box 6"/>
          <p:cNvSpPr/>
          <p:nvPr/>
        </p:nvSpPr>
        <p:spPr>
          <a:xfrm>
            <a:off x="1044000" y="3858120"/>
            <a:ext cx="7313040" cy="18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</a:tabLst>
            </a:pPr>
            <a:r>
              <a:rPr b="1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Options d'exploitation : 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1371600"/>
              </a:tabLst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Sauvegarde de la solution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1371600"/>
              </a:tabLst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Export de la solution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1371600"/>
              </a:tabLst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Times New Roman"/>
              </a:rPr>
              <a:t>Visualisation complète dans application externe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TextBox 8"/>
          <p:cNvSpPr/>
          <p:nvPr/>
        </p:nvSpPr>
        <p:spPr>
          <a:xfrm>
            <a:off x="1043640" y="775440"/>
            <a:ext cx="731304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4450" spc="-1" strike="noStrike">
                <a:solidFill>
                  <a:srgbClr val="000000"/>
                </a:solidFill>
                <a:latin typeface="Corben"/>
                <a:ea typeface="Times New Roman"/>
              </a:rPr>
              <a:t>Solutions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3" name="Image 0" descr=""/>
          <p:cNvPicPr/>
          <p:nvPr/>
        </p:nvPicPr>
        <p:blipFill>
          <a:blip r:embed="rId1"/>
          <a:stretch/>
        </p:blipFill>
        <p:spPr>
          <a:xfrm>
            <a:off x="8350200" y="0"/>
            <a:ext cx="6278040" cy="8227440"/>
          </a:xfrm>
          <a:prstGeom prst="rect">
            <a:avLst/>
          </a:prstGeom>
          <a:ln w="0">
            <a:noFill/>
          </a:ln>
        </p:spPr>
      </p:pic>
      <p:pic>
        <p:nvPicPr>
          <p:cNvPr id="484" name="Picture 11" descr=""/>
          <p:cNvPicPr/>
          <p:nvPr/>
        </p:nvPicPr>
        <p:blipFill>
          <a:blip r:embed="rId2"/>
          <a:stretch/>
        </p:blipFill>
        <p:spPr>
          <a:xfrm>
            <a:off x="8678160" y="1229040"/>
            <a:ext cx="5652360" cy="5446440"/>
          </a:xfrm>
          <a:prstGeom prst="rect">
            <a:avLst/>
          </a:prstGeom>
          <a:ln w="0">
            <a:noFill/>
          </a:ln>
        </p:spPr>
      </p:pic>
    </p:spTree>
  </p:cSld>
  <p:transition spd="slow">
    <p:wipe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 0"/>
          <p:cNvSpPr/>
          <p:nvPr/>
        </p:nvSpPr>
        <p:spPr>
          <a:xfrm>
            <a:off x="600120" y="963720"/>
            <a:ext cx="98049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272d45"/>
                </a:solidFill>
                <a:latin typeface="Corben"/>
                <a:ea typeface="Kanit Light"/>
              </a:rPr>
              <a:t>Techniques d'implémentation avancées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Shape 1"/>
          <p:cNvSpPr/>
          <p:nvPr/>
        </p:nvSpPr>
        <p:spPr>
          <a:xfrm>
            <a:off x="7300080" y="2426040"/>
            <a:ext cx="28440" cy="442404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7" name="Shape 2"/>
          <p:cNvSpPr/>
          <p:nvPr/>
        </p:nvSpPr>
        <p:spPr>
          <a:xfrm>
            <a:off x="6410160" y="2666160"/>
            <a:ext cx="678240" cy="28440"/>
          </a:xfrm>
          <a:prstGeom prst="roundRect">
            <a:avLst>
              <a:gd name="adj" fmla="val 312558"/>
            </a:avLst>
          </a:prstGeom>
          <a:solidFill>
            <a:srgbClr val="95b1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8" name="Shape 3"/>
          <p:cNvSpPr/>
          <p:nvPr/>
        </p:nvSpPr>
        <p:spPr>
          <a:xfrm>
            <a:off x="7059960" y="2426040"/>
            <a:ext cx="508320" cy="508320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9" name="Text 4"/>
          <p:cNvSpPr/>
          <p:nvPr/>
        </p:nvSpPr>
        <p:spPr>
          <a:xfrm>
            <a:off x="7145280" y="2468520"/>
            <a:ext cx="3380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000000"/>
                </a:solidFill>
                <a:latin typeface="Kanit Light"/>
                <a:ea typeface="Kanit Light"/>
              </a:rPr>
              <a:t>1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Text 5"/>
          <p:cNvSpPr/>
          <p:nvPr/>
        </p:nvSpPr>
        <p:spPr>
          <a:xfrm>
            <a:off x="2678400" y="2504160"/>
            <a:ext cx="35006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c3249"/>
                </a:solidFill>
                <a:latin typeface="Nobile"/>
                <a:ea typeface="Kanit Light"/>
              </a:rPr>
              <a:t>Communication asynchrone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Text 6"/>
          <p:cNvSpPr/>
          <p:nvPr/>
        </p:nvSpPr>
        <p:spPr>
          <a:xfrm>
            <a:off x="793800" y="2994480"/>
            <a:ext cx="53852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Async/await pour appels API fluides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 7"/>
          <p:cNvSpPr/>
          <p:nvPr/>
        </p:nvSpPr>
        <p:spPr>
          <a:xfrm>
            <a:off x="793800" y="3436560"/>
            <a:ext cx="53852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Polling pour suivre état du solveur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 8"/>
          <p:cNvSpPr/>
          <p:nvPr/>
        </p:nvSpPr>
        <p:spPr>
          <a:xfrm>
            <a:off x="793800" y="3878640"/>
            <a:ext cx="53852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Gestion des erreurs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Shape 9"/>
          <p:cNvSpPr/>
          <p:nvPr/>
        </p:nvSpPr>
        <p:spPr>
          <a:xfrm>
            <a:off x="7539840" y="4026960"/>
            <a:ext cx="678240" cy="28440"/>
          </a:xfrm>
          <a:prstGeom prst="roundRect">
            <a:avLst>
              <a:gd name="adj" fmla="val 312558"/>
            </a:avLst>
          </a:prstGeom>
          <a:solidFill>
            <a:srgbClr val="95b1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5" name="Shape 10"/>
          <p:cNvSpPr/>
          <p:nvPr/>
        </p:nvSpPr>
        <p:spPr>
          <a:xfrm>
            <a:off x="7059960" y="3787200"/>
            <a:ext cx="508320" cy="508320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6" name="Text 11"/>
          <p:cNvSpPr/>
          <p:nvPr/>
        </p:nvSpPr>
        <p:spPr>
          <a:xfrm>
            <a:off x="7145280" y="3829680"/>
            <a:ext cx="3380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000000"/>
                </a:solidFill>
                <a:latin typeface="Kanit Light"/>
                <a:ea typeface="Kanit Light"/>
              </a:rPr>
              <a:t>2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 12"/>
          <p:cNvSpPr/>
          <p:nvPr/>
        </p:nvSpPr>
        <p:spPr>
          <a:xfrm>
            <a:off x="8449200" y="3864960"/>
            <a:ext cx="315756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c3249"/>
                </a:solidFill>
                <a:latin typeface="Nobile"/>
                <a:ea typeface="Kanit Light"/>
              </a:rPr>
              <a:t>Manipulation de données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 13"/>
          <p:cNvSpPr/>
          <p:nvPr/>
        </p:nvSpPr>
        <p:spPr>
          <a:xfrm>
            <a:off x="8449200" y="4355280"/>
            <a:ext cx="53852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Génération dynamique de XML structuré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 14"/>
          <p:cNvSpPr/>
          <p:nvPr/>
        </p:nvSpPr>
        <p:spPr>
          <a:xfrm>
            <a:off x="8449200" y="4797360"/>
            <a:ext cx="53852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Traitement d’objets JSON imbriqués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Text 15"/>
          <p:cNvSpPr/>
          <p:nvPr/>
        </p:nvSpPr>
        <p:spPr>
          <a:xfrm>
            <a:off x="8449200" y="5239800"/>
            <a:ext cx="53852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Extraction d'info depuis les labels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Shape 16"/>
          <p:cNvSpPr/>
          <p:nvPr/>
        </p:nvSpPr>
        <p:spPr>
          <a:xfrm>
            <a:off x="6410160" y="5199840"/>
            <a:ext cx="678240" cy="28440"/>
          </a:xfrm>
          <a:prstGeom prst="roundRect">
            <a:avLst>
              <a:gd name="adj" fmla="val 312558"/>
            </a:avLst>
          </a:prstGeom>
          <a:solidFill>
            <a:srgbClr val="95b1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2" name="Shape 17"/>
          <p:cNvSpPr/>
          <p:nvPr/>
        </p:nvSpPr>
        <p:spPr>
          <a:xfrm>
            <a:off x="7059960" y="4960080"/>
            <a:ext cx="508320" cy="508320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3" name="Text 18"/>
          <p:cNvSpPr/>
          <p:nvPr/>
        </p:nvSpPr>
        <p:spPr>
          <a:xfrm>
            <a:off x="7145280" y="5002560"/>
            <a:ext cx="3380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000000"/>
                </a:solidFill>
                <a:latin typeface="Kanit Light"/>
                <a:ea typeface="Kanit Light"/>
              </a:rPr>
              <a:t>3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 19"/>
          <p:cNvSpPr/>
          <p:nvPr/>
        </p:nvSpPr>
        <p:spPr>
          <a:xfrm>
            <a:off x="3345840" y="503784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c3249"/>
                </a:solidFill>
                <a:latin typeface="Nobile"/>
                <a:ea typeface="Kanit Light"/>
              </a:rPr>
              <a:t>Interfaces interactives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Text 20"/>
          <p:cNvSpPr/>
          <p:nvPr/>
        </p:nvSpPr>
        <p:spPr>
          <a:xfrm>
            <a:off x="793800" y="5528160"/>
            <a:ext cx="53852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Tableaux avec tri, filtre et recherche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 21"/>
          <p:cNvSpPr/>
          <p:nvPr/>
        </p:nvSpPr>
        <p:spPr>
          <a:xfrm>
            <a:off x="793800" y="5970600"/>
            <a:ext cx="53852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Validation temps réel des entrées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 22"/>
          <p:cNvSpPr/>
          <p:nvPr/>
        </p:nvSpPr>
        <p:spPr>
          <a:xfrm>
            <a:off x="793800" y="6412680"/>
            <a:ext cx="53852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2c3249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Animation et feedback visuel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 0"/>
          <p:cNvSpPr/>
          <p:nvPr/>
        </p:nvSpPr>
        <p:spPr>
          <a:xfrm>
            <a:off x="793800" y="854280"/>
            <a:ext cx="665712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272d45"/>
                </a:solidFill>
                <a:latin typeface="Corben"/>
                <a:ea typeface="Kanit Light"/>
              </a:rPr>
              <a:t>Conclusion et perspectives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9" name="Image 0" descr=""/>
          <p:cNvPicPr/>
          <p:nvPr/>
        </p:nvPicPr>
        <p:blipFill>
          <a:blip r:embed="rId1"/>
          <a:stretch/>
        </p:blipFill>
        <p:spPr>
          <a:xfrm>
            <a:off x="793800" y="1903320"/>
            <a:ext cx="1131840" cy="1803960"/>
          </a:xfrm>
          <a:prstGeom prst="rect">
            <a:avLst/>
          </a:prstGeom>
          <a:ln w="0">
            <a:noFill/>
          </a:ln>
        </p:spPr>
      </p:pic>
      <p:sp>
        <p:nvSpPr>
          <p:cNvPr id="510" name="Text 1"/>
          <p:cNvSpPr/>
          <p:nvPr/>
        </p:nvSpPr>
        <p:spPr>
          <a:xfrm>
            <a:off x="2268000" y="213012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c3249"/>
                </a:solidFill>
                <a:latin typeface="Nobile"/>
                <a:ea typeface="Kanit Light"/>
              </a:rPr>
              <a:t>Résultats obtenus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Text 2"/>
          <p:cNvSpPr/>
          <p:nvPr/>
        </p:nvSpPr>
        <p:spPr>
          <a:xfrm>
            <a:off x="2268000" y="2620800"/>
            <a:ext cx="115664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Interface intuitive et workflow en 5 étapes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 3"/>
          <p:cNvSpPr/>
          <p:nvPr/>
        </p:nvSpPr>
        <p:spPr>
          <a:xfrm>
            <a:off x="2268000" y="3119760"/>
            <a:ext cx="115664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Intégration complète et visualisation claire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3" name="Image 1" descr=""/>
          <p:cNvPicPr/>
          <p:nvPr/>
        </p:nvPicPr>
        <p:blipFill>
          <a:blip r:embed="rId2"/>
          <a:stretch/>
        </p:blipFill>
        <p:spPr>
          <a:xfrm>
            <a:off x="793800" y="3709440"/>
            <a:ext cx="1131840" cy="2302920"/>
          </a:xfrm>
          <a:prstGeom prst="rect">
            <a:avLst/>
          </a:prstGeom>
          <a:ln w="0">
            <a:noFill/>
          </a:ln>
        </p:spPr>
      </p:pic>
      <p:sp>
        <p:nvSpPr>
          <p:cNvPr id="514" name="Text 4"/>
          <p:cNvSpPr/>
          <p:nvPr/>
        </p:nvSpPr>
        <p:spPr>
          <a:xfrm>
            <a:off x="2268000" y="3936240"/>
            <a:ext cx="30106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c3249"/>
                </a:solidFill>
                <a:latin typeface="Nobile"/>
                <a:ea typeface="Kanit Light"/>
              </a:rPr>
              <a:t>Perspectives d'évolution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 5"/>
          <p:cNvSpPr/>
          <p:nvPr/>
        </p:nvSpPr>
        <p:spPr>
          <a:xfrm>
            <a:off x="2268000" y="4426560"/>
            <a:ext cx="115664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Emploi du temps graphique avancé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 6"/>
          <p:cNvSpPr/>
          <p:nvPr/>
        </p:nvSpPr>
        <p:spPr>
          <a:xfrm>
            <a:off x="2268000" y="4925520"/>
            <a:ext cx="115664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Comparaison de solutions et gestion des préférences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 7"/>
          <p:cNvSpPr/>
          <p:nvPr/>
        </p:nvSpPr>
        <p:spPr>
          <a:xfrm>
            <a:off x="2268000" y="5424480"/>
            <a:ext cx="115664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Extension à d'autres ordonnancements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8" name="Image 2" descr=""/>
          <p:cNvPicPr/>
          <p:nvPr/>
        </p:nvPicPr>
        <p:blipFill>
          <a:blip r:embed="rId3"/>
          <a:stretch/>
        </p:blipFill>
        <p:spPr>
          <a:xfrm>
            <a:off x="793800" y="6014160"/>
            <a:ext cx="1131840" cy="1358640"/>
          </a:xfrm>
          <a:prstGeom prst="rect">
            <a:avLst/>
          </a:prstGeom>
          <a:ln w="0">
            <a:noFill/>
          </a:ln>
        </p:spPr>
      </p:pic>
      <p:sp>
        <p:nvSpPr>
          <p:cNvPr id="519" name="Text 8"/>
          <p:cNvSpPr/>
          <p:nvPr/>
        </p:nvSpPr>
        <p:spPr>
          <a:xfrm>
            <a:off x="2268000" y="624096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c3249"/>
                </a:solidFill>
                <a:latin typeface="Nobile"/>
                <a:ea typeface="Kanit Light"/>
              </a:rPr>
              <a:t>Remerciements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 9"/>
          <p:cNvSpPr/>
          <p:nvPr/>
        </p:nvSpPr>
        <p:spPr>
          <a:xfrm>
            <a:off x="2268000" y="6731640"/>
            <a:ext cx="1156644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c3249"/>
                </a:solidFill>
                <a:latin typeface="Nobile"/>
                <a:ea typeface="Martel Sans"/>
              </a:rPr>
              <a:t>À l'équipe encadrante et au LERIA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 0"/>
          <p:cNvSpPr/>
          <p:nvPr/>
        </p:nvSpPr>
        <p:spPr>
          <a:xfrm>
            <a:off x="6280200" y="887400"/>
            <a:ext cx="7554240" cy="14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Contexte et objectifs du projet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Shape 1"/>
          <p:cNvSpPr/>
          <p:nvPr/>
        </p:nvSpPr>
        <p:spPr>
          <a:xfrm>
            <a:off x="6280200" y="2645280"/>
            <a:ext cx="7554240" cy="1819080"/>
          </a:xfrm>
          <a:prstGeom prst="roundRect">
            <a:avLst>
              <a:gd name="adj" fmla="val 5231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Text 2"/>
          <p:cNvSpPr/>
          <p:nvPr/>
        </p:nvSpPr>
        <p:spPr>
          <a:xfrm>
            <a:off x="6514560" y="287964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Problématique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 3"/>
          <p:cNvSpPr/>
          <p:nvPr/>
        </p:nvSpPr>
        <p:spPr>
          <a:xfrm>
            <a:off x="6514560" y="3369960"/>
            <a:ext cx="70855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Emplois du temps complexes avec multiples contraintes.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 4"/>
          <p:cNvSpPr/>
          <p:nvPr/>
        </p:nvSpPr>
        <p:spPr>
          <a:xfrm>
            <a:off x="6514560" y="3868920"/>
            <a:ext cx="70855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Solveur puissant mais difficile à utiliser.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Shape 5"/>
          <p:cNvSpPr/>
          <p:nvPr/>
        </p:nvSpPr>
        <p:spPr>
          <a:xfrm>
            <a:off x="6280200" y="4693320"/>
            <a:ext cx="7554240" cy="2646720"/>
          </a:xfrm>
          <a:prstGeom prst="roundRect">
            <a:avLst>
              <a:gd name="adj" fmla="val 3597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Text 6"/>
          <p:cNvSpPr/>
          <p:nvPr/>
        </p:nvSpPr>
        <p:spPr>
          <a:xfrm>
            <a:off x="6514560" y="492768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Objectifs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 7"/>
          <p:cNvSpPr/>
          <p:nvPr/>
        </p:nvSpPr>
        <p:spPr>
          <a:xfrm>
            <a:off x="6514560" y="5418000"/>
            <a:ext cx="70855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Interface intuitive pour non-spécialistes.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 8"/>
          <p:cNvSpPr/>
          <p:nvPr/>
        </p:nvSpPr>
        <p:spPr>
          <a:xfrm>
            <a:off x="6514560" y="5860080"/>
            <a:ext cx="70855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Sélection facile des données et configuration.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 9"/>
          <p:cNvSpPr/>
          <p:nvPr/>
        </p:nvSpPr>
        <p:spPr>
          <a:xfrm>
            <a:off x="6514560" y="6302520"/>
            <a:ext cx="70855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Visualisation claire des résultats.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10"/>
          <p:cNvSpPr/>
          <p:nvPr/>
        </p:nvSpPr>
        <p:spPr>
          <a:xfrm>
            <a:off x="6514560" y="6744600"/>
            <a:ext cx="70855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Intégration complète des fonctionnalités.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4240" cy="822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 0"/>
          <p:cNvSpPr/>
          <p:nvPr/>
        </p:nvSpPr>
        <p:spPr>
          <a:xfrm>
            <a:off x="793800" y="2301840"/>
            <a:ext cx="57441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Technologies utilisées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 1"/>
          <p:cNvSpPr/>
          <p:nvPr/>
        </p:nvSpPr>
        <p:spPr>
          <a:xfrm>
            <a:off x="793800" y="357768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b1b27"/>
                </a:solidFill>
                <a:latin typeface="Corben"/>
                <a:ea typeface="Corben"/>
              </a:rPr>
              <a:t>Front-end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 2"/>
          <p:cNvSpPr/>
          <p:nvPr/>
        </p:nvSpPr>
        <p:spPr>
          <a:xfrm>
            <a:off x="793800" y="415872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HTML5 pour la structure sémantique.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 3"/>
          <p:cNvSpPr/>
          <p:nvPr/>
        </p:nvSpPr>
        <p:spPr>
          <a:xfrm>
            <a:off x="793800" y="460116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CSS3 pour styles &amp; animations.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 4"/>
          <p:cNvSpPr/>
          <p:nvPr/>
        </p:nvSpPr>
        <p:spPr>
          <a:xfrm>
            <a:off x="793800" y="504324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JavaScript pour interactivité.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 5"/>
          <p:cNvSpPr/>
          <p:nvPr/>
        </p:nvSpPr>
        <p:spPr>
          <a:xfrm>
            <a:off x="793800" y="548532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Bootstrap 5 pour responsive design.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 6"/>
          <p:cNvSpPr/>
          <p:nvPr/>
        </p:nvSpPr>
        <p:spPr>
          <a:xfrm>
            <a:off x="7599600" y="357768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b1b27"/>
                </a:solidFill>
                <a:latin typeface="Corben"/>
                <a:ea typeface="Corben"/>
              </a:rPr>
              <a:t>Organisation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 7"/>
          <p:cNvSpPr/>
          <p:nvPr/>
        </p:nvSpPr>
        <p:spPr>
          <a:xfrm>
            <a:off x="7599600" y="415872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      </a:t>
            </a: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Architecture en modules JavaScript (ES6).  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 8"/>
          <p:cNvSpPr/>
          <p:nvPr/>
        </p:nvSpPr>
        <p:spPr>
          <a:xfrm>
            <a:off x="7599600" y="460116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      </a:t>
            </a: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Client-serveur via API REST.   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 10"/>
          <p:cNvSpPr/>
          <p:nvPr/>
        </p:nvSpPr>
        <p:spPr>
          <a:xfrm>
            <a:off x="7963920" y="504000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Compatible avec tous les navigateurs modernes.  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ll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 0"/>
          <p:cNvSpPr/>
          <p:nvPr/>
        </p:nvSpPr>
        <p:spPr>
          <a:xfrm>
            <a:off x="1890000" y="3333240"/>
            <a:ext cx="56685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	</a:t>
            </a: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	</a:t>
            </a: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	</a:t>
            </a: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	</a:t>
            </a: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	</a:t>
            </a: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	</a:t>
            </a: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	</a:t>
            </a: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Architecture générale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Shape 1"/>
          <p:cNvSpPr/>
          <p:nvPr/>
        </p:nvSpPr>
        <p:spPr>
          <a:xfrm>
            <a:off x="4724640" y="5158080"/>
            <a:ext cx="5085000" cy="4464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5" name="Shape 2"/>
          <p:cNvSpPr/>
          <p:nvPr/>
        </p:nvSpPr>
        <p:spPr>
          <a:xfrm flipH="1">
            <a:off x="4483800" y="5183640"/>
            <a:ext cx="44640" cy="76608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6" name="Shape 3"/>
          <p:cNvSpPr/>
          <p:nvPr/>
        </p:nvSpPr>
        <p:spPr>
          <a:xfrm>
            <a:off x="4215240" y="4887360"/>
            <a:ext cx="508320" cy="5083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Text 4"/>
          <p:cNvSpPr/>
          <p:nvPr/>
        </p:nvSpPr>
        <p:spPr>
          <a:xfrm>
            <a:off x="4300560" y="4964400"/>
            <a:ext cx="3380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404155"/>
                </a:solidFill>
                <a:latin typeface="Corben"/>
                <a:ea typeface="Corben"/>
              </a:rPr>
              <a:t>1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 5"/>
          <p:cNvSpPr/>
          <p:nvPr/>
        </p:nvSpPr>
        <p:spPr>
          <a:xfrm>
            <a:off x="3194280" y="607032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Interface 5 onglets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 6"/>
          <p:cNvSpPr/>
          <p:nvPr/>
        </p:nvSpPr>
        <p:spPr>
          <a:xfrm>
            <a:off x="2759400" y="6542640"/>
            <a:ext cx="3702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Workflow utilisateur séquencé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Shape 7"/>
          <p:cNvSpPr/>
          <p:nvPr/>
        </p:nvSpPr>
        <p:spPr>
          <a:xfrm>
            <a:off x="10033560" y="5202720"/>
            <a:ext cx="44640" cy="67824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Shape 8"/>
          <p:cNvSpPr/>
          <p:nvPr/>
        </p:nvSpPr>
        <p:spPr>
          <a:xfrm>
            <a:off x="9791640" y="4857120"/>
            <a:ext cx="508320" cy="50832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2" name="Text 9"/>
          <p:cNvSpPr/>
          <p:nvPr/>
        </p:nvSpPr>
        <p:spPr>
          <a:xfrm>
            <a:off x="9876960" y="4910040"/>
            <a:ext cx="3380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404155"/>
                </a:solidFill>
                <a:latin typeface="Corben"/>
                <a:ea typeface="Corben"/>
              </a:rPr>
              <a:t>2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 10"/>
          <p:cNvSpPr/>
          <p:nvPr/>
        </p:nvSpPr>
        <p:spPr>
          <a:xfrm>
            <a:off x="8662320" y="599832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Deux API REST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 11"/>
          <p:cNvSpPr/>
          <p:nvPr/>
        </p:nvSpPr>
        <p:spPr>
          <a:xfrm>
            <a:off x="8194320" y="6423480"/>
            <a:ext cx="3702960" cy="7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Données &amp; solveur communiquent efficacement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5" name="Picture 20" descr=""/>
          <p:cNvPicPr/>
          <p:nvPr/>
        </p:nvPicPr>
        <p:blipFill>
          <a:blip r:embed="rId1"/>
          <a:stretch/>
        </p:blipFill>
        <p:spPr>
          <a:xfrm>
            <a:off x="0" y="20880"/>
            <a:ext cx="14579280" cy="3058920"/>
          </a:xfrm>
          <a:prstGeom prst="rect">
            <a:avLst/>
          </a:prstGeom>
          <a:ln w="0">
            <a:noFill/>
          </a:ln>
        </p:spPr>
      </p:pic>
      <p:sp>
        <p:nvSpPr>
          <p:cNvPr id="406" name="Shape 1"/>
          <p:cNvSpPr/>
          <p:nvPr/>
        </p:nvSpPr>
        <p:spPr>
          <a:xfrm>
            <a:off x="2297520" y="5150160"/>
            <a:ext cx="1916640" cy="4464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icture 2" descr=""/>
          <p:cNvPicPr/>
          <p:nvPr/>
        </p:nvPicPr>
        <p:blipFill>
          <a:blip r:embed="rId1"/>
          <a:stretch/>
        </p:blipFill>
        <p:spPr>
          <a:xfrm>
            <a:off x="96840" y="2556360"/>
            <a:ext cx="6816960" cy="4278960"/>
          </a:xfrm>
          <a:prstGeom prst="rect">
            <a:avLst/>
          </a:prstGeom>
          <a:ln w="0">
            <a:noFill/>
          </a:ln>
        </p:spPr>
      </p:pic>
      <p:sp>
        <p:nvSpPr>
          <p:cNvPr id="408" name="TextBox 7"/>
          <p:cNvSpPr/>
          <p:nvPr/>
        </p:nvSpPr>
        <p:spPr>
          <a:xfrm>
            <a:off x="7164720" y="3052080"/>
            <a:ext cx="746352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DejaVu Sans"/>
              </a:rPr>
              <a:t> </a:t>
            </a:r>
            <a:r>
              <a:rPr b="1" lang="fr-FR" sz="1750" spc="-1" strike="noStrike">
                <a:solidFill>
                  <a:srgbClr val="000000"/>
                </a:solidFill>
                <a:latin typeface="Nobile"/>
                <a:ea typeface="DejaVu Sans"/>
              </a:rPr>
              <a:t>Nouvelle configuration</a:t>
            </a: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DejaVu Sans"/>
              </a:rPr>
              <a:t> : Créer un nouvel emploi du temps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FR" sz="1750" spc="-1" strike="noStrike">
                <a:solidFill>
                  <a:srgbClr val="000000"/>
                </a:solidFill>
                <a:latin typeface="Nobile"/>
                <a:ea typeface="DejaVu Sans"/>
              </a:rPr>
              <a:t>Configuration existante</a:t>
            </a: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DejaVu Sans"/>
              </a:rPr>
              <a:t> : Charger une configuration sauvegardée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Box 9"/>
          <p:cNvSpPr/>
          <p:nvPr/>
        </p:nvSpPr>
        <p:spPr>
          <a:xfrm>
            <a:off x="7218360" y="4696920"/>
            <a:ext cx="7662600" cy="22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orben"/>
                <a:ea typeface="DejaVu Sans"/>
              </a:rPr>
              <a:t>Fonctionnalités clés :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DejaVu Sans"/>
              </a:rPr>
              <a:t>Prévisualisation des configurations existantes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1750" spc="-1" strike="noStrike">
                <a:solidFill>
                  <a:srgbClr val="000000"/>
                </a:solidFill>
                <a:latin typeface="Nobile"/>
                <a:ea typeface="DejaVu Sans"/>
              </a:rPr>
              <a:t>Communication API et chargement asynchrone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TextBox 12"/>
          <p:cNvSpPr/>
          <p:nvPr/>
        </p:nvSpPr>
        <p:spPr>
          <a:xfrm>
            <a:off x="7132320" y="1211760"/>
            <a:ext cx="506484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4450" spc="-1" strike="noStrike">
                <a:solidFill>
                  <a:srgbClr val="000000"/>
                </a:solidFill>
                <a:latin typeface="Corben"/>
                <a:ea typeface="DejaVu Sans"/>
              </a:rPr>
              <a:t>Page d’accueil 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Box 13"/>
          <p:cNvSpPr/>
          <p:nvPr/>
        </p:nvSpPr>
        <p:spPr>
          <a:xfrm>
            <a:off x="7164720" y="2556360"/>
            <a:ext cx="66999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orben"/>
                <a:ea typeface="DejaVu Sans"/>
              </a:rPr>
              <a:t>Interface d'accueil intuitive avec deux options distinctes</a:t>
            </a:r>
            <a:r>
              <a:rPr b="0" lang="fr-FR" sz="2200" spc="-1" strike="noStrike">
                <a:solidFill>
                  <a:srgbClr val="000000"/>
                </a:solidFill>
                <a:latin typeface="Nobile"/>
                <a:ea typeface="DejaVu Sans"/>
              </a:rPr>
              <a:t>: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 0"/>
          <p:cNvSpPr/>
          <p:nvPr/>
        </p:nvSpPr>
        <p:spPr>
          <a:xfrm>
            <a:off x="6847200" y="2325960"/>
            <a:ext cx="62395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Définition du périmètre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Image 1" descr="preencoded.png"/>
          <p:cNvPicPr/>
          <p:nvPr/>
        </p:nvPicPr>
        <p:blipFill>
          <a:blip r:embed="rId1"/>
          <a:stretch/>
        </p:blipFill>
        <p:spPr>
          <a:xfrm>
            <a:off x="7041240" y="3411720"/>
            <a:ext cx="564840" cy="564840"/>
          </a:xfrm>
          <a:prstGeom prst="rect">
            <a:avLst/>
          </a:prstGeom>
          <a:ln w="0">
            <a:noFill/>
          </a:ln>
        </p:spPr>
      </p:pic>
      <p:sp>
        <p:nvSpPr>
          <p:cNvPr id="414" name="Text 1"/>
          <p:cNvSpPr/>
          <p:nvPr/>
        </p:nvSpPr>
        <p:spPr>
          <a:xfrm>
            <a:off x="6847200" y="4202280"/>
            <a:ext cx="232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Recherche intelligente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 2"/>
          <p:cNvSpPr/>
          <p:nvPr/>
        </p:nvSpPr>
        <p:spPr>
          <a:xfrm>
            <a:off x="6847200" y="5051520"/>
            <a:ext cx="2327760" cy="7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Autocomplétion en temps réel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6" name="Image 2" descr="preencoded.png"/>
          <p:cNvPicPr/>
          <p:nvPr/>
        </p:nvPicPr>
        <p:blipFill>
          <a:blip r:embed="rId2"/>
          <a:stretch/>
        </p:blipFill>
        <p:spPr>
          <a:xfrm>
            <a:off x="9786600" y="3395880"/>
            <a:ext cx="564840" cy="564840"/>
          </a:xfrm>
          <a:prstGeom prst="rect">
            <a:avLst/>
          </a:prstGeom>
          <a:ln w="0">
            <a:noFill/>
          </a:ln>
        </p:spPr>
      </p:pic>
      <p:sp>
        <p:nvSpPr>
          <p:cNvPr id="417" name="Text 3"/>
          <p:cNvSpPr/>
          <p:nvPr/>
        </p:nvSpPr>
        <p:spPr>
          <a:xfrm>
            <a:off x="9595440" y="4174920"/>
            <a:ext cx="2327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Sélections multiples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 4"/>
          <p:cNvSpPr/>
          <p:nvPr/>
        </p:nvSpPr>
        <p:spPr>
          <a:xfrm>
            <a:off x="9594000" y="5051520"/>
            <a:ext cx="2327760" cy="7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Formations et périodes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Image 3" descr="preencoded.png"/>
          <p:cNvPicPr/>
          <p:nvPr/>
        </p:nvPicPr>
        <p:blipFill>
          <a:blip r:embed="rId3"/>
          <a:stretch/>
        </p:blipFill>
        <p:spPr>
          <a:xfrm>
            <a:off x="12116880" y="3336840"/>
            <a:ext cx="564840" cy="564840"/>
          </a:xfrm>
          <a:prstGeom prst="rect">
            <a:avLst/>
          </a:prstGeom>
          <a:ln w="0">
            <a:noFill/>
          </a:ln>
        </p:spPr>
      </p:pic>
      <p:sp>
        <p:nvSpPr>
          <p:cNvPr id="420" name="Text 5"/>
          <p:cNvSpPr/>
          <p:nvPr/>
        </p:nvSpPr>
        <p:spPr>
          <a:xfrm>
            <a:off x="11923920" y="4148640"/>
            <a:ext cx="232776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Génération XML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 6"/>
          <p:cNvSpPr/>
          <p:nvPr/>
        </p:nvSpPr>
        <p:spPr>
          <a:xfrm>
            <a:off x="12000600" y="4688640"/>
            <a:ext cx="2327760" cy="7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Format dynamique pour solveur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2" name="Image 0" descr=""/>
          <p:cNvPicPr/>
          <p:nvPr/>
        </p:nvPicPr>
        <p:blipFill>
          <a:blip r:embed="rId4"/>
          <a:stretch/>
        </p:blipFill>
        <p:spPr>
          <a:xfrm>
            <a:off x="0" y="0"/>
            <a:ext cx="6603120" cy="8227440"/>
          </a:xfrm>
          <a:prstGeom prst="rect">
            <a:avLst/>
          </a:prstGeom>
          <a:ln w="0">
            <a:noFill/>
          </a:ln>
        </p:spPr>
      </p:pic>
      <p:pic>
        <p:nvPicPr>
          <p:cNvPr id="423" name="Picture 16" descr=""/>
          <p:cNvPicPr/>
          <p:nvPr/>
        </p:nvPicPr>
        <p:blipFill>
          <a:blip r:embed="rId5"/>
          <a:stretch/>
        </p:blipFill>
        <p:spPr>
          <a:xfrm>
            <a:off x="0" y="2408040"/>
            <a:ext cx="6603120" cy="28328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0"/>
          <p:cNvSpPr/>
          <p:nvPr/>
        </p:nvSpPr>
        <p:spPr>
          <a:xfrm>
            <a:off x="793800" y="2080800"/>
            <a:ext cx="56685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Filtrage des règles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 1"/>
          <p:cNvSpPr/>
          <p:nvPr/>
        </p:nvSpPr>
        <p:spPr>
          <a:xfrm>
            <a:off x="793800" y="335664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b1b27"/>
                </a:solidFill>
                <a:latin typeface="Corben"/>
                <a:ea typeface="Corben"/>
              </a:rPr>
              <a:t>Sous-onglets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 2"/>
          <p:cNvSpPr/>
          <p:nvPr/>
        </p:nvSpPr>
        <p:spPr>
          <a:xfrm>
            <a:off x="793800" y="393768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Contraintes fondamentales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 3"/>
          <p:cNvSpPr/>
          <p:nvPr/>
        </p:nvSpPr>
        <p:spPr>
          <a:xfrm>
            <a:off x="793800" y="438012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Contraintes métier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Text 4"/>
          <p:cNvSpPr/>
          <p:nvPr/>
        </p:nvSpPr>
        <p:spPr>
          <a:xfrm>
            <a:off x="793800" y="482220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Désactivation de règles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 5"/>
          <p:cNvSpPr/>
          <p:nvPr/>
        </p:nvSpPr>
        <p:spPr>
          <a:xfrm>
            <a:off x="7599600" y="335664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b1b27"/>
                </a:solidFill>
                <a:latin typeface="Corben"/>
                <a:ea typeface="Corben"/>
              </a:rPr>
              <a:t>Fonctionnalités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Text 6"/>
          <p:cNvSpPr/>
          <p:nvPr/>
        </p:nvSpPr>
        <p:spPr>
          <a:xfrm>
            <a:off x="7599600" y="393768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Activation/désactivation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 7"/>
          <p:cNvSpPr/>
          <p:nvPr/>
        </p:nvSpPr>
        <p:spPr>
          <a:xfrm>
            <a:off x="7599600" y="438012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Recherche textuelle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 8"/>
          <p:cNvSpPr/>
          <p:nvPr/>
        </p:nvSpPr>
        <p:spPr>
          <a:xfrm>
            <a:off x="7599600" y="482220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Tri et filtrage tabulaire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Text 9"/>
          <p:cNvSpPr/>
          <p:nvPr/>
        </p:nvSpPr>
        <p:spPr>
          <a:xfrm>
            <a:off x="7599600" y="526428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Compteurs de règles actives/inactives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Text 10"/>
          <p:cNvSpPr/>
          <p:nvPr/>
        </p:nvSpPr>
        <p:spPr>
          <a:xfrm>
            <a:off x="7599600" y="5706720"/>
            <a:ext cx="624240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Modes de désactivation variés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4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 0"/>
          <p:cNvSpPr/>
          <p:nvPr/>
        </p:nvSpPr>
        <p:spPr>
          <a:xfrm>
            <a:off x="793800" y="1970280"/>
            <a:ext cx="67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Filtrage avancé des règles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Shape 1"/>
          <p:cNvSpPr/>
          <p:nvPr/>
        </p:nvSpPr>
        <p:spPr>
          <a:xfrm>
            <a:off x="793800" y="3018960"/>
            <a:ext cx="167760" cy="851040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Text 2"/>
          <p:cNvSpPr/>
          <p:nvPr/>
        </p:nvSpPr>
        <p:spPr>
          <a:xfrm>
            <a:off x="1303920" y="301896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Multi-critères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 3"/>
          <p:cNvSpPr/>
          <p:nvPr/>
        </p:nvSpPr>
        <p:spPr>
          <a:xfrm>
            <a:off x="1303920" y="3509640"/>
            <a:ext cx="70441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Type de contrainte, nom, label, générateur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Shape 4"/>
          <p:cNvSpPr/>
          <p:nvPr/>
        </p:nvSpPr>
        <p:spPr>
          <a:xfrm>
            <a:off x="1134000" y="4099320"/>
            <a:ext cx="167760" cy="851040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Text 5"/>
          <p:cNvSpPr/>
          <p:nvPr/>
        </p:nvSpPr>
        <p:spPr>
          <a:xfrm>
            <a:off x="1644120" y="409932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Saisie manuelle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 6"/>
          <p:cNvSpPr/>
          <p:nvPr/>
        </p:nvSpPr>
        <p:spPr>
          <a:xfrm>
            <a:off x="1644120" y="4589640"/>
            <a:ext cx="6703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Support des plages (ex : 1-5, 8)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Shape 7"/>
          <p:cNvSpPr/>
          <p:nvPr/>
        </p:nvSpPr>
        <p:spPr>
          <a:xfrm>
            <a:off x="1474200" y="5179320"/>
            <a:ext cx="167760" cy="851040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3" name="Text 8"/>
          <p:cNvSpPr/>
          <p:nvPr/>
        </p:nvSpPr>
        <p:spPr>
          <a:xfrm>
            <a:off x="1984320" y="5179320"/>
            <a:ext cx="29988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Mise à jour dynamique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 9"/>
          <p:cNvSpPr/>
          <p:nvPr/>
        </p:nvSpPr>
        <p:spPr>
          <a:xfrm>
            <a:off x="1984320" y="5669640"/>
            <a:ext cx="63637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Traitement JSON &amp; affichage en temps réel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Image 0" descr=""/>
          <p:cNvPicPr/>
          <p:nvPr/>
        </p:nvPicPr>
        <p:blipFill>
          <a:blip r:embed="rId1"/>
          <a:stretch/>
        </p:blipFill>
        <p:spPr>
          <a:xfrm>
            <a:off x="8350200" y="-15480"/>
            <a:ext cx="6278040" cy="8227440"/>
          </a:xfrm>
          <a:prstGeom prst="rect">
            <a:avLst/>
          </a:prstGeom>
          <a:ln w="0">
            <a:noFill/>
          </a:ln>
        </p:spPr>
      </p:pic>
      <p:pic>
        <p:nvPicPr>
          <p:cNvPr id="446" name="" descr=""/>
          <p:cNvPicPr/>
          <p:nvPr/>
        </p:nvPicPr>
        <p:blipFill>
          <a:blip r:embed="rId2"/>
          <a:stretch/>
        </p:blipFill>
        <p:spPr>
          <a:xfrm>
            <a:off x="8640000" y="360000"/>
            <a:ext cx="5760000" cy="3718440"/>
          </a:xfrm>
          <a:prstGeom prst="rect">
            <a:avLst/>
          </a:prstGeom>
          <a:ln w="0">
            <a:noFill/>
          </a:ln>
        </p:spPr>
      </p:pic>
      <p:pic>
        <p:nvPicPr>
          <p:cNvPr id="447" name="" descr=""/>
          <p:cNvPicPr/>
          <p:nvPr/>
        </p:nvPicPr>
        <p:blipFill>
          <a:blip r:embed="rId3"/>
          <a:stretch/>
        </p:blipFill>
        <p:spPr>
          <a:xfrm>
            <a:off x="8640000" y="4320000"/>
            <a:ext cx="576000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 0"/>
          <p:cNvSpPr/>
          <p:nvPr/>
        </p:nvSpPr>
        <p:spPr>
          <a:xfrm>
            <a:off x="793800" y="1270440"/>
            <a:ext cx="601380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b1b27"/>
                </a:solidFill>
                <a:latin typeface="Corben"/>
                <a:ea typeface="Corben"/>
              </a:rPr>
              <a:t>Filtrage des ressources</a:t>
            </a:r>
            <a:endParaRPr b="0" lang="fr-FR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Shape 1"/>
          <p:cNvSpPr/>
          <p:nvPr/>
        </p:nvSpPr>
        <p:spPr>
          <a:xfrm>
            <a:off x="793800" y="2319120"/>
            <a:ext cx="3428280" cy="3081240"/>
          </a:xfrm>
          <a:prstGeom prst="roundRect">
            <a:avLst>
              <a:gd name="adj" fmla="val 3082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Text 2"/>
          <p:cNvSpPr/>
          <p:nvPr/>
        </p:nvSpPr>
        <p:spPr>
          <a:xfrm>
            <a:off x="1028160" y="255348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Types de ressources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 3"/>
          <p:cNvSpPr/>
          <p:nvPr/>
        </p:nvSpPr>
        <p:spPr>
          <a:xfrm>
            <a:off x="1028160" y="3044160"/>
            <a:ext cx="3193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Cours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 4"/>
          <p:cNvSpPr/>
          <p:nvPr/>
        </p:nvSpPr>
        <p:spPr>
          <a:xfrm>
            <a:off x="1028160" y="3486240"/>
            <a:ext cx="3193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Enseignants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 5"/>
          <p:cNvSpPr/>
          <p:nvPr/>
        </p:nvSpPr>
        <p:spPr>
          <a:xfrm>
            <a:off x="1028160" y="3928320"/>
            <a:ext cx="3193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Salles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Shape 6"/>
          <p:cNvSpPr/>
          <p:nvPr/>
        </p:nvSpPr>
        <p:spPr>
          <a:xfrm>
            <a:off x="4458600" y="2319120"/>
            <a:ext cx="3655080" cy="3088800"/>
          </a:xfrm>
          <a:prstGeom prst="roundRect">
            <a:avLst>
              <a:gd name="adj" fmla="val 3082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5" name="Text 7"/>
          <p:cNvSpPr/>
          <p:nvPr/>
        </p:nvSpPr>
        <p:spPr>
          <a:xfrm>
            <a:off x="4919760" y="255348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404155"/>
                </a:solidFill>
                <a:latin typeface="Corben"/>
                <a:ea typeface="Corben"/>
              </a:rPr>
              <a:t>Fonctionnalités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 8"/>
          <p:cNvSpPr/>
          <p:nvPr/>
        </p:nvSpPr>
        <p:spPr>
          <a:xfrm>
            <a:off x="4919760" y="3044160"/>
            <a:ext cx="3193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Tableaux triables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 9"/>
          <p:cNvSpPr/>
          <p:nvPr/>
        </p:nvSpPr>
        <p:spPr>
          <a:xfrm>
            <a:off x="4919760" y="3486240"/>
            <a:ext cx="3193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Recherche textuelle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 10"/>
          <p:cNvSpPr/>
          <p:nvPr/>
        </p:nvSpPr>
        <p:spPr>
          <a:xfrm>
            <a:off x="4919760" y="3928320"/>
            <a:ext cx="3193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Activation/désactivation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 11"/>
          <p:cNvSpPr/>
          <p:nvPr/>
        </p:nvSpPr>
        <p:spPr>
          <a:xfrm>
            <a:off x="4919760" y="4370760"/>
            <a:ext cx="3193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Extraction d'infos clés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 12"/>
          <p:cNvSpPr/>
          <p:nvPr/>
        </p:nvSpPr>
        <p:spPr>
          <a:xfrm>
            <a:off x="4919760" y="4812840"/>
            <a:ext cx="3193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b="0" lang="en-US" sz="1750" spc="-1" strike="noStrike">
                <a:solidFill>
                  <a:srgbClr val="404155"/>
                </a:solidFill>
                <a:latin typeface="Nobile"/>
                <a:ea typeface="Nobile"/>
              </a:rPr>
              <a:t>Compteurs par catégorie</a:t>
            </a: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 14"/>
          <p:cNvSpPr/>
          <p:nvPr/>
        </p:nvSpPr>
        <p:spPr>
          <a:xfrm>
            <a:off x="1028160" y="5871600"/>
            <a:ext cx="28332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62" name="Image 0" descr=""/>
          <p:cNvPicPr/>
          <p:nvPr/>
        </p:nvPicPr>
        <p:blipFill>
          <a:blip r:embed="rId1"/>
          <a:stretch/>
        </p:blipFill>
        <p:spPr>
          <a:xfrm>
            <a:off x="8280000" y="1440"/>
            <a:ext cx="6278040" cy="8227440"/>
          </a:xfrm>
          <a:prstGeom prst="rect">
            <a:avLst/>
          </a:prstGeom>
          <a:ln w="0">
            <a:noFill/>
          </a:ln>
        </p:spPr>
      </p:pic>
      <p:pic>
        <p:nvPicPr>
          <p:cNvPr id="463" name="Picture 26" descr=""/>
          <p:cNvPicPr/>
          <p:nvPr/>
        </p:nvPicPr>
        <p:blipFill>
          <a:blip r:embed="rId2"/>
          <a:stretch/>
        </p:blipFill>
        <p:spPr>
          <a:xfrm>
            <a:off x="8351640" y="925920"/>
            <a:ext cx="6278040" cy="507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Application>LibreOffice/7.4.7.2$Linux_X86_64 LibreOffice_project/40$Build-2</Application>
  <AppVersion>15.0000</AppVersion>
  <Words>534</Words>
  <Paragraphs>137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2025-05-06T03:12:57Z</dcterms:created>
  <dc:creator>PptxGenJS</dc:creator>
  <dc:description/>
  <dc:language>fr-FR</dc:language>
  <cp:lastModifiedBy/>
  <dcterms:modified xsi:type="dcterms:W3CDTF">2025-05-13T11:58:43Z</dcterms:modified>
  <cp:revision>43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Custom</vt:lpwstr>
  </property>
  <property fmtid="{D5CDD505-2E9C-101B-9397-08002B2CF9AE}" pid="4" name="Slides">
    <vt:i4>13</vt:i4>
  </property>
</Properties>
</file>