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3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8" r:id="rId22"/>
  </p:sldIdLst>
  <p:sldSz cx="14630400" cy="8229600"/>
  <p:notesSz cx="8229600" cy="14630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3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40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40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40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0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57DB610-0EC1-4910-A658-9D5EB040CBC4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D8E577-0051-47D2-9919-939BA658A71D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A61626E-F92A-48C4-B606-524045C11D87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7E71E1-EEC3-4DA3-B028-AB2C910D6172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8E8A54D-2038-4982-B71A-2F5853B62147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D227AE-FD45-43F2-8B92-940B04DEF221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4D33D86-65A1-4CD3-A438-2D490A13808D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37A7E94-96D9-4FDA-A5D3-7B8B495909B2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A7CF16-EF88-43CB-BF5F-89BE65577C72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3AA9841-42C9-42D9-A3E2-EA345F3DB12D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fr-FR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5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36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8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12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16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20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24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28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Image 0" descr="preencoded.png"/>
          <p:cNvPicPr/>
          <p:nvPr/>
        </p:nvPicPr>
        <p:blipFill>
          <a:blip r:embed="rId14"/>
          <a:stretch/>
        </p:blipFill>
        <p:spPr>
          <a:xfrm>
            <a:off x="0" y="0"/>
            <a:ext cx="14627880" cy="8227080"/>
          </a:xfrm>
          <a:prstGeom prst="rect">
            <a:avLst/>
          </a:prstGeom>
          <a:ln w="0">
            <a:noFill/>
          </a:ln>
        </p:spPr>
      </p:pic>
      <p:sp>
        <p:nvSpPr>
          <p:cNvPr id="32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9F9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 0"/>
          <p:cNvSpPr/>
          <p:nvPr/>
        </p:nvSpPr>
        <p:spPr>
          <a:xfrm>
            <a:off x="6280200" y="2028240"/>
            <a:ext cx="7553880" cy="21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Interface de Pilotage de Solveur d'Emplois du Temps Universitaire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 1"/>
          <p:cNvSpPr/>
          <p:nvPr/>
        </p:nvSpPr>
        <p:spPr>
          <a:xfrm>
            <a:off x="6280200" y="4494600"/>
            <a:ext cx="755388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Présentation par l’équipe du LERIA à l'Université d'Angers. Mars-Mai 2025.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 2"/>
          <p:cNvSpPr/>
          <p:nvPr/>
        </p:nvSpPr>
        <p:spPr>
          <a:xfrm>
            <a:off x="6280200" y="5254020"/>
            <a:ext cx="755388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Équipe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: BUI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Thi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Vi, ANANI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Messan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Joseph, NDAYIZEYE Guy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Keny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. </a:t>
            </a:r>
          </a:p>
          <a:p>
            <a:pPr>
              <a:lnSpc>
                <a:spcPts val="2849"/>
              </a:lnSpc>
              <a:tabLst>
                <a:tab pos="0" algn="l"/>
              </a:tabLst>
            </a:pPr>
            <a:endParaRPr lang="en-US" sz="1750" b="0" strike="noStrike" spc="-1" dirty="0">
              <a:solidFill>
                <a:srgbClr val="404155"/>
              </a:solidFill>
              <a:latin typeface="Nobile"/>
              <a:ea typeface="Nobile"/>
            </a:endParaRPr>
          </a:p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Encadrants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: </a:t>
            </a:r>
            <a:r>
              <a:rPr lang="fr-FR" sz="180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M. David </a:t>
            </a:r>
            <a:r>
              <a:rPr lang="fr-FR" sz="1800" b="0" strike="noStrike" spc="-1" dirty="0" err="1">
                <a:solidFill>
                  <a:srgbClr val="404155"/>
                </a:solidFill>
                <a:latin typeface="Nobile"/>
                <a:ea typeface="Times New Roman"/>
              </a:rPr>
              <a:t>Lesaint</a:t>
            </a:r>
            <a:r>
              <a:rPr lang="fr-FR" sz="180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, M. David Genest, M. Marc Legeay, M. Vincent </a:t>
            </a:r>
            <a:r>
              <a:rPr lang="fr-FR" sz="1800" b="0" strike="noStrike" spc="-1" dirty="0" err="1">
                <a:solidFill>
                  <a:srgbClr val="404155"/>
                </a:solidFill>
                <a:latin typeface="Nobile"/>
                <a:ea typeface="Times New Roman"/>
              </a:rPr>
              <a:t>Barichard</a:t>
            </a:r>
            <a:r>
              <a:rPr lang="fr-FR" sz="180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, M. Aurélien Simon, M. Corentin </a:t>
            </a:r>
            <a:r>
              <a:rPr lang="fr-FR" sz="1800" b="0" strike="noStrike" spc="-1" dirty="0" err="1">
                <a:solidFill>
                  <a:srgbClr val="404155"/>
                </a:solidFill>
                <a:latin typeface="Nobile"/>
                <a:ea typeface="Times New Roman"/>
              </a:rPr>
              <a:t>Behuet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.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409" name="TextBox 6"/>
          <p:cNvSpPr/>
          <p:nvPr/>
        </p:nvSpPr>
        <p:spPr>
          <a:xfrm>
            <a:off x="3593160" y="3672000"/>
            <a:ext cx="7355880" cy="36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410" name="Picture 8"/>
          <p:cNvPicPr/>
          <p:nvPr/>
        </p:nvPicPr>
        <p:blipFill>
          <a:blip r:embed="rId3"/>
          <a:stretch/>
        </p:blipFill>
        <p:spPr>
          <a:xfrm>
            <a:off x="-120600" y="0"/>
            <a:ext cx="5916600" cy="8227080"/>
          </a:xfrm>
          <a:prstGeom prst="rect">
            <a:avLst/>
          </a:prstGeom>
          <a:ln w="0">
            <a:noFill/>
          </a:ln>
        </p:spPr>
      </p:pic>
      <p:sp>
        <p:nvSpPr>
          <p:cNvPr id="411" name="Rectangle 410"/>
          <p:cNvSpPr/>
          <p:nvPr/>
        </p:nvSpPr>
        <p:spPr>
          <a:xfrm>
            <a:off x="1398744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BE67D6ED-819E-4ECB-8343-ED11AB8757E1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 0"/>
          <p:cNvSpPr/>
          <p:nvPr/>
        </p:nvSpPr>
        <p:spPr>
          <a:xfrm>
            <a:off x="6536160" y="1850400"/>
            <a:ext cx="663012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Configuration du solveur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Shape 1"/>
          <p:cNvSpPr/>
          <p:nvPr/>
        </p:nvSpPr>
        <p:spPr>
          <a:xfrm>
            <a:off x="6489720" y="2941200"/>
            <a:ext cx="507960" cy="50796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Text 2"/>
          <p:cNvSpPr/>
          <p:nvPr/>
        </p:nvSpPr>
        <p:spPr>
          <a:xfrm>
            <a:off x="6575040" y="3036600"/>
            <a:ext cx="337680" cy="4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 3"/>
          <p:cNvSpPr/>
          <p:nvPr/>
        </p:nvSpPr>
        <p:spPr>
          <a:xfrm>
            <a:off x="7215840" y="2998440"/>
            <a:ext cx="289692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Niveaux de configuration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 4"/>
          <p:cNvSpPr/>
          <p:nvPr/>
        </p:nvSpPr>
        <p:spPr>
          <a:xfrm>
            <a:off x="7259580" y="3641940"/>
            <a:ext cx="2896920" cy="108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Paramètres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,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stratégies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variables, mode JSON direct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Shape 5"/>
          <p:cNvSpPr/>
          <p:nvPr/>
        </p:nvSpPr>
        <p:spPr>
          <a:xfrm>
            <a:off x="10200240" y="2941200"/>
            <a:ext cx="507960" cy="42948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Text 6"/>
          <p:cNvSpPr/>
          <p:nvPr/>
        </p:nvSpPr>
        <p:spPr>
          <a:xfrm>
            <a:off x="10285200" y="2983680"/>
            <a:ext cx="337680" cy="4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 7"/>
          <p:cNvSpPr/>
          <p:nvPr/>
        </p:nvSpPr>
        <p:spPr>
          <a:xfrm>
            <a:off x="10937160" y="301896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Fonctionnalités clés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 8"/>
          <p:cNvSpPr/>
          <p:nvPr/>
        </p:nvSpPr>
        <p:spPr>
          <a:xfrm>
            <a:off x="10937160" y="3509640"/>
            <a:ext cx="289692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Validation en temps réel, import/export JSON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Shape 9"/>
          <p:cNvSpPr/>
          <p:nvPr/>
        </p:nvSpPr>
        <p:spPr>
          <a:xfrm>
            <a:off x="6512400" y="5406120"/>
            <a:ext cx="568080" cy="50796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3" name="Text 10"/>
          <p:cNvSpPr/>
          <p:nvPr/>
        </p:nvSpPr>
        <p:spPr>
          <a:xfrm>
            <a:off x="6547320" y="5491080"/>
            <a:ext cx="337680" cy="4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3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 11"/>
          <p:cNvSpPr/>
          <p:nvPr/>
        </p:nvSpPr>
        <p:spPr>
          <a:xfrm>
            <a:off x="7235280" y="548388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Interface intuitive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 12"/>
          <p:cNvSpPr/>
          <p:nvPr/>
        </p:nvSpPr>
        <p:spPr>
          <a:xfrm>
            <a:off x="7215840" y="6006960"/>
            <a:ext cx="68169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Permet stratégies complexes sans erreurs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6" name="Image 0"/>
          <p:cNvPicPr/>
          <p:nvPr/>
        </p:nvPicPr>
        <p:blipFill>
          <a:blip r:embed="rId3"/>
          <a:stretch/>
        </p:blipFill>
        <p:spPr>
          <a:xfrm>
            <a:off x="-90720" y="0"/>
            <a:ext cx="6459120" cy="8227080"/>
          </a:xfrm>
          <a:prstGeom prst="rect">
            <a:avLst/>
          </a:prstGeom>
          <a:ln w="0">
            <a:noFill/>
          </a:ln>
        </p:spPr>
      </p:pic>
      <p:pic>
        <p:nvPicPr>
          <p:cNvPr id="527" name="Picture 18"/>
          <p:cNvPicPr/>
          <p:nvPr/>
        </p:nvPicPr>
        <p:blipFill>
          <a:blip r:embed="rId4"/>
          <a:stretch/>
        </p:blipFill>
        <p:spPr>
          <a:xfrm>
            <a:off x="-88200" y="2205000"/>
            <a:ext cx="6445800" cy="3912840"/>
          </a:xfrm>
          <a:prstGeom prst="rect">
            <a:avLst/>
          </a:prstGeom>
          <a:ln w="0">
            <a:noFill/>
          </a:ln>
        </p:spPr>
      </p:pic>
      <p:sp>
        <p:nvSpPr>
          <p:cNvPr id="528" name="Rectangle 527"/>
          <p:cNvSpPr/>
          <p:nvPr/>
        </p:nvSpPr>
        <p:spPr>
          <a:xfrm>
            <a:off x="1386000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1A97C49B-1828-49C0-81C2-8B638BBC2878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extBox 2"/>
          <p:cNvSpPr/>
          <p:nvPr/>
        </p:nvSpPr>
        <p:spPr>
          <a:xfrm>
            <a:off x="1043640" y="1940760"/>
            <a:ext cx="7312680" cy="160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pos="457200" algn="l"/>
              </a:tabLst>
            </a:pPr>
            <a:r>
              <a:rPr lang="fr-FR" sz="2200" b="1" strike="noStrike" spc="-1" dirty="0">
                <a:solidFill>
                  <a:srgbClr val="404155"/>
                </a:solidFill>
                <a:latin typeface="Corbel"/>
                <a:ea typeface="Times New Roman"/>
              </a:rPr>
              <a:t>Fonctionnalités implémentées :</a:t>
            </a:r>
            <a:endParaRPr lang="fr-FR" sz="2200" b="0" strike="noStrike" spc="-1" dirty="0">
              <a:solidFill>
                <a:srgbClr val="404155"/>
              </a:solidFill>
              <a:latin typeface="Arial"/>
            </a:endParaRPr>
          </a:p>
          <a:p>
            <a:pPr marL="743040" lvl="1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pos="914400" algn="l"/>
              </a:tabLst>
            </a:pPr>
            <a:r>
              <a:rPr lang="fr-FR" sz="1750" b="1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Suivi en temps réel de l'exécution : 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Statut du solveur avec badge coloré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Barre de progression visuelle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530" name="TextBox 4"/>
          <p:cNvSpPr/>
          <p:nvPr/>
        </p:nvSpPr>
        <p:spPr>
          <a:xfrm>
            <a:off x="1043640" y="5701680"/>
            <a:ext cx="7312680" cy="18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pos="914400" algn="l"/>
              </a:tabLst>
            </a:pPr>
            <a:r>
              <a:rPr lang="fr-FR" sz="1750" b="1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Affichage structuré des résultats : 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Statistiques clés avec cartes visuelles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Liste détaillée des séances programmées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Visualisation des groupes d'étudiants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531" name="TextBox 6"/>
          <p:cNvSpPr/>
          <p:nvPr/>
        </p:nvSpPr>
        <p:spPr>
          <a:xfrm>
            <a:off x="1044000" y="3858120"/>
            <a:ext cx="7312680" cy="18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  <a:tabLst>
                <a:tab pos="914400" algn="l"/>
              </a:tabLst>
            </a:pPr>
            <a:r>
              <a:rPr lang="fr-FR" sz="1750" b="1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Options d'exploitation : 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Sauvegarde de la solution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Export de la solution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1143000" lvl="2" indent="-2286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"/>
              <a:tabLst>
                <a:tab pos="1371600" algn="l"/>
              </a:tabLst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Times New Roman"/>
              </a:rPr>
              <a:t>Visualisation complète dans application externe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532" name="TextBox 8"/>
          <p:cNvSpPr/>
          <p:nvPr/>
        </p:nvSpPr>
        <p:spPr>
          <a:xfrm>
            <a:off x="1043640" y="775440"/>
            <a:ext cx="7312680" cy="7756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50" b="0" strike="noStrike" spc="-1" dirty="0">
                <a:solidFill>
                  <a:srgbClr val="404155"/>
                </a:solidFill>
                <a:latin typeface="Corben"/>
                <a:ea typeface="Times New Roman"/>
              </a:rPr>
              <a:t>Solutions</a:t>
            </a:r>
            <a:endParaRPr lang="fr-FR" sz="4450" b="0" strike="noStrike" spc="-1" dirty="0">
              <a:solidFill>
                <a:srgbClr val="404155"/>
              </a:solidFill>
              <a:latin typeface="Arial"/>
            </a:endParaRPr>
          </a:p>
        </p:txBody>
      </p:sp>
      <p:pic>
        <p:nvPicPr>
          <p:cNvPr id="533" name="Image 0"/>
          <p:cNvPicPr/>
          <p:nvPr/>
        </p:nvPicPr>
        <p:blipFill>
          <a:blip r:embed="rId2"/>
          <a:stretch/>
        </p:blipFill>
        <p:spPr>
          <a:xfrm>
            <a:off x="8340120" y="-29880"/>
            <a:ext cx="6277680" cy="8227080"/>
          </a:xfrm>
          <a:prstGeom prst="rect">
            <a:avLst/>
          </a:prstGeom>
          <a:ln w="0">
            <a:noFill/>
          </a:ln>
        </p:spPr>
      </p:pic>
      <p:pic>
        <p:nvPicPr>
          <p:cNvPr id="534" name="Picture 11"/>
          <p:cNvPicPr/>
          <p:nvPr/>
        </p:nvPicPr>
        <p:blipFill>
          <a:blip r:embed="rId3"/>
          <a:stretch/>
        </p:blipFill>
        <p:spPr>
          <a:xfrm>
            <a:off x="8678160" y="1229040"/>
            <a:ext cx="5652000" cy="5446080"/>
          </a:xfrm>
          <a:prstGeom prst="rect">
            <a:avLst/>
          </a:prstGeom>
          <a:ln w="0">
            <a:noFill/>
          </a:ln>
        </p:spPr>
      </p:pic>
      <p:sp>
        <p:nvSpPr>
          <p:cNvPr id="535" name="Rectangle 534"/>
          <p:cNvSpPr/>
          <p:nvPr/>
        </p:nvSpPr>
        <p:spPr>
          <a:xfrm>
            <a:off x="13887000" y="78328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3CA5BC46-BB3A-4B69-9690-62DFF629B722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 0"/>
          <p:cNvSpPr/>
          <p:nvPr/>
        </p:nvSpPr>
        <p:spPr>
          <a:xfrm>
            <a:off x="793800" y="854280"/>
            <a:ext cx="665676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 dirty="0">
                <a:solidFill>
                  <a:srgbClr val="404155"/>
                </a:solidFill>
                <a:latin typeface="Corben"/>
                <a:ea typeface="Kanit Light"/>
              </a:rPr>
              <a:t>Conclusion et perspectives</a:t>
            </a:r>
            <a:endParaRPr lang="fr-FR" sz="4450" b="0" strike="noStrike" spc="-1" dirty="0">
              <a:solidFill>
                <a:srgbClr val="404155"/>
              </a:solidFill>
              <a:latin typeface="Arial"/>
            </a:endParaRPr>
          </a:p>
        </p:txBody>
      </p:sp>
      <p:pic>
        <p:nvPicPr>
          <p:cNvPr id="561" name="Image 0"/>
          <p:cNvPicPr/>
          <p:nvPr/>
        </p:nvPicPr>
        <p:blipFill>
          <a:blip r:embed="rId2"/>
          <a:stretch/>
        </p:blipFill>
        <p:spPr>
          <a:xfrm>
            <a:off x="793800" y="1903320"/>
            <a:ext cx="1131480" cy="1803600"/>
          </a:xfrm>
          <a:prstGeom prst="rect">
            <a:avLst/>
          </a:prstGeom>
          <a:ln w="0">
            <a:noFill/>
          </a:ln>
        </p:spPr>
      </p:pic>
      <p:sp>
        <p:nvSpPr>
          <p:cNvPr id="562" name="Text 1"/>
          <p:cNvSpPr/>
          <p:nvPr/>
        </p:nvSpPr>
        <p:spPr>
          <a:xfrm>
            <a:off x="2268000" y="213012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Résultats obtenus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Text 2"/>
          <p:cNvSpPr/>
          <p:nvPr/>
        </p:nvSpPr>
        <p:spPr>
          <a:xfrm>
            <a:off x="2268000" y="2620800"/>
            <a:ext cx="1156608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Interface intuitive et workflow en 5 étapes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 3"/>
          <p:cNvSpPr/>
          <p:nvPr/>
        </p:nvSpPr>
        <p:spPr>
          <a:xfrm>
            <a:off x="2268000" y="3119760"/>
            <a:ext cx="1156608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Intégration complète et visualisation claire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5" name="Image 1"/>
          <p:cNvPicPr/>
          <p:nvPr/>
        </p:nvPicPr>
        <p:blipFill>
          <a:blip r:embed="rId3"/>
          <a:stretch/>
        </p:blipFill>
        <p:spPr>
          <a:xfrm>
            <a:off x="793800" y="3709440"/>
            <a:ext cx="1131480" cy="2302560"/>
          </a:xfrm>
          <a:prstGeom prst="rect">
            <a:avLst/>
          </a:prstGeom>
          <a:ln w="0">
            <a:noFill/>
          </a:ln>
        </p:spPr>
      </p:pic>
      <p:sp>
        <p:nvSpPr>
          <p:cNvPr id="566" name="Text 4"/>
          <p:cNvSpPr/>
          <p:nvPr/>
        </p:nvSpPr>
        <p:spPr>
          <a:xfrm>
            <a:off x="2268000" y="3936240"/>
            <a:ext cx="301032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Perspectives d'évolution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Text 5"/>
          <p:cNvSpPr/>
          <p:nvPr/>
        </p:nvSpPr>
        <p:spPr>
          <a:xfrm>
            <a:off x="2268000" y="4426560"/>
            <a:ext cx="1156608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 err="1">
                <a:solidFill>
                  <a:srgbClr val="2C3249"/>
                </a:solidFill>
                <a:latin typeface="Nobile"/>
                <a:ea typeface="Martel Sans"/>
              </a:rPr>
              <a:t>Emploi</a:t>
            </a:r>
            <a:r>
              <a:rPr lang="en-US" sz="1750" b="0" strike="noStrike" spc="-1" dirty="0">
                <a:solidFill>
                  <a:srgbClr val="2C3249"/>
                </a:solidFill>
                <a:latin typeface="Nobile"/>
                <a:ea typeface="Martel Sans"/>
              </a:rPr>
              <a:t> du temps </a:t>
            </a:r>
            <a:r>
              <a:rPr lang="en-US" sz="1750" b="0" strike="noStrike" spc="-1" dirty="0" err="1">
                <a:solidFill>
                  <a:srgbClr val="2C3249"/>
                </a:solidFill>
                <a:latin typeface="Nobile"/>
                <a:ea typeface="Martel Sans"/>
              </a:rPr>
              <a:t>graphique</a:t>
            </a:r>
            <a:r>
              <a:rPr lang="en-US" sz="1750" b="0" strike="noStrike" spc="-1" dirty="0">
                <a:solidFill>
                  <a:srgbClr val="2C3249"/>
                </a:solidFill>
                <a:latin typeface="Nobile"/>
                <a:ea typeface="Martel Sans"/>
              </a:rPr>
              <a:t> </a:t>
            </a:r>
            <a:r>
              <a:rPr lang="en-US" sz="1750" b="0" strike="noStrike" spc="-1" dirty="0" err="1">
                <a:solidFill>
                  <a:srgbClr val="2C3249"/>
                </a:solidFill>
                <a:latin typeface="Nobile"/>
                <a:ea typeface="Martel Sans"/>
              </a:rPr>
              <a:t>avancé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Text 6"/>
          <p:cNvSpPr/>
          <p:nvPr/>
        </p:nvSpPr>
        <p:spPr>
          <a:xfrm>
            <a:off x="2268000" y="4925520"/>
            <a:ext cx="1156608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Comparaison de solutions et gestion des préférences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Text 7"/>
          <p:cNvSpPr/>
          <p:nvPr/>
        </p:nvSpPr>
        <p:spPr>
          <a:xfrm>
            <a:off x="2268000" y="5424480"/>
            <a:ext cx="1156608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>
                <a:solidFill>
                  <a:srgbClr val="2C3249"/>
                </a:solidFill>
                <a:latin typeface="Nobile"/>
                <a:ea typeface="Martel Sans"/>
              </a:rPr>
              <a:t>Extension à </a:t>
            </a:r>
            <a:r>
              <a:rPr lang="en-US" sz="1750" b="0" strike="noStrike" spc="-1" dirty="0" err="1">
                <a:solidFill>
                  <a:srgbClr val="2C3249"/>
                </a:solidFill>
                <a:latin typeface="Nobile"/>
                <a:ea typeface="Martel Sans"/>
              </a:rPr>
              <a:t>d'autres</a:t>
            </a:r>
            <a:r>
              <a:rPr lang="en-US" sz="1750" b="0" strike="noStrike" spc="-1" dirty="0">
                <a:solidFill>
                  <a:srgbClr val="2C3249"/>
                </a:solidFill>
                <a:latin typeface="Nobile"/>
                <a:ea typeface="Martel Sans"/>
              </a:rPr>
              <a:t> </a:t>
            </a:r>
            <a:r>
              <a:rPr lang="en-US" sz="1750" b="0" strike="noStrike" spc="-1" dirty="0" err="1">
                <a:solidFill>
                  <a:srgbClr val="2C3249"/>
                </a:solidFill>
                <a:latin typeface="Nobile"/>
                <a:ea typeface="Martel Sans"/>
              </a:rPr>
              <a:t>ordonnancements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0" name="Image 2"/>
          <p:cNvPicPr/>
          <p:nvPr/>
        </p:nvPicPr>
        <p:blipFill>
          <a:blip r:embed="rId4"/>
          <a:stretch/>
        </p:blipFill>
        <p:spPr>
          <a:xfrm>
            <a:off x="793800" y="6014160"/>
            <a:ext cx="1131480" cy="1358280"/>
          </a:xfrm>
          <a:prstGeom prst="rect">
            <a:avLst/>
          </a:prstGeom>
          <a:ln w="0">
            <a:noFill/>
          </a:ln>
        </p:spPr>
      </p:pic>
      <p:sp>
        <p:nvSpPr>
          <p:cNvPr id="571" name="Text 8"/>
          <p:cNvSpPr/>
          <p:nvPr/>
        </p:nvSpPr>
        <p:spPr>
          <a:xfrm>
            <a:off x="2268000" y="624096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2C3249"/>
                </a:solidFill>
                <a:latin typeface="Nobile"/>
                <a:ea typeface="Kanit Light"/>
              </a:rPr>
              <a:t>Remerciements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Text 9"/>
          <p:cNvSpPr/>
          <p:nvPr/>
        </p:nvSpPr>
        <p:spPr>
          <a:xfrm>
            <a:off x="2268000" y="6731640"/>
            <a:ext cx="1156608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2C3249"/>
                </a:solidFill>
                <a:latin typeface="Nobile"/>
                <a:ea typeface="Martel Sans"/>
              </a:rPr>
              <a:t>À l'équipe encadrante et au LERIA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Rectangle 572"/>
          <p:cNvSpPr/>
          <p:nvPr/>
        </p:nvSpPr>
        <p:spPr>
          <a:xfrm>
            <a:off x="1386000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6D56C528-9E16-40EF-8764-7899D08D34AB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 0"/>
          <p:cNvSpPr/>
          <p:nvPr/>
        </p:nvSpPr>
        <p:spPr>
          <a:xfrm>
            <a:off x="6280200" y="887400"/>
            <a:ext cx="7553880" cy="141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Contexte et objectifs du projet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hape 1"/>
          <p:cNvSpPr/>
          <p:nvPr/>
        </p:nvSpPr>
        <p:spPr>
          <a:xfrm>
            <a:off x="6280200" y="2645280"/>
            <a:ext cx="7553880" cy="1818720"/>
          </a:xfrm>
          <a:prstGeom prst="roundRect">
            <a:avLst>
              <a:gd name="adj" fmla="val 5231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Text 2"/>
          <p:cNvSpPr/>
          <p:nvPr/>
        </p:nvSpPr>
        <p:spPr>
          <a:xfrm>
            <a:off x="6514560" y="287964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Problématique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 3"/>
          <p:cNvSpPr/>
          <p:nvPr/>
        </p:nvSpPr>
        <p:spPr>
          <a:xfrm>
            <a:off x="6514560" y="3369960"/>
            <a:ext cx="70851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Emplois du temps complexes avec multiples contraintes.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 4"/>
          <p:cNvSpPr/>
          <p:nvPr/>
        </p:nvSpPr>
        <p:spPr>
          <a:xfrm>
            <a:off x="6514560" y="3868920"/>
            <a:ext cx="70851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Solveur puissant mais difficile à utiliser.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Shape 5"/>
          <p:cNvSpPr/>
          <p:nvPr/>
        </p:nvSpPr>
        <p:spPr>
          <a:xfrm>
            <a:off x="6280200" y="4693320"/>
            <a:ext cx="7553880" cy="2646360"/>
          </a:xfrm>
          <a:prstGeom prst="roundRect">
            <a:avLst>
              <a:gd name="adj" fmla="val 3597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8" name="Text 6"/>
          <p:cNvSpPr/>
          <p:nvPr/>
        </p:nvSpPr>
        <p:spPr>
          <a:xfrm>
            <a:off x="6514560" y="492768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Objectifs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 7"/>
          <p:cNvSpPr/>
          <p:nvPr/>
        </p:nvSpPr>
        <p:spPr>
          <a:xfrm>
            <a:off x="6514560" y="5418000"/>
            <a:ext cx="70851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Interface intuitive pour non-spécialistes.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 8"/>
          <p:cNvSpPr/>
          <p:nvPr/>
        </p:nvSpPr>
        <p:spPr>
          <a:xfrm>
            <a:off x="6514560" y="5860080"/>
            <a:ext cx="70851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Sélection facile des données et configuration.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 9"/>
          <p:cNvSpPr/>
          <p:nvPr/>
        </p:nvSpPr>
        <p:spPr>
          <a:xfrm>
            <a:off x="6514560" y="6302520"/>
            <a:ext cx="70851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Visualisation claire des résultats.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ts val="2849"/>
              </a:lnSpc>
            </a:pP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 10"/>
          <p:cNvSpPr/>
          <p:nvPr/>
        </p:nvSpPr>
        <p:spPr>
          <a:xfrm>
            <a:off x="6514560" y="6744600"/>
            <a:ext cx="70851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Intégration complète des fonctionnalités.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3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483880" cy="8227080"/>
          </a:xfrm>
          <a:prstGeom prst="rect">
            <a:avLst/>
          </a:prstGeom>
          <a:ln w="0">
            <a:noFill/>
          </a:ln>
        </p:spPr>
      </p:pic>
      <p:sp>
        <p:nvSpPr>
          <p:cNvPr id="424" name="Rectangle 423"/>
          <p:cNvSpPr/>
          <p:nvPr/>
        </p:nvSpPr>
        <p:spPr>
          <a:xfrm>
            <a:off x="1398744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A810E0EF-463F-44CA-B3C8-643F893531F6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 0"/>
          <p:cNvSpPr/>
          <p:nvPr/>
        </p:nvSpPr>
        <p:spPr>
          <a:xfrm>
            <a:off x="793800" y="2301840"/>
            <a:ext cx="574380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Technologies utilisées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Text 1"/>
          <p:cNvSpPr/>
          <p:nvPr/>
        </p:nvSpPr>
        <p:spPr>
          <a:xfrm>
            <a:off x="793800" y="357768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Front-end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Text 2"/>
          <p:cNvSpPr/>
          <p:nvPr/>
        </p:nvSpPr>
        <p:spPr>
          <a:xfrm>
            <a:off x="793800" y="415872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HTML5 pour la structure sémantique.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Text 3"/>
          <p:cNvSpPr/>
          <p:nvPr/>
        </p:nvSpPr>
        <p:spPr>
          <a:xfrm>
            <a:off x="793800" y="460116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CSS3 pour styles &amp; animations.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 4"/>
          <p:cNvSpPr/>
          <p:nvPr/>
        </p:nvSpPr>
        <p:spPr>
          <a:xfrm>
            <a:off x="793800" y="504324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JavaScript pour interactivité.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 5"/>
          <p:cNvSpPr/>
          <p:nvPr/>
        </p:nvSpPr>
        <p:spPr>
          <a:xfrm>
            <a:off x="793800" y="548532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Bootstrap 5 pour responsive design.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 6"/>
          <p:cNvSpPr/>
          <p:nvPr/>
        </p:nvSpPr>
        <p:spPr>
          <a:xfrm>
            <a:off x="7599600" y="357768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Organisation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 7"/>
          <p:cNvSpPr/>
          <p:nvPr/>
        </p:nvSpPr>
        <p:spPr>
          <a:xfrm>
            <a:off x="7599600" y="415872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</a:pP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     </a:t>
            </a: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Architecture modulaire par fichiers JavaScript spécialisés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Text 8"/>
          <p:cNvSpPr/>
          <p:nvPr/>
        </p:nvSpPr>
        <p:spPr>
          <a:xfrm>
            <a:off x="7599600" y="460116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      Client-serveur via API REST.   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Text 10"/>
          <p:cNvSpPr/>
          <p:nvPr/>
        </p:nvSpPr>
        <p:spPr>
          <a:xfrm>
            <a:off x="7895340" y="504324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</a:pP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Compatible avec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tous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les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navigateurs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modernes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.  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Rectangle 434"/>
          <p:cNvSpPr/>
          <p:nvPr/>
        </p:nvSpPr>
        <p:spPr>
          <a:xfrm>
            <a:off x="1398744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6742C341-30FE-410D-8E0C-F9BD8A724CDB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Text 0"/>
          <p:cNvSpPr/>
          <p:nvPr/>
        </p:nvSpPr>
        <p:spPr>
          <a:xfrm>
            <a:off x="1890000" y="3333240"/>
            <a:ext cx="566820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							Architecture générale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Shape 1"/>
          <p:cNvSpPr/>
          <p:nvPr/>
        </p:nvSpPr>
        <p:spPr>
          <a:xfrm>
            <a:off x="4724640" y="5158080"/>
            <a:ext cx="5084640" cy="442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3400" rIns="90000" bIns="-234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Shape 2"/>
          <p:cNvSpPr/>
          <p:nvPr/>
        </p:nvSpPr>
        <p:spPr>
          <a:xfrm flipH="1">
            <a:off x="4483080" y="5183640"/>
            <a:ext cx="44280" cy="76572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Shape 3"/>
          <p:cNvSpPr/>
          <p:nvPr/>
        </p:nvSpPr>
        <p:spPr>
          <a:xfrm>
            <a:off x="4215240" y="4887360"/>
            <a:ext cx="507960" cy="50796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Text 4"/>
          <p:cNvSpPr/>
          <p:nvPr/>
        </p:nvSpPr>
        <p:spPr>
          <a:xfrm>
            <a:off x="4300560" y="4964400"/>
            <a:ext cx="337680" cy="4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1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 5"/>
          <p:cNvSpPr/>
          <p:nvPr/>
        </p:nvSpPr>
        <p:spPr>
          <a:xfrm>
            <a:off x="3194280" y="607032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Interface 5 onglets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Text 6"/>
          <p:cNvSpPr/>
          <p:nvPr/>
        </p:nvSpPr>
        <p:spPr>
          <a:xfrm>
            <a:off x="2759400" y="6542640"/>
            <a:ext cx="3702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Workflow utilisateur séquencé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Shape 7"/>
          <p:cNvSpPr/>
          <p:nvPr/>
        </p:nvSpPr>
        <p:spPr>
          <a:xfrm>
            <a:off x="10033560" y="5202720"/>
            <a:ext cx="44280" cy="6778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Shape 8"/>
          <p:cNvSpPr/>
          <p:nvPr/>
        </p:nvSpPr>
        <p:spPr>
          <a:xfrm>
            <a:off x="9791640" y="4857120"/>
            <a:ext cx="507960" cy="507960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Text 9"/>
          <p:cNvSpPr/>
          <p:nvPr/>
        </p:nvSpPr>
        <p:spPr>
          <a:xfrm>
            <a:off x="9876960" y="4910040"/>
            <a:ext cx="337680" cy="42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tabLst>
                <a:tab pos="0" algn="l"/>
              </a:tabLst>
            </a:pPr>
            <a:r>
              <a:rPr lang="en-US" sz="2650" b="0" strike="noStrike" spc="-1">
                <a:solidFill>
                  <a:srgbClr val="404155"/>
                </a:solidFill>
                <a:latin typeface="Corben"/>
                <a:ea typeface="Corben"/>
              </a:rPr>
              <a:t>2</a:t>
            </a:r>
            <a:endParaRPr lang="fr-FR" sz="26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Text 10"/>
          <p:cNvSpPr/>
          <p:nvPr/>
        </p:nvSpPr>
        <p:spPr>
          <a:xfrm>
            <a:off x="8662320" y="599832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Deux API REST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 11"/>
          <p:cNvSpPr/>
          <p:nvPr/>
        </p:nvSpPr>
        <p:spPr>
          <a:xfrm>
            <a:off x="8194320" y="6423480"/>
            <a:ext cx="370260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Données &amp; solveur communiquent efficacement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Picture 20"/>
          <p:cNvPicPr/>
          <p:nvPr/>
        </p:nvPicPr>
        <p:blipFill>
          <a:blip r:embed="rId3"/>
          <a:stretch/>
        </p:blipFill>
        <p:spPr>
          <a:xfrm>
            <a:off x="0" y="20880"/>
            <a:ext cx="14578920" cy="3058560"/>
          </a:xfrm>
          <a:prstGeom prst="rect">
            <a:avLst/>
          </a:prstGeom>
          <a:ln w="0">
            <a:noFill/>
          </a:ln>
        </p:spPr>
      </p:pic>
      <p:sp>
        <p:nvSpPr>
          <p:cNvPr id="449" name="Shape 1"/>
          <p:cNvSpPr/>
          <p:nvPr/>
        </p:nvSpPr>
        <p:spPr>
          <a:xfrm>
            <a:off x="2297520" y="5150160"/>
            <a:ext cx="1916280" cy="44280"/>
          </a:xfrm>
          <a:prstGeom prst="roundRect">
            <a:avLst>
              <a:gd name="adj" fmla="val 312558"/>
            </a:avLst>
          </a:prstGeom>
          <a:solidFill>
            <a:srgbClr val="B8BFD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3400" rIns="90000" bIns="-234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Rectangle 449"/>
          <p:cNvSpPr/>
          <p:nvPr/>
        </p:nvSpPr>
        <p:spPr>
          <a:xfrm>
            <a:off x="1398744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30C3A622-8D36-45DD-A86D-73192A2D9D07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Picture 2"/>
          <p:cNvPicPr/>
          <p:nvPr/>
        </p:nvPicPr>
        <p:blipFill>
          <a:blip r:embed="rId2"/>
          <a:stretch/>
        </p:blipFill>
        <p:spPr>
          <a:xfrm>
            <a:off x="96840" y="2556360"/>
            <a:ext cx="6816600" cy="4278600"/>
          </a:xfrm>
          <a:prstGeom prst="rect">
            <a:avLst/>
          </a:prstGeom>
          <a:ln w="0">
            <a:noFill/>
          </a:ln>
        </p:spPr>
      </p:pic>
      <p:sp>
        <p:nvSpPr>
          <p:cNvPr id="452" name="TextBox 7"/>
          <p:cNvSpPr/>
          <p:nvPr/>
        </p:nvSpPr>
        <p:spPr>
          <a:xfrm>
            <a:off x="7164720" y="3052080"/>
            <a:ext cx="7463160" cy="1237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fr-FR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DejaVu Sans"/>
              </a:rPr>
              <a:t> </a:t>
            </a:r>
            <a:r>
              <a:rPr lang="fr-FR" sz="1750" b="1" strike="noStrike" spc="-1" dirty="0">
                <a:solidFill>
                  <a:srgbClr val="404155"/>
                </a:solidFill>
                <a:latin typeface="Nobile"/>
                <a:ea typeface="DejaVu Sans"/>
              </a:rPr>
              <a:t>Nouvelle configuration</a:t>
            </a: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DejaVu Sans"/>
              </a:rPr>
              <a:t> : Créer un nouvel emploi du temps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1750" b="1" strike="noStrike" spc="-1" dirty="0">
                <a:solidFill>
                  <a:srgbClr val="404155"/>
                </a:solidFill>
                <a:latin typeface="Nobile"/>
                <a:ea typeface="DejaVu Sans"/>
              </a:rPr>
              <a:t>Configuration existante</a:t>
            </a: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DejaVu Sans"/>
              </a:rPr>
              <a:t> : Charger une configuration sauvegardée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453" name="TextBox 9"/>
          <p:cNvSpPr/>
          <p:nvPr/>
        </p:nvSpPr>
        <p:spPr>
          <a:xfrm>
            <a:off x="7218360" y="4696920"/>
            <a:ext cx="7662240" cy="23145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200" b="0" strike="noStrike" spc="-1" dirty="0">
                <a:solidFill>
                  <a:srgbClr val="404155"/>
                </a:solidFill>
                <a:latin typeface="Corben"/>
                <a:ea typeface="DejaVu Sans"/>
              </a:rPr>
              <a:t>Fonctionnalités clés :</a:t>
            </a:r>
            <a:endParaRPr lang="fr-FR" sz="2200" b="0" strike="noStrike" spc="-1" dirty="0">
              <a:solidFill>
                <a:srgbClr val="404155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DejaVu Sans"/>
              </a:rPr>
              <a:t>Prévisualisation des configurations existantes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fr-FR" sz="1750" b="0" strike="noStrike" spc="-1" dirty="0">
                <a:solidFill>
                  <a:srgbClr val="404155"/>
                </a:solidFill>
                <a:latin typeface="Nobile"/>
                <a:ea typeface="DejaVu Sans"/>
              </a:rPr>
              <a:t>Communication API et chargement asynchrone</a:t>
            </a:r>
            <a:endParaRPr lang="fr-FR" sz="1750" b="0" strike="noStrike" spc="-1" dirty="0">
              <a:solidFill>
                <a:srgbClr val="404155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TextBox 12"/>
          <p:cNvSpPr/>
          <p:nvPr/>
        </p:nvSpPr>
        <p:spPr>
          <a:xfrm>
            <a:off x="7132320" y="1211760"/>
            <a:ext cx="5064480" cy="7756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50" b="0" strike="noStrike" spc="-1" dirty="0">
                <a:solidFill>
                  <a:srgbClr val="404155"/>
                </a:solidFill>
                <a:latin typeface="Corben"/>
                <a:ea typeface="DejaVu Sans"/>
              </a:rPr>
              <a:t>Page d’accueil </a:t>
            </a:r>
            <a:endParaRPr lang="fr-FR" sz="445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455" name="TextBox 13"/>
          <p:cNvSpPr/>
          <p:nvPr/>
        </p:nvSpPr>
        <p:spPr>
          <a:xfrm>
            <a:off x="7164720" y="2556360"/>
            <a:ext cx="6699600" cy="4294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200" b="0" strike="noStrike" spc="-1" dirty="0">
                <a:solidFill>
                  <a:srgbClr val="404155"/>
                </a:solidFill>
                <a:latin typeface="Corben"/>
                <a:ea typeface="DejaVu Sans"/>
              </a:rPr>
              <a:t>Interface d'accueil intuitive avec deux options distinctes</a:t>
            </a:r>
            <a:r>
              <a:rPr lang="fr-FR" sz="2200" b="0" strike="noStrike" spc="-1" dirty="0">
                <a:solidFill>
                  <a:srgbClr val="404155"/>
                </a:solidFill>
                <a:latin typeface="Nobile"/>
                <a:ea typeface="DejaVu Sans"/>
              </a:rPr>
              <a:t>:</a:t>
            </a:r>
            <a:endParaRPr lang="fr-FR" sz="2200" b="0" strike="noStrike" spc="-1" dirty="0">
              <a:solidFill>
                <a:srgbClr val="404155"/>
              </a:solidFill>
              <a:latin typeface="Arial"/>
            </a:endParaRPr>
          </a:p>
        </p:txBody>
      </p:sp>
      <p:sp>
        <p:nvSpPr>
          <p:cNvPr id="456" name="Rectangle 455"/>
          <p:cNvSpPr/>
          <p:nvPr/>
        </p:nvSpPr>
        <p:spPr>
          <a:xfrm>
            <a:off x="1398744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077A5446-55A2-4FE3-9F44-B12E107BFF44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 0"/>
          <p:cNvSpPr/>
          <p:nvPr/>
        </p:nvSpPr>
        <p:spPr>
          <a:xfrm>
            <a:off x="6847200" y="2325960"/>
            <a:ext cx="6239160" cy="67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Définition du périmètre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8" name="Image 1" descr="preencoded.png"/>
          <p:cNvPicPr/>
          <p:nvPr/>
        </p:nvPicPr>
        <p:blipFill>
          <a:blip r:embed="rId3"/>
          <a:stretch/>
        </p:blipFill>
        <p:spPr>
          <a:xfrm>
            <a:off x="7024950" y="3411720"/>
            <a:ext cx="564480" cy="564480"/>
          </a:xfrm>
          <a:prstGeom prst="rect">
            <a:avLst/>
          </a:prstGeom>
          <a:ln w="0">
            <a:noFill/>
          </a:ln>
        </p:spPr>
      </p:pic>
      <p:sp>
        <p:nvSpPr>
          <p:cNvPr id="459" name="Text 1"/>
          <p:cNvSpPr/>
          <p:nvPr/>
        </p:nvSpPr>
        <p:spPr>
          <a:xfrm>
            <a:off x="6847200" y="4202280"/>
            <a:ext cx="232740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Recherche intelligente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Text 2"/>
          <p:cNvSpPr/>
          <p:nvPr/>
        </p:nvSpPr>
        <p:spPr>
          <a:xfrm>
            <a:off x="6847200" y="5051520"/>
            <a:ext cx="232740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Autocomplétion en temps réel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1" name="Image 2" descr="preencoded.png"/>
          <p:cNvPicPr/>
          <p:nvPr/>
        </p:nvPicPr>
        <p:blipFill>
          <a:blip r:embed="rId4"/>
          <a:stretch/>
        </p:blipFill>
        <p:spPr>
          <a:xfrm>
            <a:off x="9579060" y="3411720"/>
            <a:ext cx="564480" cy="564480"/>
          </a:xfrm>
          <a:prstGeom prst="rect">
            <a:avLst/>
          </a:prstGeom>
          <a:ln w="0">
            <a:noFill/>
          </a:ln>
        </p:spPr>
      </p:pic>
      <p:sp>
        <p:nvSpPr>
          <p:cNvPr id="462" name="Text 3"/>
          <p:cNvSpPr/>
          <p:nvPr/>
        </p:nvSpPr>
        <p:spPr>
          <a:xfrm>
            <a:off x="9174600" y="4253401"/>
            <a:ext cx="232740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404155"/>
                </a:solidFill>
                <a:latin typeface="Corben"/>
                <a:ea typeface="Corben"/>
              </a:rPr>
              <a:t>Sélections</a:t>
            </a:r>
            <a:r>
              <a:rPr lang="en-US" sz="2200" b="0" strike="noStrike" spc="-1" dirty="0">
                <a:solidFill>
                  <a:srgbClr val="404155"/>
                </a:solidFill>
                <a:latin typeface="Corben"/>
                <a:ea typeface="Corben"/>
              </a:rPr>
              <a:t> multiples</a:t>
            </a:r>
            <a:endParaRPr lang="fr-F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Text 4"/>
          <p:cNvSpPr/>
          <p:nvPr/>
        </p:nvSpPr>
        <p:spPr>
          <a:xfrm>
            <a:off x="9127710" y="4939200"/>
            <a:ext cx="232740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Formations et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périodes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4" name="Image 3" descr="preencoded.png"/>
          <p:cNvPicPr/>
          <p:nvPr/>
        </p:nvPicPr>
        <p:blipFill>
          <a:blip r:embed="rId5"/>
          <a:stretch/>
        </p:blipFill>
        <p:spPr>
          <a:xfrm>
            <a:off x="12133170" y="3419910"/>
            <a:ext cx="564480" cy="564480"/>
          </a:xfrm>
          <a:prstGeom prst="rect">
            <a:avLst/>
          </a:prstGeom>
          <a:ln w="0">
            <a:noFill/>
          </a:ln>
        </p:spPr>
      </p:pic>
      <p:sp>
        <p:nvSpPr>
          <p:cNvPr id="465" name="Text 5"/>
          <p:cNvSpPr/>
          <p:nvPr/>
        </p:nvSpPr>
        <p:spPr>
          <a:xfrm>
            <a:off x="11922660" y="4203720"/>
            <a:ext cx="232740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 dirty="0" err="1">
                <a:solidFill>
                  <a:srgbClr val="404155"/>
                </a:solidFill>
                <a:latin typeface="Corben"/>
                <a:ea typeface="Corben"/>
              </a:rPr>
              <a:t>Génération</a:t>
            </a:r>
            <a:r>
              <a:rPr lang="en-US" sz="2200" b="0" strike="noStrike" spc="-1" dirty="0">
                <a:solidFill>
                  <a:srgbClr val="404155"/>
                </a:solidFill>
                <a:latin typeface="Corben"/>
                <a:ea typeface="Corben"/>
              </a:rPr>
              <a:t> XML</a:t>
            </a:r>
            <a:endParaRPr lang="fr-FR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Text 6"/>
          <p:cNvSpPr/>
          <p:nvPr/>
        </p:nvSpPr>
        <p:spPr>
          <a:xfrm>
            <a:off x="11922660" y="4828050"/>
            <a:ext cx="2327400" cy="72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Format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dynamique</a:t>
            </a:r>
            <a:r>
              <a:rPr lang="en-US" sz="1750" b="0" strike="noStrike" spc="-1" dirty="0">
                <a:solidFill>
                  <a:srgbClr val="404155"/>
                </a:solidFill>
                <a:latin typeface="Nobile"/>
                <a:ea typeface="Nobile"/>
              </a:rPr>
              <a:t> pour </a:t>
            </a:r>
            <a:r>
              <a:rPr lang="en-US" sz="1750" b="0" strike="noStrike" spc="-1" dirty="0" err="1">
                <a:solidFill>
                  <a:srgbClr val="404155"/>
                </a:solidFill>
                <a:latin typeface="Nobile"/>
                <a:ea typeface="Nobile"/>
              </a:rPr>
              <a:t>solveur</a:t>
            </a:r>
            <a:endParaRPr lang="fr-FR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7" name="Image 0"/>
          <p:cNvPicPr/>
          <p:nvPr/>
        </p:nvPicPr>
        <p:blipFill>
          <a:blip r:embed="rId6"/>
          <a:stretch/>
        </p:blipFill>
        <p:spPr>
          <a:xfrm>
            <a:off x="0" y="0"/>
            <a:ext cx="6602760" cy="8227080"/>
          </a:xfrm>
          <a:prstGeom prst="rect">
            <a:avLst/>
          </a:prstGeom>
          <a:ln w="0">
            <a:noFill/>
          </a:ln>
        </p:spPr>
      </p:pic>
      <p:pic>
        <p:nvPicPr>
          <p:cNvPr id="468" name="Picture 16"/>
          <p:cNvPicPr/>
          <p:nvPr/>
        </p:nvPicPr>
        <p:blipFill>
          <a:blip r:embed="rId7"/>
          <a:stretch/>
        </p:blipFill>
        <p:spPr>
          <a:xfrm>
            <a:off x="0" y="2408040"/>
            <a:ext cx="6602760" cy="2832480"/>
          </a:xfrm>
          <a:prstGeom prst="rect">
            <a:avLst/>
          </a:prstGeom>
          <a:ln w="0">
            <a:noFill/>
          </a:ln>
        </p:spPr>
      </p:pic>
      <p:sp>
        <p:nvSpPr>
          <p:cNvPr id="469" name="Rectangle 468"/>
          <p:cNvSpPr/>
          <p:nvPr/>
        </p:nvSpPr>
        <p:spPr>
          <a:xfrm>
            <a:off x="1398744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30A3F2D0-CDEC-4091-89E8-3AECC51E679E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 0"/>
          <p:cNvSpPr/>
          <p:nvPr/>
        </p:nvSpPr>
        <p:spPr>
          <a:xfrm>
            <a:off x="793800" y="2080800"/>
            <a:ext cx="566820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Filtrage des règles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Text 1"/>
          <p:cNvSpPr/>
          <p:nvPr/>
        </p:nvSpPr>
        <p:spPr>
          <a:xfrm>
            <a:off x="793800" y="335664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Sous-onglets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Text 2"/>
          <p:cNvSpPr/>
          <p:nvPr/>
        </p:nvSpPr>
        <p:spPr>
          <a:xfrm>
            <a:off x="793800" y="393768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Contraintes fondamentales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Text 3"/>
          <p:cNvSpPr/>
          <p:nvPr/>
        </p:nvSpPr>
        <p:spPr>
          <a:xfrm>
            <a:off x="793800" y="438012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Contraintes métier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Text 4"/>
          <p:cNvSpPr/>
          <p:nvPr/>
        </p:nvSpPr>
        <p:spPr>
          <a:xfrm>
            <a:off x="793800" y="482220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Désactivation de règles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Text 5"/>
          <p:cNvSpPr/>
          <p:nvPr/>
        </p:nvSpPr>
        <p:spPr>
          <a:xfrm>
            <a:off x="7599600" y="335664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B1B27"/>
                </a:solidFill>
                <a:latin typeface="Corben"/>
                <a:ea typeface="Corben"/>
              </a:rPr>
              <a:t>Fonctionnalités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Text 6"/>
          <p:cNvSpPr/>
          <p:nvPr/>
        </p:nvSpPr>
        <p:spPr>
          <a:xfrm>
            <a:off x="7599600" y="393768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Activation/désactivation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Text 7"/>
          <p:cNvSpPr/>
          <p:nvPr/>
        </p:nvSpPr>
        <p:spPr>
          <a:xfrm>
            <a:off x="7599600" y="438012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Recherche textuelle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 8"/>
          <p:cNvSpPr/>
          <p:nvPr/>
        </p:nvSpPr>
        <p:spPr>
          <a:xfrm>
            <a:off x="7599600" y="482220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Tri et filtrage tabulaire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Text 9"/>
          <p:cNvSpPr/>
          <p:nvPr/>
        </p:nvSpPr>
        <p:spPr>
          <a:xfrm>
            <a:off x="7599600" y="526428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Compteurs de règles actives/inactives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Text 10"/>
          <p:cNvSpPr/>
          <p:nvPr/>
        </p:nvSpPr>
        <p:spPr>
          <a:xfrm>
            <a:off x="7599600" y="5706720"/>
            <a:ext cx="624204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Modes de désactivation variés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Rectangle 480"/>
          <p:cNvSpPr/>
          <p:nvPr/>
        </p:nvSpPr>
        <p:spPr>
          <a:xfrm>
            <a:off x="14040000" y="785268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B4A035FC-D666-4EA3-A5F7-9A8E3CE5CCEA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 16"/>
          <p:cNvSpPr/>
          <p:nvPr/>
        </p:nvSpPr>
        <p:spPr>
          <a:xfrm>
            <a:off x="793800" y="1970280"/>
            <a:ext cx="671940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Filtrage avancé des règles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Shape 11"/>
          <p:cNvSpPr/>
          <p:nvPr/>
        </p:nvSpPr>
        <p:spPr>
          <a:xfrm>
            <a:off x="793800" y="3018960"/>
            <a:ext cx="167400" cy="85068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4" name="Text 17"/>
          <p:cNvSpPr/>
          <p:nvPr/>
        </p:nvSpPr>
        <p:spPr>
          <a:xfrm>
            <a:off x="1303920" y="301896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Multi-critères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Text 23"/>
          <p:cNvSpPr/>
          <p:nvPr/>
        </p:nvSpPr>
        <p:spPr>
          <a:xfrm>
            <a:off x="1303920" y="3509640"/>
            <a:ext cx="70437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Type de contrainte, nom, label, générateur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Shape 12"/>
          <p:cNvSpPr/>
          <p:nvPr/>
        </p:nvSpPr>
        <p:spPr>
          <a:xfrm>
            <a:off x="1134000" y="4099320"/>
            <a:ext cx="167400" cy="85068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Text 24"/>
          <p:cNvSpPr/>
          <p:nvPr/>
        </p:nvSpPr>
        <p:spPr>
          <a:xfrm>
            <a:off x="1644120" y="409932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Saisie manuelle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Text 25"/>
          <p:cNvSpPr/>
          <p:nvPr/>
        </p:nvSpPr>
        <p:spPr>
          <a:xfrm>
            <a:off x="1644120" y="4589640"/>
            <a:ext cx="670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Support des plages (ex : 1-5, 8)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Shape 13"/>
          <p:cNvSpPr/>
          <p:nvPr/>
        </p:nvSpPr>
        <p:spPr>
          <a:xfrm>
            <a:off x="1474200" y="5179320"/>
            <a:ext cx="167400" cy="850680"/>
          </a:xfrm>
          <a:prstGeom prst="roundRect">
            <a:avLst>
              <a:gd name="adj" fmla="val 56033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0" name="Text 26"/>
          <p:cNvSpPr/>
          <p:nvPr/>
        </p:nvSpPr>
        <p:spPr>
          <a:xfrm>
            <a:off x="1984320" y="5179320"/>
            <a:ext cx="29984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Mise à jour dynamique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Text 27"/>
          <p:cNvSpPr/>
          <p:nvPr/>
        </p:nvSpPr>
        <p:spPr>
          <a:xfrm>
            <a:off x="1984320" y="5669640"/>
            <a:ext cx="63633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Traitement JSON &amp; affichage en temps réel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2" name="Image 4"/>
          <p:cNvPicPr/>
          <p:nvPr/>
        </p:nvPicPr>
        <p:blipFill>
          <a:blip r:embed="rId3"/>
          <a:stretch/>
        </p:blipFill>
        <p:spPr>
          <a:xfrm>
            <a:off x="8350200" y="-15480"/>
            <a:ext cx="6277680" cy="8227080"/>
          </a:xfrm>
          <a:prstGeom prst="rect">
            <a:avLst/>
          </a:prstGeom>
          <a:ln w="0">
            <a:noFill/>
          </a:ln>
        </p:spPr>
      </p:pic>
      <p:pic>
        <p:nvPicPr>
          <p:cNvPr id="493" name="Picture 492"/>
          <p:cNvPicPr/>
          <p:nvPr/>
        </p:nvPicPr>
        <p:blipFill>
          <a:blip r:embed="rId4"/>
          <a:stretch/>
        </p:blipFill>
        <p:spPr>
          <a:xfrm>
            <a:off x="8640000" y="360000"/>
            <a:ext cx="5759640" cy="3718080"/>
          </a:xfrm>
          <a:prstGeom prst="rect">
            <a:avLst/>
          </a:prstGeom>
          <a:ln w="0">
            <a:noFill/>
          </a:ln>
        </p:spPr>
      </p:pic>
      <p:pic>
        <p:nvPicPr>
          <p:cNvPr id="494" name="Picture 493"/>
          <p:cNvPicPr/>
          <p:nvPr/>
        </p:nvPicPr>
        <p:blipFill>
          <a:blip r:embed="rId5"/>
          <a:stretch/>
        </p:blipFill>
        <p:spPr>
          <a:xfrm>
            <a:off x="8640000" y="4320000"/>
            <a:ext cx="5759640" cy="3779640"/>
          </a:xfrm>
          <a:prstGeom prst="rect">
            <a:avLst/>
          </a:prstGeom>
          <a:ln w="0">
            <a:noFill/>
          </a:ln>
        </p:spPr>
      </p:pic>
      <p:sp>
        <p:nvSpPr>
          <p:cNvPr id="495" name="TextBox 494"/>
          <p:cNvSpPr txBox="1"/>
          <p:nvPr/>
        </p:nvSpPr>
        <p:spPr>
          <a:xfrm>
            <a:off x="13924800" y="7920000"/>
            <a:ext cx="3895200" cy="45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fld id="{3973897E-5520-429B-BEA8-27BE8E152538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fr-FR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 xmlns:p15="http://schemas.microsoft.com/office/powerpoint/2012/main">
      <p:transition spd="slow">
        <p:split dir="out"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 0"/>
          <p:cNvSpPr/>
          <p:nvPr/>
        </p:nvSpPr>
        <p:spPr>
          <a:xfrm>
            <a:off x="793800" y="1270440"/>
            <a:ext cx="6013440" cy="70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50" b="0" strike="noStrike" spc="-1">
                <a:solidFill>
                  <a:srgbClr val="1B1B27"/>
                </a:solidFill>
                <a:latin typeface="Corben"/>
                <a:ea typeface="Corben"/>
              </a:rPr>
              <a:t>Filtrage des ressources</a:t>
            </a:r>
            <a:endParaRPr lang="fr-FR" sz="44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Shape 1"/>
          <p:cNvSpPr/>
          <p:nvPr/>
        </p:nvSpPr>
        <p:spPr>
          <a:xfrm>
            <a:off x="793800" y="2319120"/>
            <a:ext cx="3427920" cy="3080880"/>
          </a:xfrm>
          <a:prstGeom prst="roundRect">
            <a:avLst>
              <a:gd name="adj" fmla="val 3082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Text 2"/>
          <p:cNvSpPr/>
          <p:nvPr/>
        </p:nvSpPr>
        <p:spPr>
          <a:xfrm>
            <a:off x="1028160" y="255348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Types de ressources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Text 3"/>
          <p:cNvSpPr/>
          <p:nvPr/>
        </p:nvSpPr>
        <p:spPr>
          <a:xfrm>
            <a:off x="1028160" y="304416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Cours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Text 4"/>
          <p:cNvSpPr/>
          <p:nvPr/>
        </p:nvSpPr>
        <p:spPr>
          <a:xfrm>
            <a:off x="1028160" y="348624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Enseignants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Text 5"/>
          <p:cNvSpPr/>
          <p:nvPr/>
        </p:nvSpPr>
        <p:spPr>
          <a:xfrm>
            <a:off x="1028160" y="392832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Salles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Shape 6"/>
          <p:cNvSpPr/>
          <p:nvPr/>
        </p:nvSpPr>
        <p:spPr>
          <a:xfrm>
            <a:off x="4458600" y="2319120"/>
            <a:ext cx="3654720" cy="3088440"/>
          </a:xfrm>
          <a:prstGeom prst="roundRect">
            <a:avLst>
              <a:gd name="adj" fmla="val 3082"/>
            </a:avLst>
          </a:prstGeom>
          <a:solidFill>
            <a:srgbClr val="D2D9F9"/>
          </a:solidFill>
          <a:ln w="7620">
            <a:solidFill>
              <a:srgbClr val="B8BFD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503" name="Text 7"/>
          <p:cNvSpPr/>
          <p:nvPr/>
        </p:nvSpPr>
        <p:spPr>
          <a:xfrm>
            <a:off x="4919760" y="255348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404155"/>
                </a:solidFill>
                <a:latin typeface="Corben"/>
                <a:ea typeface="Corben"/>
              </a:rPr>
              <a:t>Fonctionnalités</a:t>
            </a:r>
            <a:endParaRPr lang="fr-F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Text 8"/>
          <p:cNvSpPr/>
          <p:nvPr/>
        </p:nvSpPr>
        <p:spPr>
          <a:xfrm>
            <a:off x="4919760" y="304416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Tableaux triables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Text 9"/>
          <p:cNvSpPr/>
          <p:nvPr/>
        </p:nvSpPr>
        <p:spPr>
          <a:xfrm>
            <a:off x="4919760" y="348624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Recherche textuelle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 10"/>
          <p:cNvSpPr/>
          <p:nvPr/>
        </p:nvSpPr>
        <p:spPr>
          <a:xfrm>
            <a:off x="4919760" y="392832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Activation/désactivation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Text 11"/>
          <p:cNvSpPr/>
          <p:nvPr/>
        </p:nvSpPr>
        <p:spPr>
          <a:xfrm>
            <a:off x="4919760" y="437076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Extraction d'infos clés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Text 12"/>
          <p:cNvSpPr/>
          <p:nvPr/>
        </p:nvSpPr>
        <p:spPr>
          <a:xfrm>
            <a:off x="4919760" y="4812840"/>
            <a:ext cx="3193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marL="343080" indent="-343080">
              <a:lnSpc>
                <a:spcPts val="2849"/>
              </a:lnSpc>
              <a:buClr>
                <a:srgbClr val="404155"/>
              </a:buClr>
              <a:buFont typeface="Symbol"/>
              <a:buChar char=""/>
            </a:pPr>
            <a:r>
              <a:rPr lang="en-US" sz="1750" b="0" strike="noStrike" spc="-1">
                <a:solidFill>
                  <a:srgbClr val="404155"/>
                </a:solidFill>
                <a:latin typeface="Nobile"/>
                <a:ea typeface="Nobile"/>
              </a:rPr>
              <a:t>Compteurs par catégorie</a:t>
            </a:r>
            <a:endParaRPr lang="fr-FR" sz="175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 14"/>
          <p:cNvSpPr/>
          <p:nvPr/>
        </p:nvSpPr>
        <p:spPr>
          <a:xfrm>
            <a:off x="1028160" y="5871600"/>
            <a:ext cx="2832840" cy="35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0" name="Image 0"/>
          <p:cNvPicPr/>
          <p:nvPr/>
        </p:nvPicPr>
        <p:blipFill>
          <a:blip r:embed="rId3"/>
          <a:stretch/>
        </p:blipFill>
        <p:spPr>
          <a:xfrm>
            <a:off x="8280000" y="1440"/>
            <a:ext cx="6277680" cy="8227080"/>
          </a:xfrm>
          <a:prstGeom prst="rect">
            <a:avLst/>
          </a:prstGeom>
          <a:ln w="0">
            <a:noFill/>
          </a:ln>
        </p:spPr>
      </p:pic>
      <p:pic>
        <p:nvPicPr>
          <p:cNvPr id="511" name="Picture 26"/>
          <p:cNvPicPr/>
          <p:nvPr/>
        </p:nvPicPr>
        <p:blipFill>
          <a:blip r:embed="rId4"/>
          <a:stretch/>
        </p:blipFill>
        <p:spPr>
          <a:xfrm>
            <a:off x="8351640" y="925920"/>
            <a:ext cx="6277680" cy="5072760"/>
          </a:xfrm>
          <a:prstGeom prst="rect">
            <a:avLst/>
          </a:prstGeom>
          <a:ln w="0">
            <a:noFill/>
          </a:ln>
        </p:spPr>
      </p:pic>
      <p:sp>
        <p:nvSpPr>
          <p:cNvPr id="512" name="Rectangle 511"/>
          <p:cNvSpPr/>
          <p:nvPr/>
        </p:nvSpPr>
        <p:spPr>
          <a:xfrm>
            <a:off x="13987440" y="7872840"/>
            <a:ext cx="3832200" cy="42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ECAA1AE7-4350-4DA3-A8A0-8ED0523136D8}" type="slidenum">
              <a:rPr lang="fr-FR" sz="2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fr-F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lus/>
      </p:transition>
    </mc:Choice>
    <mc:Fallback xmlns="" xmlns:p15="http://schemas.microsoft.com/office/powerpoint/2012/main">
      <p:transition spd="med">
        <p:plus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487</Words>
  <Application>Microsoft Office PowerPoint</Application>
  <PresentationFormat>Custom</PresentationFormat>
  <Paragraphs>135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12</vt:i4>
      </vt:variant>
    </vt:vector>
  </HeadingPairs>
  <TitlesOfParts>
    <vt:vector size="30" baseType="lpstr">
      <vt:lpstr>Arial</vt:lpstr>
      <vt:lpstr>Calibri</vt:lpstr>
      <vt:lpstr>Corbel</vt:lpstr>
      <vt:lpstr>Corben</vt:lpstr>
      <vt:lpstr>Nobile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vi bùi</cp:lastModifiedBy>
  <cp:revision>51</cp:revision>
  <dcterms:created xsi:type="dcterms:W3CDTF">2025-05-06T03:12:57Z</dcterms:created>
  <dcterms:modified xsi:type="dcterms:W3CDTF">2025-05-16T23:37:43Z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Custom</vt:lpwstr>
  </property>
  <property fmtid="{D5CDD505-2E9C-101B-9397-08002B2CF9AE}" pid="4" name="Slides">
    <vt:i4>13</vt:i4>
  </property>
</Properties>
</file>